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7"/>
  </p:notesMasterIdLst>
  <p:sldIdLst>
    <p:sldId id="259" r:id="rId2"/>
    <p:sldId id="472" r:id="rId3"/>
    <p:sldId id="482" r:id="rId4"/>
    <p:sldId id="559" r:id="rId5"/>
    <p:sldId id="484" r:id="rId6"/>
    <p:sldId id="485" r:id="rId7"/>
    <p:sldId id="556" r:id="rId8"/>
    <p:sldId id="557" r:id="rId9"/>
    <p:sldId id="478" r:id="rId10"/>
    <p:sldId id="479" r:id="rId11"/>
    <p:sldId id="480" r:id="rId12"/>
    <p:sldId id="435" r:id="rId13"/>
    <p:sldId id="419" r:id="rId14"/>
    <p:sldId id="420" r:id="rId15"/>
    <p:sldId id="422" r:id="rId16"/>
    <p:sldId id="423" r:id="rId17"/>
    <p:sldId id="413" r:id="rId18"/>
    <p:sldId id="414" r:id="rId19"/>
    <p:sldId id="466" r:id="rId20"/>
    <p:sldId id="424" r:id="rId21"/>
    <p:sldId id="415" r:id="rId22"/>
    <p:sldId id="418" r:id="rId23"/>
    <p:sldId id="425" r:id="rId24"/>
    <p:sldId id="427" r:id="rId25"/>
    <p:sldId id="432" r:id="rId26"/>
    <p:sldId id="560" r:id="rId27"/>
    <p:sldId id="561" r:id="rId28"/>
    <p:sldId id="509" r:id="rId29"/>
    <p:sldId id="490" r:id="rId30"/>
    <p:sldId id="491" r:id="rId31"/>
    <p:sldId id="492" r:id="rId32"/>
    <p:sldId id="554" r:id="rId33"/>
    <p:sldId id="493" r:id="rId34"/>
    <p:sldId id="555" r:id="rId35"/>
    <p:sldId id="502" r:id="rId36"/>
    <p:sldId id="507" r:id="rId37"/>
    <p:sldId id="510" r:id="rId38"/>
    <p:sldId id="511" r:id="rId39"/>
    <p:sldId id="512" r:id="rId40"/>
    <p:sldId id="513" r:id="rId41"/>
    <p:sldId id="514" r:id="rId42"/>
    <p:sldId id="515" r:id="rId43"/>
    <p:sldId id="521" r:id="rId44"/>
    <p:sldId id="516" r:id="rId45"/>
    <p:sldId id="544" r:id="rId46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5401"/>
    <a:srgbClr val="0033CC"/>
    <a:srgbClr val="FFFFCC"/>
    <a:srgbClr val="CC6600"/>
    <a:srgbClr val="99FF99"/>
    <a:srgbClr val="66FF66"/>
    <a:srgbClr val="CCFFCC"/>
    <a:srgbClr val="FFFF00"/>
    <a:srgbClr val="D9FFF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1" autoAdjust="0"/>
    <p:restoredTop sz="95971" autoAdjust="0"/>
  </p:normalViewPr>
  <p:slideViewPr>
    <p:cSldViewPr>
      <p:cViewPr varScale="1">
        <p:scale>
          <a:sx n="116" d="100"/>
          <a:sy n="116" d="100"/>
        </p:scale>
        <p:origin x="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13.03.2021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567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867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689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023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5216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132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3971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657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391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20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93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862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406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420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92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07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468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72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637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02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32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5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2" Type="http://schemas.openxmlformats.org/officeDocument/2006/relationships/image" Target="../media/image32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1.png"/><Relationship Id="rId15" Type="http://schemas.openxmlformats.org/officeDocument/2006/relationships/image" Target="../media/image39.png"/><Relationship Id="rId10" Type="http://schemas.openxmlformats.org/officeDocument/2006/relationships/image" Target="../media/image30.png"/><Relationship Id="rId9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 Uke 8, </a:t>
            </a:r>
            <a:r>
              <a:rPr lang="nb-NO" dirty="0"/>
              <a:t>v</a:t>
            </a:r>
            <a:r>
              <a:rPr lang="nb-NO" noProof="0" dirty="0"/>
              <a:t>2021</a:t>
            </a:r>
            <a:br>
              <a:rPr lang="nb-NO" noProof="0" dirty="0"/>
            </a:br>
            <a:r>
              <a:rPr lang="nb-NO" noProof="0" dirty="0"/>
              <a:t> </a:t>
            </a: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dirty="0"/>
              <a:t>Eric Jul</a:t>
            </a:r>
            <a:endParaRPr lang="nb-NO" noProof="0" dirty="0"/>
          </a:p>
          <a:p>
            <a:r>
              <a:rPr lang="nb-NO"/>
              <a:t>PT</a:t>
            </a:r>
          </a:p>
          <a:p>
            <a:r>
              <a:rPr lang="nb-NO" noProof="0"/>
              <a:t>Inst</a:t>
            </a:r>
            <a:r>
              <a:rPr lang="nb-NO" noProof="0" dirty="0"/>
              <a:t>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200" dirty="0"/>
              <a:t>Avkryssing for 5 (starter med 25, så 25+2*5, 25+4,5,..):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95536" y="1772816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534677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Avkryssing for 7 (starter med 49, så 49+2*7,49+4*7,.):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79512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462671" y="1772816"/>
          <a:ext cx="4645833" cy="2712720"/>
        </p:xfrm>
        <a:graphic>
          <a:graphicData uri="http://schemas.openxmlformats.org/drawingml/2006/table">
            <a:tbl>
              <a:tblPr firstRow="1" firstCol="1" bandRow="1"/>
              <a:tblGrid>
                <a:gridCol w="9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 </a:t>
                      </a: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5373216"/>
            <a:ext cx="69847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Er nå ferdig fordi neste primtall vi finner: 11, så er 11*11=121 utenfor tabellen</a:t>
            </a:r>
          </a:p>
        </p:txBody>
      </p:sp>
    </p:spTree>
    <p:extLst>
      <p:ext uri="{BB962C8B-B14F-4D97-AF65-F5344CB8AC3E}">
        <p14:creationId xmlns:p14="http://schemas.microsoft.com/office/powerpoint/2010/main" val="12335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orden har Eratosthnes Sil – algoritmen 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Vi krysser av for alle primtall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nb-NO" sz="2000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sz="2000" dirty="0"/>
                  <a:t> - hvor mange er det?</a:t>
                </a:r>
              </a:p>
              <a:p>
                <a:pPr lvl="1"/>
                <a:r>
                  <a:rPr lang="nb-NO" sz="1800" dirty="0"/>
                  <a:t>svar: omlag: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nb-NO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nb-NO" sz="1400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nb-NO" sz="1800" b="0" i="0" smtClean="0">
                            <a:latin typeface="Cambria Math"/>
                          </a:rPr>
                          <m:t>log</m:t>
                        </m:r>
                        <m:r>
                          <a:rPr lang="nb-NO" sz="1800" b="0" i="1" smtClean="0">
                            <a:latin typeface="Cambria Math"/>
                          </a:rPr>
                          <m:t>⁡(</m:t>
                        </m:r>
                        <m:rad>
                          <m:radPr>
                            <m:degHide m:val="on"/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nb-NO" sz="1600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</m:rad>
                        <m:r>
                          <a:rPr lang="nb-NO" sz="1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nb-NO" sz="1800" dirty="0"/>
              </a:p>
              <a:p>
                <a:r>
                  <a:rPr lang="nb-NO" sz="2000" dirty="0"/>
                  <a:t>Hvor mange kryss settes av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mellom p</a:t>
                </a:r>
                <a:r>
                  <a:rPr lang="nb-NO" sz="2000" baseline="-25000" dirty="0"/>
                  <a:t>i</a:t>
                </a:r>
                <a:r>
                  <a:rPr lang="nb-NO" sz="2000" baseline="30000" dirty="0"/>
                  <a:t>2</a:t>
                </a:r>
                <a:r>
                  <a:rPr lang="nb-NO" sz="2000" baseline="-25000" dirty="0"/>
                  <a:t>  </a:t>
                </a:r>
                <a:r>
                  <a:rPr lang="nb-NO" sz="2000" dirty="0"/>
                  <a:t>og N  ?</a:t>
                </a:r>
              </a:p>
              <a:p>
                <a:pPr lvl="1"/>
                <a:r>
                  <a:rPr lang="nb-NO" sz="1800" dirty="0"/>
                  <a:t>svar: omlag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</a:rPr>
                          <m:t>𝑁</m:t>
                        </m:r>
                        <m:r>
                          <a:rPr lang="nb-NO" sz="1800" b="0" i="1" smtClean="0">
                            <a:latin typeface="Cambria Math"/>
                          </a:rPr>
                          <m:t>−</m:t>
                        </m:r>
                        <m:r>
                          <a:rPr lang="nb-NO" sz="1800" b="0" i="1" smtClean="0">
                            <a:latin typeface="Cambria Math"/>
                          </a:rPr>
                          <m:t>𝑝𝑖</m:t>
                        </m:r>
                        <m:r>
                          <a:rPr lang="nb-NO" sz="1800" b="0" i="1" baseline="30000" smtClean="0">
                            <a:latin typeface="Cambria Math"/>
                          </a:rPr>
                          <m:t>2  </m:t>
                        </m:r>
                      </m:num>
                      <m:den>
                        <m:r>
                          <a:rPr lang="nb-NO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sz="1800" dirty="0"/>
                  <a:t>  / (</a:t>
                </a:r>
                <a:r>
                  <a:rPr lang="nb-NO" sz="1400" dirty="0"/>
                  <a:t>2*</a:t>
                </a:r>
                <a:r>
                  <a:rPr lang="nb-NO" sz="1800" dirty="0"/>
                  <a:t>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/>
                      </a:rPr>
                      <m:t>𝑝</m:t>
                    </m:r>
                    <m:r>
                      <a:rPr lang="nb-NO" sz="1800" i="1" baseline="-25000">
                        <a:latin typeface="Cambria Math"/>
                      </a:rPr>
                      <m:t>𝑖</m:t>
                    </m:r>
                    <m:r>
                      <a:rPr lang="nb-NO" sz="18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nb-NO" sz="1800" dirty="0"/>
                  <a:t>)&lt;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0" i="1" dirty="0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nb-NO" sz="1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nb-NO" sz="1800" i="1" dirty="0" smtClean="0">
                        <a:latin typeface="Cambria Math"/>
                      </a:rPr>
                      <m:t> </m:t>
                    </m:r>
                  </m:oMath>
                </a14:m>
                <a:endParaRPr lang="nb-NO" sz="1800" dirty="0"/>
              </a:p>
              <a:p>
                <a:r>
                  <a:rPr lang="nb-NO" sz="2000" dirty="0"/>
                  <a:t>Et øvre estimat for (antall primtall)* (antall kryss per primtall)=</a:t>
                </a:r>
              </a:p>
              <a:p>
                <a:pPr lvl="1"/>
                <a:r>
                  <a:rPr lang="nb-NO" sz="1800" dirty="0"/>
                  <a:t>O(N)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nb-NO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nb-NO" sz="1400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nb-NO" sz="1800">
                            <a:latin typeface="Cambria Math"/>
                          </a:rPr>
                          <m:t>log</m:t>
                        </m:r>
                        <m:r>
                          <a:rPr lang="nb-NO" sz="1800" i="1">
                            <a:latin typeface="Cambria Math"/>
                          </a:rPr>
                          <m:t>⁡(</m:t>
                        </m:r>
                        <m:rad>
                          <m:radPr>
                            <m:degHide m:val="on"/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nb-NO" sz="1600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</m:rad>
                        <m:r>
                          <a:rPr lang="nb-NO" sz="18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nb-NO" sz="18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nb-NO" sz="1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nb-NO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nb-NO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1800" b="0" i="1" smtClean="0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nb-NO" sz="1800" b="0" i="0" smtClean="0">
                            <a:latin typeface="Cambria Math"/>
                          </a:rPr>
                          <m:t>log</m:t>
                        </m:r>
                        <m:r>
                          <a:rPr lang="nb-NO" sz="1800" b="0" i="1" smtClean="0">
                            <a:latin typeface="Cambria Math"/>
                          </a:rPr>
                          <m:t>⁡(</m:t>
                        </m:r>
                        <m:rad>
                          <m:radPr>
                            <m:degHide m:val="on"/>
                            <m:ctrlPr>
                              <a:rPr lang="nb-NO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18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nb-NO" sz="1800" b="0" i="1" smtClean="0">
                                <a:latin typeface="Cambria Math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r>
                  <a:rPr lang="nb-NO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</a:rPr>
                          <m:t>2∗</m:t>
                        </m:r>
                        <m:r>
                          <a:rPr lang="nb-NO" sz="1800" i="1">
                            <a:latin typeface="Cambria Math"/>
                          </a:rPr>
                          <m:t>𝑁</m:t>
                        </m:r>
                        <m:rad>
                          <m:radPr>
                            <m:degHide m:val="on"/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1800" i="1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nb-NO" sz="1800">
                            <a:latin typeface="Cambria Math"/>
                          </a:rPr>
                          <m:t>log</m:t>
                        </m:r>
                        <m:r>
                          <a:rPr lang="nb-NO" sz="1800" i="1">
                            <a:latin typeface="Cambria Math"/>
                          </a:rPr>
                          <m:t>⁡(</m:t>
                        </m:r>
                        <m:r>
                          <a:rPr lang="nb-NO" sz="1800" i="1" smtClean="0">
                            <a:latin typeface="Cambria Math"/>
                          </a:rPr>
                          <m:t>𝑁</m:t>
                        </m:r>
                        <m:r>
                          <a:rPr lang="nb-NO" sz="1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nb-NO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800" b="1" i="1">
                            <a:latin typeface="Cambria Math"/>
                          </a:rPr>
                          <m:t>𝑵</m:t>
                        </m:r>
                        <m:rad>
                          <m:radPr>
                            <m:degHide m:val="on"/>
                            <m:ctrlPr>
                              <a:rPr lang="nb-NO" sz="18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1800" b="1" i="1">
                                <a:latin typeface="Cambria Math"/>
                              </a:rPr>
                              <m:t>𝑵</m:t>
                            </m:r>
                          </m:e>
                        </m:rad>
                      </m:num>
                      <m:den>
                        <m:r>
                          <a:rPr lang="nb-NO" sz="1800" b="1" i="1">
                            <a:latin typeface="Cambria Math"/>
                          </a:rPr>
                          <m:t>𝒍𝒐𝒈</m:t>
                        </m:r>
                        <m:r>
                          <a:rPr lang="nb-NO" sz="1800" b="1" i="1">
                            <a:latin typeface="Cambria Math"/>
                          </a:rPr>
                          <m:t>⁡(</m:t>
                        </m:r>
                        <m:r>
                          <a:rPr lang="nb-NO" sz="1800" b="1" i="1">
                            <a:latin typeface="Cambria Math"/>
                          </a:rPr>
                          <m:t>𝑵</m:t>
                        </m:r>
                        <m:r>
                          <a:rPr lang="nb-NO" sz="1800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nb-NO" sz="1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69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parallelliser Sil og Faktorisering, </a:t>
            </a:r>
            <a:r>
              <a:rPr lang="nb-NO" b="1" dirty="0"/>
              <a:t>Riktig</a:t>
            </a:r>
            <a:r>
              <a:rPr lang="nb-NO" dirty="0"/>
              <a:t> og </a:t>
            </a:r>
            <a:r>
              <a:rPr lang="nb-NO" b="1" dirty="0"/>
              <a:t>Raskere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314450"/>
                <a:ext cx="7772400" cy="5426918"/>
              </a:xfrm>
            </p:spPr>
            <p:txBody>
              <a:bodyPr/>
              <a:lstStyle/>
              <a:p>
                <a:r>
                  <a:rPr lang="nb-NO" dirty="0">
                    <a:solidFill>
                      <a:srgbClr val="FF0000"/>
                    </a:solidFill>
                  </a:rPr>
                  <a:t>Eratosthenes sil - parallellisering</a:t>
                </a:r>
              </a:p>
              <a:p>
                <a:pPr lvl="1"/>
                <a:r>
                  <a:rPr lang="nb-NO" dirty="0"/>
                  <a:t>Vi krysser av i en bit-tabell. </a:t>
                </a:r>
              </a:p>
              <a:p>
                <a:pPr lvl="1"/>
                <a:r>
                  <a:rPr lang="nb-NO" dirty="0"/>
                  <a:t>Hvordan gjøre dette i parallell </a:t>
                </a:r>
              </a:p>
              <a:p>
                <a:pPr lvl="2"/>
                <a:r>
                  <a:rPr lang="nb-NO" dirty="0"/>
                  <a:t>Hva det er vi deler opp, hva gjør hver tråd?</a:t>
                </a:r>
              </a:p>
              <a:p>
                <a:pPr lvl="2"/>
                <a:r>
                  <a:rPr lang="nb-NO" dirty="0"/>
                  <a:t>Skal vi kopiere noen data til hver tråd?</a:t>
                </a:r>
              </a:p>
              <a:p>
                <a:pPr lvl="2"/>
                <a:r>
                  <a:rPr lang="nb-NO" dirty="0"/>
                  <a:t>Hva er felles data og hva er lokale data i hver tråd.</a:t>
                </a:r>
              </a:p>
              <a:p>
                <a:r>
                  <a:rPr lang="nb-NO" dirty="0">
                    <a:solidFill>
                      <a:srgbClr val="FF0000"/>
                    </a:solidFill>
                  </a:rPr>
                  <a:t>Faktorisering av M - parallellisering</a:t>
                </a:r>
              </a:p>
              <a:p>
                <a:pPr lvl="1"/>
                <a:r>
                  <a:rPr lang="nb-NO" dirty="0"/>
                  <a:t> Vi dividerer M med alle primtall i E-Silen fra 2: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endParaRPr lang="nb-NO" dirty="0"/>
              </a:p>
              <a:p>
                <a:pPr lvl="2"/>
                <a:r>
                  <a:rPr lang="nb-NO" dirty="0"/>
                  <a:t>Parallelliseringen av faktorisering: Hvordan dele opp :</a:t>
                </a:r>
              </a:p>
              <a:p>
                <a:pPr lvl="3"/>
                <a:r>
                  <a:rPr lang="nb-NO" dirty="0"/>
                  <a:t>Primtallene?</a:t>
                </a:r>
              </a:p>
              <a:p>
                <a:pPr lvl="3"/>
                <a:r>
                  <a:rPr lang="nb-NO" dirty="0"/>
                  <a:t>Tallene fra 0:M?</a:t>
                </a:r>
              </a:p>
              <a:p>
                <a:pPr lvl="2"/>
                <a:r>
                  <a:rPr lang="nb-NO" dirty="0"/>
                  <a:t>Skal vi kopiere noen data til hver tråd?</a:t>
                </a:r>
              </a:p>
              <a:p>
                <a:pPr lvl="2"/>
                <a:r>
                  <a:rPr lang="nb-NO" dirty="0"/>
                  <a:t>Hva er felles data og hva er lokale data i hver tråd.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314450"/>
                <a:ext cx="7772400" cy="5426918"/>
              </a:xfrm>
              <a:blipFill>
                <a:blip r:embed="rId2"/>
                <a:stretch>
                  <a:fillRect t="-70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0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Riktig og Raskere – </a:t>
            </a:r>
            <a:r>
              <a:rPr lang="nb-NO" dirty="0" err="1"/>
              <a:t>Eratosthenes</a:t>
            </a:r>
            <a:r>
              <a:rPr lang="nb-NO" dirty="0"/>
              <a:t> Sil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 Mulig problem</a:t>
                </a:r>
              </a:p>
              <a:p>
                <a:pPr lvl="1"/>
                <a:r>
                  <a:rPr lang="nb-NO" dirty="0"/>
                  <a:t>E-sil : Hvis to tråder setter av kryss samtidig i en byte, kan det da gå galt?</a:t>
                </a:r>
              </a:p>
              <a:p>
                <a:pPr lvl="2"/>
                <a:r>
                  <a:rPr lang="nb-NO" dirty="0"/>
                  <a:t>byte[i] = byte[i] &amp; </a:t>
                </a:r>
                <a:r>
                  <a:rPr lang="nb-NO" dirty="0" err="1"/>
                  <a:t>xxxx</a:t>
                </a:r>
                <a:r>
                  <a:rPr lang="nb-NO" dirty="0"/>
                  <a:t>; </a:t>
                </a:r>
                <a:r>
                  <a:rPr lang="nb-NO" dirty="0">
                    <a:solidFill>
                      <a:srgbClr val="669900"/>
                    </a:solidFill>
                  </a:rPr>
                  <a:t>// problem ?</a:t>
                </a:r>
              </a:p>
              <a:p>
                <a:pPr lvl="2"/>
                <a:r>
                  <a:rPr lang="nb-NO" dirty="0">
                    <a:solidFill>
                      <a:srgbClr val="669900"/>
                    </a:solidFill>
                  </a:rPr>
                  <a:t>Hvordan blir dette utført i kjernen</a:t>
                </a:r>
              </a:p>
              <a:p>
                <a:pPr lvl="2"/>
                <a:r>
                  <a:rPr lang="nb-NO" dirty="0">
                    <a:solidFill>
                      <a:srgbClr val="669900"/>
                    </a:solidFill>
                  </a:rPr>
                  <a:t>Må vel da synkronisere ?</a:t>
                </a:r>
              </a:p>
              <a:p>
                <a:pPr lvl="2"/>
                <a:endParaRPr lang="nb-NO" dirty="0">
                  <a:solidFill>
                    <a:srgbClr val="669900"/>
                  </a:solidFill>
                </a:endParaRPr>
              </a:p>
              <a:p>
                <a:r>
                  <a:rPr lang="nb-NO" dirty="0"/>
                  <a:t>Raskere:</a:t>
                </a:r>
              </a:p>
              <a:p>
                <a:pPr lvl="1"/>
                <a:r>
                  <a:rPr lang="nb-NO" dirty="0"/>
                  <a:t>Antall synkroniseringer må ikke bli for stort</a:t>
                </a:r>
              </a:p>
              <a:p>
                <a:pPr lvl="2"/>
                <a:r>
                  <a:rPr lang="nb-NO" dirty="0"/>
                  <a:t>Antall tråder ganger (</a:t>
                </a:r>
                <a:r>
                  <a:rPr lang="nb-NO" dirty="0" err="1"/>
                  <a:t>evt</a:t>
                </a:r>
                <a:r>
                  <a:rPr lang="nb-NO" dirty="0"/>
                  <a:t> * 2,3,4) : Helt OK</a:t>
                </a:r>
              </a:p>
              <a:p>
                <a:pPr lvl="2"/>
                <a:r>
                  <a:rPr lang="nb-NO" dirty="0"/>
                  <a:t>Log (N) ganger, </a:t>
                </a:r>
                <a:r>
                  <a:rPr lang="nb-NO" dirty="0" err="1"/>
                  <a:t>evt</a:t>
                </a:r>
                <a:r>
                  <a:rPr lang="nb-NO" dirty="0"/>
                  <a:t> log(N)*ant tråder: OK,</a:t>
                </a:r>
              </a:p>
              <a:p>
                <a:pPr lvl="2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 tja ?  </a:t>
                </a:r>
                <a:r>
                  <a:rPr lang="nb-NO" sz="1800" dirty="0"/>
                  <a:t>(hvor stor %-andel er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800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sz="1800" dirty="0"/>
                  <a:t> av N, N=100, N=10 000)</a:t>
                </a:r>
                <a:endParaRPr lang="nb-NO" dirty="0"/>
              </a:p>
              <a:p>
                <a:pPr lvl="2"/>
                <a:r>
                  <a:rPr lang="nb-NO" dirty="0"/>
                  <a:t> </a:t>
                </a:r>
                <a:r>
                  <a:rPr lang="nb-NO" b="1" dirty="0"/>
                  <a:t>ikke</a:t>
                </a:r>
                <a:r>
                  <a:rPr lang="nb-NO" dirty="0"/>
                  <a:t> :N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nb-NO" dirty="0"/>
                  <a:t> eller M ganger</a:t>
                </a:r>
              </a:p>
              <a:p>
                <a:pPr lvl="2"/>
                <a:endParaRPr lang="nb-NO" dirty="0"/>
              </a:p>
              <a:p>
                <a:pPr lvl="2"/>
                <a:endParaRPr lang="nb-NO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33" b="-316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Alternativ 1 for </a:t>
            </a:r>
            <a:r>
              <a:rPr lang="nb-NO" dirty="0" err="1"/>
              <a:t>Eratosthenes</a:t>
            </a:r>
            <a:r>
              <a:rPr lang="nb-NO" dirty="0"/>
              <a:t> 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96752"/>
            <a:ext cx="7772400" cy="4818063"/>
          </a:xfrm>
        </p:spPr>
        <p:txBody>
          <a:bodyPr/>
          <a:lstStyle/>
          <a:p>
            <a:r>
              <a:rPr lang="nb-NO" sz="2000" dirty="0"/>
              <a:t>Dele opp primtallene mellom trådene så hver tråd tar noen hver og krysser av i hele Sila:</a:t>
            </a:r>
          </a:p>
          <a:p>
            <a:pPr lvl="1"/>
            <a:r>
              <a:rPr lang="nb-NO" sz="1800" dirty="0"/>
              <a:t>Ulempe: 3 og 5 genererer langt de fleste kryssene (lastbalansering) </a:t>
            </a:r>
          </a:p>
          <a:p>
            <a:pPr lvl="2"/>
            <a:r>
              <a:rPr lang="nb-NO" sz="1800" dirty="0"/>
              <a:t>Kunne la tråd</a:t>
            </a:r>
            <a:r>
              <a:rPr lang="nb-NO" sz="1800" baseline="-25000" dirty="0"/>
              <a:t>0</a:t>
            </a:r>
            <a:r>
              <a:rPr lang="nb-NO" sz="1800" dirty="0"/>
              <a:t> ta 3, tråd</a:t>
            </a:r>
            <a:r>
              <a:rPr lang="nb-NO" sz="1800" baseline="-25000" dirty="0"/>
              <a:t>1</a:t>
            </a:r>
            <a:r>
              <a:rPr lang="nb-NO" sz="1800" dirty="0"/>
              <a:t> ta 5 , </a:t>
            </a:r>
            <a:r>
              <a:rPr lang="nb-NO" sz="1800" dirty="0" err="1"/>
              <a:t>osv</a:t>
            </a:r>
            <a:endParaRPr lang="nb-NO" sz="1800" dirty="0"/>
          </a:p>
          <a:p>
            <a:pPr lvl="1"/>
            <a:r>
              <a:rPr lang="nb-NO" sz="1800" dirty="0"/>
              <a:t>Problem: to ulike primtall krysser av ulike steder i </a:t>
            </a:r>
            <a:r>
              <a:rPr lang="nb-NO" sz="1800" b="1" i="1" dirty="0"/>
              <a:t>samme</a:t>
            </a:r>
            <a:r>
              <a:rPr lang="nb-NO" sz="1800" dirty="0"/>
              <a:t>  byte – kan da vel miste ett av kryssene (eks: 3 kryssser 51, 7 krysser 49)</a:t>
            </a:r>
            <a:br>
              <a:rPr lang="nb-NO" sz="1800" dirty="0"/>
            </a:br>
            <a:r>
              <a:rPr lang="nb-NO" sz="1800" dirty="0">
                <a:solidFill>
                  <a:srgbClr val="CC6600"/>
                </a:solidFill>
              </a:rPr>
              <a:t>Avkryssing er 3 opersjoner: Last opp i register , &amp;-operasjon, lagre tilbake</a:t>
            </a:r>
          </a:p>
          <a:p>
            <a:pPr lvl="1"/>
            <a:r>
              <a:rPr lang="nb-NO" sz="1800" dirty="0"/>
              <a:t>To primtall krysser av for det samme  tallet  (eks. 7 og 5 krysser av 105) – da  taper vi vel (?) ingen ting om ett av kryssene går tapt.</a:t>
            </a:r>
          </a:p>
          <a:p>
            <a:r>
              <a:rPr lang="nb-NO" sz="2000" dirty="0"/>
              <a:t>Hvis alle trådene har sin kopi av Sila, skulle dette gå OK.</a:t>
            </a:r>
          </a:p>
          <a:p>
            <a:pPr lvl="1"/>
            <a:r>
              <a:rPr lang="nb-NO" sz="1800" dirty="0"/>
              <a:t>Må da tilslutt ‘slå sammen’ disse  k </a:t>
            </a:r>
            <a:r>
              <a:rPr lang="nb-NO" sz="1800" dirty="0" err="1"/>
              <a:t>stk</a:t>
            </a:r>
            <a:r>
              <a:rPr lang="nb-NO" sz="1800" dirty="0"/>
              <a:t> byte-</a:t>
            </a:r>
            <a:r>
              <a:rPr lang="nb-NO" sz="1800" dirty="0" err="1"/>
              <a:t>arrayene</a:t>
            </a:r>
            <a:r>
              <a:rPr lang="nb-NO" sz="1800" dirty="0"/>
              <a:t> .</a:t>
            </a:r>
          </a:p>
          <a:p>
            <a:pPr lvl="1"/>
            <a:r>
              <a:rPr lang="nb-NO" sz="1800" dirty="0"/>
              <a:t>Tiden det tar å slå sammen disse vil kanskje bli ‘lang’ ??</a:t>
            </a:r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1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Alternativ 2  for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Dele opp tallene i Sila : tallene 0:N mellom trådene,</a:t>
                </a:r>
              </a:p>
              <a:p>
                <a:pPr lvl="1"/>
                <a:r>
                  <a:rPr lang="nb-NO" sz="1800" dirty="0"/>
                  <a:t>Kan ikke dele helt likt – skillet må gå mellom to byter</a:t>
                </a:r>
              </a:p>
              <a:p>
                <a:pPr lvl="2"/>
                <a:r>
                  <a:rPr lang="nb-NO" sz="1800" dirty="0"/>
                  <a:t>Hvorfor (?)</a:t>
                </a:r>
              </a:p>
              <a:p>
                <a:r>
                  <a:rPr lang="nb-NO" sz="2000" dirty="0"/>
                  <a:t>Hver tråd krysser av med alle aktuelle primtall på sin del av Sila.</a:t>
                </a:r>
              </a:p>
              <a:p>
                <a:r>
                  <a:rPr lang="nb-NO" sz="2000" dirty="0"/>
                  <a:t>Problem 1: Hvor starter avkryssingen av primtall p i hver tråds (første) byte.</a:t>
                </a:r>
              </a:p>
              <a:p>
                <a:r>
                  <a:rPr lang="nb-NO" sz="2000" dirty="0"/>
                  <a:t>Problem 2: Hvordan vet trådene som har området:  </a:t>
                </a:r>
                <a:r>
                  <a:rPr lang="nb-NO" sz="2000" i="1" dirty="0">
                    <a:latin typeface="NewCenturySchlbk" pitchFamily="18" charset="0"/>
                  </a:rPr>
                  <a:t>low..high </a:t>
                </a:r>
                <a:r>
                  <a:rPr lang="nb-NO" sz="2000" dirty="0"/>
                  <a:t>hvilke primtall den skal krysse av for?? </a:t>
                </a:r>
              </a:p>
              <a:p>
                <a:r>
                  <a:rPr lang="nb-NO" sz="2000" dirty="0"/>
                  <a:t>Hvilke er det ? Svar : alle primtall &lt;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eller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latin typeface="Cambria Math"/>
                          </a:rPr>
                          <m:t>h𝑖𝑔h</m:t>
                        </m:r>
                      </m:e>
                    </m:rad>
                  </m:oMath>
                </a14:m>
                <a:endParaRPr lang="en-US" sz="2000" dirty="0"/>
              </a:p>
              <a:p>
                <a:r>
                  <a:rPr lang="en-US" sz="1800" dirty="0" err="1"/>
                  <a:t>Hvordan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lage</a:t>
                </a:r>
                <a:r>
                  <a:rPr lang="en-US" sz="1800" dirty="0"/>
                  <a:t> </a:t>
                </a:r>
                <a:r>
                  <a:rPr lang="en-US" sz="1800" dirty="0" err="1"/>
                  <a:t>og</a:t>
                </a:r>
                <a:r>
                  <a:rPr lang="en-US" sz="1800" dirty="0"/>
                  <a:t> </a:t>
                </a:r>
                <a:r>
                  <a:rPr lang="en-US" sz="1800" dirty="0" err="1"/>
                  <a:t>lagre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dem</a:t>
                </a:r>
                <a:r>
                  <a:rPr lang="en-US" sz="1800" dirty="0"/>
                  <a:t> </a:t>
                </a:r>
                <a:r>
                  <a:rPr lang="en-US" sz="1800" dirty="0" err="1"/>
                  <a:t>først</a:t>
                </a:r>
                <a:r>
                  <a:rPr lang="en-US" sz="1800" dirty="0"/>
                  <a:t>? </a:t>
                </a:r>
              </a:p>
              <a:p>
                <a:pPr lvl="1"/>
                <a:r>
                  <a:rPr lang="en-US" sz="1800" dirty="0"/>
                  <a:t>Tre </a:t>
                </a:r>
                <a:r>
                  <a:rPr lang="en-US" sz="1800" dirty="0" err="1"/>
                  <a:t>alternativer</a:t>
                </a:r>
                <a:r>
                  <a:rPr lang="en-US" sz="1800" dirty="0"/>
                  <a:t>:</a:t>
                </a:r>
              </a:p>
              <a:p>
                <a:pPr lvl="2"/>
                <a:r>
                  <a:rPr lang="en-US" sz="1600" dirty="0"/>
                  <a:t>Tråd</a:t>
                </a:r>
                <a:r>
                  <a:rPr lang="en-US" sz="1600" baseline="-25000" dirty="0"/>
                  <a:t>0 </a:t>
                </a:r>
                <a:r>
                  <a:rPr lang="en-US" sz="1600" dirty="0"/>
                  <a:t>lager </a:t>
                </a:r>
                <a:r>
                  <a:rPr lang="en-US" sz="1600" dirty="0" err="1"/>
                  <a:t>dem</a:t>
                </a:r>
                <a:r>
                  <a:rPr lang="en-US" sz="1600" dirty="0"/>
                  <a:t> </a:t>
                </a:r>
                <a:r>
                  <a:rPr lang="en-US" sz="1600" dirty="0" err="1"/>
                  <a:t>først</a:t>
                </a:r>
                <a:r>
                  <a:rPr lang="en-US" sz="1600" dirty="0"/>
                  <a:t> (</a:t>
                </a:r>
                <a:r>
                  <a:rPr lang="en-US" sz="1600" dirty="0" err="1"/>
                  <a:t>sekvensiell</a:t>
                </a:r>
                <a:r>
                  <a:rPr lang="en-US" sz="1600" dirty="0"/>
                  <a:t> del – </a:t>
                </a:r>
                <a:r>
                  <a:rPr lang="en-US" sz="1600" dirty="0" err="1"/>
                  <a:t>jfr</a:t>
                </a:r>
                <a:r>
                  <a:rPr lang="en-US" sz="1600" dirty="0"/>
                  <a:t>. </a:t>
                </a:r>
                <a:r>
                  <a:rPr lang="en-US" sz="1600" dirty="0" err="1"/>
                  <a:t>Amdahls</a:t>
                </a:r>
                <a:r>
                  <a:rPr lang="en-US" sz="1600" dirty="0"/>
                  <a:t> </a:t>
                </a:r>
                <a:r>
                  <a:rPr lang="en-US" sz="1600" dirty="0" err="1"/>
                  <a:t>lov</a:t>
                </a:r>
                <a:r>
                  <a:rPr lang="en-US" sz="1600" dirty="0"/>
                  <a:t>)</a:t>
                </a:r>
              </a:p>
              <a:p>
                <a:pPr lvl="2"/>
                <a:r>
                  <a:rPr lang="en-US" sz="1600" dirty="0" err="1"/>
                  <a:t>Alle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trådene</a:t>
                </a:r>
                <a:r>
                  <a:rPr lang="en-US" sz="1600" dirty="0"/>
                  <a:t> lager de </a:t>
                </a:r>
                <a:r>
                  <a:rPr lang="en-US" sz="1600" dirty="0" err="1"/>
                  <a:t>samme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primtallene</a:t>
                </a:r>
                <a:r>
                  <a:rPr lang="en-US" sz="1600" dirty="0"/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600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en-US" sz="1600" dirty="0"/>
                  <a:t> </a:t>
                </a:r>
                <a:r>
                  <a:rPr lang="en-US" sz="1600" dirty="0" err="1"/>
                  <a:t>i</a:t>
                </a:r>
                <a:r>
                  <a:rPr lang="en-US" sz="1600" dirty="0"/>
                  <a:t> </a:t>
                </a:r>
                <a:r>
                  <a:rPr lang="en-US" sz="1600" dirty="0" err="1"/>
                  <a:t>en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lokal</a:t>
                </a:r>
                <a:r>
                  <a:rPr lang="en-US" sz="1600" dirty="0"/>
                  <a:t> kopi</a:t>
                </a:r>
              </a:p>
              <a:p>
                <a:pPr lvl="2"/>
                <a:r>
                  <a:rPr lang="en-US" sz="1600" dirty="0"/>
                  <a:t>Se </a:t>
                </a:r>
                <a:r>
                  <a:rPr lang="en-US" sz="1600" dirty="0" err="1"/>
                  <a:t>på</a:t>
                </a:r>
                <a:r>
                  <a:rPr lang="en-US" sz="1600" dirty="0"/>
                  <a:t> </a:t>
                </a:r>
                <a:r>
                  <a:rPr lang="en-US" sz="1600" dirty="0" err="1"/>
                  <a:t>dette</a:t>
                </a:r>
                <a:r>
                  <a:rPr lang="en-US" sz="1600" dirty="0"/>
                  <a:t> </a:t>
                </a:r>
                <a:r>
                  <a:rPr lang="en-US" sz="1600" dirty="0" err="1"/>
                  <a:t>rekursivt</a:t>
                </a:r>
                <a:r>
                  <a:rPr lang="en-US" sz="1600" dirty="0"/>
                  <a:t> </a:t>
                </a:r>
                <a:r>
                  <a:rPr lang="en-US" sz="1600" dirty="0" err="1"/>
                  <a:t>som</a:t>
                </a:r>
                <a:r>
                  <a:rPr lang="en-US" sz="1600" dirty="0"/>
                  <a:t> et problem </a:t>
                </a:r>
                <a:r>
                  <a:rPr lang="en-US" sz="1600" dirty="0" err="1"/>
                  <a:t>som</a:t>
                </a:r>
                <a:r>
                  <a:rPr lang="en-US" sz="1600" dirty="0"/>
                  <a:t> </a:t>
                </a:r>
                <a:r>
                  <a:rPr lang="en-US" sz="1600" dirty="0" err="1"/>
                  <a:t>kan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parallelliseres</a:t>
                </a:r>
                <a:r>
                  <a:rPr lang="en-US" sz="1600" dirty="0"/>
                  <a:t>  </a:t>
                </a:r>
                <a:br>
                  <a:rPr lang="en-US" sz="1600" dirty="0"/>
                </a:br>
                <a:r>
                  <a:rPr lang="en-US" sz="1400" dirty="0"/>
                  <a:t>(</a:t>
                </a:r>
                <a:r>
                  <a:rPr lang="en-US" sz="1400" dirty="0" err="1"/>
                  <a:t>dvs</a:t>
                </a:r>
                <a:r>
                  <a:rPr lang="en-US" sz="1400" dirty="0"/>
                  <a:t> . </a:t>
                </a:r>
                <a:r>
                  <a:rPr lang="en-US" sz="1400" dirty="0" err="1"/>
                  <a:t>Sekvensiell</a:t>
                </a:r>
                <a:r>
                  <a:rPr lang="en-US" sz="1400" dirty="0"/>
                  <a:t> </a:t>
                </a:r>
                <a:r>
                  <a:rPr lang="en-US" sz="1400" dirty="0" err="1"/>
                  <a:t>fase</a:t>
                </a:r>
                <a:r>
                  <a:rPr lang="en-US" sz="1400" dirty="0"/>
                  <a:t> : </a:t>
                </a:r>
                <a:r>
                  <a:rPr lang="en-US" sz="1400" dirty="0" err="1"/>
                  <a:t>Først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alle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primtall</a:t>
                </a:r>
                <a:r>
                  <a:rPr lang="en-US" sz="1400" dirty="0"/>
                  <a:t> &lt;</a:t>
                </a:r>
                <a:r>
                  <a:rPr lang="nb-NO" sz="1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ad>
                          <m:radPr>
                            <m:degHide m:val="on"/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sz="1400" i="1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e>
                    </m:rad>
                  </m:oMath>
                </a14:m>
                <a:r>
                  <a:rPr lang="en-US" sz="1400" dirty="0"/>
                  <a:t> </a:t>
                </a:r>
                <a:r>
                  <a:rPr lang="en-US" sz="1400" dirty="0" err="1"/>
                  <a:t>som</a:t>
                </a:r>
                <a:r>
                  <a:rPr lang="en-US" sz="1400" dirty="0"/>
                  <a:t> </a:t>
                </a:r>
                <a:r>
                  <a:rPr lang="en-US" sz="1400" dirty="0" err="1"/>
                  <a:t>så</a:t>
                </a:r>
                <a:r>
                  <a:rPr lang="en-US" sz="1400" dirty="0"/>
                  <a:t> lager </a:t>
                </a:r>
                <a:r>
                  <a:rPr lang="en-US" sz="1400" dirty="0" err="1"/>
                  <a:t>primtall</a:t>
                </a:r>
                <a:r>
                  <a:rPr lang="en-US" sz="1400" dirty="0"/>
                  <a:t> &lt;</a:t>
                </a:r>
                <a:r>
                  <a:rPr lang="nb-NO" sz="1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400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en-US" sz="1800" dirty="0"/>
                  <a:t>)</a:t>
                </a:r>
              </a:p>
              <a:p>
                <a:pPr lvl="1"/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33" r="-471" b="-683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6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Grep 2 – vi lager noen ekstra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I </a:t>
                </a:r>
                <a:r>
                  <a:rPr lang="nb-NO" sz="2000" dirty="0" err="1"/>
                  <a:t>FinnMax</a:t>
                </a:r>
                <a:r>
                  <a:rPr lang="nb-NO" sz="2000" dirty="0"/>
                  <a:t>-problemet hadde vi først:</a:t>
                </a:r>
              </a:p>
              <a:p>
                <a:pPr lvl="1"/>
                <a:r>
                  <a:rPr lang="nb-NO" sz="1800" dirty="0"/>
                  <a:t>en lokal variabel: </a:t>
                </a:r>
                <a:r>
                  <a:rPr lang="nb-NO" sz="1800" dirty="0" err="1"/>
                  <a:t>lokalMax</a:t>
                </a:r>
                <a:r>
                  <a:rPr lang="nb-NO" sz="1800" dirty="0"/>
                  <a:t> som hver tråd lokalt oppdaterte til de var ferdige; og så kalte hver tråd en global synkronisert metode som evt. satte ny verdi i </a:t>
                </a:r>
                <a:r>
                  <a:rPr lang="nb-NO" sz="1800" dirty="0" err="1"/>
                  <a:t>globalMax</a:t>
                </a:r>
                <a:endParaRPr lang="nb-NO" sz="1800" dirty="0"/>
              </a:p>
              <a:p>
                <a:r>
                  <a:rPr lang="nb-NO" sz="2000" dirty="0"/>
                  <a:t>Kan vi prøve noe tilsvarende her. I løsning a) trenger alle trådene primtallene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sz="2000" dirty="0"/>
                  <a:t>.</a:t>
                </a:r>
              </a:p>
              <a:p>
                <a:r>
                  <a:rPr lang="nb-NO" sz="2000" dirty="0"/>
                  <a:t>Skisse - enten:</a:t>
                </a:r>
              </a:p>
              <a:p>
                <a:pPr marL="457200" lvl="1" indent="0">
                  <a:buNone/>
                </a:pPr>
                <a:r>
                  <a:rPr lang="nb-NO" sz="1800" dirty="0"/>
                  <a:t>a1) Tråd-0 lager disse primtallene først i tabellen mens de andre trådene venter, eller </a:t>
                </a:r>
                <a:br>
                  <a:rPr lang="nb-NO" sz="1800" dirty="0"/>
                </a:br>
                <a:r>
                  <a:rPr lang="nb-NO" sz="1800" dirty="0"/>
                  <a:t>a2) Alle trådene lager hver sin lokale tabell over disse primtallene</a:t>
                </a:r>
              </a:p>
              <a:p>
                <a:pPr marL="457200" lvl="1" indent="0">
                  <a:buNone/>
                </a:pPr>
                <a:r>
                  <a:rPr lang="nb-NO" sz="1800" dirty="0"/>
                  <a:t>a3) Enten a1) eller a2), så krysser hver tråd deretter av i sin del av bit-</a:t>
                </a:r>
                <a:r>
                  <a:rPr lang="nb-NO" sz="1800" dirty="0" err="1"/>
                  <a:t>arrayen</a:t>
                </a:r>
                <a:r>
                  <a:rPr lang="nb-NO" sz="1800" dirty="0"/>
                  <a:t> for alle disse primtallene.</a:t>
                </a:r>
                <a:br>
                  <a:rPr lang="nb-NO" sz="1800" dirty="0"/>
                </a:br>
                <a:endParaRPr lang="nb-NO" sz="1800" dirty="0"/>
              </a:p>
              <a:p>
                <a:pPr marL="457200" lvl="1" indent="0">
                  <a:buNone/>
                </a:pPr>
                <a:r>
                  <a:rPr lang="nb-NO" sz="1800" dirty="0"/>
                  <a:t>N.B. Hvis a1) skal tråd-0 bare bruke disse ‘små’ primtallene til først å krysse av i området opp til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800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sz="1800" dirty="0"/>
                  <a:t>, ikke i hele sitt område.</a:t>
                </a:r>
                <a:br>
                  <a:rPr lang="nb-NO" sz="1800" dirty="0"/>
                </a:br>
                <a:endParaRPr lang="nb-NO" sz="1800" dirty="0"/>
              </a:p>
              <a:p>
                <a:pPr marL="457200" lvl="1" indent="0">
                  <a:buNone/>
                </a:pPr>
                <a:endParaRPr lang="nb-NO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31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Billig å lage en slik liten start-tabell for trådene i alt. 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314451"/>
                <a:ext cx="7772400" cy="2258566"/>
              </a:xfrm>
            </p:spPr>
            <p:txBody>
              <a:bodyPr/>
              <a:lstStyle/>
              <a:p>
                <a:r>
                  <a:rPr lang="nb-NO" sz="2000" dirty="0"/>
                  <a:t>Eks: skal vi parallelt krysse av for primtall &lt; 2 milliarder, trenger denne tabellen plass til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800" i="1">
                            <a:latin typeface="Cambria Math"/>
                          </a:rPr>
                          <m:t>2 </m:t>
                        </m:r>
                        <m:r>
                          <a:rPr lang="nb-NO" sz="1800" i="1">
                            <a:latin typeface="Cambria Math"/>
                          </a:rPr>
                          <m:t>𝑚𝑟𝑑</m:t>
                        </m:r>
                      </m:e>
                    </m:rad>
                    <m:r>
                      <a:rPr lang="nb-NO" sz="1800">
                        <a:latin typeface="Cambria Math"/>
                      </a:rPr>
                      <m:t>=</m:t>
                    </m:r>
                  </m:oMath>
                </a14:m>
                <a:r>
                  <a:rPr lang="nb-NO" sz="2000" dirty="0"/>
                  <a:t> 44722 bit/16= 2796 byter for å finne de primtallene  p &lt; 44722.</a:t>
                </a:r>
              </a:p>
              <a:p>
                <a:pPr marL="0" indent="0">
                  <a:buNone/>
                </a:pPr>
                <a:r>
                  <a:rPr lang="nb-NO" sz="2000" dirty="0"/>
                  <a:t>(og i den lille tabellen trenger vi bare krysse av med</a:t>
                </a:r>
                <a:br>
                  <a:rPr lang="nb-NO" sz="2000" dirty="0"/>
                </a:br>
                <a:r>
                  <a:rPr lang="nb-NO" sz="2000" dirty="0"/>
                  <a:t> primtall q &lt;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800" b="0" i="1" smtClean="0">
                            <a:latin typeface="Cambria Math"/>
                          </a:rPr>
                          <m:t>44722</m:t>
                        </m:r>
                      </m:e>
                    </m:rad>
                    <m:r>
                      <a:rPr lang="nb-NO" sz="1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nb-NO" sz="2000" dirty="0"/>
                  <a:t>= 212  for å finne dem. Billig start på å parallellisere det å finne alle primtall &lt; 2000 000 000 ).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314451"/>
                <a:ext cx="7772400" cy="2258566"/>
              </a:xfrm>
              <a:blipFill rotWithShape="1">
                <a:blip r:embed="rId15"/>
                <a:stretch>
                  <a:fillRect l="-784" t="-1351" r="-172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>
            <a:endCxn id="10" idx="2"/>
          </p:cNvCxnSpPr>
          <p:nvPr/>
        </p:nvCxnSpPr>
        <p:spPr bwMode="auto">
          <a:xfrm>
            <a:off x="1259632" y="4149080"/>
            <a:ext cx="6876764" cy="929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187624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8384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367644" y="4806444"/>
            <a:ext cx="14761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59632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80801" y="4398191"/>
                <a:ext cx="1296144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801" y="4398191"/>
                <a:ext cx="1296144" cy="408253"/>
              </a:xfrm>
              <a:prstGeom prst="rect">
                <a:avLst/>
              </a:prstGeom>
              <a:blipFill rotWithShape="1">
                <a:blip r:embed="rId16"/>
                <a:stretch>
                  <a:fillRect l="-3756" t="-1493" b="-1940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 bwMode="auto">
          <a:xfrm>
            <a:off x="1367644" y="5517232"/>
            <a:ext cx="61206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59632" y="51479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691680" y="5099687"/>
                <a:ext cx="1296144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099687"/>
                <a:ext cx="1296144" cy="408253"/>
              </a:xfrm>
              <a:prstGeom prst="rect">
                <a:avLst/>
              </a:prstGeom>
              <a:blipFill rotWithShape="1">
                <a:blip r:embed="rId8"/>
                <a:stretch>
                  <a:fillRect l="-4245" t="-1493" b="-1940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 bwMode="auto">
          <a:xfrm>
            <a:off x="1295636" y="6093296"/>
            <a:ext cx="32403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187624" y="57239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03648" y="5716077"/>
                <a:ext cx="1296144" cy="37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q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</m:e>
                    </m:ra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716077"/>
                <a:ext cx="1296144" cy="377219"/>
              </a:xfrm>
              <a:prstGeom prst="rect">
                <a:avLst/>
              </a:prstGeom>
              <a:blipFill rotWithShape="1">
                <a:blip r:embed="rId9"/>
                <a:stretch>
                  <a:fillRect l="-3756" t="-9677" b="-2096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19872" y="4705399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2 </m:t>
                      </m:r>
                      <m:r>
                        <a:rPr lang="nb-NO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000 000 000</m:t>
                      </m:r>
                    </m:oMath>
                  </m:oMathPara>
                </a14:m>
                <a:endParaRPr lang="nb-NO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05399"/>
                <a:ext cx="165618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33818" y="5301208"/>
                <a:ext cx="9901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44 722</m:t>
                      </m:r>
                    </m:oMath>
                  </m:oMathPara>
                </a14:m>
                <a:endParaRPr lang="nb-NO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818" y="5301208"/>
                <a:ext cx="99011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55776" y="5857527"/>
                <a:ext cx="9901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212</m:t>
                      </m:r>
                    </m:oMath>
                  </m:oMathPara>
                </a14:m>
                <a:endParaRPr lang="nb-NO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857527"/>
                <a:ext cx="99011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44208" y="4310999"/>
                <a:ext cx="27363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4 000 000 000 000 000 000 </m:t>
                      </m:r>
                    </m:oMath>
                  </m:oMathPara>
                </a14:m>
                <a:endParaRPr lang="nb-NO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310999"/>
                <a:ext cx="27363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-508" y="5327630"/>
            <a:ext cx="1332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rgbClr val="0070C0"/>
                </a:solidFill>
              </a:rPr>
              <a:t>den lille tabellen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15816" y="371703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tallene vi skal faktorisere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56048" y="4561964"/>
            <a:ext cx="128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Primtallene</a:t>
            </a:r>
            <a:br>
              <a:rPr lang="nb-NO" sz="1400" dirty="0">
                <a:solidFill>
                  <a:srgbClr val="0070C0"/>
                </a:solidFill>
              </a:rPr>
            </a:br>
            <a:r>
              <a:rPr lang="nb-NO" sz="1400" dirty="0">
                <a:solidFill>
                  <a:srgbClr val="0070C0"/>
                </a:solidFill>
              </a:rPr>
              <a:t>vi da trenger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496" y="5703639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rgbClr val="0070C0"/>
                </a:solidFill>
              </a:rPr>
              <a:t>trenger da primtall 1..q</a:t>
            </a:r>
          </a:p>
        </p:txBody>
      </p:sp>
    </p:spTree>
    <p:extLst>
      <p:ext uri="{BB962C8B-B14F-4D97-AF65-F5344CB8AC3E}">
        <p14:creationId xmlns:p14="http://schemas.microsoft.com/office/powerpoint/2010/main" val="40758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23" grpId="0"/>
      <p:bldP spid="24" grpId="0"/>
      <p:bldP spid="30" grpId="0"/>
      <p:bldP spid="31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129" y="214313"/>
            <a:ext cx="8332415" cy="828675"/>
          </a:xfrm>
        </p:spPr>
        <p:txBody>
          <a:bodyPr/>
          <a:lstStyle/>
          <a:p>
            <a:r>
              <a:rPr lang="nb-NO" sz="2800" dirty="0" err="1"/>
              <a:t>Esil</a:t>
            </a:r>
            <a:r>
              <a:rPr lang="nb-NO" sz="2800" dirty="0"/>
              <a:t>: Hvordan oppbevarer du den lille tabellen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a) Som en bit-</a:t>
                </a:r>
                <a:r>
                  <a:rPr lang="nb-NO" dirty="0" err="1"/>
                  <a:t>array</a:t>
                </a:r>
                <a:r>
                  <a:rPr lang="nb-NO" dirty="0"/>
                  <a:t> i en byte-</a:t>
                </a:r>
                <a:r>
                  <a:rPr lang="nb-NO" dirty="0" err="1"/>
                  <a:t>array</a:t>
                </a:r>
                <a:r>
                  <a:rPr lang="nb-NO" dirty="0"/>
                  <a:t> </a:t>
                </a:r>
                <a:br>
                  <a:rPr lang="nb-NO" dirty="0"/>
                </a:br>
                <a:r>
                  <a:rPr lang="nb-NO" dirty="0"/>
                  <a:t>    = lengde = 44 722/16 = 2 796 byte </a:t>
                </a:r>
              </a:p>
              <a:p>
                <a:r>
                  <a:rPr lang="nb-NO" dirty="0"/>
                  <a:t>b) Som en </a:t>
                </a:r>
                <a:r>
                  <a:rPr lang="nb-NO" dirty="0" err="1"/>
                  <a:t>int</a:t>
                </a:r>
                <a:r>
                  <a:rPr lang="nb-NO" dirty="0"/>
                  <a:t> </a:t>
                </a:r>
                <a:r>
                  <a:rPr lang="nb-NO" dirty="0" err="1"/>
                  <a:t>array</a:t>
                </a:r>
                <a:r>
                  <a:rPr lang="nb-NO" dirty="0"/>
                  <a:t> = ca. 44 722*4*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dirty="0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nb-NO" b="0" i="1" dirty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nb-NO" dirty="0"/>
                  <a:t> = 17 890 byte</a:t>
                </a:r>
                <a:br>
                  <a:rPr lang="nb-NO" dirty="0"/>
                </a:br>
                <a:r>
                  <a:rPr lang="nb-NO" dirty="0"/>
                  <a:t>    (med ca. 10 % primtall &lt; 44 722)</a:t>
                </a:r>
                <a:br>
                  <a:rPr lang="nb-NO" dirty="0"/>
                </a:br>
                <a:endParaRPr lang="nb-NO" dirty="0"/>
              </a:p>
              <a:p>
                <a:pPr lvl="1"/>
                <a:r>
                  <a:rPr lang="nb-NO" dirty="0"/>
                  <a:t>Ingen av plassbehovene er store, kan godt kopieres inn  lokalt i hver tråd om nødvendig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6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har vi </a:t>
            </a:r>
            <a:r>
              <a:rPr lang="nb-NO" dirty="0" err="1"/>
              <a:t>set</a:t>
            </a:r>
            <a:r>
              <a:rPr lang="nb-NO" dirty="0"/>
              <a:t> på i uke 7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9632" y="1268760"/>
            <a:ext cx="7772400" cy="5328592"/>
          </a:xfrm>
        </p:spPr>
        <p:txBody>
          <a:bodyPr/>
          <a:lstStyle/>
          <a:p>
            <a:r>
              <a:rPr lang="nb-NO" dirty="0"/>
              <a:t>Om primtall – Eratosthenes Sil (ES)</a:t>
            </a:r>
          </a:p>
          <a:p>
            <a:r>
              <a:rPr lang="nb-NO" dirty="0"/>
              <a:t>Hvordan representere (ES) effektivt i maskinen?</a:t>
            </a:r>
          </a:p>
          <a:p>
            <a:r>
              <a:rPr lang="nb-NO" dirty="0"/>
              <a:t>Faktorisering av tall</a:t>
            </a:r>
          </a:p>
          <a:p>
            <a:r>
              <a:rPr lang="nb-NO" dirty="0"/>
              <a:t>Java </a:t>
            </a:r>
            <a:r>
              <a:rPr lang="nb-NO" dirty="0" err="1"/>
              <a:t>Measurement</a:t>
            </a:r>
            <a:r>
              <a:rPr lang="nb-NO" dirty="0"/>
              <a:t> </a:t>
            </a:r>
            <a:r>
              <a:rPr lang="nb-NO" dirty="0" err="1"/>
              <a:t>Harness</a:t>
            </a:r>
            <a:endParaRPr lang="nb-NO" dirty="0"/>
          </a:p>
          <a:p>
            <a:r>
              <a:rPr lang="nb-NO" dirty="0"/>
              <a:t>Oblig3: Primtall, </a:t>
            </a:r>
            <a:r>
              <a:rPr lang="nb-NO" dirty="0" err="1"/>
              <a:t>Erastosthenes</a:t>
            </a:r>
            <a:r>
              <a:rPr lang="nb-NO" dirty="0"/>
              <a:t> Sil, faktorisering</a:t>
            </a:r>
          </a:p>
          <a:p>
            <a:pPr marL="57150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19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Parallellisering av Faktoriseringa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må huske at vi (i Oblig3) ikke skal faktorisere </a:t>
            </a:r>
            <a:r>
              <a:rPr lang="nb-NO" b="1" i="1" dirty="0"/>
              <a:t>alle </a:t>
            </a:r>
            <a:r>
              <a:rPr lang="nb-NO" dirty="0"/>
              <a:t> tall &lt; M, ‘bare 100 </a:t>
            </a:r>
            <a:r>
              <a:rPr lang="nb-NO" dirty="0" err="1"/>
              <a:t>stk</a:t>
            </a:r>
            <a:r>
              <a:rPr lang="nb-NO" dirty="0"/>
              <a:t>, og faktoriseringen av hvert tall skal parallelliseres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Det store </a:t>
            </a:r>
            <a:r>
              <a:rPr lang="nb-NO" dirty="0" err="1"/>
              <a:t>tallområdet</a:t>
            </a:r>
            <a:r>
              <a:rPr lang="nb-NO" dirty="0"/>
              <a:t> 0:M deles likt mellom trådenere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Primtallene  i 0:N deles likt mellom trådene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Felles data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9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Eks. 2) Hvordan dele opp faktoriseringa av store tall M ≤ N*N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Vi har nå en Erothostenes Sil over primtallene </a:t>
            </a:r>
            <a:r>
              <a:rPr lang="nb-NO" sz="1800" dirty="0"/>
              <a:t>≤</a:t>
            </a:r>
            <a:r>
              <a:rPr lang="nb-NO" sz="2000" dirty="0"/>
              <a:t> N = 2 mrd.  </a:t>
            </a:r>
          </a:p>
          <a:p>
            <a:pPr marL="0" indent="0">
              <a:buNone/>
            </a:pPr>
            <a:r>
              <a:rPr lang="nb-NO" sz="2000" dirty="0"/>
              <a:t>Hvordan da faktorisere i parallell de 100 største tallene:</a:t>
            </a:r>
          </a:p>
          <a:p>
            <a:r>
              <a:rPr lang="nb-NO" sz="2000" dirty="0"/>
              <a:t>? Del opp de 100 tallene slik at tråd-0 tar de 100/k første ,tråd-1 de 100/k neste,..</a:t>
            </a:r>
            <a:r>
              <a:rPr lang="nb-NO" sz="2000" dirty="0" err="1"/>
              <a:t>osv</a:t>
            </a:r>
            <a:r>
              <a:rPr lang="nb-NO" sz="2000" dirty="0"/>
              <a:t>. og så  sekvensiell faktorisering av hvert tall. </a:t>
            </a:r>
            <a:r>
              <a:rPr lang="nb-NO" sz="2000" b="1" dirty="0"/>
              <a:t>IKKE </a:t>
            </a:r>
            <a:r>
              <a:rPr lang="nb-NO" sz="2000" dirty="0"/>
              <a:t>tillatt her! (egentlig mulig, men det senker ikke tiden det tar å faktorisere ett tall, bare det å faktorisere 100 tall)</a:t>
            </a:r>
          </a:p>
          <a:p>
            <a:r>
              <a:rPr lang="nb-NO" sz="2000" dirty="0"/>
              <a:t>Del opp primtall-linja likt slik at tråd- 0 deler på alle primtall ≤ 2mrd/k, tråd-1 de neste primtallene p: 2mrd/k &lt;p ≤ 2* 2mrd/k </a:t>
            </a:r>
          </a:p>
          <a:p>
            <a:pPr lvl="1"/>
            <a:r>
              <a:rPr lang="nb-NO" sz="1800" dirty="0"/>
              <a:t>Blir noen interessante problemer når en av trådene har funnet en faktor – synkronisering trenges bare hvis to tråder samtidig vil levere en ny funnet faktor f.eks i en ArrayList.</a:t>
            </a:r>
          </a:p>
          <a:p>
            <a:pPr lvl="1"/>
            <a:r>
              <a:rPr lang="nb-NO" sz="1800" dirty="0"/>
              <a:t>Hver av trådene bruker da sekvensiell faktorisering på sitt område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0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Eks. 2: Faktorisering: Parallellisering, oppdeling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nb-NO" sz="2000" dirty="0"/>
              <a:t>Mer om : Dele opp primtallslinja i k like deler og la hver tråd dele tallet som skal faktoriseres med de primtallene som er der.</a:t>
            </a:r>
          </a:p>
          <a:p>
            <a:pPr marL="857250" lvl="1" indent="-457200"/>
            <a:r>
              <a:rPr lang="nb-NO" sz="1800" dirty="0"/>
              <a:t>De n primtallene &lt; N er ganske ujevnt fordelt, med </a:t>
            </a:r>
            <a:r>
              <a:rPr lang="nb-NO" sz="1800" dirty="0" err="1"/>
              <a:t>ca</a:t>
            </a:r>
            <a:r>
              <a:rPr lang="nb-NO" sz="1800" dirty="0"/>
              <a:t> 10 % i den laveste delen og &lt; 4 % i den øverste delen.</a:t>
            </a:r>
            <a:br>
              <a:rPr lang="nb-NO" sz="1800" dirty="0"/>
            </a:br>
            <a:r>
              <a:rPr lang="nb-NO" sz="1800" dirty="0"/>
              <a:t>En idé er da å la de k-1 første trådene få (N/log N)/k primtall, neste tråd de neste (N/log N)/k av primtallene, .., og tråd k-1 (den siste tråden) få resten av primtallene.</a:t>
            </a:r>
          </a:p>
          <a:p>
            <a:pPr marL="457200" indent="-457200">
              <a:buFont typeface="+mj-lt"/>
              <a:buAutoNum type="alphaLcParenR"/>
            </a:pPr>
            <a:r>
              <a:rPr lang="nb-NO" sz="2000" dirty="0"/>
              <a:t>Det er i utgangspunktet ingen mulig oppdeling av ett tall M vi skal faktorisere, men:</a:t>
            </a:r>
          </a:p>
          <a:p>
            <a:pPr marL="857250" lvl="1" indent="-457200"/>
            <a:r>
              <a:rPr lang="nb-NO" sz="1800" dirty="0"/>
              <a:t>Hett tips: Når vi har funnet en primtallsfaktor p i M ( da er M = p*G), så er det ikke M vi lenger faktoriserer, men resten G – og det gjelder for alle trådene.</a:t>
            </a:r>
          </a:p>
          <a:p>
            <a:pPr marL="457200" indent="-457200">
              <a:buFont typeface="+mj-lt"/>
              <a:buAutoNum type="alphaLcParenR"/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26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alt 1 : Det store </a:t>
            </a:r>
            <a:r>
              <a:rPr lang="nb-NO" dirty="0" err="1"/>
              <a:t>tallområdet</a:t>
            </a:r>
            <a:r>
              <a:rPr lang="nb-NO" dirty="0"/>
              <a:t> 0:M deles likt mellom trådenere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er gitt tallet M</a:t>
            </a:r>
            <a:r>
              <a:rPr lang="nb-NO" baseline="-25000" dirty="0"/>
              <a:t>i</a:t>
            </a:r>
            <a:r>
              <a:rPr lang="nb-NO" dirty="0"/>
              <a:t> vi skal faktorisere</a:t>
            </a:r>
          </a:p>
          <a:p>
            <a:r>
              <a:rPr lang="nb-NO" dirty="0"/>
              <a:t>?  - ingen effektiv løsning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10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alt 2 : Primtallene 0:N deles likt mellom trådenere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er gitt tallet M</a:t>
            </a:r>
            <a:r>
              <a:rPr lang="nb-NO" baseline="-25000" dirty="0"/>
              <a:t>i</a:t>
            </a:r>
            <a:r>
              <a:rPr lang="nb-NO" dirty="0"/>
              <a:t> vi skal faktorisere</a:t>
            </a:r>
          </a:p>
          <a:p>
            <a:r>
              <a:rPr lang="nb-NO" dirty="0"/>
              <a:t>Hver tråd bruker da alle primtallene på sitt område og prøver om noen av disse primtallene er faktorer i M</a:t>
            </a:r>
            <a:r>
              <a:rPr lang="nb-NO" baseline="-25000" dirty="0"/>
              <a:t>i</a:t>
            </a:r>
            <a:endParaRPr lang="nb-NO" dirty="0"/>
          </a:p>
          <a:p>
            <a:pPr lvl="1"/>
            <a:r>
              <a:rPr lang="nb-NO" dirty="0"/>
              <a:t>Bør områdene deles ‘likt’?</a:t>
            </a:r>
          </a:p>
          <a:p>
            <a:pPr lvl="1"/>
            <a:r>
              <a:rPr lang="nb-NO" dirty="0"/>
              <a:t>Hver tråd finner evt. faktorer i M</a:t>
            </a:r>
            <a:r>
              <a:rPr lang="nb-NO" baseline="-25000" dirty="0"/>
              <a:t>i </a:t>
            </a:r>
            <a:r>
              <a:rPr lang="nb-NO" dirty="0">
                <a:solidFill>
                  <a:srgbClr val="000000"/>
                </a:solidFill>
              </a:rPr>
              <a:t>legges inn  som faktor via en locked metode i en felles ArrayList.</a:t>
            </a:r>
          </a:p>
          <a:p>
            <a:r>
              <a:rPr lang="nb-NO" dirty="0">
                <a:solidFill>
                  <a:srgbClr val="000000"/>
                </a:solidFill>
              </a:rPr>
              <a:t>Hva skal vi effektivisere</a:t>
            </a:r>
          </a:p>
          <a:p>
            <a:pPr lvl="1"/>
            <a:r>
              <a:rPr lang="nb-NO" dirty="0">
                <a:solidFill>
                  <a:srgbClr val="000000"/>
                </a:solidFill>
              </a:rPr>
              <a:t>Et tall med mange faktorer ?</a:t>
            </a:r>
          </a:p>
          <a:p>
            <a:pPr lvl="1"/>
            <a:r>
              <a:rPr lang="nb-NO" dirty="0">
                <a:solidFill>
                  <a:srgbClr val="000000"/>
                </a:solidFill>
              </a:rPr>
              <a:t>Et ekte primtall ?</a:t>
            </a:r>
          </a:p>
          <a:p>
            <a:pPr lvl="1"/>
            <a:endParaRPr lang="nb-NO" dirty="0">
              <a:solidFill>
                <a:srgbClr val="000000"/>
              </a:solidFill>
            </a:endParaRPr>
          </a:p>
          <a:p>
            <a:pPr lvl="1"/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35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alt  3: </a:t>
            </a:r>
            <a:br>
              <a:rPr lang="nb-NO" dirty="0"/>
            </a:br>
            <a:r>
              <a:rPr lang="nb-NO" dirty="0"/>
              <a:t>Primtallene 0:N deles likt ut en etter en etter tur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Alle trådene tar hver k’te primtall</a:t>
            </a:r>
          </a:p>
          <a:p>
            <a:r>
              <a:rPr lang="nb-NO" sz="2000" dirty="0"/>
              <a:t>Anta at k=4</a:t>
            </a:r>
          </a:p>
          <a:p>
            <a:pPr lvl="1"/>
            <a:r>
              <a:rPr lang="nb-NO" sz="1800" dirty="0"/>
              <a:t>Tråd</a:t>
            </a:r>
            <a:r>
              <a:rPr lang="nb-NO" sz="1800" baseline="-25000" dirty="0"/>
              <a:t>0</a:t>
            </a:r>
            <a:r>
              <a:rPr lang="nb-NO" sz="1800" dirty="0"/>
              <a:t> tar:  3, 13,...</a:t>
            </a:r>
          </a:p>
          <a:p>
            <a:pPr lvl="1"/>
            <a:r>
              <a:rPr lang="nb-NO" sz="1800" dirty="0"/>
              <a:t>Tråd</a:t>
            </a:r>
            <a:r>
              <a:rPr lang="nb-NO" sz="1800" baseline="-25000" dirty="0"/>
              <a:t>1 </a:t>
            </a:r>
            <a:r>
              <a:rPr lang="nb-NO" sz="1800" dirty="0"/>
              <a:t>tar:  5, 17,...</a:t>
            </a:r>
          </a:p>
          <a:p>
            <a:pPr lvl="1"/>
            <a:r>
              <a:rPr lang="nb-NO" sz="1800" dirty="0"/>
              <a:t>Tråd</a:t>
            </a:r>
            <a:r>
              <a:rPr lang="nb-NO" sz="1800" baseline="-25000" dirty="0"/>
              <a:t>2</a:t>
            </a:r>
            <a:r>
              <a:rPr lang="nb-NO" sz="1800" dirty="0"/>
              <a:t> tar:  7, 19,...</a:t>
            </a:r>
          </a:p>
          <a:p>
            <a:pPr lvl="1"/>
            <a:r>
              <a:rPr lang="nb-NO" sz="1800" dirty="0"/>
              <a:t>Tråd</a:t>
            </a:r>
            <a:r>
              <a:rPr lang="nb-NO" sz="1800" baseline="-25000" dirty="0"/>
              <a:t>3</a:t>
            </a:r>
            <a:r>
              <a:rPr lang="nb-NO" sz="1800" dirty="0"/>
              <a:t> tar: 11, 23,...</a:t>
            </a:r>
          </a:p>
          <a:p>
            <a:r>
              <a:rPr lang="nb-NO" sz="2000" dirty="0"/>
              <a:t>Fordeler </a:t>
            </a:r>
          </a:p>
          <a:p>
            <a:pPr lvl="1"/>
            <a:r>
              <a:rPr lang="nb-NO" sz="1800" dirty="0"/>
              <a:t>Med de andre alternativene: Hvis vi finner f.,eks at 13 er en faktor, så har tråd 1,2 og 3 ikke mer å gjøre (og tråd</a:t>
            </a:r>
            <a:r>
              <a:rPr lang="nb-NO" sz="1800" baseline="-25000" dirty="0"/>
              <a:t>0</a:t>
            </a:r>
            <a:r>
              <a:rPr lang="nb-NO" sz="1800" dirty="0"/>
              <a:t> gjør resten av arbeidet)</a:t>
            </a:r>
          </a:p>
          <a:p>
            <a:r>
              <a:rPr lang="nb-NO" sz="2000" dirty="0"/>
              <a:t>Ulempe</a:t>
            </a:r>
          </a:p>
          <a:p>
            <a:pPr lvl="1"/>
            <a:r>
              <a:rPr lang="nb-NO" sz="1800" dirty="0"/>
              <a:t>Hvor raskt er det stadig for en tråd å finne neste k’te primtall i tabellen</a:t>
            </a:r>
          </a:p>
          <a:p>
            <a:pPr lvl="1"/>
            <a:r>
              <a:rPr lang="nb-NO" sz="1800" dirty="0"/>
              <a:t>Kan vi organisere primtallene slik at det går raskere ?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35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7207CF-18FA-B846-B4C7-355FEC4C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Oblig frister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F536AD-5572-234B-B82F-CA86B8AE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Oblig IN3030/IN4330 2021:</a:t>
            </a:r>
          </a:p>
          <a:p>
            <a:pPr marL="800100" lvl="2" indent="0">
              <a:buNone/>
            </a:pPr>
            <a:br>
              <a:rPr lang="nb-NO" sz="2800" dirty="0"/>
            </a:br>
            <a:r>
              <a:rPr lang="nb-NO" sz="2800" u="sng" dirty="0" err="1"/>
              <a:t>Nr</a:t>
            </a:r>
            <a:r>
              <a:rPr lang="nb-NO" sz="2800" dirty="0"/>
              <a:t>      </a:t>
            </a:r>
            <a:r>
              <a:rPr lang="nb-NO" sz="2800" u="sng" dirty="0"/>
              <a:t>Ut</a:t>
            </a:r>
            <a:r>
              <a:rPr lang="nb-NO" sz="2800" dirty="0"/>
              <a:t>            </a:t>
            </a:r>
            <a:r>
              <a:rPr lang="nb-NO" sz="2800" u="sng" dirty="0"/>
              <a:t>Frist</a:t>
            </a:r>
            <a:br>
              <a:rPr lang="nb-NO" sz="2800" dirty="0"/>
            </a:br>
            <a:r>
              <a:rPr lang="nb-NO" sz="2800" dirty="0"/>
              <a:t>1        28/1        10/2</a:t>
            </a:r>
            <a:br>
              <a:rPr lang="nb-NO" sz="2800" dirty="0"/>
            </a:br>
            <a:r>
              <a:rPr lang="nb-NO" sz="2800" dirty="0"/>
              <a:t>2        11/2        24/2</a:t>
            </a:r>
            <a:br>
              <a:rPr lang="nb-NO" sz="2800" dirty="0"/>
            </a:br>
            <a:r>
              <a:rPr lang="nb-NO" sz="2800" dirty="0"/>
              <a:t>3        25/2        17/3</a:t>
            </a:r>
            <a:br>
              <a:rPr lang="nb-NO" sz="2800" dirty="0"/>
            </a:br>
            <a:r>
              <a:rPr lang="nb-NO" sz="2800" dirty="0"/>
              <a:t>4        18/3        14/4    (påske)</a:t>
            </a:r>
            <a:br>
              <a:rPr lang="nb-NO" sz="2800" dirty="0"/>
            </a:br>
            <a:r>
              <a:rPr lang="nb-NO" sz="2800" dirty="0"/>
              <a:t>5        15/4         5/5</a:t>
            </a:r>
          </a:p>
          <a:p>
            <a:pPr marL="800100" lvl="2" indent="0">
              <a:buNone/>
            </a:pPr>
            <a:endParaRPr lang="nb-NO" sz="2800" dirty="0"/>
          </a:p>
          <a:p>
            <a:pPr marL="800100" lvl="2" indent="0">
              <a:buNone/>
            </a:pPr>
            <a:endParaRPr lang="nb-NO" sz="2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01015F-9567-0F41-8180-F4F47F62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2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3993B-CCCB-2E42-9720-22883988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Last-balansering ved parallellisering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7563F6-D34E-2D4C-9BD4-49DDED0AA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Load</a:t>
            </a:r>
            <a:r>
              <a:rPr lang="nb-NO" dirty="0"/>
              <a:t> </a:t>
            </a:r>
            <a:r>
              <a:rPr lang="nb-NO" dirty="0" err="1"/>
              <a:t>balancing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41D4DF2-A5CE-B44F-AF23-2F07CF94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4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Hvordan ikke gå i den rekursive fella!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skal nå gå gjennom hvordan vi behandler rekursjon og parallellisering av programmer med rekursjon</a:t>
            </a:r>
          </a:p>
          <a:p>
            <a:r>
              <a:rPr lang="nb-NO" dirty="0"/>
              <a:t>Først en ‘teoretisk’ PRAM-lignende  parallell løsning </a:t>
            </a:r>
          </a:p>
          <a:p>
            <a:pPr lvl="1"/>
            <a:r>
              <a:rPr lang="nb-NO" dirty="0"/>
              <a:t>som går ca. 1000x langsommere enn en sekvensiell versjon.</a:t>
            </a:r>
          </a:p>
          <a:p>
            <a:r>
              <a:rPr lang="nb-NO" dirty="0"/>
              <a:t>Så skal vi se på to forbedringer som gjør at den uhyre treige løsningen vår tilslutt har en </a:t>
            </a:r>
            <a:r>
              <a:rPr lang="nb-NO" dirty="0" err="1"/>
              <a:t>speedup</a:t>
            </a:r>
            <a:r>
              <a:rPr lang="nb-NO" dirty="0"/>
              <a:t> på ca. 4</a:t>
            </a:r>
          </a:p>
          <a:p>
            <a:r>
              <a:rPr lang="nb-NO" dirty="0"/>
              <a:t>Hele problemet bunner i de tallene vi presenterer i dag :</a:t>
            </a:r>
            <a:br>
              <a:rPr lang="nb-NO" dirty="0"/>
            </a:br>
            <a:endParaRPr lang="nb-NO" dirty="0"/>
          </a:p>
          <a:p>
            <a:pPr lvl="1"/>
            <a:r>
              <a:rPr lang="nb-NO" dirty="0">
                <a:sym typeface="Symbol"/>
              </a:rPr>
              <a:t>Å starte en ny tråd med vent på terminering tar: </a:t>
            </a:r>
            <a:r>
              <a:rPr lang="nb-NO" b="1" dirty="0">
                <a:solidFill>
                  <a:srgbClr val="0070C0"/>
                </a:solidFill>
              </a:rPr>
              <a:t>92</a:t>
            </a:r>
            <a:r>
              <a:rPr lang="nb-NO" dirty="0">
                <a:sym typeface="Symbol"/>
              </a:rPr>
              <a:t>s (snitt mange ganger)</a:t>
            </a:r>
          </a:p>
          <a:p>
            <a:pPr lvl="1"/>
            <a:r>
              <a:rPr lang="nb-NO" dirty="0">
                <a:sym typeface="Symbol"/>
              </a:rPr>
              <a:t>Å gjøre et metodekall tar: </a:t>
            </a:r>
            <a:r>
              <a:rPr lang="nb-NO" b="1" dirty="0">
                <a:solidFill>
                  <a:srgbClr val="0070C0"/>
                </a:solidFill>
                <a:sym typeface="Symbol"/>
              </a:rPr>
              <a:t>0.016</a:t>
            </a:r>
            <a:r>
              <a:rPr lang="nb-NO" dirty="0">
                <a:sym typeface="Symbol"/>
              </a:rPr>
              <a:t> s (snitt mange ganger)</a:t>
            </a:r>
            <a:endParaRPr lang="nb-NO" dirty="0"/>
          </a:p>
          <a:p>
            <a:pPr lvl="1"/>
            <a:endParaRPr lang="nb-NO" dirty="0"/>
          </a:p>
          <a:p>
            <a:pPr marL="457200" lvl="1" indent="0" algn="ctr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39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80045"/>
            <a:ext cx="7793037" cy="828675"/>
          </a:xfrm>
        </p:spPr>
        <p:txBody>
          <a:bodyPr/>
          <a:lstStyle/>
          <a:p>
            <a:r>
              <a:rPr lang="nb-NO" dirty="0"/>
              <a:t>Om rekursiv oppdeling av et problem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052736"/>
            <a:ext cx="7772400" cy="4818063"/>
          </a:xfrm>
        </p:spPr>
        <p:txBody>
          <a:bodyPr/>
          <a:lstStyle/>
          <a:p>
            <a:r>
              <a:rPr lang="nb-NO" dirty="0"/>
              <a:t>Svært mange problemer kan gis en (sekvensiell og parallell) rekursiv løsning:</a:t>
            </a:r>
          </a:p>
          <a:p>
            <a:pPr lvl="1"/>
            <a:r>
              <a:rPr lang="nb-NO" dirty="0"/>
              <a:t>De fleste søkeproblemer</a:t>
            </a:r>
          </a:p>
          <a:p>
            <a:pPr lvl="2"/>
            <a:r>
              <a:rPr lang="nb-NO" dirty="0"/>
              <a:t>Del søkebunken rekursivt opp i disjunkte deler og søk (i parallell) i hver bunke.</a:t>
            </a:r>
          </a:p>
          <a:p>
            <a:pPr lvl="1"/>
            <a:r>
              <a:rPr lang="nb-NO" dirty="0"/>
              <a:t>Mange sorterings-algoritmer som QuickSort, Flettesortering, og venstreRadix-sortering er definert rekursivt </a:t>
            </a:r>
          </a:p>
          <a:p>
            <a:pPr lvl="1"/>
            <a:r>
              <a:rPr lang="nb-NO" dirty="0"/>
              <a:t>Oblig4 - den konvekse innhyllinga</a:t>
            </a:r>
          </a:p>
          <a:p>
            <a:r>
              <a:rPr lang="nb-NO" dirty="0"/>
              <a:t>Skal nå bruke en ny formulering av QuickSort som eksempel og gi den 3 ulike løsninger:</a:t>
            </a:r>
          </a:p>
          <a:p>
            <a:pPr marL="914400" lvl="1" indent="-457200">
              <a:buSzPct val="74000"/>
              <a:buFont typeface="+mj-lt"/>
              <a:buAutoNum type="alphaUcPeriod"/>
            </a:pPr>
            <a:r>
              <a:rPr lang="nb-NO" dirty="0"/>
              <a:t>Ren oversettelse av rekursjonen til tråder</a:t>
            </a:r>
          </a:p>
          <a:p>
            <a:pPr marL="914400" lvl="1" indent="-457200">
              <a:buSzPct val="74000"/>
              <a:buFont typeface="+mj-lt"/>
              <a:buAutoNum type="alphaUcPeriod"/>
            </a:pPr>
            <a:r>
              <a:rPr lang="nb-NO" dirty="0"/>
              <a:t>Med to tråder for hvert nivå inntil vi bruker InnstikkSortering</a:t>
            </a:r>
          </a:p>
          <a:p>
            <a:pPr marL="914400" lvl="1" indent="-457200">
              <a:buSzPct val="74000"/>
              <a:buFont typeface="+mj-lt"/>
              <a:buAutoNum type="alphaUcPeriod"/>
            </a:pPr>
            <a:r>
              <a:rPr lang="nb-NO" dirty="0"/>
              <a:t>Med en ny tråd for hver nivå og avslutting av tråder når lengden &lt; LIMIT (si 50 000) – deretter vanlig rekursjon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3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skal vi se på i uke 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 frister</a:t>
            </a:r>
          </a:p>
          <a:p>
            <a:r>
              <a:rPr lang="nb-NO" dirty="0"/>
              <a:t>Review Primtall</a:t>
            </a:r>
          </a:p>
          <a:p>
            <a:r>
              <a:rPr lang="nb-NO" dirty="0"/>
              <a:t>Hvilken orden O() har Eratosthenes Sil ?</a:t>
            </a:r>
          </a:p>
          <a:p>
            <a:r>
              <a:rPr lang="nb-NO" dirty="0"/>
              <a:t>Alternativer for å parallellisere: Eratosthenes Sil</a:t>
            </a:r>
          </a:p>
          <a:p>
            <a:r>
              <a:rPr lang="nb-NO" dirty="0"/>
              <a:t>Generelt om last-balansering ved parallellisering med eksempel.</a:t>
            </a:r>
          </a:p>
          <a:p>
            <a:r>
              <a:rPr lang="nb-NO" dirty="0"/>
              <a:t>Hvordan parallellisere rekursive algoritmer</a:t>
            </a:r>
          </a:p>
          <a:p>
            <a:r>
              <a:rPr lang="nb-NO" dirty="0"/>
              <a:t>Gå ikke i ‘direkte oversettelses-fella’</a:t>
            </a:r>
          </a:p>
          <a:p>
            <a:pPr lvl="1"/>
            <a:r>
              <a:rPr lang="nb-NO" dirty="0"/>
              <a:t>eksemplifisert ved Kvikk-sort, 3 ulike løsninger</a:t>
            </a:r>
          </a:p>
          <a:p>
            <a:r>
              <a:rPr lang="nb-NO" dirty="0"/>
              <a:t>Hvor lang tid tar de ulike mekanismene vi har i Java 6 og 8?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2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96" y="44624"/>
            <a:ext cx="7793037" cy="478383"/>
          </a:xfrm>
          <a:solidFill>
            <a:srgbClr val="CCFFCC"/>
          </a:solidFill>
        </p:spPr>
        <p:txBody>
          <a:bodyPr/>
          <a:lstStyle/>
          <a:p>
            <a:r>
              <a:rPr lang="nb-NO" dirty="0"/>
              <a:t>Generelt om rekursiv oppdeling av a[] i to deler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15616" y="692696"/>
            <a:ext cx="6912768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void</a:t>
            </a:r>
            <a:r>
              <a:rPr lang="nb-NO" dirty="0"/>
              <a:t> </a:t>
            </a:r>
            <a:r>
              <a:rPr lang="nb-NO" dirty="0">
                <a:solidFill>
                  <a:srgbClr val="C00000"/>
                </a:solidFill>
              </a:rPr>
              <a:t>Rek</a:t>
            </a:r>
            <a:r>
              <a:rPr lang="nb-NO" dirty="0"/>
              <a:t> (int [] a, int </a:t>
            </a:r>
            <a:r>
              <a:rPr lang="nb-NO" dirty="0" err="1"/>
              <a:t>left</a:t>
            </a:r>
            <a:r>
              <a:rPr lang="nb-NO" dirty="0"/>
              <a:t>, int right) {</a:t>
            </a:r>
          </a:p>
          <a:p>
            <a:r>
              <a:rPr lang="nb-NO" dirty="0"/>
              <a:t>	</a:t>
            </a:r>
            <a:r>
              <a:rPr lang="nb-NO" dirty="0">
                <a:solidFill>
                  <a:srgbClr val="00B050"/>
                </a:solidFill>
              </a:rPr>
              <a:t>&lt;del opp omradet a[</a:t>
            </a:r>
            <a:r>
              <a:rPr lang="nb-NO" dirty="0" err="1">
                <a:solidFill>
                  <a:srgbClr val="00B050"/>
                </a:solidFill>
              </a:rPr>
              <a:t>left</a:t>
            </a:r>
            <a:r>
              <a:rPr lang="nb-NO" dirty="0">
                <a:solidFill>
                  <a:srgbClr val="00B050"/>
                </a:solidFill>
              </a:rPr>
              <a:t>..right] &gt;</a:t>
            </a:r>
          </a:p>
          <a:p>
            <a:r>
              <a:rPr lang="nb-NO" dirty="0"/>
              <a:t>	</a:t>
            </a:r>
            <a:r>
              <a:rPr lang="nb-NO" dirty="0">
                <a:solidFill>
                  <a:srgbClr val="0070C0"/>
                </a:solidFill>
              </a:rPr>
              <a:t>int</a:t>
            </a:r>
            <a:r>
              <a:rPr lang="nb-NO" dirty="0"/>
              <a:t> deling = </a:t>
            </a:r>
            <a:r>
              <a:rPr lang="nb-NO" dirty="0" err="1"/>
              <a:t>partition</a:t>
            </a:r>
            <a:r>
              <a:rPr lang="nb-NO" dirty="0"/>
              <a:t> (a, </a:t>
            </a:r>
            <a:r>
              <a:rPr lang="nb-NO" dirty="0" err="1"/>
              <a:t>left,right</a:t>
            </a:r>
            <a:r>
              <a:rPr lang="nb-NO" dirty="0"/>
              <a:t>);</a:t>
            </a:r>
          </a:p>
          <a:p>
            <a:r>
              <a:rPr lang="nb-NO" dirty="0"/>
              <a:t>	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(deling - </a:t>
            </a:r>
            <a:r>
              <a:rPr lang="nb-NO" dirty="0" err="1"/>
              <a:t>left</a:t>
            </a:r>
            <a:r>
              <a:rPr lang="nb-NO" dirty="0"/>
              <a:t>  &gt; LIMIT ) </a:t>
            </a:r>
            <a:r>
              <a:rPr lang="nb-NO" dirty="0">
                <a:solidFill>
                  <a:srgbClr val="C00000"/>
                </a:solidFill>
              </a:rPr>
              <a:t>Rek</a:t>
            </a:r>
            <a:r>
              <a:rPr lang="nb-NO" dirty="0"/>
              <a:t> (a,left,deling-1);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>
                <a:solidFill>
                  <a:srgbClr val="00B050"/>
                </a:solidFill>
              </a:rPr>
              <a:t>&lt;enkel løsning&gt;;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(right - deling &gt; LIMIT) </a:t>
            </a:r>
            <a:r>
              <a:rPr lang="nb-NO" dirty="0">
                <a:solidFill>
                  <a:srgbClr val="C00000"/>
                </a:solidFill>
              </a:rPr>
              <a:t>Rek</a:t>
            </a:r>
            <a:r>
              <a:rPr lang="nb-NO" dirty="0"/>
              <a:t> (</a:t>
            </a:r>
            <a:r>
              <a:rPr lang="nb-NO" dirty="0" err="1"/>
              <a:t>a,deling</a:t>
            </a:r>
            <a:r>
              <a:rPr lang="nb-NO" dirty="0"/>
              <a:t>, right);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/>
              <a:t>  </a:t>
            </a:r>
            <a:r>
              <a:rPr lang="nb-NO" dirty="0">
                <a:solidFill>
                  <a:srgbClr val="00B050"/>
                </a:solidFill>
              </a:rPr>
              <a:t>&lt;enkel løsning&gt;</a:t>
            </a:r>
          </a:p>
          <a:p>
            <a:r>
              <a:rPr lang="nb-NO" dirty="0"/>
              <a:t>}	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115616" y="3472458"/>
            <a:ext cx="7704856" cy="33855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void</a:t>
            </a:r>
            <a:r>
              <a:rPr lang="nb-NO" dirty="0"/>
              <a:t> Rek(int [] a, int </a:t>
            </a:r>
            <a:r>
              <a:rPr lang="nb-NO" dirty="0" err="1"/>
              <a:t>left</a:t>
            </a:r>
            <a:r>
              <a:rPr lang="nb-NO" dirty="0"/>
              <a:t>, int right) {</a:t>
            </a:r>
          </a:p>
          <a:p>
            <a:r>
              <a:rPr lang="nb-NO" dirty="0"/>
              <a:t>	&lt;del opp omradet a[</a:t>
            </a:r>
            <a:r>
              <a:rPr lang="nb-NO" dirty="0" err="1"/>
              <a:t>left</a:t>
            </a:r>
            <a:r>
              <a:rPr lang="nb-NO" dirty="0"/>
              <a:t>..right]&gt;</a:t>
            </a:r>
          </a:p>
          <a:p>
            <a:r>
              <a:rPr lang="nb-NO" dirty="0"/>
              <a:t>	</a:t>
            </a:r>
            <a:r>
              <a:rPr lang="nb-NO" dirty="0">
                <a:solidFill>
                  <a:srgbClr val="0070C0"/>
                </a:solidFill>
              </a:rPr>
              <a:t>int</a:t>
            </a:r>
            <a:r>
              <a:rPr lang="nb-NO" dirty="0"/>
              <a:t> deling = </a:t>
            </a:r>
            <a:r>
              <a:rPr lang="nb-NO" dirty="0" err="1"/>
              <a:t>partition</a:t>
            </a:r>
            <a:r>
              <a:rPr lang="nb-NO" dirty="0"/>
              <a:t> (a, </a:t>
            </a:r>
            <a:r>
              <a:rPr lang="nb-NO" dirty="0" err="1"/>
              <a:t>left,right</a:t>
            </a:r>
            <a:r>
              <a:rPr lang="nb-NO" dirty="0"/>
              <a:t>);</a:t>
            </a:r>
          </a:p>
          <a:p>
            <a:r>
              <a:rPr lang="nb-NO" dirty="0"/>
              <a:t>	</a:t>
            </a:r>
            <a:r>
              <a:rPr lang="nb-NO" dirty="0" err="1"/>
              <a:t>Thread</a:t>
            </a:r>
            <a:r>
              <a:rPr lang="nb-NO" dirty="0"/>
              <a:t> t1 = </a:t>
            </a:r>
            <a:r>
              <a:rPr lang="nb-NO" dirty="0">
                <a:solidFill>
                  <a:srgbClr val="0070C0"/>
                </a:solidFill>
              </a:rPr>
              <a:t>null</a:t>
            </a:r>
            <a:r>
              <a:rPr lang="nb-NO" dirty="0"/>
              <a:t>, t2= </a:t>
            </a:r>
            <a:r>
              <a:rPr lang="nb-NO" dirty="0">
                <a:solidFill>
                  <a:srgbClr val="0070C0"/>
                </a:solidFill>
              </a:rPr>
              <a:t>null</a:t>
            </a:r>
            <a:r>
              <a:rPr lang="nb-NO" dirty="0"/>
              <a:t>;</a:t>
            </a:r>
          </a:p>
          <a:p>
            <a:endParaRPr lang="nb-NO" dirty="0"/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(deling - </a:t>
            </a:r>
            <a:r>
              <a:rPr lang="nb-NO" dirty="0" err="1"/>
              <a:t>left</a:t>
            </a:r>
            <a:r>
              <a:rPr lang="nb-NO" dirty="0"/>
              <a:t> &gt; LIMIT )  </a:t>
            </a:r>
            <a:r>
              <a:rPr lang="nb-NO" dirty="0">
                <a:solidFill>
                  <a:srgbClr val="C00000"/>
                </a:solidFill>
              </a:rPr>
              <a:t>t1 = new </a:t>
            </a:r>
            <a:r>
              <a:rPr lang="nb-NO" dirty="0" err="1">
                <a:solidFill>
                  <a:srgbClr val="C00000"/>
                </a:solidFill>
              </a:rPr>
              <a:t>Thread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(a,left,deling-1);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&lt;enkel løsning&gt;;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(right - deling &gt; LIMIT) </a:t>
            </a:r>
            <a:r>
              <a:rPr lang="nb-NO" dirty="0">
                <a:solidFill>
                  <a:srgbClr val="C00000"/>
                </a:solidFill>
              </a:rPr>
              <a:t>t2 = new </a:t>
            </a:r>
            <a:r>
              <a:rPr lang="nb-NO" dirty="0" err="1">
                <a:solidFill>
                  <a:srgbClr val="C00000"/>
                </a:solidFill>
              </a:rPr>
              <a:t>Thread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(</a:t>
            </a:r>
            <a:r>
              <a:rPr lang="nb-NO" dirty="0" err="1"/>
              <a:t>a,deling</a:t>
            </a:r>
            <a:r>
              <a:rPr lang="nb-NO" dirty="0"/>
              <a:t>, right);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/>
              <a:t>  &lt;enkel løsning&gt;</a:t>
            </a:r>
          </a:p>
          <a:p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try</a:t>
            </a:r>
            <a:r>
              <a:rPr lang="nb-NO" dirty="0"/>
              <a:t>{ </a:t>
            </a:r>
            <a:r>
              <a:rPr lang="nb-NO" dirty="0" err="1"/>
              <a:t>if</a:t>
            </a:r>
            <a:r>
              <a:rPr lang="nb-NO" dirty="0"/>
              <a:t> (</a:t>
            </a:r>
            <a:r>
              <a:rPr lang="nb-NO" dirty="0">
                <a:solidFill>
                  <a:srgbClr val="0070C0"/>
                </a:solidFill>
              </a:rPr>
              <a:t>t1</a:t>
            </a:r>
            <a:r>
              <a:rPr lang="nb-NO" dirty="0"/>
              <a:t>!=null)</a:t>
            </a:r>
            <a:r>
              <a:rPr lang="nb-NO" dirty="0">
                <a:solidFill>
                  <a:srgbClr val="C00000"/>
                </a:solidFill>
              </a:rPr>
              <a:t>t1.join();</a:t>
            </a:r>
          </a:p>
          <a:p>
            <a:r>
              <a:rPr lang="nb-NO" dirty="0">
                <a:solidFill>
                  <a:srgbClr val="C00000"/>
                </a:solidFill>
              </a:rPr>
              <a:t>                    </a:t>
            </a:r>
            <a:r>
              <a:rPr lang="nb-NO" dirty="0" err="1"/>
              <a:t>if</a:t>
            </a:r>
            <a:r>
              <a:rPr lang="nb-NO" dirty="0"/>
              <a:t> (</a:t>
            </a:r>
            <a:r>
              <a:rPr lang="nb-NO" dirty="0">
                <a:solidFill>
                  <a:srgbClr val="0070C0"/>
                </a:solidFill>
              </a:rPr>
              <a:t>t2</a:t>
            </a:r>
            <a:r>
              <a:rPr lang="nb-NO" dirty="0"/>
              <a:t>!=null)</a:t>
            </a:r>
            <a:r>
              <a:rPr lang="nb-NO" dirty="0">
                <a:solidFill>
                  <a:srgbClr val="C00000"/>
                </a:solidFill>
              </a:rPr>
              <a:t>t2.join();</a:t>
            </a:r>
            <a:r>
              <a:rPr lang="nb-NO" dirty="0"/>
              <a:t>} </a:t>
            </a:r>
            <a:r>
              <a:rPr lang="nb-NO" dirty="0" err="1">
                <a:solidFill>
                  <a:srgbClr val="0070C0"/>
                </a:solidFill>
              </a:rPr>
              <a:t>catch</a:t>
            </a:r>
            <a:r>
              <a:rPr lang="nb-NO" dirty="0"/>
              <a:t>(</a:t>
            </a:r>
            <a:r>
              <a:rPr lang="nb-NO" dirty="0" err="1"/>
              <a:t>Exception</a:t>
            </a:r>
            <a:r>
              <a:rPr lang="nb-NO" dirty="0"/>
              <a:t> e){};</a:t>
            </a:r>
            <a:endParaRPr lang="nb-NO" dirty="0">
              <a:solidFill>
                <a:srgbClr val="C00000"/>
              </a:solidFill>
            </a:endParaRPr>
          </a:p>
          <a:p>
            <a:r>
              <a:rPr lang="nb-NO" dirty="0"/>
              <a:t>}</a:t>
            </a:r>
          </a:p>
        </p:txBody>
      </p:sp>
      <p:sp>
        <p:nvSpPr>
          <p:cNvPr id="7" name="Pil ned 6"/>
          <p:cNvSpPr/>
          <p:nvPr/>
        </p:nvSpPr>
        <p:spPr bwMode="auto">
          <a:xfrm>
            <a:off x="5076056" y="3140968"/>
            <a:ext cx="720080" cy="533087"/>
          </a:xfrm>
          <a:prstGeom prst="down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3381667"/>
            <a:ext cx="3347864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Her noe stilisert, skal egentlig ha new Thread(new(Arbeider (a,left,deling-1))+ run-metode med samme innhold som Rek</a:t>
            </a:r>
          </a:p>
        </p:txBody>
      </p:sp>
    </p:spTree>
    <p:extLst>
      <p:ext uri="{BB962C8B-B14F-4D97-AF65-F5344CB8AC3E}">
        <p14:creationId xmlns:p14="http://schemas.microsoft.com/office/powerpoint/2010/main" val="21530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9"/>
          <p:cNvSpPr>
            <a:spLocks noGrp="1"/>
          </p:cNvSpPr>
          <p:nvPr>
            <p:ph sz="half" idx="2"/>
          </p:nvPr>
        </p:nvSpPr>
        <p:spPr>
          <a:xfrm>
            <a:off x="5975648" y="116632"/>
            <a:ext cx="3168352" cy="5871865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Oppdeling med </a:t>
            </a:r>
            <a:r>
              <a:rPr lang="nb-NO" sz="1800" b="1" dirty="0"/>
              <a:t>to</a:t>
            </a:r>
            <a:r>
              <a:rPr lang="nb-NO" sz="1800" dirty="0"/>
              <a:t> tråder per nivå i treet:</a:t>
            </a:r>
          </a:p>
          <a:p>
            <a:r>
              <a:rPr lang="nb-NO" sz="1800" dirty="0"/>
              <a:t>Når ventes det i den rekursive løsningen</a:t>
            </a:r>
          </a:p>
          <a:p>
            <a:pPr lvl="1"/>
            <a:r>
              <a:rPr lang="nb-NO" sz="1400" dirty="0"/>
              <a:t>Har det betydning for rekkefølgen av venting ?</a:t>
            </a:r>
          </a:p>
          <a:p>
            <a:r>
              <a:rPr lang="nb-NO" sz="1800" dirty="0"/>
              <a:t>Når ventes det i den parallelle løsningen A?</a:t>
            </a:r>
          </a:p>
          <a:p>
            <a:pPr lvl="1"/>
            <a:r>
              <a:rPr lang="nb-NO" sz="1400" dirty="0"/>
              <a:t>Har rekkefølgen på venting på t1 og t2 betydning?</a:t>
            </a:r>
          </a:p>
          <a:p>
            <a:r>
              <a:rPr lang="nb-NO" sz="1800" dirty="0"/>
              <a:t>Antar at kall på Rek tar T </a:t>
            </a:r>
            <a:r>
              <a:rPr lang="nb-NO" sz="1800" dirty="0" err="1"/>
              <a:t>millisek</a:t>
            </a:r>
            <a:r>
              <a:rPr lang="nb-NO" sz="1800" dirty="0"/>
              <a:t>.</a:t>
            </a:r>
          </a:p>
          <a:p>
            <a:r>
              <a:rPr lang="nb-NO" sz="1800" dirty="0"/>
              <a:t>Hvor lang tid tar A og B</a:t>
            </a:r>
          </a:p>
          <a:p>
            <a:r>
              <a:rPr lang="nb-NO" sz="1800" dirty="0"/>
              <a:t>Hvilken er raskest ?</a:t>
            </a:r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16632"/>
            <a:ext cx="5760640" cy="23391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C00000"/>
                </a:solidFill>
              </a:rPr>
              <a:t>Rek</a:t>
            </a:r>
            <a:r>
              <a:rPr lang="nb-NO" sz="1600" dirty="0"/>
              <a:t> 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&lt;del opp omradet a[</a:t>
            </a:r>
            <a:r>
              <a:rPr lang="nb-NO" sz="1600" dirty="0" err="1">
                <a:solidFill>
                  <a:srgbClr val="00B050"/>
                </a:solidFill>
              </a:rPr>
              <a:t>left</a:t>
            </a:r>
            <a:r>
              <a:rPr lang="nb-NO" sz="1600" dirty="0">
                <a:solidFill>
                  <a:srgbClr val="00B050"/>
                </a:solidFill>
              </a:rPr>
              <a:t>..right] 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(deling - </a:t>
            </a:r>
            <a:r>
              <a:rPr lang="nb-NO" sz="1600" dirty="0" err="1"/>
              <a:t>left</a:t>
            </a:r>
            <a:r>
              <a:rPr lang="nb-NO" sz="1600" dirty="0"/>
              <a:t>  &gt; LIMIT ) </a:t>
            </a:r>
            <a:r>
              <a:rPr lang="nb-NO" sz="1600" dirty="0">
                <a:solidFill>
                  <a:srgbClr val="C00000"/>
                </a:solidFill>
              </a:rPr>
              <a:t>Rek</a:t>
            </a:r>
            <a:r>
              <a:rPr lang="nb-NO" sz="1600" dirty="0"/>
              <a:t> (</a:t>
            </a:r>
            <a:r>
              <a:rPr lang="nb-NO" sz="1600" dirty="0" err="1"/>
              <a:t>a,left</a:t>
            </a:r>
            <a:r>
              <a:rPr lang="nb-NO" sz="1600" dirty="0"/>
              <a:t>, deling -1);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>
                <a:solidFill>
                  <a:srgbClr val="00B050"/>
                </a:solidFill>
              </a:rPr>
              <a:t>&lt;enkel løsning&gt;;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(right - deling &gt; LIMIT) </a:t>
            </a:r>
            <a:r>
              <a:rPr lang="nb-NO" sz="1600" dirty="0">
                <a:solidFill>
                  <a:srgbClr val="C00000"/>
                </a:solidFill>
              </a:rPr>
              <a:t>Rek</a:t>
            </a:r>
            <a:r>
              <a:rPr lang="nb-NO" sz="1600" dirty="0"/>
              <a:t> (a, deling , right);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/>
              <a:t>  </a:t>
            </a:r>
            <a:r>
              <a:rPr lang="nb-NO" sz="1600" dirty="0">
                <a:solidFill>
                  <a:srgbClr val="00B050"/>
                </a:solidFill>
              </a:rPr>
              <a:t>&lt;enkel løsning&gt;</a:t>
            </a:r>
          </a:p>
          <a:p>
            <a:r>
              <a:rPr lang="nb-NO" sz="1600" dirty="0"/>
              <a:t>}	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96923" y="2996952"/>
            <a:ext cx="5915237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Rek(int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/>
              <a:t>	&lt;del opp omradet a[</a:t>
            </a:r>
            <a:r>
              <a:rPr lang="nb-NO" sz="1600" dirty="0" err="1"/>
              <a:t>left</a:t>
            </a:r>
            <a:r>
              <a:rPr lang="nb-NO" sz="1600" dirty="0"/>
              <a:t>..right]&gt;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Thread</a:t>
            </a:r>
            <a:r>
              <a:rPr lang="nb-NO" sz="1600" dirty="0"/>
              <a:t> t1 = null, t2=null;</a:t>
            </a:r>
          </a:p>
          <a:p>
            <a:endParaRPr lang="nb-NO" sz="1600" dirty="0"/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(deling- </a:t>
            </a:r>
            <a:r>
              <a:rPr lang="nb-NO" sz="1600" dirty="0" err="1"/>
              <a:t>left</a:t>
            </a:r>
            <a:r>
              <a:rPr lang="nb-NO" sz="1600" dirty="0"/>
              <a:t> &gt; LIMIT ) </a:t>
            </a:r>
            <a:br>
              <a:rPr lang="nb-NO" sz="1600" dirty="0"/>
            </a:br>
            <a:r>
              <a:rPr lang="nb-NO" sz="1600" dirty="0"/>
              <a:t>	     (</a:t>
            </a:r>
            <a:r>
              <a:rPr lang="nb-NO" sz="1600" dirty="0">
                <a:solidFill>
                  <a:srgbClr val="C00000"/>
                </a:solidFill>
              </a:rPr>
              <a:t>t1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</a:t>
            </a:r>
            <a:r>
              <a:rPr lang="nb-NO" sz="1600" dirty="0" err="1"/>
              <a:t>a,left</a:t>
            </a:r>
            <a:r>
              <a:rPr lang="nb-NO" sz="1600" dirty="0"/>
              <a:t>, deling -1)).start();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>
                <a:solidFill>
                  <a:srgbClr val="00B050"/>
                </a:solidFill>
              </a:rPr>
              <a:t>&lt;enkel løsning&gt;;</a:t>
            </a:r>
          </a:p>
          <a:p>
            <a:pPr lvl="1"/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(right - deling&gt; LIMIT) </a:t>
            </a:r>
          </a:p>
          <a:p>
            <a:pPr lvl="1"/>
            <a:r>
              <a:rPr lang="nb-NO" sz="1600" dirty="0">
                <a:solidFill>
                  <a:srgbClr val="C00000"/>
                </a:solidFill>
              </a:rPr>
              <a:t>             </a:t>
            </a:r>
            <a:r>
              <a:rPr lang="nb-NO" sz="1600" dirty="0"/>
              <a:t>(</a:t>
            </a:r>
            <a:r>
              <a:rPr lang="nb-NO" sz="1600" dirty="0">
                <a:solidFill>
                  <a:srgbClr val="C00000"/>
                </a:solidFill>
              </a:rPr>
              <a:t>t2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(a, deling , right)).start();</a:t>
            </a:r>
          </a:p>
          <a:p>
            <a:pPr lvl="1"/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/>
              <a:t>  </a:t>
            </a:r>
            <a:r>
              <a:rPr lang="nb-NO" sz="1600" dirty="0">
                <a:solidFill>
                  <a:srgbClr val="00B050"/>
                </a:solidFill>
              </a:rPr>
              <a:t>&lt;enkel løsning&gt;</a:t>
            </a:r>
          </a:p>
          <a:p>
            <a:pPr lvl="1"/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try</a:t>
            </a:r>
            <a:r>
              <a:rPr lang="nb-NO" sz="1600" dirty="0"/>
              <a:t>{ if (</a:t>
            </a:r>
            <a:r>
              <a:rPr lang="nb-NO" sz="1600" dirty="0">
                <a:solidFill>
                  <a:srgbClr val="0070C0"/>
                </a:solidFill>
              </a:rPr>
              <a:t>t1</a:t>
            </a:r>
            <a:r>
              <a:rPr lang="nb-NO" sz="1600" dirty="0"/>
              <a:t>!=null) </a:t>
            </a:r>
            <a:r>
              <a:rPr lang="nb-NO" sz="1600" dirty="0">
                <a:solidFill>
                  <a:srgbClr val="C00000"/>
                </a:solidFill>
              </a:rPr>
              <a:t>t1.join();</a:t>
            </a:r>
          </a:p>
          <a:p>
            <a:pPr lvl="1"/>
            <a:r>
              <a:rPr lang="nb-NO" sz="1600" dirty="0">
                <a:solidFill>
                  <a:srgbClr val="C00000"/>
                </a:solidFill>
              </a:rPr>
              <a:t>              </a:t>
            </a:r>
            <a:r>
              <a:rPr lang="nb-NO" sz="1600" dirty="0"/>
              <a:t>if (</a:t>
            </a:r>
            <a:r>
              <a:rPr lang="nb-NO" sz="1600" dirty="0">
                <a:solidFill>
                  <a:srgbClr val="0070C0"/>
                </a:solidFill>
              </a:rPr>
              <a:t>t2</a:t>
            </a:r>
            <a:r>
              <a:rPr lang="nb-NO" sz="1600" dirty="0"/>
              <a:t>!=null) </a:t>
            </a:r>
            <a:r>
              <a:rPr lang="nb-NO" sz="1600" dirty="0">
                <a:solidFill>
                  <a:srgbClr val="C00000"/>
                </a:solidFill>
              </a:rPr>
              <a:t>t2.join();</a:t>
            </a:r>
            <a:r>
              <a:rPr lang="nb-NO" sz="1600" dirty="0"/>
              <a:t>} </a:t>
            </a:r>
          </a:p>
          <a:p>
            <a:pPr lvl="1"/>
            <a:r>
              <a:rPr lang="nb-NO" sz="1600" dirty="0">
                <a:solidFill>
                  <a:srgbClr val="0070C0"/>
                </a:solidFill>
              </a:rPr>
              <a:t>      catch</a:t>
            </a:r>
            <a:r>
              <a:rPr lang="nb-NO" sz="1600" dirty="0"/>
              <a:t>(Exception e){return;};</a:t>
            </a:r>
            <a:endParaRPr lang="nb-NO" sz="1600" dirty="0">
              <a:solidFill>
                <a:srgbClr val="C00000"/>
              </a:solidFill>
            </a:endParaRPr>
          </a:p>
          <a:p>
            <a:r>
              <a:rPr lang="nb-NO" sz="1600" dirty="0"/>
              <a:t>}</a:t>
            </a:r>
          </a:p>
        </p:txBody>
      </p:sp>
      <p:sp>
        <p:nvSpPr>
          <p:cNvPr id="7" name="Pil ned 6"/>
          <p:cNvSpPr/>
          <p:nvPr/>
        </p:nvSpPr>
        <p:spPr bwMode="auto">
          <a:xfrm>
            <a:off x="2771800" y="2708920"/>
            <a:ext cx="720080" cy="533087"/>
          </a:xfrm>
          <a:prstGeom prst="down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148064" y="3491716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5300464" y="260648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79078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78CB3-283C-4960-8D44-934A4FD6D723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23528" y="260648"/>
            <a:ext cx="4248472" cy="2520280"/>
            <a:chOff x="323528" y="260648"/>
            <a:chExt cx="4248472" cy="2520280"/>
          </a:xfrm>
        </p:grpSpPr>
        <p:sp>
          <p:nvSpPr>
            <p:cNvPr id="7" name="Oval 6"/>
            <p:cNvSpPr/>
            <p:nvPr/>
          </p:nvSpPr>
          <p:spPr bwMode="auto">
            <a:xfrm>
              <a:off x="2256443" y="404664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33164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stCxn id="7" idx="3"/>
              <a:endCxn id="8" idx="7"/>
            </p:cNvCxnSpPr>
            <p:nvPr/>
          </p:nvCxnSpPr>
          <p:spPr bwMode="auto">
            <a:xfrm flipH="1">
              <a:off x="1558965" y="527589"/>
              <a:ext cx="736481" cy="330214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43" idx="1"/>
              <a:endCxn id="7" idx="5"/>
            </p:cNvCxnSpPr>
            <p:nvPr/>
          </p:nvCxnSpPr>
          <p:spPr bwMode="auto">
            <a:xfrm flipH="1" flipV="1">
              <a:off x="2483768" y="527589"/>
              <a:ext cx="1047115" cy="330214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5" name="Group 34"/>
            <p:cNvGrpSpPr/>
            <p:nvPr/>
          </p:nvGrpSpPr>
          <p:grpSpPr>
            <a:xfrm>
              <a:off x="395536" y="1268760"/>
              <a:ext cx="864096" cy="360040"/>
              <a:chOff x="827584" y="1124744"/>
              <a:chExt cx="864096" cy="360040"/>
            </a:xfrm>
          </p:grpSpPr>
          <p:sp>
            <p:nvSpPr>
              <p:cNvPr id="15" name="Oval 14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>
                <a:stCxn id="15" idx="3"/>
                <a:endCxn id="16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>
                <a:stCxn id="26" idx="1"/>
                <a:endCxn id="15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" name="Oval 25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547664" y="1268760"/>
              <a:ext cx="864096" cy="360040"/>
              <a:chOff x="1547664" y="1277144"/>
              <a:chExt cx="864096" cy="360040"/>
            </a:xfrm>
          </p:grpSpPr>
          <p:sp>
            <p:nvSpPr>
              <p:cNvPr id="29" name="Oval 28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1" name="Straight Connector 30"/>
              <p:cNvCxnSpPr>
                <a:stCxn id="29" idx="3"/>
                <a:endCxn id="30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>
                <a:stCxn id="33" idx="1"/>
                <a:endCxn id="29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Oval 32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0" name="Straight Connector 39"/>
            <p:cNvCxnSpPr>
              <a:stCxn id="15" idx="7"/>
              <a:endCxn id="8" idx="3"/>
            </p:cNvCxnSpPr>
            <p:nvPr/>
          </p:nvCxnSpPr>
          <p:spPr bwMode="auto">
            <a:xfrm flipV="1">
              <a:off x="91089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8" idx="5"/>
              <a:endCxn id="29" idx="0"/>
            </p:cNvCxnSpPr>
            <p:nvPr/>
          </p:nvCxnSpPr>
          <p:spPr bwMode="auto">
            <a:xfrm>
              <a:off x="155896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349188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2555776" y="1268760"/>
              <a:ext cx="864096" cy="360040"/>
              <a:chOff x="827584" y="1124744"/>
              <a:chExt cx="864096" cy="360040"/>
            </a:xfrm>
          </p:grpSpPr>
          <p:sp>
            <p:nvSpPr>
              <p:cNvPr id="45" name="Oval 44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7" name="Straight Connector 46"/>
              <p:cNvCxnSpPr>
                <a:stCxn id="45" idx="3"/>
                <a:endCxn id="46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49" idx="1"/>
                <a:endCxn id="45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Oval 48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707904" y="1268760"/>
              <a:ext cx="864096" cy="360040"/>
              <a:chOff x="1547664" y="1277144"/>
              <a:chExt cx="864096" cy="360040"/>
            </a:xfrm>
          </p:grpSpPr>
          <p:sp>
            <p:nvSpPr>
              <p:cNvPr id="51" name="Oval 50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3" name="Straight Connector 52"/>
              <p:cNvCxnSpPr>
                <a:stCxn id="51" idx="3"/>
                <a:endCxn id="52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>
                <a:stCxn id="55" idx="1"/>
                <a:endCxn id="51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Oval 54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6" name="Straight Connector 55"/>
            <p:cNvCxnSpPr>
              <a:stCxn id="45" idx="7"/>
              <a:endCxn id="43" idx="3"/>
            </p:cNvCxnSpPr>
            <p:nvPr/>
          </p:nvCxnSpPr>
          <p:spPr bwMode="auto">
            <a:xfrm flipV="1">
              <a:off x="307113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3" idx="5"/>
              <a:endCxn id="51" idx="0"/>
            </p:cNvCxnSpPr>
            <p:nvPr/>
          </p:nvCxnSpPr>
          <p:spPr bwMode="auto">
            <a:xfrm>
              <a:off x="371920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395536" y="1988840"/>
              <a:ext cx="417646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395536" y="260648"/>
              <a:ext cx="327035" cy="3693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323528" y="2348880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3528" y="2636912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993304" y="2218075"/>
              <a:ext cx="805029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/>
                <a:t>Rekursjon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10377" y="2519318"/>
              <a:ext cx="470000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>
                  <a:solidFill>
                    <a:srgbClr val="FF0000"/>
                  </a:solidFill>
                </a:rPr>
                <a:t>Tråd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742474" y="45561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19602" y="91975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87554" y="127979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3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71600" y="126876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4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91641" y="90872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85119" y="128514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6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28957" y="128432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7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885522" y="43754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8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71133" y="94987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9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607412" y="1264292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10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11019" y="1274276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60582" y="847745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12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211960" y="1279793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14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43894" y="1253185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13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75928" y="3573016"/>
            <a:ext cx="4384104" cy="2520280"/>
            <a:chOff x="323528" y="260648"/>
            <a:chExt cx="4384104" cy="2520280"/>
          </a:xfrm>
        </p:grpSpPr>
        <p:sp>
          <p:nvSpPr>
            <p:cNvPr id="89" name="Oval 88"/>
            <p:cNvSpPr/>
            <p:nvPr/>
          </p:nvSpPr>
          <p:spPr bwMode="auto">
            <a:xfrm>
              <a:off x="2256443" y="404664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33164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89" idx="3"/>
              <a:endCxn id="90" idx="7"/>
            </p:cNvCxnSpPr>
            <p:nvPr/>
          </p:nvCxnSpPr>
          <p:spPr bwMode="auto">
            <a:xfrm flipH="1">
              <a:off x="1558965" y="527589"/>
              <a:ext cx="736481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97" idx="1"/>
              <a:endCxn id="89" idx="5"/>
            </p:cNvCxnSpPr>
            <p:nvPr/>
          </p:nvCxnSpPr>
          <p:spPr bwMode="auto">
            <a:xfrm flipH="1" flipV="1">
              <a:off x="2483768" y="527589"/>
              <a:ext cx="1047115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3" name="Group 92"/>
            <p:cNvGrpSpPr/>
            <p:nvPr/>
          </p:nvGrpSpPr>
          <p:grpSpPr>
            <a:xfrm>
              <a:off x="395536" y="1268760"/>
              <a:ext cx="864096" cy="360040"/>
              <a:chOff x="827584" y="1124744"/>
              <a:chExt cx="864096" cy="360040"/>
            </a:xfrm>
          </p:grpSpPr>
          <p:sp>
            <p:nvSpPr>
              <p:cNvPr id="137" name="Oval 136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9" name="Straight Connector 138"/>
              <p:cNvCxnSpPr>
                <a:stCxn id="137" idx="3"/>
                <a:endCxn id="138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>
                <a:stCxn id="141" idx="1"/>
                <a:endCxn id="137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Oval 140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547664" y="1268760"/>
              <a:ext cx="864096" cy="360040"/>
              <a:chOff x="1547664" y="1277144"/>
              <a:chExt cx="864096" cy="360040"/>
            </a:xfrm>
          </p:grpSpPr>
          <p:sp>
            <p:nvSpPr>
              <p:cNvPr id="132" name="Oval 131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4" name="Straight Connector 133"/>
              <p:cNvCxnSpPr>
                <a:stCxn id="132" idx="3"/>
                <a:endCxn id="133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stCxn id="136" idx="1"/>
                <a:endCxn id="132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6" name="Oval 135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5" name="Straight Connector 94"/>
            <p:cNvCxnSpPr>
              <a:stCxn id="137" idx="7"/>
              <a:endCxn id="90" idx="3"/>
            </p:cNvCxnSpPr>
            <p:nvPr/>
          </p:nvCxnSpPr>
          <p:spPr bwMode="auto">
            <a:xfrm flipV="1">
              <a:off x="91089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90" idx="5"/>
              <a:endCxn id="132" idx="0"/>
            </p:cNvCxnSpPr>
            <p:nvPr/>
          </p:nvCxnSpPr>
          <p:spPr bwMode="auto">
            <a:xfrm>
              <a:off x="155896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Oval 96"/>
            <p:cNvSpPr/>
            <p:nvPr/>
          </p:nvSpPr>
          <p:spPr bwMode="auto">
            <a:xfrm>
              <a:off x="349188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55776" y="1268760"/>
              <a:ext cx="864096" cy="360040"/>
              <a:chOff x="827584" y="1124744"/>
              <a:chExt cx="864096" cy="360040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3"/>
                <a:endCxn id="128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>
                <a:stCxn id="131" idx="1"/>
                <a:endCxn id="127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1" name="Oval 130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3707904" y="1268760"/>
              <a:ext cx="864096" cy="360040"/>
              <a:chOff x="1547664" y="1277144"/>
              <a:chExt cx="864096" cy="360040"/>
            </a:xfrm>
          </p:grpSpPr>
          <p:sp>
            <p:nvSpPr>
              <p:cNvPr id="122" name="Oval 121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4" name="Straight Connector 123"/>
              <p:cNvCxnSpPr>
                <a:stCxn id="122" idx="3"/>
                <a:endCxn id="123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>
                <a:stCxn id="126" idx="1"/>
                <a:endCxn id="122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6" name="Oval 125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0" name="Straight Connector 99"/>
            <p:cNvCxnSpPr>
              <a:stCxn id="127" idx="7"/>
              <a:endCxn id="97" idx="3"/>
            </p:cNvCxnSpPr>
            <p:nvPr/>
          </p:nvCxnSpPr>
          <p:spPr bwMode="auto">
            <a:xfrm flipV="1">
              <a:off x="307113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97" idx="5"/>
              <a:endCxn id="122" idx="0"/>
            </p:cNvCxnSpPr>
            <p:nvPr/>
          </p:nvCxnSpPr>
          <p:spPr bwMode="auto">
            <a:xfrm>
              <a:off x="371920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395536" y="1988840"/>
              <a:ext cx="417646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395536" y="260648"/>
              <a:ext cx="327035" cy="3693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B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323528" y="2348880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23528" y="2636912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993304" y="2218075"/>
              <a:ext cx="805029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/>
                <a:t>Rekursjon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10377" y="2519318"/>
              <a:ext cx="470000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>
                  <a:solidFill>
                    <a:srgbClr val="FF0000"/>
                  </a:solidFill>
                </a:rPr>
                <a:t>Tråd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742474" y="45561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919602" y="91975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3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7162" y="126876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7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971600" y="126876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8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91641" y="90872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4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585119" y="128514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9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128957" y="1284326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885522" y="43754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2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71133" y="94987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5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570940" y="1279793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204126" y="1268760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60582" y="91975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6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56254" y="1268760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14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708182" y="1253185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13</a:t>
              </a: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2389606" y="2348880"/>
            <a:ext cx="275845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Dybde først - </a:t>
            </a:r>
            <a:r>
              <a:rPr lang="nb-NO" dirty="0">
                <a:solidFill>
                  <a:srgbClr val="0070C0"/>
                </a:solidFill>
              </a:rPr>
              <a:t>sekvensiell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542006" y="5651956"/>
            <a:ext cx="2822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Bredde først - </a:t>
            </a:r>
            <a:r>
              <a:rPr lang="nb-NO" dirty="0">
                <a:solidFill>
                  <a:srgbClr val="0070C0"/>
                </a:solidFill>
              </a:rPr>
              <a:t>parallell</a:t>
            </a:r>
          </a:p>
        </p:txBody>
      </p:sp>
    </p:spTree>
    <p:extLst>
      <p:ext uri="{BB962C8B-B14F-4D97-AF65-F5344CB8AC3E}">
        <p14:creationId xmlns:p14="http://schemas.microsoft.com/office/powerpoint/2010/main" val="1496138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9"/>
          <p:cNvSpPr>
            <a:spLocks noGrp="1"/>
          </p:cNvSpPr>
          <p:nvPr>
            <p:ph sz="half" idx="2"/>
          </p:nvPr>
        </p:nvSpPr>
        <p:spPr>
          <a:xfrm>
            <a:off x="107504" y="260649"/>
            <a:ext cx="3168352" cy="5328592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Oppdeling med </a:t>
            </a:r>
            <a:r>
              <a:rPr lang="nb-NO" sz="1600" b="1" dirty="0"/>
              <a:t>en</a:t>
            </a:r>
            <a:r>
              <a:rPr lang="nb-NO" sz="1600" dirty="0"/>
              <a:t> </a:t>
            </a:r>
            <a:r>
              <a:rPr lang="nb-NO" sz="1600" b="1" dirty="0"/>
              <a:t>tråd</a:t>
            </a:r>
            <a:r>
              <a:rPr lang="nb-NO" sz="1600" dirty="0"/>
              <a:t> per nivå i treet:</a:t>
            </a:r>
          </a:p>
          <a:p>
            <a:r>
              <a:rPr lang="nb-NO" sz="1600" dirty="0"/>
              <a:t>Hvorfor virker dette ?</a:t>
            </a:r>
          </a:p>
          <a:p>
            <a:r>
              <a:rPr lang="nb-NO" sz="1600" dirty="0"/>
              <a:t>To alternativ løsning med 1 tråd</a:t>
            </a:r>
          </a:p>
          <a:p>
            <a:pPr lvl="1"/>
            <a:r>
              <a:rPr lang="nb-NO" sz="1200" dirty="0"/>
              <a:t>Har det betydning for rekkefølgen av venting ?</a:t>
            </a:r>
          </a:p>
          <a:p>
            <a:r>
              <a:rPr lang="nb-NO" sz="1600" dirty="0"/>
              <a:t>Når ventes det i </a:t>
            </a:r>
            <a:br>
              <a:rPr lang="nb-NO" sz="1600" dirty="0"/>
            </a:br>
            <a:r>
              <a:rPr lang="nb-NO" sz="1600" dirty="0"/>
              <a:t> C-løsningen?</a:t>
            </a:r>
          </a:p>
          <a:p>
            <a:pPr lvl="1"/>
            <a:r>
              <a:rPr lang="nb-NO" sz="1200" dirty="0"/>
              <a:t>Har rekkefølgen på venting på t1  betydning?</a:t>
            </a:r>
          </a:p>
          <a:p>
            <a:r>
              <a:rPr lang="nb-NO" sz="1600" dirty="0"/>
              <a:t>Når ventes det i </a:t>
            </a:r>
            <a:br>
              <a:rPr lang="nb-NO" sz="1600" dirty="0"/>
            </a:br>
            <a:r>
              <a:rPr lang="nb-NO" sz="1600" dirty="0"/>
              <a:t> D-løsningen?</a:t>
            </a:r>
          </a:p>
          <a:p>
            <a:r>
              <a:rPr lang="nb-NO" sz="1600" dirty="0"/>
              <a:t>Antar at kall på Rek tar T </a:t>
            </a:r>
            <a:r>
              <a:rPr lang="nb-NO" sz="1600" dirty="0" err="1"/>
              <a:t>millisek</a:t>
            </a:r>
            <a:r>
              <a:rPr lang="nb-NO" sz="1600" dirty="0"/>
              <a:t>.</a:t>
            </a:r>
          </a:p>
          <a:p>
            <a:r>
              <a:rPr lang="nb-NO" sz="1600" dirty="0"/>
              <a:t>Hvor lang tid tar C</a:t>
            </a:r>
          </a:p>
          <a:p>
            <a:r>
              <a:rPr lang="nb-NO" sz="1600" dirty="0"/>
              <a:t>Hvor lang tid tar D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Hvilken er klart raskest:</a:t>
            </a:r>
            <a:br>
              <a:rPr lang="nb-NO" sz="1600" dirty="0"/>
            </a:br>
            <a:r>
              <a:rPr lang="nb-NO" sz="1600" dirty="0"/>
              <a:t>         C eller D?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D – er raskest fordi både høyre og venstre gren startes før man venter.</a:t>
            </a:r>
          </a:p>
          <a:p>
            <a:endParaRPr lang="nb-NO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470718" y="3501008"/>
            <a:ext cx="5637786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Rek(int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/>
              <a:t>	&lt;del opp omradet a[</a:t>
            </a:r>
            <a:r>
              <a:rPr lang="nb-NO" sz="1600" dirty="0" err="1"/>
              <a:t>left</a:t>
            </a:r>
            <a:r>
              <a:rPr lang="nb-NO" sz="1600" dirty="0"/>
              <a:t>..right]&gt;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Thread</a:t>
            </a:r>
            <a:r>
              <a:rPr lang="nb-NO" sz="1600" dirty="0"/>
              <a:t> t1;</a:t>
            </a:r>
          </a:p>
          <a:p>
            <a:endParaRPr lang="nb-NO" sz="1600" dirty="0"/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(deling - </a:t>
            </a:r>
            <a:r>
              <a:rPr lang="nb-NO" sz="1600" dirty="0" err="1"/>
              <a:t>left</a:t>
            </a:r>
            <a:r>
              <a:rPr lang="nb-NO" sz="1600" dirty="0"/>
              <a:t> &gt; LIMIT ) </a:t>
            </a:r>
            <a:br>
              <a:rPr lang="nb-NO" sz="1600" dirty="0"/>
            </a:br>
            <a:r>
              <a:rPr lang="nb-NO" sz="1600" dirty="0"/>
              <a:t>		</a:t>
            </a:r>
            <a:r>
              <a:rPr lang="nb-NO" sz="1600" dirty="0">
                <a:solidFill>
                  <a:srgbClr val="C00000"/>
                </a:solidFill>
              </a:rPr>
              <a:t>t1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(a,left,deling-1);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>
                <a:solidFill>
                  <a:srgbClr val="00B050"/>
                </a:solidFill>
              </a:rPr>
              <a:t>&lt;enkel løsning&gt;;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(right - deling &gt; LIMIT) </a:t>
            </a:r>
            <a:br>
              <a:rPr lang="nb-NO" sz="1600" dirty="0"/>
            </a:br>
            <a:r>
              <a:rPr lang="nb-NO" sz="1600" dirty="0"/>
              <a:t>                            </a:t>
            </a:r>
            <a:r>
              <a:rPr lang="nb-NO" sz="1600" dirty="0">
                <a:solidFill>
                  <a:srgbClr val="C00000"/>
                </a:solidFill>
              </a:rPr>
              <a:t>Rek</a:t>
            </a:r>
            <a:r>
              <a:rPr lang="nb-NO" sz="1600" dirty="0"/>
              <a:t> (</a:t>
            </a:r>
            <a:r>
              <a:rPr lang="nb-NO" sz="1600" dirty="0" err="1"/>
              <a:t>a,deling</a:t>
            </a:r>
            <a:r>
              <a:rPr lang="nb-NO" sz="1600" dirty="0"/>
              <a:t>, right);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/>
              <a:t>  </a:t>
            </a:r>
            <a:r>
              <a:rPr lang="nb-NO" sz="1600" dirty="0">
                <a:solidFill>
                  <a:srgbClr val="00B050"/>
                </a:solidFill>
              </a:rPr>
              <a:t>&lt;enkel løsning&gt;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try</a:t>
            </a:r>
            <a:r>
              <a:rPr lang="nb-NO" sz="1600" dirty="0"/>
              <a:t>{</a:t>
            </a:r>
            <a:r>
              <a:rPr lang="nb-NO" sz="1600" dirty="0">
                <a:solidFill>
                  <a:srgbClr val="C00000"/>
                </a:solidFill>
              </a:rPr>
              <a:t>t1.join();</a:t>
            </a:r>
            <a:r>
              <a:rPr lang="nb-NO" sz="1600" dirty="0"/>
              <a:t>} </a:t>
            </a:r>
            <a:r>
              <a:rPr lang="nb-NO" sz="1600" dirty="0" err="1"/>
              <a:t>catch</a:t>
            </a:r>
            <a:r>
              <a:rPr lang="nb-NO" sz="1600" dirty="0"/>
              <a:t>(</a:t>
            </a:r>
            <a:r>
              <a:rPr lang="nb-NO" sz="1600" dirty="0" err="1"/>
              <a:t>Exception</a:t>
            </a:r>
            <a:r>
              <a:rPr lang="nb-NO" sz="1600" dirty="0"/>
              <a:t> e){};}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470718" y="44624"/>
            <a:ext cx="5637786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Rek(int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/>
              <a:t>	&lt;del opp omradet a[</a:t>
            </a:r>
            <a:r>
              <a:rPr lang="nb-NO" sz="1600" dirty="0" err="1"/>
              <a:t>left</a:t>
            </a:r>
            <a:r>
              <a:rPr lang="nb-NO" sz="1600" dirty="0"/>
              <a:t>..right]&gt;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Thread</a:t>
            </a:r>
            <a:r>
              <a:rPr lang="nb-NO" sz="1600" dirty="0"/>
              <a:t> t1;</a:t>
            </a:r>
          </a:p>
          <a:p>
            <a:endParaRPr lang="nb-NO" sz="1600" dirty="0"/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(deling - </a:t>
            </a:r>
            <a:r>
              <a:rPr lang="nb-NO" sz="1600" dirty="0" err="1"/>
              <a:t>left</a:t>
            </a:r>
            <a:r>
              <a:rPr lang="nb-NO" sz="1600" dirty="0"/>
              <a:t> &gt; LIMIT ) </a:t>
            </a:r>
            <a:br>
              <a:rPr lang="nb-NO" sz="1600" dirty="0"/>
            </a:br>
            <a:r>
              <a:rPr lang="nb-NO" sz="1600" dirty="0"/>
              <a:t>	             </a:t>
            </a:r>
            <a:r>
              <a:rPr lang="nb-NO" sz="1600" dirty="0">
                <a:solidFill>
                  <a:srgbClr val="C00000"/>
                </a:solidFill>
              </a:rPr>
              <a:t>Rek </a:t>
            </a:r>
            <a:r>
              <a:rPr lang="nb-NO" sz="1600" dirty="0"/>
              <a:t>(a,left,deling-1);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>
                <a:solidFill>
                  <a:srgbClr val="00B050"/>
                </a:solidFill>
              </a:rPr>
              <a:t>&lt;enkel løsning&gt;;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(right - deling &gt; LIMIT) </a:t>
            </a:r>
            <a:br>
              <a:rPr lang="nb-NO" sz="1600" dirty="0"/>
            </a:br>
            <a:r>
              <a:rPr lang="nb-NO" sz="1600" dirty="0"/>
              <a:t>                            </a:t>
            </a:r>
            <a:r>
              <a:rPr lang="nb-NO" sz="1600" dirty="0">
                <a:solidFill>
                  <a:srgbClr val="C00000"/>
                </a:solidFill>
              </a:rPr>
              <a:t>t1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(a,right,deling-1);</a:t>
            </a:r>
            <a:br>
              <a:rPr lang="nb-NO" sz="1600" dirty="0">
                <a:solidFill>
                  <a:srgbClr val="C00000"/>
                </a:solidFill>
              </a:rPr>
            </a:br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/>
              <a:t>  </a:t>
            </a:r>
            <a:r>
              <a:rPr lang="nb-NO" sz="1600" dirty="0">
                <a:solidFill>
                  <a:srgbClr val="00B050"/>
                </a:solidFill>
              </a:rPr>
              <a:t>&lt;enkel løsning&gt;</a:t>
            </a:r>
          </a:p>
          <a:p>
            <a:r>
              <a:rPr lang="nb-NO" sz="1600" dirty="0"/>
              <a:t>	 </a:t>
            </a:r>
            <a:r>
              <a:rPr lang="nb-NO" sz="1600" dirty="0" err="1"/>
              <a:t>try</a:t>
            </a:r>
            <a:r>
              <a:rPr lang="nb-NO" sz="1600" dirty="0"/>
              <a:t>{</a:t>
            </a:r>
            <a:r>
              <a:rPr lang="nb-NO" sz="1600" dirty="0">
                <a:solidFill>
                  <a:srgbClr val="C00000"/>
                </a:solidFill>
              </a:rPr>
              <a:t>t1.join();</a:t>
            </a:r>
            <a:r>
              <a:rPr lang="nb-NO" sz="1600" dirty="0"/>
              <a:t>} </a:t>
            </a:r>
            <a:r>
              <a:rPr lang="nb-NO" sz="1600" dirty="0" err="1"/>
              <a:t>catch</a:t>
            </a:r>
            <a:r>
              <a:rPr lang="nb-NO" sz="1600" dirty="0"/>
              <a:t>(</a:t>
            </a:r>
            <a:r>
              <a:rPr lang="nb-NO" sz="1600" dirty="0" err="1"/>
              <a:t>Exception</a:t>
            </a:r>
            <a:r>
              <a:rPr lang="nb-NO" sz="1600" dirty="0"/>
              <a:t> e){};}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8172400" y="188640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C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8172400" y="3573016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3371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78CB3-283C-4960-8D44-934A4FD6D723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56443" y="404664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31640" y="836712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3"/>
            <a:endCxn id="8" idx="7"/>
          </p:cNvCxnSpPr>
          <p:nvPr/>
        </p:nvCxnSpPr>
        <p:spPr bwMode="auto">
          <a:xfrm flipH="1">
            <a:off x="1558965" y="527589"/>
            <a:ext cx="736481" cy="330214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43" idx="1"/>
            <a:endCxn id="7" idx="5"/>
          </p:cNvCxnSpPr>
          <p:nvPr/>
        </p:nvCxnSpPr>
        <p:spPr bwMode="auto">
          <a:xfrm flipH="1" flipV="1">
            <a:off x="2483768" y="527589"/>
            <a:ext cx="1047115" cy="33021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683568" y="1268760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5536" y="1484784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15" idx="3"/>
            <a:endCxn id="16" idx="7"/>
          </p:cNvCxnSpPr>
          <p:nvPr/>
        </p:nvCxnSpPr>
        <p:spPr bwMode="auto">
          <a:xfrm flipH="1">
            <a:off x="622861" y="1391685"/>
            <a:ext cx="99710" cy="11419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6" idx="1"/>
            <a:endCxn id="15" idx="5"/>
          </p:cNvCxnSpPr>
          <p:nvPr/>
        </p:nvCxnSpPr>
        <p:spPr bwMode="auto">
          <a:xfrm flipH="1" flipV="1">
            <a:off x="910893" y="1391685"/>
            <a:ext cx="121414" cy="11419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993304" y="1484784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835696" y="1268760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547664" y="1484784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>
            <a:stCxn id="29" idx="3"/>
            <a:endCxn id="30" idx="7"/>
          </p:cNvCxnSpPr>
          <p:nvPr/>
        </p:nvCxnSpPr>
        <p:spPr bwMode="auto">
          <a:xfrm flipH="1">
            <a:off x="1774989" y="1391685"/>
            <a:ext cx="99710" cy="11419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3" idx="1"/>
            <a:endCxn id="29" idx="5"/>
          </p:cNvCxnSpPr>
          <p:nvPr/>
        </p:nvCxnSpPr>
        <p:spPr bwMode="auto">
          <a:xfrm flipH="1" flipV="1">
            <a:off x="2063021" y="1391685"/>
            <a:ext cx="121414" cy="11419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2145432" y="1484784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Connector 39"/>
          <p:cNvCxnSpPr>
            <a:stCxn id="15" idx="7"/>
            <a:endCxn id="8" idx="3"/>
          </p:cNvCxnSpPr>
          <p:nvPr/>
        </p:nvCxnSpPr>
        <p:spPr bwMode="auto">
          <a:xfrm flipV="1">
            <a:off x="910893" y="959637"/>
            <a:ext cx="459750" cy="330214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" idx="5"/>
            <a:endCxn id="29" idx="0"/>
          </p:cNvCxnSpPr>
          <p:nvPr/>
        </p:nvCxnSpPr>
        <p:spPr bwMode="auto">
          <a:xfrm>
            <a:off x="1558965" y="959637"/>
            <a:ext cx="409895" cy="309123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3491880" y="836712"/>
            <a:ext cx="266328" cy="1440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555776" y="1268760"/>
            <a:ext cx="864096" cy="360040"/>
            <a:chOff x="827584" y="1124744"/>
            <a:chExt cx="864096" cy="360040"/>
          </a:xfrm>
        </p:grpSpPr>
        <p:sp>
          <p:nvSpPr>
            <p:cNvPr id="45" name="Oval 44"/>
            <p:cNvSpPr/>
            <p:nvPr/>
          </p:nvSpPr>
          <p:spPr bwMode="auto">
            <a:xfrm>
              <a:off x="1115616" y="1124744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27584" y="1340768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5" idx="3"/>
              <a:endCxn id="46" idx="7"/>
            </p:cNvCxnSpPr>
            <p:nvPr/>
          </p:nvCxnSpPr>
          <p:spPr bwMode="auto">
            <a:xfrm flipH="1">
              <a:off x="1054909" y="1247669"/>
              <a:ext cx="99710" cy="11419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9" idx="1"/>
              <a:endCxn id="45" idx="5"/>
            </p:cNvCxnSpPr>
            <p:nvPr/>
          </p:nvCxnSpPr>
          <p:spPr bwMode="auto">
            <a:xfrm flipH="1" flipV="1">
              <a:off x="1342941" y="1247669"/>
              <a:ext cx="121414" cy="11419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Oval 48"/>
            <p:cNvSpPr/>
            <p:nvPr/>
          </p:nvSpPr>
          <p:spPr bwMode="auto">
            <a:xfrm>
              <a:off x="1425352" y="1340768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707904" y="1268760"/>
            <a:ext cx="864096" cy="360040"/>
            <a:chOff x="1547664" y="1277144"/>
            <a:chExt cx="864096" cy="360040"/>
          </a:xfrm>
        </p:grpSpPr>
        <p:sp>
          <p:nvSpPr>
            <p:cNvPr id="51" name="Oval 50"/>
            <p:cNvSpPr/>
            <p:nvPr/>
          </p:nvSpPr>
          <p:spPr bwMode="auto">
            <a:xfrm>
              <a:off x="1835696" y="1277144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547664" y="1493168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Connector 52"/>
            <p:cNvCxnSpPr>
              <a:stCxn id="51" idx="3"/>
              <a:endCxn id="52" idx="7"/>
            </p:cNvCxnSpPr>
            <p:nvPr/>
          </p:nvCxnSpPr>
          <p:spPr bwMode="auto">
            <a:xfrm flipH="1">
              <a:off x="1774989" y="1400069"/>
              <a:ext cx="99710" cy="11419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55" idx="1"/>
              <a:endCxn id="51" idx="5"/>
            </p:cNvCxnSpPr>
            <p:nvPr/>
          </p:nvCxnSpPr>
          <p:spPr bwMode="auto">
            <a:xfrm flipH="1" flipV="1">
              <a:off x="2063021" y="1400069"/>
              <a:ext cx="121414" cy="11419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Oval 54"/>
            <p:cNvSpPr/>
            <p:nvPr/>
          </p:nvSpPr>
          <p:spPr bwMode="auto">
            <a:xfrm>
              <a:off x="2145432" y="1493168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56" name="Straight Connector 55"/>
          <p:cNvCxnSpPr>
            <a:stCxn id="45" idx="7"/>
            <a:endCxn id="43" idx="3"/>
          </p:cNvCxnSpPr>
          <p:nvPr/>
        </p:nvCxnSpPr>
        <p:spPr bwMode="auto">
          <a:xfrm flipV="1">
            <a:off x="3071133" y="959637"/>
            <a:ext cx="459750" cy="330214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5"/>
            <a:endCxn id="51" idx="0"/>
          </p:cNvCxnSpPr>
          <p:nvPr/>
        </p:nvCxnSpPr>
        <p:spPr bwMode="auto">
          <a:xfrm>
            <a:off x="3719205" y="959637"/>
            <a:ext cx="409895" cy="309123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395536" y="1988840"/>
            <a:ext cx="4176464" cy="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95536" y="260648"/>
            <a:ext cx="327035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C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323528" y="2348880"/>
            <a:ext cx="493204" cy="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323528" y="2636912"/>
            <a:ext cx="493204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993304" y="2218075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Rekursjon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10377" y="251931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>
                <a:solidFill>
                  <a:srgbClr val="FF0000"/>
                </a:solidFill>
              </a:rPr>
              <a:t>Tråd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95163" y="463754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9602" y="919753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7554" y="1279793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71600" y="1268760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91641" y="908720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85119" y="1285146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28957" y="1284326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7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885522" y="437548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71133" y="949876"/>
            <a:ext cx="26802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07412" y="1264292"/>
            <a:ext cx="35137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179505" y="1253184"/>
            <a:ext cx="35137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860582" y="919753"/>
            <a:ext cx="35137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4638" y="1268760"/>
            <a:ext cx="35137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43894" y="1253185"/>
            <a:ext cx="35137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nb-NO" sz="1200" dirty="0"/>
              <a:t>13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44116" y="3537012"/>
            <a:ext cx="4384104" cy="2520280"/>
            <a:chOff x="323528" y="260648"/>
            <a:chExt cx="4384104" cy="2520280"/>
          </a:xfrm>
        </p:grpSpPr>
        <p:sp>
          <p:nvSpPr>
            <p:cNvPr id="89" name="Oval 88"/>
            <p:cNvSpPr/>
            <p:nvPr/>
          </p:nvSpPr>
          <p:spPr bwMode="auto">
            <a:xfrm>
              <a:off x="2256443" y="404664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33164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89" idx="3"/>
              <a:endCxn id="90" idx="7"/>
            </p:cNvCxnSpPr>
            <p:nvPr/>
          </p:nvCxnSpPr>
          <p:spPr bwMode="auto">
            <a:xfrm flipH="1">
              <a:off x="1558965" y="527589"/>
              <a:ext cx="736481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97" idx="1"/>
              <a:endCxn id="89" idx="5"/>
            </p:cNvCxnSpPr>
            <p:nvPr/>
          </p:nvCxnSpPr>
          <p:spPr bwMode="auto">
            <a:xfrm flipH="1" flipV="1">
              <a:off x="2483768" y="527589"/>
              <a:ext cx="1047115" cy="33021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3" name="Group 92"/>
            <p:cNvGrpSpPr/>
            <p:nvPr/>
          </p:nvGrpSpPr>
          <p:grpSpPr>
            <a:xfrm>
              <a:off x="395536" y="1268760"/>
              <a:ext cx="864096" cy="360040"/>
              <a:chOff x="827584" y="1124744"/>
              <a:chExt cx="864096" cy="360040"/>
            </a:xfrm>
          </p:grpSpPr>
          <p:sp>
            <p:nvSpPr>
              <p:cNvPr id="137" name="Oval 136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9" name="Straight Connector 138"/>
              <p:cNvCxnSpPr>
                <a:stCxn id="137" idx="3"/>
                <a:endCxn id="138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>
                <a:stCxn id="141" idx="1"/>
                <a:endCxn id="137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Oval 140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547664" y="1268760"/>
              <a:ext cx="864096" cy="360040"/>
              <a:chOff x="1547664" y="1277144"/>
              <a:chExt cx="864096" cy="360040"/>
            </a:xfrm>
          </p:grpSpPr>
          <p:sp>
            <p:nvSpPr>
              <p:cNvPr id="132" name="Oval 131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4" name="Straight Connector 133"/>
              <p:cNvCxnSpPr>
                <a:stCxn id="132" idx="3"/>
                <a:endCxn id="133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>
                <a:stCxn id="136" idx="1"/>
                <a:endCxn id="132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6" name="Oval 135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5" name="Straight Connector 94"/>
            <p:cNvCxnSpPr>
              <a:stCxn id="137" idx="7"/>
              <a:endCxn id="90" idx="3"/>
            </p:cNvCxnSpPr>
            <p:nvPr/>
          </p:nvCxnSpPr>
          <p:spPr bwMode="auto">
            <a:xfrm flipV="1">
              <a:off x="91089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90" idx="5"/>
              <a:endCxn id="132" idx="0"/>
            </p:cNvCxnSpPr>
            <p:nvPr/>
          </p:nvCxnSpPr>
          <p:spPr bwMode="auto">
            <a:xfrm>
              <a:off x="155896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Oval 96"/>
            <p:cNvSpPr/>
            <p:nvPr/>
          </p:nvSpPr>
          <p:spPr bwMode="auto">
            <a:xfrm>
              <a:off x="3491880" y="836712"/>
              <a:ext cx="266328" cy="14401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55776" y="1268760"/>
              <a:ext cx="864096" cy="360040"/>
              <a:chOff x="827584" y="1124744"/>
              <a:chExt cx="864096" cy="360040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1115616" y="11247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827584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3"/>
                <a:endCxn id="128" idx="7"/>
              </p:cNvCxnSpPr>
              <p:nvPr/>
            </p:nvCxnSpPr>
            <p:spPr bwMode="auto">
              <a:xfrm flipH="1">
                <a:off x="1054909" y="12476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>
                <a:stCxn id="131" idx="1"/>
                <a:endCxn id="127" idx="5"/>
              </p:cNvCxnSpPr>
              <p:nvPr/>
            </p:nvCxnSpPr>
            <p:spPr bwMode="auto">
              <a:xfrm flipH="1" flipV="1">
                <a:off x="1342941" y="12476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1" name="Oval 130"/>
              <p:cNvSpPr/>
              <p:nvPr/>
            </p:nvSpPr>
            <p:spPr bwMode="auto">
              <a:xfrm>
                <a:off x="1425352" y="13407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3707904" y="1268760"/>
              <a:ext cx="864096" cy="360040"/>
              <a:chOff x="1547664" y="1277144"/>
              <a:chExt cx="864096" cy="360040"/>
            </a:xfrm>
          </p:grpSpPr>
          <p:sp>
            <p:nvSpPr>
              <p:cNvPr id="122" name="Oval 121"/>
              <p:cNvSpPr/>
              <p:nvPr/>
            </p:nvSpPr>
            <p:spPr bwMode="auto">
              <a:xfrm>
                <a:off x="1835696" y="1277144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1547664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4" name="Straight Connector 123"/>
              <p:cNvCxnSpPr>
                <a:stCxn id="122" idx="3"/>
                <a:endCxn id="123" idx="7"/>
              </p:cNvCxnSpPr>
              <p:nvPr/>
            </p:nvCxnSpPr>
            <p:spPr bwMode="auto">
              <a:xfrm flipH="1">
                <a:off x="1774989" y="1400069"/>
                <a:ext cx="99710" cy="114190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>
                <a:stCxn id="126" idx="1"/>
                <a:endCxn id="122" idx="5"/>
              </p:cNvCxnSpPr>
              <p:nvPr/>
            </p:nvCxnSpPr>
            <p:spPr bwMode="auto">
              <a:xfrm flipH="1" flipV="1">
                <a:off x="2063021" y="1400069"/>
                <a:ext cx="121414" cy="1141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6" name="Oval 125"/>
              <p:cNvSpPr/>
              <p:nvPr/>
            </p:nvSpPr>
            <p:spPr bwMode="auto">
              <a:xfrm>
                <a:off x="2145432" y="1493168"/>
                <a:ext cx="266328" cy="14401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0" name="Straight Connector 99"/>
            <p:cNvCxnSpPr>
              <a:stCxn id="127" idx="7"/>
              <a:endCxn id="97" idx="3"/>
            </p:cNvCxnSpPr>
            <p:nvPr/>
          </p:nvCxnSpPr>
          <p:spPr bwMode="auto">
            <a:xfrm flipV="1">
              <a:off x="3071133" y="959637"/>
              <a:ext cx="459750" cy="33021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97" idx="5"/>
              <a:endCxn id="122" idx="0"/>
            </p:cNvCxnSpPr>
            <p:nvPr/>
          </p:nvCxnSpPr>
          <p:spPr bwMode="auto">
            <a:xfrm>
              <a:off x="3719205" y="959637"/>
              <a:ext cx="409895" cy="30912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395536" y="1988840"/>
              <a:ext cx="417646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395536" y="260648"/>
              <a:ext cx="327035" cy="3693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dirty="0"/>
                <a:t>D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323528" y="2348880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23528" y="2636912"/>
              <a:ext cx="493204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993304" y="2218075"/>
              <a:ext cx="805029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/>
                <a:t>Rekursjon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10377" y="2519318"/>
              <a:ext cx="470000" cy="2616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100" dirty="0">
                  <a:solidFill>
                    <a:srgbClr val="FF0000"/>
                  </a:solidFill>
                </a:rPr>
                <a:t>Tråd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742474" y="45561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919602" y="91975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3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7162" y="126876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7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971600" y="126876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8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91641" y="908720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4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585119" y="128514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9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128957" y="1284326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885522" y="437548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2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71133" y="949876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5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570940" y="1279793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204126" y="1268760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60582" y="919753"/>
              <a:ext cx="268022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6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56254" y="1268760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14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708182" y="1253185"/>
              <a:ext cx="35137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b-NO" sz="1200" dirty="0"/>
                <a:t>13</a:t>
              </a: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2389606" y="2348880"/>
            <a:ext cx="290247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Dybde først - </a:t>
            </a:r>
            <a:r>
              <a:rPr lang="nb-NO" dirty="0">
                <a:solidFill>
                  <a:srgbClr val="0070C0"/>
                </a:solidFill>
              </a:rPr>
              <a:t>sekvensiell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542006" y="5651956"/>
            <a:ext cx="289408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Bredde først - </a:t>
            </a:r>
            <a:r>
              <a:rPr lang="nb-NO" dirty="0">
                <a:solidFill>
                  <a:srgbClr val="0070C0"/>
                </a:solidFill>
              </a:rPr>
              <a:t>parallell</a:t>
            </a:r>
          </a:p>
        </p:txBody>
      </p:sp>
    </p:spTree>
    <p:extLst>
      <p:ext uri="{BB962C8B-B14F-4D97-AF65-F5344CB8AC3E}">
        <p14:creationId xmlns:p14="http://schemas.microsoft.com/office/powerpoint/2010/main" val="2907231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93037" cy="828675"/>
          </a:xfrm>
        </p:spPr>
        <p:txBody>
          <a:bodyPr/>
          <a:lstStyle/>
          <a:p>
            <a:r>
              <a:rPr lang="nb-NO" dirty="0"/>
              <a:t>Hvor mange kall gjør vi i en rekursiv løsning?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5536" y="1314451"/>
            <a:ext cx="5328592" cy="4562822"/>
          </a:xfrm>
        </p:spPr>
        <p:txBody>
          <a:bodyPr/>
          <a:lstStyle/>
          <a:p>
            <a:r>
              <a:rPr lang="nb-NO" sz="1800" dirty="0"/>
              <a:t>Anta Quicksort  av n =2</a:t>
            </a:r>
            <a:r>
              <a:rPr lang="nb-NO" sz="1800" baseline="30000" dirty="0"/>
              <a:t>k</a:t>
            </a:r>
            <a:r>
              <a:rPr lang="nb-NO" sz="1800" dirty="0"/>
              <a:t> tall </a:t>
            </a:r>
            <a:br>
              <a:rPr lang="nb-NO" sz="1800" dirty="0"/>
            </a:br>
            <a:r>
              <a:rPr lang="nb-NO" sz="1800" dirty="0"/>
              <a:t>(k= 10 </a:t>
            </a:r>
            <a:r>
              <a:rPr lang="nb-NO" sz="1800" b="1" dirty="0">
                <a:solidFill>
                  <a:srgbClr val="C00000"/>
                </a:solidFill>
                <a:sym typeface="Symbol"/>
              </a:rPr>
              <a:t></a:t>
            </a:r>
            <a:r>
              <a:rPr lang="nb-NO" sz="1800" dirty="0">
                <a:sym typeface="Symbol"/>
              </a:rPr>
              <a:t> n = 1000, k= 20 </a:t>
            </a:r>
            <a:r>
              <a:rPr lang="nb-NO" sz="1800" b="1" dirty="0">
                <a:solidFill>
                  <a:srgbClr val="C00000"/>
                </a:solidFill>
                <a:sym typeface="Symbol"/>
              </a:rPr>
              <a:t></a:t>
            </a:r>
            <a:r>
              <a:rPr lang="nb-NO" sz="1800" dirty="0">
                <a:sym typeface="Symbol"/>
              </a:rPr>
              <a:t> n= 1 </a:t>
            </a:r>
            <a:r>
              <a:rPr lang="nb-NO" sz="1800" dirty="0" err="1">
                <a:sym typeface="Symbol"/>
              </a:rPr>
              <a:t>mill</a:t>
            </a:r>
            <a:r>
              <a:rPr lang="nb-NO" sz="1800" dirty="0">
                <a:sym typeface="Symbol"/>
              </a:rPr>
              <a:t>) </a:t>
            </a:r>
          </a:p>
          <a:p>
            <a:r>
              <a:rPr lang="nb-NO" sz="1800" dirty="0">
                <a:sym typeface="Symbol"/>
              </a:rPr>
              <a:t>Kalltreet vil på første nivå ha 2 lengder av </a:t>
            </a:r>
            <a:r>
              <a:rPr lang="nb-NO" sz="1800" dirty="0"/>
              <a:t>2</a:t>
            </a:r>
            <a:r>
              <a:rPr lang="nb-NO" sz="1800" baseline="30000" dirty="0"/>
              <a:t>19, </a:t>
            </a:r>
            <a:r>
              <a:rPr lang="nb-NO" sz="1800" dirty="0"/>
              <a:t>på neste: 4 = 2</a:t>
            </a:r>
            <a:r>
              <a:rPr lang="nb-NO" sz="1800" baseline="30000" dirty="0"/>
              <a:t>2</a:t>
            </a:r>
            <a:r>
              <a:rPr lang="nb-NO" sz="1800" dirty="0"/>
              <a:t> hver med 2</a:t>
            </a:r>
            <a:r>
              <a:rPr lang="nb-NO" sz="1800" baseline="30000" dirty="0"/>
              <a:t>18 </a:t>
            </a:r>
            <a:r>
              <a:rPr lang="nb-NO" sz="1800" dirty="0"/>
              <a:t>og helt ned til nivå 20, hvor vi vil ha </a:t>
            </a:r>
            <a:r>
              <a:rPr lang="nb-NO" sz="1800" dirty="0">
                <a:solidFill>
                  <a:srgbClr val="0033CC"/>
                </a:solidFill>
              </a:rPr>
              <a:t>2</a:t>
            </a:r>
            <a:r>
              <a:rPr lang="nb-NO" sz="1800" baseline="30000" dirty="0">
                <a:solidFill>
                  <a:srgbClr val="0033CC"/>
                </a:solidFill>
              </a:rPr>
              <a:t>20+1</a:t>
            </a:r>
            <a:r>
              <a:rPr lang="nb-NO" sz="1800" dirty="0">
                <a:solidFill>
                  <a:srgbClr val="0033CC"/>
                </a:solidFill>
              </a:rPr>
              <a:t>-1</a:t>
            </a:r>
            <a:r>
              <a:rPr lang="nb-NO" sz="1800" dirty="0">
                <a:solidFill>
                  <a:srgbClr val="00B0F0"/>
                </a:solidFill>
              </a:rPr>
              <a:t> </a:t>
            </a:r>
            <a:r>
              <a:rPr lang="nb-NO" sz="1800" dirty="0"/>
              <a:t>kall hver med 1 = 2</a:t>
            </a:r>
            <a:r>
              <a:rPr lang="nb-NO" sz="1800" baseline="30000" dirty="0"/>
              <a:t>0 </a:t>
            </a:r>
            <a:r>
              <a:rPr lang="nb-NO" sz="1800" dirty="0"/>
              <a:t>element.</a:t>
            </a:r>
          </a:p>
          <a:p>
            <a:r>
              <a:rPr lang="nb-NO" sz="1800" dirty="0">
                <a:sym typeface="Symbol"/>
              </a:rPr>
              <a:t>I hele </a:t>
            </a:r>
            <a:r>
              <a:rPr lang="nb-NO" sz="1800" dirty="0" err="1">
                <a:sym typeface="Symbol"/>
              </a:rPr>
              <a:t>kalltreet</a:t>
            </a:r>
            <a:r>
              <a:rPr lang="nb-NO" sz="1800" dirty="0">
                <a:sym typeface="Symbol"/>
              </a:rPr>
              <a:t> gjør vi altså </a:t>
            </a:r>
            <a:r>
              <a:rPr lang="nb-NO" sz="1800" dirty="0">
                <a:solidFill>
                  <a:srgbClr val="675401"/>
                </a:solidFill>
                <a:sym typeface="Symbol"/>
              </a:rPr>
              <a:t>2 millioner -1 </a:t>
            </a:r>
            <a:r>
              <a:rPr lang="nb-NO" sz="1800" dirty="0">
                <a:sym typeface="Symbol"/>
              </a:rPr>
              <a:t>kall for å sortere 1 </a:t>
            </a:r>
            <a:r>
              <a:rPr lang="nb-NO" sz="1800" dirty="0" err="1">
                <a:sym typeface="Symbol"/>
              </a:rPr>
              <a:t>mill</a:t>
            </a:r>
            <a:r>
              <a:rPr lang="nb-NO" sz="1800" dirty="0">
                <a:sym typeface="Symbol"/>
              </a:rPr>
              <a:t> tall !</a:t>
            </a:r>
          </a:p>
          <a:p>
            <a:r>
              <a:rPr lang="nb-NO" sz="1800" dirty="0">
                <a:sym typeface="Symbol"/>
              </a:rPr>
              <a:t>Bruker vi </a:t>
            </a:r>
            <a:r>
              <a:rPr lang="nb-NO" sz="1800" dirty="0" err="1">
                <a:sym typeface="Symbol"/>
              </a:rPr>
              <a:t>innstikksortering</a:t>
            </a:r>
            <a:r>
              <a:rPr lang="nb-NO" sz="1800" dirty="0">
                <a:sym typeface="Symbol"/>
              </a:rPr>
              <a:t> for n &lt; 32 =</a:t>
            </a:r>
            <a:r>
              <a:rPr lang="nb-NO" sz="1800" dirty="0"/>
              <a:t> 2</a:t>
            </a:r>
            <a:r>
              <a:rPr lang="nb-NO" sz="1800" baseline="30000" dirty="0"/>
              <a:t>5 </a:t>
            </a:r>
            <a:r>
              <a:rPr lang="nb-NO" sz="1800" dirty="0"/>
              <a:t>så får vi ‘bare’ 2</a:t>
            </a:r>
            <a:r>
              <a:rPr lang="nb-NO" sz="1800" baseline="30000" dirty="0"/>
              <a:t>20-5+1 </a:t>
            </a:r>
            <a:r>
              <a:rPr lang="nb-NO" sz="1800" dirty="0"/>
              <a:t>= 2</a:t>
            </a:r>
            <a:r>
              <a:rPr lang="nb-NO" sz="1800" baseline="30000" dirty="0"/>
              <a:t>15+1 </a:t>
            </a:r>
            <a:r>
              <a:rPr lang="nb-NO" sz="1800" dirty="0"/>
              <a:t>-1= </a:t>
            </a:r>
            <a:r>
              <a:rPr lang="nb-NO" sz="1800" b="1" dirty="0">
                <a:solidFill>
                  <a:schemeClr val="accent6">
                    <a:lumMod val="75000"/>
                  </a:schemeClr>
                </a:solidFill>
              </a:rPr>
              <a:t>65 535 </a:t>
            </a:r>
            <a:r>
              <a:rPr lang="nb-NO" sz="1800" dirty="0"/>
              <a:t>kall.   </a:t>
            </a:r>
            <a:endParaRPr lang="nb-NO" sz="1800" dirty="0">
              <a:sym typeface="Symbol"/>
            </a:endParaRPr>
          </a:p>
          <a:p>
            <a:r>
              <a:rPr lang="nb-NO" sz="1800" dirty="0"/>
              <a:t>Metodekall tar først: </a:t>
            </a:r>
            <a:r>
              <a:rPr lang="nb-NO" sz="1800" b="1" dirty="0">
                <a:solidFill>
                  <a:srgbClr val="0070C0"/>
                </a:solidFill>
              </a:rPr>
              <a:t>2 us  </a:t>
            </a:r>
            <a:r>
              <a:rPr lang="nb-NO" sz="1800" dirty="0"/>
              <a:t>men så</a:t>
            </a:r>
            <a:r>
              <a:rPr lang="nb-NO" sz="1800" b="1" dirty="0">
                <a:solidFill>
                  <a:srgbClr val="0070C0"/>
                </a:solidFill>
              </a:rPr>
              <a:t> 0.02 </a:t>
            </a:r>
            <a:r>
              <a:rPr lang="nb-NO" sz="1800" dirty="0">
                <a:sym typeface="Symbol"/>
              </a:rPr>
              <a:t>s og kan også optimaliseres bort (og gis speedup &gt;1)</a:t>
            </a:r>
          </a:p>
          <a:p>
            <a:r>
              <a:rPr lang="nb-NO" sz="1800" dirty="0">
                <a:sym typeface="Symbol"/>
              </a:rPr>
              <a:t>Å lage en tråd og starte den opp tar først : ca.</a:t>
            </a:r>
            <a:r>
              <a:rPr lang="nb-NO" sz="1800" b="1" dirty="0">
                <a:solidFill>
                  <a:srgbClr val="0070C0"/>
                </a:solidFill>
                <a:sym typeface="Symbol"/>
              </a:rPr>
              <a:t>3000</a:t>
            </a:r>
            <a:r>
              <a:rPr lang="nb-NO" sz="1800" dirty="0">
                <a:solidFill>
                  <a:srgbClr val="0070C0"/>
                </a:solidFill>
                <a:sym typeface="Symbol"/>
              </a:rPr>
              <a:t> </a:t>
            </a:r>
            <a:r>
              <a:rPr lang="nb-NO" sz="1800" dirty="0">
                <a:sym typeface="Symbol"/>
              </a:rPr>
              <a:t>s, men så ca. </a:t>
            </a:r>
            <a:r>
              <a:rPr lang="nb-NO" sz="1800" b="1" dirty="0">
                <a:solidFill>
                  <a:srgbClr val="0070C0"/>
                </a:solidFill>
                <a:sym typeface="Symbol"/>
              </a:rPr>
              <a:t>62</a:t>
            </a:r>
            <a:r>
              <a:rPr lang="nb-NO" sz="1800" dirty="0">
                <a:sym typeface="Symbol"/>
              </a:rPr>
              <a:t> s for de neste trådene (med start() og join() )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78CB3-283C-4960-8D44-934A4FD6D723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6644421" y="2083281"/>
            <a:ext cx="523271" cy="324679"/>
            <a:chOff x="7020272" y="1268760"/>
            <a:chExt cx="288032" cy="288032"/>
          </a:xfrm>
        </p:grpSpPr>
        <p:sp>
          <p:nvSpPr>
            <p:cNvPr id="9" name="Ellipse 8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Rett linje 10"/>
            <p:cNvCxnSpPr>
              <a:stCxn id="9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ett linje 12"/>
            <p:cNvCxnSpPr>
              <a:stCxn id="9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uppe 14"/>
          <p:cNvGrpSpPr/>
          <p:nvPr/>
        </p:nvGrpSpPr>
        <p:grpSpPr>
          <a:xfrm>
            <a:off x="6416507" y="2404155"/>
            <a:ext cx="336765" cy="146586"/>
            <a:chOff x="7020272" y="1268760"/>
            <a:chExt cx="288032" cy="288032"/>
          </a:xfrm>
        </p:grpSpPr>
        <p:sp>
          <p:nvSpPr>
            <p:cNvPr id="16" name="Ellipse 15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Rett linje 16"/>
            <p:cNvCxnSpPr>
              <a:stCxn id="16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ett linje 17"/>
            <p:cNvCxnSpPr>
              <a:stCxn id="16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uppe 18"/>
          <p:cNvGrpSpPr/>
          <p:nvPr/>
        </p:nvGrpSpPr>
        <p:grpSpPr>
          <a:xfrm>
            <a:off x="6316072" y="2548170"/>
            <a:ext cx="224510" cy="205479"/>
            <a:chOff x="7020272" y="1268760"/>
            <a:chExt cx="288032" cy="288032"/>
          </a:xfrm>
        </p:grpSpPr>
        <p:sp>
          <p:nvSpPr>
            <p:cNvPr id="20" name="Ellipse 19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Rett linje 20"/>
            <p:cNvCxnSpPr>
              <a:stCxn id="20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Rett linje 21"/>
            <p:cNvCxnSpPr>
              <a:stCxn id="20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uppe 26"/>
          <p:cNvGrpSpPr/>
          <p:nvPr/>
        </p:nvGrpSpPr>
        <p:grpSpPr>
          <a:xfrm>
            <a:off x="6964144" y="2548170"/>
            <a:ext cx="224510" cy="205479"/>
            <a:chOff x="7020272" y="1268760"/>
            <a:chExt cx="288032" cy="288032"/>
          </a:xfrm>
        </p:grpSpPr>
        <p:sp>
          <p:nvSpPr>
            <p:cNvPr id="28" name="Ellipse 27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Rett linje 28"/>
            <p:cNvCxnSpPr>
              <a:stCxn id="28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Rett linje 29"/>
            <p:cNvCxnSpPr>
              <a:stCxn id="28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Gruppe 31"/>
          <p:cNvGrpSpPr/>
          <p:nvPr/>
        </p:nvGrpSpPr>
        <p:grpSpPr>
          <a:xfrm>
            <a:off x="6667626" y="2548170"/>
            <a:ext cx="224510" cy="205479"/>
            <a:chOff x="7020272" y="1268760"/>
            <a:chExt cx="288032" cy="288032"/>
          </a:xfrm>
        </p:grpSpPr>
        <p:sp>
          <p:nvSpPr>
            <p:cNvPr id="33" name="Ellipse 32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Rett linje 33"/>
            <p:cNvCxnSpPr>
              <a:stCxn id="33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tt linje 34"/>
            <p:cNvCxnSpPr>
              <a:stCxn id="33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uppe 35"/>
          <p:cNvGrpSpPr/>
          <p:nvPr/>
        </p:nvGrpSpPr>
        <p:grpSpPr>
          <a:xfrm>
            <a:off x="7059427" y="2404154"/>
            <a:ext cx="408773" cy="195386"/>
            <a:chOff x="7020272" y="1268760"/>
            <a:chExt cx="288032" cy="288032"/>
          </a:xfrm>
        </p:grpSpPr>
        <p:sp>
          <p:nvSpPr>
            <p:cNvPr id="37" name="Ellipse 36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8" name="Rett linje 37"/>
            <p:cNvCxnSpPr>
              <a:stCxn id="37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tt linje 38"/>
            <p:cNvCxnSpPr>
              <a:stCxn id="37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uppe 39"/>
          <p:cNvGrpSpPr/>
          <p:nvPr/>
        </p:nvGrpSpPr>
        <p:grpSpPr>
          <a:xfrm>
            <a:off x="7324184" y="2548170"/>
            <a:ext cx="224510" cy="205479"/>
            <a:chOff x="7020272" y="1268760"/>
            <a:chExt cx="288032" cy="288032"/>
          </a:xfrm>
        </p:grpSpPr>
        <p:sp>
          <p:nvSpPr>
            <p:cNvPr id="41" name="Ellipse 40"/>
            <p:cNvSpPr/>
            <p:nvPr/>
          </p:nvSpPr>
          <p:spPr bwMode="auto">
            <a:xfrm>
              <a:off x="7092280" y="1268760"/>
              <a:ext cx="144016" cy="14401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Rett linje 41"/>
            <p:cNvCxnSpPr>
              <a:stCxn id="41" idx="3"/>
            </p:cNvCxnSpPr>
            <p:nvPr/>
          </p:nvCxnSpPr>
          <p:spPr bwMode="auto">
            <a:xfrm flipH="1">
              <a:off x="7020272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tt linje 42"/>
            <p:cNvCxnSpPr>
              <a:stCxn id="41" idx="5"/>
            </p:cNvCxnSpPr>
            <p:nvPr/>
          </p:nvCxnSpPr>
          <p:spPr bwMode="auto">
            <a:xfrm>
              <a:off x="7215205" y="1391685"/>
              <a:ext cx="93099" cy="16510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Rett linje 44"/>
          <p:cNvCxnSpPr/>
          <p:nvPr/>
        </p:nvCxnSpPr>
        <p:spPr bwMode="auto">
          <a:xfrm>
            <a:off x="6172056" y="2908210"/>
            <a:ext cx="1656184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Ellipse 46"/>
          <p:cNvSpPr/>
          <p:nvPr/>
        </p:nvSpPr>
        <p:spPr bwMode="auto">
          <a:xfrm>
            <a:off x="6012160" y="3309526"/>
            <a:ext cx="112255" cy="1027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7740352" y="3309526"/>
            <a:ext cx="112255" cy="1027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Rett linje 51"/>
          <p:cNvCxnSpPr/>
          <p:nvPr/>
        </p:nvCxnSpPr>
        <p:spPr bwMode="auto">
          <a:xfrm flipH="1">
            <a:off x="6100048" y="3196242"/>
            <a:ext cx="72567" cy="11778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Rett linje 53"/>
          <p:cNvCxnSpPr/>
          <p:nvPr/>
        </p:nvCxnSpPr>
        <p:spPr bwMode="auto">
          <a:xfrm>
            <a:off x="6324456" y="3340258"/>
            <a:ext cx="1224238" cy="6557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kstSylinder 57"/>
          <p:cNvSpPr txBox="1"/>
          <p:nvPr/>
        </p:nvSpPr>
        <p:spPr>
          <a:xfrm>
            <a:off x="8044264" y="1685126"/>
            <a:ext cx="79208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nivå:</a:t>
            </a:r>
          </a:p>
          <a:p>
            <a:endParaRPr lang="nb-NO" sz="1200" dirty="0"/>
          </a:p>
          <a:p>
            <a:pPr>
              <a:lnSpc>
                <a:spcPts val="1800"/>
              </a:lnSpc>
            </a:pPr>
            <a:r>
              <a:rPr lang="nb-NO" sz="1200" dirty="0"/>
              <a:t>0</a:t>
            </a:r>
          </a:p>
          <a:p>
            <a:pPr>
              <a:lnSpc>
                <a:spcPts val="1800"/>
              </a:lnSpc>
            </a:pPr>
            <a:r>
              <a:rPr lang="nb-NO" sz="1200" dirty="0"/>
              <a:t>1</a:t>
            </a:r>
          </a:p>
          <a:p>
            <a:pPr>
              <a:lnSpc>
                <a:spcPts val="1800"/>
              </a:lnSpc>
            </a:pPr>
            <a:r>
              <a:rPr lang="nb-NO" sz="1200" dirty="0"/>
              <a:t>2</a:t>
            </a:r>
          </a:p>
          <a:p>
            <a:endParaRPr lang="nb-NO" sz="1200" dirty="0"/>
          </a:p>
          <a:p>
            <a:endParaRPr lang="nb-NO" sz="800" dirty="0"/>
          </a:p>
          <a:p>
            <a:endParaRPr lang="nb-NO" sz="1200" dirty="0"/>
          </a:p>
          <a:p>
            <a:r>
              <a:rPr lang="nb-NO" sz="1200" dirty="0"/>
              <a:t>20</a:t>
            </a:r>
          </a:p>
        </p:txBody>
      </p:sp>
      <p:cxnSp>
        <p:nvCxnSpPr>
          <p:cNvPr id="59" name="Rett linje 58"/>
          <p:cNvCxnSpPr/>
          <p:nvPr/>
        </p:nvCxnSpPr>
        <p:spPr bwMode="auto">
          <a:xfrm>
            <a:off x="7684224" y="3196242"/>
            <a:ext cx="71450" cy="11778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kstSylinder 60"/>
          <p:cNvSpPr txBox="1"/>
          <p:nvPr/>
        </p:nvSpPr>
        <p:spPr>
          <a:xfrm>
            <a:off x="755576" y="6156012"/>
            <a:ext cx="79928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ym typeface="Symbol"/>
              </a:rPr>
              <a:t>Vi kan IKKE bare erstatte rekursive kall med nye tråder i en rekursiv løsning 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34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A) Sekvensiell </a:t>
            </a:r>
            <a:r>
              <a:rPr lang="nb-NO" dirty="0" err="1"/>
              <a:t>kvikksort</a:t>
            </a:r>
            <a:r>
              <a:rPr lang="nb-NO" dirty="0"/>
              <a:t> – ny og enklere kode 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28218" y="1484784"/>
            <a:ext cx="4731814" cy="2893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// sekvensiell </a:t>
            </a:r>
            <a:r>
              <a:rPr lang="nb-NO" sz="1400" dirty="0" err="1">
                <a:solidFill>
                  <a:srgbClr val="00B050"/>
                </a:solidFill>
              </a:rPr>
              <a:t>Kvikksort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quicksortSek</a:t>
            </a:r>
            <a:r>
              <a:rPr lang="nb-NO" sz="1400" dirty="0"/>
              <a:t>(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[] a,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right) {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   int</a:t>
            </a:r>
            <a:r>
              <a:rPr lang="nb-NO" sz="1400" dirty="0"/>
              <a:t> </a:t>
            </a:r>
            <a:r>
              <a:rPr lang="nb-NO" sz="1400" dirty="0" err="1"/>
              <a:t>piv</a:t>
            </a:r>
            <a:r>
              <a:rPr lang="nb-NO" sz="1400" dirty="0"/>
              <a:t> = </a:t>
            </a:r>
            <a:r>
              <a:rPr lang="nb-NO" sz="1400" dirty="0" err="1">
                <a:solidFill>
                  <a:srgbClr val="C00000"/>
                </a:solidFill>
              </a:rPr>
              <a:t>partition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  <a:r>
              <a:rPr lang="nb-NO" sz="1400" dirty="0"/>
              <a:t>(a, </a:t>
            </a:r>
            <a:r>
              <a:rPr lang="nb-NO" sz="1400" dirty="0" err="1"/>
              <a:t>left</a:t>
            </a:r>
            <a:r>
              <a:rPr lang="nb-NO" sz="1400" dirty="0"/>
              <a:t>, right); </a:t>
            </a:r>
            <a:r>
              <a:rPr lang="nb-NO" sz="1400" dirty="0">
                <a:solidFill>
                  <a:srgbClr val="00B050"/>
                </a:solidFill>
              </a:rPr>
              <a:t>// del i to</a:t>
            </a:r>
          </a:p>
          <a:p>
            <a:r>
              <a:rPr lang="nb-NO" sz="1400" dirty="0"/>
              <a:t>       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piv2 = piv-1, </a:t>
            </a:r>
            <a:r>
              <a:rPr lang="nb-NO" sz="1400" dirty="0" err="1"/>
              <a:t>pivotVal</a:t>
            </a:r>
            <a:r>
              <a:rPr lang="nb-NO" sz="1400" dirty="0"/>
              <a:t> = a[</a:t>
            </a:r>
            <a:r>
              <a:rPr lang="nb-NO" sz="1400" dirty="0" err="1"/>
              <a:t>piv</a:t>
            </a:r>
            <a:r>
              <a:rPr lang="nb-NO" sz="1400" dirty="0"/>
              <a:t>];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(piv2 &gt; </a:t>
            </a:r>
            <a:r>
              <a:rPr lang="nb-NO" sz="1400" dirty="0" err="1"/>
              <a:t>left</a:t>
            </a:r>
            <a:r>
              <a:rPr lang="nb-NO" sz="1400" dirty="0"/>
              <a:t>  &amp;&amp; a[piv2] == </a:t>
            </a:r>
            <a:r>
              <a:rPr lang="nb-NO" sz="1400" dirty="0" err="1"/>
              <a:t>pivotVal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</a:t>
            </a:r>
            <a:r>
              <a:rPr lang="nb-NO" sz="1400" dirty="0">
                <a:solidFill>
                  <a:srgbClr val="C00000"/>
                </a:solidFill>
              </a:rPr>
              <a:t>piv2</a:t>
            </a:r>
            <a:r>
              <a:rPr lang="nb-NO" sz="1400" dirty="0"/>
              <a:t>--; </a:t>
            </a:r>
            <a:r>
              <a:rPr lang="nb-NO" sz="1400" dirty="0">
                <a:solidFill>
                  <a:srgbClr val="00B050"/>
                </a:solidFill>
              </a:rPr>
              <a:t>// skip like elementer i midten </a:t>
            </a:r>
            <a:endParaRPr lang="nb-NO" sz="1400" dirty="0"/>
          </a:p>
          <a:p>
            <a:r>
              <a:rPr lang="nb-NO" sz="1400" dirty="0"/>
              <a:t>            }</a:t>
            </a:r>
          </a:p>
          <a:p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 piv2-left &gt; 16)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left</a:t>
            </a:r>
            <a:r>
              <a:rPr lang="nb-NO" sz="1400" dirty="0"/>
              <a:t>,  </a:t>
            </a:r>
            <a:r>
              <a:rPr lang="nb-NO" sz="1400" dirty="0">
                <a:solidFill>
                  <a:srgbClr val="C00000"/>
                </a:solidFill>
              </a:rPr>
              <a:t>piv2</a:t>
            </a:r>
            <a:r>
              <a:rPr lang="nb-NO" sz="1400" dirty="0"/>
              <a:t>);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       </a:t>
            </a:r>
            <a:r>
              <a:rPr lang="nb-NO" sz="1400" dirty="0" err="1">
                <a:solidFill>
                  <a:srgbClr val="0070C0"/>
                </a:solidFill>
              </a:rPr>
              <a:t>else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B050"/>
                </a:solidFill>
              </a:rPr>
              <a:t>insertSort</a:t>
            </a:r>
            <a:r>
              <a:rPr lang="nb-NO" sz="1400" dirty="0">
                <a:solidFill>
                  <a:srgbClr val="00B050"/>
                </a:solidFill>
              </a:rPr>
              <a:t>(</a:t>
            </a:r>
            <a:r>
              <a:rPr lang="nb-NO" sz="1400" dirty="0" err="1"/>
              <a:t>a,left</a:t>
            </a:r>
            <a:r>
              <a:rPr lang="nb-NO" sz="1400" dirty="0"/>
              <a:t>, piv2)</a:t>
            </a:r>
            <a:r>
              <a:rPr lang="nb-NO" sz="1400" dirty="0">
                <a:solidFill>
                  <a:srgbClr val="00B050"/>
                </a:solidFill>
              </a:rPr>
              <a:t>;</a:t>
            </a:r>
            <a:endParaRPr lang="nb-NO" sz="1400" dirty="0"/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 right-</a:t>
            </a:r>
            <a:r>
              <a:rPr lang="nb-NO" sz="1400" dirty="0" err="1"/>
              <a:t>piv</a:t>
            </a:r>
            <a:r>
              <a:rPr lang="nb-NO" sz="1400" dirty="0"/>
              <a:t> &gt;16) </a:t>
            </a:r>
            <a:r>
              <a:rPr lang="nb-NO" sz="1400" dirty="0" err="1"/>
              <a:t>quicksortSek</a:t>
            </a:r>
            <a:r>
              <a:rPr lang="nb-NO" sz="1400" dirty="0"/>
              <a:t>(a, </a:t>
            </a:r>
            <a:r>
              <a:rPr lang="nb-NO" sz="1400" dirty="0" err="1"/>
              <a:t>piv</a:t>
            </a:r>
            <a:r>
              <a:rPr lang="nb-NO" sz="1400" dirty="0"/>
              <a:t> + 1, right);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      </a:t>
            </a:r>
            <a:r>
              <a:rPr lang="nb-NO" sz="1400" dirty="0" err="1">
                <a:solidFill>
                  <a:srgbClr val="0070C0"/>
                </a:solidFill>
              </a:rPr>
              <a:t>else</a:t>
            </a:r>
            <a:r>
              <a:rPr lang="nb-NO" sz="1400" dirty="0"/>
              <a:t>  </a:t>
            </a:r>
            <a:r>
              <a:rPr lang="nb-NO" sz="1400" dirty="0" err="1">
                <a:solidFill>
                  <a:srgbClr val="00B050"/>
                </a:solidFill>
              </a:rPr>
              <a:t>insertSort</a:t>
            </a:r>
            <a:r>
              <a:rPr lang="nb-NO" sz="1400" dirty="0">
                <a:solidFill>
                  <a:srgbClr val="00B050"/>
                </a:solidFill>
              </a:rPr>
              <a:t>(</a:t>
            </a:r>
            <a:r>
              <a:rPr lang="nb-NO" sz="1400" dirty="0"/>
              <a:t>a, piv+1, right);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quicksort</a:t>
            </a:r>
            <a:endParaRPr lang="nb-NO" sz="1100" dirty="0">
              <a:solidFill>
                <a:srgbClr val="00B05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220072" y="1476067"/>
            <a:ext cx="3888432" cy="4832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// del opp a[] i to: </a:t>
            </a:r>
            <a:r>
              <a:rPr lang="nb-NO" sz="1400" dirty="0" err="1">
                <a:solidFill>
                  <a:srgbClr val="00B050"/>
                </a:solidFill>
              </a:rPr>
              <a:t>smaa</a:t>
            </a:r>
            <a:r>
              <a:rPr lang="nb-NO" sz="1400" dirty="0">
                <a:solidFill>
                  <a:srgbClr val="00B050"/>
                </a:solidFill>
              </a:rPr>
              <a:t> og </a:t>
            </a:r>
            <a:r>
              <a:rPr lang="nb-NO" sz="1400" dirty="0" err="1">
                <a:solidFill>
                  <a:srgbClr val="00B050"/>
                </a:solidFill>
              </a:rPr>
              <a:t>storre</a:t>
            </a:r>
            <a:r>
              <a:rPr lang="nb-NO" sz="1400" dirty="0">
                <a:solidFill>
                  <a:srgbClr val="00B050"/>
                </a:solidFill>
              </a:rPr>
              <a:t> </a:t>
            </a:r>
          </a:p>
          <a:p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>
                <a:solidFill>
                  <a:srgbClr val="C00000"/>
                </a:solidFill>
              </a:rPr>
              <a:t>partition</a:t>
            </a:r>
            <a:r>
              <a:rPr lang="nb-NO" sz="1400" dirty="0">
                <a:solidFill>
                  <a:srgbClr val="C0000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[] a,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right) {</a:t>
            </a:r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pivVal</a:t>
            </a:r>
            <a:r>
              <a:rPr lang="nb-NO" sz="1400" dirty="0"/>
              <a:t> = a[(</a:t>
            </a:r>
            <a:r>
              <a:rPr lang="nb-NO" sz="1400" dirty="0" err="1"/>
              <a:t>left</a:t>
            </a:r>
            <a:r>
              <a:rPr lang="nb-NO" sz="1400" dirty="0"/>
              <a:t> + right) / 2];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int</a:t>
            </a:r>
            <a:r>
              <a:rPr lang="nb-NO" sz="1400" dirty="0"/>
              <a:t> </a:t>
            </a:r>
            <a:r>
              <a:rPr lang="nb-NO" sz="1400" dirty="0" err="1"/>
              <a:t>index</a:t>
            </a:r>
            <a:r>
              <a:rPr lang="nb-NO" sz="1400" dirty="0"/>
              <a:t> = </a:t>
            </a:r>
            <a:r>
              <a:rPr lang="nb-NO" sz="1400" dirty="0" err="1"/>
              <a:t>left</a:t>
            </a:r>
            <a:r>
              <a:rPr lang="nb-NO" sz="1400" dirty="0"/>
              <a:t>;</a:t>
            </a:r>
          </a:p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B050"/>
                </a:solidFill>
              </a:rPr>
              <a:t>// plasser pivot-element helt til høyre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swap</a:t>
            </a:r>
            <a:r>
              <a:rPr lang="nb-NO" sz="1400" dirty="0"/>
              <a:t>(a, (</a:t>
            </a:r>
            <a:r>
              <a:rPr lang="nb-NO" sz="1400" dirty="0" err="1"/>
              <a:t>left</a:t>
            </a:r>
            <a:r>
              <a:rPr lang="nb-NO" sz="1400" dirty="0"/>
              <a:t> + right) / 2, right);</a:t>
            </a:r>
          </a:p>
          <a:p>
            <a:endParaRPr lang="nb-NO" sz="1400" dirty="0"/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(int i = </a:t>
            </a:r>
            <a:r>
              <a:rPr lang="nb-NO" sz="1400" dirty="0" err="1"/>
              <a:t>left</a:t>
            </a:r>
            <a:r>
              <a:rPr lang="nb-NO" sz="1400" dirty="0"/>
              <a:t>; i &lt; right; i++) {</a:t>
            </a:r>
          </a:p>
          <a:p>
            <a:r>
              <a:rPr lang="nb-NO" sz="1400" dirty="0"/>
              <a:t>          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(a[i] &lt;= </a:t>
            </a:r>
            <a:r>
              <a:rPr lang="nb-NO" sz="1400" dirty="0" err="1"/>
              <a:t>pivVal</a:t>
            </a:r>
            <a:r>
              <a:rPr lang="nb-NO" sz="1400" dirty="0"/>
              <a:t>) {</a:t>
            </a:r>
          </a:p>
          <a:p>
            <a:r>
              <a:rPr lang="nb-NO" sz="1400" dirty="0"/>
              <a:t>   	</a:t>
            </a:r>
            <a:r>
              <a:rPr lang="nb-NO" sz="1400" dirty="0" err="1"/>
              <a:t>swap</a:t>
            </a:r>
            <a:r>
              <a:rPr lang="nb-NO" sz="1400" dirty="0"/>
              <a:t>(a, i, </a:t>
            </a:r>
            <a:r>
              <a:rPr lang="nb-NO" sz="1400" dirty="0" err="1"/>
              <a:t>index</a:t>
            </a:r>
            <a:r>
              <a:rPr lang="nb-NO" sz="1400" dirty="0"/>
              <a:t>);</a:t>
            </a:r>
          </a:p>
          <a:p>
            <a:r>
              <a:rPr lang="nb-NO" sz="1400" dirty="0"/>
              <a:t>  	</a:t>
            </a:r>
            <a:r>
              <a:rPr lang="nb-NO" sz="1400" dirty="0" err="1"/>
              <a:t>index</a:t>
            </a:r>
            <a:r>
              <a:rPr lang="nb-NO" sz="1400" dirty="0"/>
              <a:t>++;</a:t>
            </a:r>
          </a:p>
          <a:p>
            <a:r>
              <a:rPr lang="nb-NO" sz="1400" dirty="0"/>
              <a:t>          }</a:t>
            </a:r>
          </a:p>
          <a:p>
            <a:r>
              <a:rPr lang="nb-NO" sz="1400" dirty="0"/>
              <a:t>      }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swap</a:t>
            </a:r>
            <a:r>
              <a:rPr lang="nb-NO" sz="1400" dirty="0"/>
              <a:t>(a, </a:t>
            </a:r>
            <a:r>
              <a:rPr lang="nb-NO" sz="1400" dirty="0" err="1"/>
              <a:t>index</a:t>
            </a:r>
            <a:r>
              <a:rPr lang="nb-NO" sz="1400" dirty="0"/>
              <a:t>, right); </a:t>
            </a:r>
            <a:r>
              <a:rPr lang="nb-NO" sz="1400" dirty="0">
                <a:solidFill>
                  <a:srgbClr val="00B050"/>
                </a:solidFill>
              </a:rPr>
              <a:t>// sett pivot tilbake</a:t>
            </a:r>
          </a:p>
          <a:p>
            <a:r>
              <a:rPr lang="nb-NO" sz="1400" dirty="0"/>
              <a:t>      </a:t>
            </a:r>
            <a:r>
              <a:rPr lang="nb-NO" sz="1400" dirty="0" err="1">
                <a:solidFill>
                  <a:srgbClr val="0070C0"/>
                </a:solidFill>
              </a:rPr>
              <a:t>return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index</a:t>
            </a:r>
            <a:r>
              <a:rPr lang="nb-NO" sz="1400" dirty="0"/>
              <a:t>;</a:t>
            </a:r>
          </a:p>
          <a:p>
            <a:r>
              <a:rPr lang="nb-NO" sz="1400" dirty="0"/>
              <a:t>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partition</a:t>
            </a:r>
            <a:r>
              <a:rPr lang="nb-NO" sz="1400" dirty="0">
                <a:solidFill>
                  <a:srgbClr val="00B050"/>
                </a:solidFill>
              </a:rPr>
              <a:t> </a:t>
            </a:r>
          </a:p>
          <a:p>
            <a:endParaRPr lang="nb-NO" sz="1400" dirty="0"/>
          </a:p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swap</a:t>
            </a:r>
            <a:r>
              <a:rPr lang="nb-NO" sz="1400" dirty="0"/>
              <a:t>(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[] a,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left</a:t>
            </a:r>
            <a:r>
              <a:rPr lang="nb-NO" sz="1400" dirty="0"/>
              <a:t>,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right) {</a:t>
            </a:r>
          </a:p>
          <a:p>
            <a:r>
              <a:rPr lang="nb-NO" sz="1400" dirty="0"/>
              <a:t>   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temp = a[</a:t>
            </a:r>
            <a:r>
              <a:rPr lang="nb-NO" sz="1400" dirty="0" err="1"/>
              <a:t>left</a:t>
            </a:r>
            <a:r>
              <a:rPr lang="nb-NO" sz="1400" dirty="0"/>
              <a:t>];</a:t>
            </a:r>
          </a:p>
          <a:p>
            <a:r>
              <a:rPr lang="nb-NO" sz="1400" dirty="0"/>
              <a:t>       a[</a:t>
            </a:r>
            <a:r>
              <a:rPr lang="nb-NO" sz="1400" dirty="0" err="1"/>
              <a:t>left</a:t>
            </a:r>
            <a:r>
              <a:rPr lang="nb-NO" sz="1400" dirty="0"/>
              <a:t>] = a[right];</a:t>
            </a:r>
          </a:p>
          <a:p>
            <a:r>
              <a:rPr lang="nb-NO" sz="1400" dirty="0"/>
              <a:t>       a[right] = temp;</a:t>
            </a:r>
          </a:p>
          <a:p>
            <a:r>
              <a:rPr lang="nb-NO" sz="1400" dirty="0"/>
              <a:t>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swap</a:t>
            </a:r>
            <a:endParaRPr lang="nb-NO" sz="1400" dirty="0">
              <a:solidFill>
                <a:srgbClr val="00B050"/>
              </a:solidFill>
            </a:endParaRPr>
          </a:p>
        </p:txBody>
      </p:sp>
      <p:grpSp>
        <p:nvGrpSpPr>
          <p:cNvPr id="17" name="Gruppe 16"/>
          <p:cNvGrpSpPr/>
          <p:nvPr/>
        </p:nvGrpSpPr>
        <p:grpSpPr>
          <a:xfrm>
            <a:off x="584931" y="5226124"/>
            <a:ext cx="2978957" cy="1227212"/>
            <a:chOff x="8867" y="4581128"/>
            <a:chExt cx="2978957" cy="1227212"/>
          </a:xfrm>
        </p:grpSpPr>
        <p:sp>
          <p:nvSpPr>
            <p:cNvPr id="7" name="Rektangel 6"/>
            <p:cNvSpPr/>
            <p:nvPr/>
          </p:nvSpPr>
          <p:spPr bwMode="auto">
            <a:xfrm>
              <a:off x="683568" y="5229200"/>
              <a:ext cx="1008112" cy="21602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ktangel 7"/>
            <p:cNvSpPr/>
            <p:nvPr/>
          </p:nvSpPr>
          <p:spPr bwMode="auto">
            <a:xfrm>
              <a:off x="1835696" y="5229200"/>
              <a:ext cx="1008112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755576" y="4921423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 </a:t>
              </a:r>
              <a:r>
                <a:rPr lang="nb-NO" sz="1400" dirty="0" err="1">
                  <a:sym typeface="Symbol"/>
                </a:rPr>
                <a:t>piotVal</a:t>
              </a:r>
              <a:endParaRPr lang="nb-NO" sz="1400" dirty="0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1907704" y="4921423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>
                  <a:sym typeface="Symbol"/>
                </a:rPr>
                <a:t>&gt; </a:t>
              </a:r>
              <a:r>
                <a:rPr lang="nb-NO" sz="1400" dirty="0" err="1">
                  <a:sym typeface="Symbol"/>
                </a:rPr>
                <a:t>piotVal</a:t>
              </a:r>
              <a:endParaRPr lang="nb-NO" sz="1400" dirty="0"/>
            </a:p>
          </p:txBody>
        </p:sp>
        <p:sp>
          <p:nvSpPr>
            <p:cNvPr id="11" name="Rektangel 10"/>
            <p:cNvSpPr/>
            <p:nvPr/>
          </p:nvSpPr>
          <p:spPr bwMode="auto">
            <a:xfrm>
              <a:off x="1691680" y="5229200"/>
              <a:ext cx="135632" cy="2160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128218" y="515254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a</a:t>
              </a:r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1493658" y="5531341"/>
              <a:ext cx="11341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err="1"/>
                <a:t>pivVal</a:t>
              </a:r>
              <a:endParaRPr lang="nb-NO" sz="1200" dirty="0"/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8867" y="4581128"/>
              <a:ext cx="2978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Etter: </a:t>
              </a:r>
              <a:r>
                <a:rPr lang="nb-NO" dirty="0" err="1"/>
                <a:t>partition</a:t>
              </a:r>
              <a:r>
                <a:rPr lang="nb-NO" dirty="0"/>
                <a:t>(</a:t>
              </a:r>
              <a:r>
                <a:rPr lang="nb-NO" dirty="0" err="1"/>
                <a:t>a,left,right</a:t>
              </a:r>
              <a:r>
                <a:rPr lang="nb-NO" dirty="0"/>
                <a:t>) </a:t>
              </a:r>
            </a:p>
          </p:txBody>
        </p:sp>
        <p:cxnSp>
          <p:nvCxnSpPr>
            <p:cNvPr id="16" name="Rett pil 15"/>
            <p:cNvCxnSpPr>
              <a:endCxn id="11" idx="2"/>
            </p:cNvCxnSpPr>
            <p:nvPr/>
          </p:nvCxnSpPr>
          <p:spPr bwMode="auto">
            <a:xfrm flipV="1">
              <a:off x="1691680" y="5445224"/>
              <a:ext cx="67816" cy="14401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56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6375"/>
          </a:xfrm>
        </p:spPr>
        <p:txBody>
          <a:bodyPr/>
          <a:lstStyle/>
          <a:p>
            <a:r>
              <a:rPr lang="nb-NO" sz="2400" dirty="0"/>
              <a:t>B) En parallell kode (modellert etter A)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971600" y="1052736"/>
            <a:ext cx="5637786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Rek(int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/>
              <a:t>	&lt;del opp omradet a[</a:t>
            </a:r>
            <a:r>
              <a:rPr lang="nb-NO" sz="1600" dirty="0" err="1"/>
              <a:t>left</a:t>
            </a:r>
            <a:r>
              <a:rPr lang="nb-NO" sz="1600" dirty="0"/>
              <a:t>..right]&gt;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Thread</a:t>
            </a:r>
            <a:r>
              <a:rPr lang="nb-NO" sz="1600" dirty="0"/>
              <a:t> t1 = null, t2=null;</a:t>
            </a:r>
          </a:p>
          <a:p>
            <a:endParaRPr lang="nb-NO" sz="1600" dirty="0"/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(deling- </a:t>
            </a:r>
            <a:r>
              <a:rPr lang="nb-NO" sz="1600" dirty="0" err="1"/>
              <a:t>left</a:t>
            </a:r>
            <a:r>
              <a:rPr lang="nb-NO" sz="1600" dirty="0"/>
              <a:t> &gt; LIMIT ) </a:t>
            </a:r>
            <a:br>
              <a:rPr lang="nb-NO" sz="1600" dirty="0"/>
            </a:br>
            <a:r>
              <a:rPr lang="nb-NO" sz="1600" dirty="0"/>
              <a:t>	     (</a:t>
            </a:r>
            <a:r>
              <a:rPr lang="nb-NO" sz="1600" dirty="0">
                <a:solidFill>
                  <a:srgbClr val="C00000"/>
                </a:solidFill>
              </a:rPr>
              <a:t>t1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</a:t>
            </a:r>
            <a:r>
              <a:rPr lang="nb-NO" sz="1600" dirty="0" err="1"/>
              <a:t>a,left</a:t>
            </a:r>
            <a:r>
              <a:rPr lang="nb-NO" sz="1600" dirty="0"/>
              <a:t>, deling -1)).start();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insertSort</a:t>
            </a:r>
            <a:r>
              <a:rPr lang="nb-NO" sz="1600" dirty="0">
                <a:solidFill>
                  <a:srgbClr val="00B050"/>
                </a:solidFill>
              </a:rPr>
              <a:t>(</a:t>
            </a:r>
            <a:r>
              <a:rPr lang="nb-NO" sz="1600" dirty="0" err="1"/>
              <a:t>a,left</a:t>
            </a:r>
            <a:r>
              <a:rPr lang="nb-NO" sz="1600" dirty="0"/>
              <a:t>, deling -1)</a:t>
            </a:r>
            <a:r>
              <a:rPr lang="nb-NO" sz="1600" dirty="0">
                <a:solidFill>
                  <a:srgbClr val="00B050"/>
                </a:solidFill>
              </a:rPr>
              <a:t>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(right - deling&gt; LIMIT) 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                (t2 = new </a:t>
            </a:r>
            <a:r>
              <a:rPr lang="nb-NO" sz="1600" dirty="0" err="1">
                <a:solidFill>
                  <a:srgbClr val="C00000"/>
                </a:solidFill>
              </a:rPr>
              <a:t>Thread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/>
              <a:t>(a, deling , right)).start();</a:t>
            </a:r>
          </a:p>
          <a:p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else</a:t>
            </a:r>
            <a:r>
              <a:rPr lang="nb-NO" sz="1600" dirty="0"/>
              <a:t>  </a:t>
            </a:r>
            <a:r>
              <a:rPr lang="nb-NO" sz="1600" dirty="0" err="1">
                <a:solidFill>
                  <a:srgbClr val="00B050"/>
                </a:solidFill>
              </a:rPr>
              <a:t>insertSort</a:t>
            </a:r>
            <a:r>
              <a:rPr lang="nb-NO" sz="1600" dirty="0">
                <a:solidFill>
                  <a:srgbClr val="00B050"/>
                </a:solidFill>
              </a:rPr>
              <a:t>(</a:t>
            </a:r>
            <a:r>
              <a:rPr lang="nb-NO" sz="1600" dirty="0"/>
              <a:t>a, deling , right);</a:t>
            </a:r>
            <a:br>
              <a:rPr lang="nb-NO" sz="1600" dirty="0"/>
            </a:br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try</a:t>
            </a:r>
            <a:r>
              <a:rPr lang="nb-NO" sz="1600" dirty="0"/>
              <a:t>{ </a:t>
            </a:r>
            <a:r>
              <a:rPr lang="nb-NO" sz="1600" dirty="0" err="1"/>
              <a:t>if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t1</a:t>
            </a:r>
            <a:r>
              <a:rPr lang="nb-NO" sz="1600" dirty="0"/>
              <a:t>!=null)</a:t>
            </a:r>
            <a:r>
              <a:rPr lang="nb-NO" sz="1600" dirty="0">
                <a:solidFill>
                  <a:srgbClr val="C00000"/>
                </a:solidFill>
              </a:rPr>
              <a:t>t1.join();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                 </a:t>
            </a:r>
            <a:r>
              <a:rPr lang="nb-NO" sz="1600" dirty="0" err="1"/>
              <a:t>if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t2</a:t>
            </a:r>
            <a:r>
              <a:rPr lang="nb-NO" sz="1600" dirty="0"/>
              <a:t>!=null)</a:t>
            </a:r>
            <a:r>
              <a:rPr lang="nb-NO" sz="1600" dirty="0">
                <a:solidFill>
                  <a:srgbClr val="C00000"/>
                </a:solidFill>
              </a:rPr>
              <a:t>t2.join();</a:t>
            </a:r>
            <a:r>
              <a:rPr lang="nb-NO" sz="1600" dirty="0"/>
              <a:t>} </a:t>
            </a:r>
            <a:r>
              <a:rPr lang="nb-NO" sz="1600" dirty="0" err="1">
                <a:solidFill>
                  <a:srgbClr val="0070C0"/>
                </a:solidFill>
              </a:rPr>
              <a:t>catch</a:t>
            </a:r>
            <a:r>
              <a:rPr lang="nb-NO" sz="1600" dirty="0"/>
              <a:t>(</a:t>
            </a:r>
            <a:r>
              <a:rPr lang="nb-NO" sz="1600" dirty="0" err="1"/>
              <a:t>Exception</a:t>
            </a:r>
            <a:r>
              <a:rPr lang="nb-NO" sz="1600" dirty="0"/>
              <a:t> e){};</a:t>
            </a:r>
            <a:endParaRPr lang="nb-NO" sz="1600" dirty="0">
              <a:solidFill>
                <a:srgbClr val="C00000"/>
              </a:solidFill>
            </a:endParaRPr>
          </a:p>
          <a:p>
            <a:r>
              <a:rPr lang="nb-NO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8902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B) Ren kopi av rekursiv løsning: Katastrofe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187624" y="1484784"/>
            <a:ext cx="6192688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M:&gt;java QuickSort 100 10 100000 1 uke9.txt</a:t>
            </a:r>
          </a:p>
          <a:p>
            <a:r>
              <a:rPr lang="nb-NO" dirty="0">
                <a:solidFill>
                  <a:schemeClr val="bg1"/>
                </a:solidFill>
              </a:rPr>
              <a:t>Test av  TEST AV QuickSort</a:t>
            </a:r>
          </a:p>
          <a:p>
            <a:r>
              <a:rPr lang="nb-NO" dirty="0">
                <a:solidFill>
                  <a:schemeClr val="bg1"/>
                </a:solidFill>
              </a:rPr>
              <a:t> med 8 kjerner ,   Median av:1 iterasjoner, LIMIT:2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       n      </a:t>
            </a:r>
            <a:r>
              <a:rPr lang="nb-NO" dirty="0" err="1">
                <a:solidFill>
                  <a:schemeClr val="bg1"/>
                </a:solidFill>
              </a:rPr>
              <a:t>sekv.tid</a:t>
            </a:r>
            <a:r>
              <a:rPr lang="nb-NO" dirty="0">
                <a:solidFill>
                  <a:schemeClr val="bg1"/>
                </a:solidFill>
              </a:rPr>
              <a:t>(ms)   </a:t>
            </a:r>
            <a:r>
              <a:rPr lang="nb-NO" dirty="0" err="1">
                <a:solidFill>
                  <a:schemeClr val="bg1"/>
                </a:solidFill>
              </a:rPr>
              <a:t>para.tid</a:t>
            </a:r>
            <a:r>
              <a:rPr lang="nb-NO" dirty="0">
                <a:solidFill>
                  <a:schemeClr val="bg1"/>
                </a:solidFill>
              </a:rPr>
              <a:t>(ms)   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    100 000      34.813      41310.276       0.0008</a:t>
            </a:r>
          </a:p>
          <a:p>
            <a:r>
              <a:rPr lang="nb-NO" dirty="0">
                <a:solidFill>
                  <a:schemeClr val="bg1"/>
                </a:solidFill>
              </a:rPr>
              <a:t>     10 000        0.772          735.838       0.0010</a:t>
            </a:r>
          </a:p>
          <a:p>
            <a:r>
              <a:rPr lang="nb-NO" dirty="0">
                <a:solidFill>
                  <a:schemeClr val="bg1"/>
                </a:solidFill>
              </a:rPr>
              <a:t>      1 000         0.078           66.007        0.0012</a:t>
            </a:r>
          </a:p>
          <a:p>
            <a:r>
              <a:rPr lang="nb-NO" dirty="0">
                <a:solidFill>
                  <a:schemeClr val="bg1"/>
                </a:solidFill>
              </a:rPr>
              <a:t>        100          0.009             3.491       0.0026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55576" y="515719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Konklusjon: </a:t>
            </a:r>
          </a:p>
          <a:p>
            <a:pPr marL="285750" indent="-285750">
              <a:buFontTx/>
              <a:buChar char="-"/>
            </a:pPr>
            <a:r>
              <a:rPr lang="nb-NO" dirty="0"/>
              <a:t>For store n speeddown på &gt; 1000</a:t>
            </a:r>
          </a:p>
          <a:p>
            <a:pPr marL="285750" indent="-285750">
              <a:buFontTx/>
              <a:buChar char="-"/>
            </a:pPr>
            <a:r>
              <a:rPr lang="nb-NO" dirty="0"/>
              <a:t>Kunne ikke kjøre for n &gt; 100 000 pga. trådene tok for stor plass</a:t>
            </a:r>
          </a:p>
        </p:txBody>
      </p:sp>
    </p:spTree>
    <p:extLst>
      <p:ext uri="{BB962C8B-B14F-4D97-AF65-F5344CB8AC3E}">
        <p14:creationId xmlns:p14="http://schemas.microsoft.com/office/powerpoint/2010/main" val="2093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en passe LIMIT = 32 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67544" y="1268760"/>
            <a:ext cx="84969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&gt;java QuickSort 100 10 1000000 1 uke9.</a:t>
            </a:r>
          </a:p>
          <a:p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TEST AV QuickSort 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 8 kjerner ,   Median av:1 iterasjoner, LIMIT:32</a:t>
            </a:r>
          </a:p>
          <a:p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b-NO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1000000      89.181      41789.076       0.0021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100000       8.118        823.432       0.0099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10000       3.021         55.845       0.0541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1000       0.060          3.463       0.0173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100       0.006          0.302       0.0185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11560" y="515719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Konklusjon:</a:t>
            </a:r>
          </a:p>
          <a:p>
            <a:pPr marL="285750" indent="-285750">
              <a:buFontTx/>
              <a:buChar char="-"/>
            </a:pPr>
            <a:r>
              <a:rPr lang="nb-NO" dirty="0"/>
              <a:t>Mye bedre, men fortsatt 100 x langsommere enn sekvensiell(N = 100 000)</a:t>
            </a:r>
          </a:p>
          <a:p>
            <a:pPr marL="285750" indent="-285750">
              <a:buFontTx/>
              <a:buChar char="-"/>
            </a:pPr>
            <a:r>
              <a:rPr lang="nb-NO" dirty="0"/>
              <a:t>Greide nå n= 1 mill  (fordi færre tråder)</a:t>
            </a:r>
          </a:p>
          <a:p>
            <a:pPr marL="285750" indent="-285750">
              <a:buFontTx/>
              <a:buChar char="-"/>
            </a:pPr>
            <a:r>
              <a:rPr lang="nb-NO" dirty="0"/>
              <a:t>Fortsatt håpløst dårlig pga. for mange tråder</a:t>
            </a:r>
          </a:p>
          <a:p>
            <a:pPr marL="285750" indent="-285750">
              <a:buFontTx/>
              <a:buChar char="-"/>
            </a:pPr>
            <a:r>
              <a:rPr lang="nb-NO" dirty="0"/>
              <a:t>Trenger ny idé : Bruk sekvensiell løsning når n &lt; 50 000 ? BIG_LIMIT</a:t>
            </a:r>
          </a:p>
        </p:txBody>
      </p:sp>
    </p:spTree>
    <p:extLst>
      <p:ext uri="{BB962C8B-B14F-4D97-AF65-F5344CB8AC3E}">
        <p14:creationId xmlns:p14="http://schemas.microsoft.com/office/powerpoint/2010/main" val="106312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 måter å lage primtall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Ønsker at finne alle </a:t>
            </a:r>
            <a:r>
              <a:rPr lang="nb-NO" dirty="0" err="1"/>
              <a:t>primtal</a:t>
            </a:r>
            <a:r>
              <a:rPr lang="nb-NO" dirty="0"/>
              <a:t> p</a:t>
            </a:r>
            <a:r>
              <a:rPr lang="nb-NO" baseline="-25000" dirty="0"/>
              <a:t>i</a:t>
            </a:r>
            <a:r>
              <a:rPr lang="nb-NO" dirty="0"/>
              <a:t> &lt; N</a:t>
            </a:r>
          </a:p>
          <a:p>
            <a:r>
              <a:rPr lang="nb-NO" dirty="0"/>
              <a:t>Lage en tabell over alle de primtallene vi trenger</a:t>
            </a:r>
          </a:p>
          <a:p>
            <a:pPr lvl="1"/>
            <a:r>
              <a:rPr lang="nb-NO" dirty="0" err="1"/>
              <a:t>Eratosthene</a:t>
            </a:r>
            <a:r>
              <a:rPr lang="nb-NO" dirty="0"/>
              <a:t> sil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Dividere alle tall &lt; N  med alle oddetall  &lt;=        ?</a:t>
            </a:r>
          </a:p>
          <a:p>
            <a:pPr lvl="1"/>
            <a:r>
              <a:rPr lang="nb-NO" dirty="0"/>
              <a:t>Divisjonsmetoden</a:t>
            </a:r>
          </a:p>
          <a:p>
            <a:pPr lvl="1"/>
            <a:r>
              <a:rPr lang="nb-NO" dirty="0"/>
              <a:t>(Hvorfor ikke oddetall opp til N?)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42150" y="2852936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150" y="2852936"/>
                <a:ext cx="58233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216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Skisse av ny løsning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331640" y="1052736"/>
            <a:ext cx="5637786" cy="42780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Rek(int [] a, int </a:t>
            </a:r>
            <a:r>
              <a:rPr lang="nb-NO" sz="1600" dirty="0" err="1"/>
              <a:t>left</a:t>
            </a:r>
            <a:r>
              <a:rPr lang="nb-NO" sz="1600" dirty="0"/>
              <a:t>, int right) {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if ( right – left  &lt; BIG_LIMIT) </a:t>
            </a:r>
            <a:r>
              <a:rPr lang="nb-NO" sz="1600" dirty="0" err="1">
                <a:solidFill>
                  <a:srgbClr val="C00000"/>
                </a:solidFill>
              </a:rPr>
              <a:t>quicksort</a:t>
            </a:r>
            <a:r>
              <a:rPr lang="nb-NO" sz="1600" dirty="0">
                <a:solidFill>
                  <a:srgbClr val="C00000"/>
                </a:solidFill>
              </a:rPr>
              <a:t> (a, left,right);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</a:t>
            </a:r>
            <a:r>
              <a:rPr lang="nb-NO" sz="1600" dirty="0" err="1">
                <a:solidFill>
                  <a:srgbClr val="C00000"/>
                </a:solidFill>
              </a:rPr>
              <a:t>else</a:t>
            </a:r>
            <a:r>
              <a:rPr lang="nb-NO" sz="1600" dirty="0">
                <a:solidFill>
                  <a:srgbClr val="C00000"/>
                </a:solidFill>
              </a:rPr>
              <a:t> {</a:t>
            </a:r>
          </a:p>
          <a:p>
            <a:r>
              <a:rPr lang="nb-NO" sz="1600" dirty="0"/>
              <a:t>	&lt;del opp omradet a[</a:t>
            </a:r>
            <a:r>
              <a:rPr lang="nb-NO" sz="1600" dirty="0" err="1"/>
              <a:t>left</a:t>
            </a:r>
            <a:r>
              <a:rPr lang="nb-NO" sz="1600" dirty="0"/>
              <a:t>..right]&gt;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deling = </a:t>
            </a:r>
            <a:r>
              <a:rPr lang="nb-NO" sz="1600" dirty="0" err="1"/>
              <a:t>partition</a:t>
            </a:r>
            <a:r>
              <a:rPr lang="nb-NO" sz="1600" dirty="0"/>
              <a:t> (a, </a:t>
            </a:r>
            <a:r>
              <a:rPr lang="nb-NO" sz="1600" dirty="0" err="1"/>
              <a:t>left,right</a:t>
            </a:r>
            <a:r>
              <a:rPr lang="nb-NO" sz="1600" dirty="0"/>
              <a:t>);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Thread</a:t>
            </a:r>
            <a:r>
              <a:rPr lang="nb-NO" sz="1600" dirty="0"/>
              <a:t> t1 = null, t2=null;</a:t>
            </a:r>
          </a:p>
          <a:p>
            <a:endParaRPr lang="nb-NO" sz="1600" dirty="0"/>
          </a:p>
          <a:p>
            <a:r>
              <a:rPr lang="nb-NO" sz="1600" dirty="0">
                <a:solidFill>
                  <a:srgbClr val="00B050"/>
                </a:solidFill>
              </a:rPr>
              <a:t>	//</a:t>
            </a:r>
            <a:r>
              <a:rPr lang="nb-NO" sz="1600" dirty="0" err="1">
                <a:solidFill>
                  <a:srgbClr val="00B050"/>
                </a:solidFill>
              </a:rPr>
              <a:t>if</a:t>
            </a:r>
            <a:r>
              <a:rPr lang="nb-NO" sz="1600" dirty="0">
                <a:solidFill>
                  <a:srgbClr val="00B050"/>
                </a:solidFill>
              </a:rPr>
              <a:t> (deling- </a:t>
            </a:r>
            <a:r>
              <a:rPr lang="nb-NO" sz="1600" dirty="0" err="1">
                <a:solidFill>
                  <a:srgbClr val="00B050"/>
                </a:solidFill>
              </a:rPr>
              <a:t>left</a:t>
            </a:r>
            <a:r>
              <a:rPr lang="nb-NO" sz="1600" dirty="0">
                <a:solidFill>
                  <a:srgbClr val="00B050"/>
                </a:solidFill>
              </a:rPr>
              <a:t> &gt; LIMIT ) </a:t>
            </a:r>
            <a:br>
              <a:rPr lang="nb-NO" sz="1600" dirty="0"/>
            </a:br>
            <a:r>
              <a:rPr lang="nb-NO" sz="1600" dirty="0"/>
              <a:t>	     (t1 = new </a:t>
            </a:r>
            <a:r>
              <a:rPr lang="nb-NO" sz="1600" dirty="0" err="1"/>
              <a:t>Thread</a:t>
            </a:r>
            <a:r>
              <a:rPr lang="nb-NO" sz="1600" dirty="0"/>
              <a:t> (</a:t>
            </a:r>
            <a:r>
              <a:rPr lang="nb-NO" sz="1600" dirty="0" err="1"/>
              <a:t>a,left</a:t>
            </a:r>
            <a:r>
              <a:rPr lang="nb-NO" sz="1600" dirty="0"/>
              <a:t>, deling -1)).start();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//</a:t>
            </a:r>
            <a:r>
              <a:rPr lang="nb-NO" sz="1600" dirty="0" err="1">
                <a:solidFill>
                  <a:srgbClr val="00B050"/>
                </a:solidFill>
              </a:rPr>
              <a:t>else</a:t>
            </a:r>
            <a:r>
              <a:rPr lang="nb-NO" sz="1600" dirty="0">
                <a:solidFill>
                  <a:srgbClr val="00B050"/>
                </a:solidFill>
              </a:rPr>
              <a:t> </a:t>
            </a:r>
            <a:r>
              <a:rPr lang="nb-NO" sz="1600" dirty="0" err="1">
                <a:solidFill>
                  <a:srgbClr val="00B050"/>
                </a:solidFill>
              </a:rPr>
              <a:t>insertSort</a:t>
            </a:r>
            <a:r>
              <a:rPr lang="nb-NO" sz="1600" dirty="0">
                <a:solidFill>
                  <a:srgbClr val="00B050"/>
                </a:solidFill>
              </a:rPr>
              <a:t>(</a:t>
            </a:r>
            <a:r>
              <a:rPr lang="nb-NO" sz="1600" dirty="0" err="1">
                <a:solidFill>
                  <a:srgbClr val="00B050"/>
                </a:solidFill>
              </a:rPr>
              <a:t>a,left</a:t>
            </a:r>
            <a:r>
              <a:rPr lang="nb-NO" sz="1600" dirty="0">
                <a:solidFill>
                  <a:srgbClr val="00B050"/>
                </a:solidFill>
              </a:rPr>
              <a:t>, deling -1);</a:t>
            </a:r>
          </a:p>
          <a:p>
            <a:r>
              <a:rPr lang="nb-NO" sz="1600" dirty="0">
                <a:solidFill>
                  <a:srgbClr val="00B050"/>
                </a:solidFill>
              </a:rPr>
              <a:t>	//</a:t>
            </a:r>
            <a:r>
              <a:rPr lang="nb-NO" sz="1600" dirty="0" err="1">
                <a:solidFill>
                  <a:srgbClr val="00B050"/>
                </a:solidFill>
              </a:rPr>
              <a:t>if</a:t>
            </a:r>
            <a:r>
              <a:rPr lang="nb-NO" sz="1600" dirty="0">
                <a:solidFill>
                  <a:srgbClr val="00B050"/>
                </a:solidFill>
              </a:rPr>
              <a:t> (right - deling&gt; LIMIT) </a:t>
            </a:r>
          </a:p>
          <a:p>
            <a:r>
              <a:rPr lang="nb-NO" sz="1600" dirty="0"/>
              <a:t>                    (t2 = new </a:t>
            </a:r>
            <a:r>
              <a:rPr lang="nb-NO" sz="1600" dirty="0" err="1"/>
              <a:t>Thread</a:t>
            </a:r>
            <a:r>
              <a:rPr lang="nb-NO" sz="1600" dirty="0"/>
              <a:t> (a, deling , right)).start();</a:t>
            </a:r>
          </a:p>
          <a:p>
            <a:r>
              <a:rPr lang="nb-NO" sz="1600" dirty="0">
                <a:solidFill>
                  <a:srgbClr val="00B050"/>
                </a:solidFill>
              </a:rPr>
              <a:t>	//</a:t>
            </a:r>
            <a:r>
              <a:rPr lang="nb-NO" sz="1600" dirty="0" err="1">
                <a:solidFill>
                  <a:srgbClr val="00B050"/>
                </a:solidFill>
              </a:rPr>
              <a:t>else</a:t>
            </a:r>
            <a:r>
              <a:rPr lang="nb-NO" sz="1600" dirty="0">
                <a:solidFill>
                  <a:srgbClr val="00B050"/>
                </a:solidFill>
              </a:rPr>
              <a:t>  </a:t>
            </a:r>
            <a:r>
              <a:rPr lang="nb-NO" sz="1600" dirty="0" err="1">
                <a:solidFill>
                  <a:srgbClr val="00B050"/>
                </a:solidFill>
              </a:rPr>
              <a:t>insertSort</a:t>
            </a:r>
            <a:r>
              <a:rPr lang="nb-NO" sz="1600" dirty="0">
                <a:solidFill>
                  <a:srgbClr val="00B050"/>
                </a:solidFill>
              </a:rPr>
              <a:t>(a, deling , right);</a:t>
            </a:r>
            <a:br>
              <a:rPr lang="nb-NO" sz="1600" dirty="0"/>
            </a:br>
            <a:r>
              <a:rPr lang="nb-NO" sz="1600" dirty="0"/>
              <a:t>	</a:t>
            </a:r>
            <a:r>
              <a:rPr lang="nb-NO" sz="1600" dirty="0" err="1">
                <a:solidFill>
                  <a:srgbClr val="0070C0"/>
                </a:solidFill>
              </a:rPr>
              <a:t>try</a:t>
            </a:r>
            <a:r>
              <a:rPr lang="nb-NO" sz="1600" dirty="0"/>
              <a:t>{ </a:t>
            </a:r>
            <a:r>
              <a:rPr lang="nb-NO" sz="1600" dirty="0" err="1"/>
              <a:t>if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t1</a:t>
            </a:r>
            <a:r>
              <a:rPr lang="nb-NO" sz="1600" dirty="0"/>
              <a:t>!=null)t1.join();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                </a:t>
            </a:r>
            <a:r>
              <a:rPr lang="nb-NO" sz="1600" dirty="0" err="1"/>
              <a:t>if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t2</a:t>
            </a:r>
            <a:r>
              <a:rPr lang="nb-NO" sz="1600" dirty="0"/>
              <a:t>!=null)t2.join();} </a:t>
            </a:r>
            <a:r>
              <a:rPr lang="nb-NO" sz="1600" dirty="0" err="1">
                <a:solidFill>
                  <a:srgbClr val="0070C0"/>
                </a:solidFill>
              </a:rPr>
              <a:t>catch</a:t>
            </a:r>
            <a:r>
              <a:rPr lang="nb-NO" sz="1600" dirty="0"/>
              <a:t>(</a:t>
            </a:r>
            <a:r>
              <a:rPr lang="nb-NO" sz="1600" dirty="0" err="1"/>
              <a:t>Exception</a:t>
            </a:r>
            <a:r>
              <a:rPr lang="nb-NO" sz="1600" dirty="0"/>
              <a:t> e){};</a:t>
            </a:r>
          </a:p>
          <a:p>
            <a:r>
              <a:rPr lang="nb-NO" sz="1600" dirty="0">
                <a:solidFill>
                  <a:srgbClr val="C00000"/>
                </a:solidFill>
              </a:rPr>
              <a:t> 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827584" y="5661248"/>
            <a:ext cx="7776864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Generere nye tråder bare i toppen av </a:t>
            </a:r>
            <a:r>
              <a:rPr lang="nb-NO" dirty="0" err="1"/>
              <a:t>rekusjonstreet</a:t>
            </a:r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/>
              <a:t>Kan da også stryke kode om LIMIT (vil ikke bli utført) i parallell kode</a:t>
            </a:r>
          </a:p>
          <a:p>
            <a:pPr marL="285750" indent="-285750">
              <a:buFontTx/>
              <a:buChar char="-"/>
            </a:pPr>
            <a:r>
              <a:rPr lang="nb-NO" dirty="0"/>
              <a:t>Bruken av </a:t>
            </a:r>
            <a:r>
              <a:rPr lang="nb-NO" dirty="0" err="1"/>
              <a:t>insertSort</a:t>
            </a:r>
            <a:r>
              <a:rPr lang="nb-NO" dirty="0"/>
              <a:t> gjøres i (</a:t>
            </a:r>
            <a:r>
              <a:rPr lang="nb-NO" dirty="0" err="1"/>
              <a:t>sekv</a:t>
            </a:r>
            <a:r>
              <a:rPr lang="nb-NO" dirty="0"/>
              <a:t>) </a:t>
            </a:r>
            <a:r>
              <a:rPr lang="nb-NO" dirty="0" err="1"/>
              <a:t>quicksort</a:t>
            </a:r>
            <a:r>
              <a:rPr lang="nb-NO" dirty="0"/>
              <a:t>(..)</a:t>
            </a:r>
          </a:p>
        </p:txBody>
      </p:sp>
    </p:spTree>
    <p:extLst>
      <p:ext uri="{BB962C8B-B14F-4D97-AF65-F5344CB8AC3E}">
        <p14:creationId xmlns:p14="http://schemas.microsoft.com/office/powerpoint/2010/main" val="19412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793037" cy="828675"/>
          </a:xfrm>
        </p:spPr>
        <p:txBody>
          <a:bodyPr/>
          <a:lstStyle/>
          <a:p>
            <a:r>
              <a:rPr lang="nb-NO" dirty="0"/>
              <a:t>Kjøreeksempel med BIG_LIMIT og LIMIT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23528" y="1124744"/>
            <a:ext cx="8712968" cy="44012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&gt;java QuickSort 100 10 100000000 1 uke9.txt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TEST AV QuickSort med BIG_LIMIT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 8 kjerner ,   Median av:1 iterasjoner, </a:t>
            </a:r>
            <a:b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LIMIT:32, BIG_LIMIT:50000</a:t>
            </a:r>
          </a:p>
          <a:p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100000000   12042.708       3128.675       3.8491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10000000    1090.252        277.264       3.9322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1000000      92.958         32.640       2.8480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100000       7.682          5.198       1.4777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10000       0.616          0.737       0.8356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1000       0.051          0.117       0.4354</a:t>
            </a:r>
          </a:p>
          <a:p>
            <a:r>
              <a:rPr lang="nb-NO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100       0.013          0.015       0.8636</a:t>
            </a:r>
          </a:p>
        </p:txBody>
      </p:sp>
    </p:spTree>
    <p:extLst>
      <p:ext uri="{BB962C8B-B14F-4D97-AF65-F5344CB8AC3E}">
        <p14:creationId xmlns:p14="http://schemas.microsoft.com/office/powerpoint/2010/main" val="248511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BIG_LIMIT = 100 000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67544" y="1196752"/>
            <a:ext cx="8064896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&gt;java QuickSort 100 10 100000000 1 uke9.txt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TEST AV QuickSort med BIG_LIMIT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 8 kjerner ,   Median av:1 iterasjoner, LIMIT:32, BIG_LIMIT:100000</a:t>
            </a:r>
          </a:p>
          <a:p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100000000   12110.344       2967.764       4.0806</a:t>
            </a:r>
          </a:p>
          <a:p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10000000    1084.587        277.454       3.9091</a:t>
            </a:r>
          </a:p>
          <a:p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1000000      93.428         32.078       2.9125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100000       7.894          7.828       1.0085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10000       0.815          0.617       1.3224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1000       0.072          0.101       0.7153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100       0.013          0.015       0.8410</a:t>
            </a:r>
          </a:p>
        </p:txBody>
      </p:sp>
    </p:spTree>
    <p:extLst>
      <p:ext uri="{BB962C8B-B14F-4D97-AF65-F5344CB8AC3E}">
        <p14:creationId xmlns:p14="http://schemas.microsoft.com/office/powerpoint/2010/main" val="15870164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N= 200 </a:t>
            </a:r>
            <a:r>
              <a:rPr lang="nb-NO" dirty="0" err="1"/>
              <a:t>mill</a:t>
            </a:r>
            <a:r>
              <a:rPr lang="nb-NO" dirty="0"/>
              <a:t> – 20 , BIG_LIMIT = 100 000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683568" y="1556792"/>
            <a:ext cx="8136904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&gt;java -Xmx6000m QuickSort 20 10 200000000 3 uke9.txt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 av  TEST AV QuickSort med BIG_LIMIT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 8 kjerner ,   Median av:3 iterasjoner, LIMIT:32, BIG_LIMIT:100000</a:t>
            </a:r>
          </a:p>
          <a:p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  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sekv.tid</a:t>
            </a:r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para.tid</a:t>
            </a:r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(ms)    </a:t>
            </a:r>
            <a:r>
              <a:rPr lang="nb-NO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endParaRPr lang="nb-NO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200000000   26091.361       5685.715       4.5889</a:t>
            </a:r>
          </a:p>
          <a:p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20000000    2352.854        598.071       3.9341</a:t>
            </a:r>
          </a:p>
          <a:p>
            <a:r>
              <a:rPr lang="nb-NO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2000000     197.353         61.362       3.2162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200000      17.003          9.944       1.7099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20000       1.328          1.332       0.9966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2000       0.111          0.114       0.9754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200       0.016          0.016       1.0217</a:t>
            </a:r>
          </a:p>
          <a:p>
            <a:r>
              <a:rPr lang="nb-NO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20       0.000          0.000       1.0000</a:t>
            </a:r>
          </a:p>
        </p:txBody>
      </p:sp>
    </p:spTree>
    <p:extLst>
      <p:ext uri="{BB962C8B-B14F-4D97-AF65-F5344CB8AC3E}">
        <p14:creationId xmlns:p14="http://schemas.microsoft.com/office/powerpoint/2010/main" val="36969053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Konklusjon om å parallellisere rekursjon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266678"/>
          </a:xfrm>
        </p:spPr>
        <p:txBody>
          <a:bodyPr/>
          <a:lstStyle/>
          <a:p>
            <a:r>
              <a:rPr lang="nb-NO" dirty="0"/>
              <a:t>Antall tråder må begrenses !</a:t>
            </a:r>
          </a:p>
          <a:p>
            <a:r>
              <a:rPr lang="nb-NO" dirty="0"/>
              <a:t>I toppen av treet brukes tråder (til vi ikke har flere og kanskje litt mer)</a:t>
            </a:r>
          </a:p>
          <a:p>
            <a:r>
              <a:rPr lang="nb-NO" dirty="0"/>
              <a:t>I resten av treet bruker vi sekvensiell løsning i hver tråd!</a:t>
            </a:r>
          </a:p>
          <a:p>
            <a:r>
              <a:rPr lang="nb-NO" dirty="0"/>
              <a:t>Viktig også å kutte av nedre del av treet (her med </a:t>
            </a:r>
            <a:r>
              <a:rPr lang="nb-NO" dirty="0" err="1"/>
              <a:t>insertSort</a:t>
            </a:r>
            <a:r>
              <a:rPr lang="nb-NO" dirty="0"/>
              <a:t>) som å redusere treets størrelse drastisk (i antall noder)</a:t>
            </a:r>
          </a:p>
          <a:p>
            <a:r>
              <a:rPr lang="nb-NO" dirty="0"/>
              <a:t>Vi har for n = 100 00 gått fra: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 err="1"/>
              <a:t>Speedup</a:t>
            </a:r>
            <a:r>
              <a:rPr lang="nb-NO" dirty="0"/>
              <a:t> &gt; 1 og ca. 10 000x fortere enn ren oversettelse.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55576" y="4437112"/>
            <a:ext cx="828092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       n      </a:t>
            </a:r>
            <a:r>
              <a:rPr lang="nb-NO" dirty="0" err="1">
                <a:solidFill>
                  <a:schemeClr val="bg1"/>
                </a:solidFill>
              </a:rPr>
              <a:t>sekv.tid</a:t>
            </a:r>
            <a:r>
              <a:rPr lang="nb-NO" dirty="0">
                <a:solidFill>
                  <a:schemeClr val="bg1"/>
                </a:solidFill>
              </a:rPr>
              <a:t>(ms)   </a:t>
            </a:r>
            <a:r>
              <a:rPr lang="nb-NO" dirty="0" err="1">
                <a:solidFill>
                  <a:schemeClr val="bg1"/>
                </a:solidFill>
              </a:rPr>
              <a:t>para.tid</a:t>
            </a:r>
            <a:r>
              <a:rPr lang="nb-NO" dirty="0">
                <a:solidFill>
                  <a:schemeClr val="bg1"/>
                </a:solidFill>
              </a:rPr>
              <a:t>(ms)   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    100000      34.813      41310.276       0.0008         Ren trådbasert</a:t>
            </a:r>
          </a:p>
          <a:p>
            <a:r>
              <a:rPr lang="nb-NO" dirty="0">
                <a:solidFill>
                  <a:schemeClr val="bg1"/>
                </a:solidFill>
                <a:cs typeface="Courier New" panose="02070309020205020404" pitchFamily="49" charset="0"/>
              </a:rPr>
              <a:t>    100000       8.118          823.432       0.0099         Med </a:t>
            </a:r>
            <a:r>
              <a:rPr lang="nb-NO" dirty="0" err="1">
                <a:solidFill>
                  <a:schemeClr val="bg1"/>
                </a:solidFill>
                <a:cs typeface="Courier New" panose="02070309020205020404" pitchFamily="49" charset="0"/>
              </a:rPr>
              <a:t>insertSort</a:t>
            </a:r>
            <a:endParaRPr lang="nb-NO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nb-NO" dirty="0">
                <a:solidFill>
                  <a:schemeClr val="bg1"/>
                </a:solidFill>
              </a:rPr>
              <a:t>    100000       7.682             5.198        1.4777         + Avkutting i toppen</a:t>
            </a:r>
          </a:p>
        </p:txBody>
      </p:sp>
    </p:spTree>
    <p:extLst>
      <p:ext uri="{BB962C8B-B14F-4D97-AF65-F5344CB8AC3E}">
        <p14:creationId xmlns:p14="http://schemas.microsoft.com/office/powerpoint/2010/main" val="31191963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så vi  på i uke 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 frister</a:t>
            </a:r>
          </a:p>
          <a:p>
            <a:r>
              <a:rPr lang="nb-NO" dirty="0"/>
              <a:t>Review Primtall</a:t>
            </a:r>
          </a:p>
          <a:p>
            <a:r>
              <a:rPr lang="nb-NO" dirty="0"/>
              <a:t>Hvilken orden O() har Eratosthenes Sil ?</a:t>
            </a:r>
          </a:p>
          <a:p>
            <a:r>
              <a:rPr lang="nb-NO" dirty="0"/>
              <a:t>Alternativer for å parallellisere: Eratosthenes Sil</a:t>
            </a:r>
          </a:p>
          <a:p>
            <a:r>
              <a:rPr lang="nb-NO" dirty="0"/>
              <a:t>Generelt om last-balansering ved parallellisering med eksempel.</a:t>
            </a:r>
          </a:p>
          <a:p>
            <a:r>
              <a:rPr lang="nb-NO" dirty="0"/>
              <a:t>Hvordan parallellisere rekursive algoritmer</a:t>
            </a:r>
          </a:p>
          <a:p>
            <a:r>
              <a:rPr lang="nb-NO" dirty="0"/>
              <a:t>Gå ikke i ‘direkte oversettelses-fella’</a:t>
            </a:r>
          </a:p>
          <a:p>
            <a:pPr lvl="1"/>
            <a:r>
              <a:rPr lang="nb-NO" dirty="0"/>
              <a:t>eksemplifisert ved Kvikk-sort, 3 </a:t>
            </a:r>
            <a:r>
              <a:rPr lang="nb-NO"/>
              <a:t>ulike løsninger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5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7" name="Picture 3" descr="M:\INF2440Para\Powerpoint\Uke9\Fors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118" y="44624"/>
            <a:ext cx="4732258" cy="675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323528" y="332656"/>
                <a:ext cx="2736304" cy="543360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Sitat fra denne boka (fra 2005) om hvor lang tid det tar å finne ut om et 19-sifret tall er primtall ved divisjon.</a:t>
                </a:r>
              </a:p>
              <a:p>
                <a:r>
                  <a:rPr lang="nb-NO" dirty="0"/>
                  <a:t>Denne boka hevder 1 døgn, vi skriver program som gjør det på ca. 1-3 sek – eller : 24*60*60 = </a:t>
                </a:r>
              </a:p>
              <a:p>
                <a:r>
                  <a:rPr lang="nb-NO" dirty="0"/>
                  <a:t>86 400 x fortere</a:t>
                </a:r>
              </a:p>
              <a:p>
                <a:endParaRPr lang="nb-NO" dirty="0"/>
              </a:p>
              <a:p>
                <a:r>
                  <a:rPr lang="nb-NO" dirty="0"/>
                  <a:t>Og selv om boka deler med all oddetall  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 og ikke bare primtallene 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, skulle det bare gå ca. 10x langsommere (fordi ca 5-10% av alle oddetall 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, er primtall).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2736304" cy="5433603"/>
              </a:xfrm>
              <a:prstGeom prst="rect">
                <a:avLst/>
              </a:prstGeom>
              <a:blipFill rotWithShape="1">
                <a:blip r:embed="rId4"/>
                <a:stretch>
                  <a:fillRect l="-1782" t="-561" r="-2673" b="-89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72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" name="Picture 4" descr="M:\INF2440Para\Powerpoint\Uke9\PracticalTrialDivi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4" y="354455"/>
            <a:ext cx="9128036" cy="408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tt linje 6"/>
          <p:cNvCxnSpPr/>
          <p:nvPr/>
        </p:nvCxnSpPr>
        <p:spPr bwMode="auto">
          <a:xfrm flipV="1">
            <a:off x="107504" y="3068960"/>
            <a:ext cx="9036496" cy="72008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tt linje 9"/>
          <p:cNvCxnSpPr/>
          <p:nvPr/>
        </p:nvCxnSpPr>
        <p:spPr bwMode="auto">
          <a:xfrm flipV="1">
            <a:off x="35496" y="3356992"/>
            <a:ext cx="9036496" cy="72008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Rett linje 10"/>
          <p:cNvCxnSpPr/>
          <p:nvPr/>
        </p:nvCxnSpPr>
        <p:spPr bwMode="auto">
          <a:xfrm flipV="1">
            <a:off x="-36512" y="3645024"/>
            <a:ext cx="9036496" cy="72008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Rett linje 11"/>
          <p:cNvCxnSpPr/>
          <p:nvPr/>
        </p:nvCxnSpPr>
        <p:spPr bwMode="auto">
          <a:xfrm>
            <a:off x="8316416" y="2708920"/>
            <a:ext cx="683568" cy="0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51520" y="5445224"/>
            <a:ext cx="864096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CC6600"/>
                </a:solidFill>
              </a:rPr>
              <a:t>Minner om at vi kan greie å faktorisere 19-sifrete tall  på &lt; 0.3 sek. sekvensielt !</a:t>
            </a:r>
            <a:br>
              <a:rPr lang="nb-NO" dirty="0">
                <a:solidFill>
                  <a:srgbClr val="CC6600"/>
                </a:solidFill>
              </a:rPr>
            </a:br>
            <a:r>
              <a:rPr lang="nb-NO" dirty="0">
                <a:solidFill>
                  <a:srgbClr val="CC6600"/>
                </a:solidFill>
              </a:rPr>
              <a:t> IKKE på en dag !</a:t>
            </a:r>
          </a:p>
        </p:txBody>
      </p:sp>
    </p:spTree>
    <p:extLst>
      <p:ext uri="{BB962C8B-B14F-4D97-AF65-F5344CB8AC3E}">
        <p14:creationId xmlns:p14="http://schemas.microsoft.com/office/powerpoint/2010/main" val="253688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18115"/>
            <a:ext cx="8928992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  AntTraader:16, AntKjerner:8 , tider i millisec for 100 elementer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                            n       sekv      para             Speedup      sekv/elm   para/elm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EratosthesSil 2000000000    6626.54     4618.58        1.43</a:t>
            </a:r>
          </a:p>
          <a:p>
            <a:r>
              <a:rPr lang="nb-NO" dirty="0">
                <a:solidFill>
                  <a:schemeClr val="bg1"/>
                </a:solidFill>
              </a:rPr>
              <a:t>Faktorisering 2000000000   18906.73    10973.91       1.72    189.0673    109.7391</a:t>
            </a:r>
          </a:p>
          <a:p>
            <a:r>
              <a:rPr lang="nb-NO" dirty="0">
                <a:solidFill>
                  <a:schemeClr val="bg1"/>
                </a:solidFill>
              </a:rPr>
              <a:t>Total tid        2000000000  </a:t>
            </a:r>
            <a:r>
              <a:rPr lang="nb-NO" b="1" dirty="0">
                <a:solidFill>
                  <a:srgbClr val="FF0000"/>
                </a:solidFill>
              </a:rPr>
              <a:t>25533.31</a:t>
            </a:r>
            <a:r>
              <a:rPr lang="nb-NO" dirty="0">
                <a:solidFill>
                  <a:schemeClr val="bg1"/>
                </a:solidFill>
              </a:rPr>
              <a:t>  15568.38        1.64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EratosthesSil  200000000    419.42    186.86             2.24</a:t>
            </a:r>
          </a:p>
          <a:p>
            <a:r>
              <a:rPr lang="nb-NO" dirty="0">
                <a:solidFill>
                  <a:schemeClr val="bg1"/>
                </a:solidFill>
              </a:rPr>
              <a:t>Faktorisering  200000000   4621.13   2572.63           1.80     46.2113     25.7263</a:t>
            </a:r>
          </a:p>
          <a:p>
            <a:r>
              <a:rPr lang="nb-NO" dirty="0">
                <a:solidFill>
                  <a:schemeClr val="bg1"/>
                </a:solidFill>
              </a:rPr>
              <a:t>Total tid         200000000   5077.76   2745.52           1.85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EratosthesSil   20000000       22.90       17.78          1.29</a:t>
            </a:r>
          </a:p>
          <a:p>
            <a:r>
              <a:rPr lang="nb-NO" dirty="0">
                <a:solidFill>
                  <a:schemeClr val="bg1"/>
                </a:solidFill>
              </a:rPr>
              <a:t>Faktorisering   20000000      496.74    335.88           1.48      4.9674      3.3588</a:t>
            </a:r>
          </a:p>
          <a:p>
            <a:r>
              <a:rPr lang="nb-NO" dirty="0">
                <a:solidFill>
                  <a:schemeClr val="bg1"/>
                </a:solidFill>
              </a:rPr>
              <a:t>Total tid          20000000      519.54    353.66           1.47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EratosthesSil    2000000         1.97         2.01           0.98</a:t>
            </a:r>
          </a:p>
          <a:p>
            <a:r>
              <a:rPr lang="nb-NO" dirty="0">
                <a:solidFill>
                  <a:schemeClr val="bg1"/>
                </a:solidFill>
              </a:rPr>
              <a:t>Faktorisering    2000000        77.35       70.68          1.09      0.7735      0.7068</a:t>
            </a:r>
          </a:p>
          <a:p>
            <a:r>
              <a:rPr lang="nb-NO" dirty="0">
                <a:solidFill>
                  <a:schemeClr val="bg1"/>
                </a:solidFill>
              </a:rPr>
              <a:t>Total tid           2000000        79.37       72.54          1.09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EratosthesSil      200000          0.23         0.21         1.09</a:t>
            </a:r>
          </a:p>
          <a:p>
            <a:r>
              <a:rPr lang="nb-NO" dirty="0">
                <a:solidFill>
                  <a:schemeClr val="bg1"/>
                </a:solidFill>
              </a:rPr>
              <a:t>Faktorisering      200000          8.32        18.93        0.44      0.0832      0.1893</a:t>
            </a:r>
          </a:p>
          <a:p>
            <a:r>
              <a:rPr lang="nb-NO" dirty="0">
                <a:solidFill>
                  <a:schemeClr val="bg1"/>
                </a:solidFill>
              </a:rPr>
              <a:t>Total tid             200000          8.54        19.14        0.45</a:t>
            </a:r>
          </a:p>
        </p:txBody>
      </p:sp>
    </p:spTree>
    <p:extLst>
      <p:ext uri="{BB962C8B-B14F-4D97-AF65-F5344CB8AC3E}">
        <p14:creationId xmlns:p14="http://schemas.microsoft.com/office/powerpoint/2010/main" val="387560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finner også store primtall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268760"/>
            <a:ext cx="7704856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para: 39999999999999972 = 2*2*3*199*16750418760469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39999999999999973 = 39999999999999973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39999999999999974 = 2*11*11*149*613*1809663731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39999999999999975 = 3*5*5*13*53*754717*1025641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39999999999999976 = 2*2*2*4999999999999997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39999999999999977 = 7*5714285714285711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39999999999999978 = 2*3*3*67*1229*131321*205507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39999999999999979 = 17*631*60539*61595143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39999999999999980 = 2*2*5*109*18348623853211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39999999999999981 = 3*331*487*82714525291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39999999999999982 = 2*73281367*272920673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39999999999999983 = 39999999999999983</a:t>
            </a:r>
          </a:p>
          <a:p>
            <a:r>
              <a:rPr lang="nb-NO" dirty="0">
                <a:solidFill>
                  <a:schemeClr val="bg1"/>
                </a:solidFill>
              </a:rPr>
              <a:t>para: 39999999999999984 = 2*2*2*2*3*7*19*23*739*1187*310559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5157192"/>
            <a:ext cx="7416824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De to store 19 sifrete tallene her 9..973 og 9...983, multipliserer vi dem sammen får vi et 38 sifret tall. Slike meget store tall (128 bit) = to store primtall multipliert med hverandre brukes som krypteringsnøkler.  </a:t>
            </a:r>
          </a:p>
        </p:txBody>
      </p:sp>
    </p:spTree>
    <p:extLst>
      <p:ext uri="{BB962C8B-B14F-4D97-AF65-F5344CB8AC3E}">
        <p14:creationId xmlns:p14="http://schemas.microsoft.com/office/powerpoint/2010/main" val="300301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4914" y="359034"/>
            <a:ext cx="7793037" cy="828675"/>
          </a:xfrm>
        </p:spPr>
        <p:txBody>
          <a:bodyPr/>
          <a:lstStyle/>
          <a:p>
            <a:r>
              <a:rPr lang="nb-NO" sz="2000" dirty="0"/>
              <a:t>Vise at vi trenger bare primtallene &lt;10 for å finne alle primtall &lt; 100, avkryssing for 3 (3*3, 9+2*3,9+4*3, ….)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826126" y="6388359"/>
            <a:ext cx="1905000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539552" y="1628802"/>
          <a:ext cx="4228123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5148064" y="1628800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4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93138</TotalTime>
  <Words>5420</Words>
  <Application>Microsoft Macintosh PowerPoint</Application>
  <PresentationFormat>Skjermfremvisning (4:3)</PresentationFormat>
  <Paragraphs>953</Paragraphs>
  <Slides>45</Slides>
  <Notes>23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45</vt:i4>
      </vt:variant>
    </vt:vector>
  </HeadingPairs>
  <TitlesOfParts>
    <vt:vector size="53" baseType="lpstr">
      <vt:lpstr>Calibri</vt:lpstr>
      <vt:lpstr>Cambria Math</vt:lpstr>
      <vt:lpstr>Courier New</vt:lpstr>
      <vt:lpstr>NewCenturySchlbk</vt:lpstr>
      <vt:lpstr>Tahoma</vt:lpstr>
      <vt:lpstr>Times New Roman</vt:lpstr>
      <vt:lpstr>Wingdings</vt:lpstr>
      <vt:lpstr>Blends</vt:lpstr>
      <vt:lpstr>IN3030 Uke 8, v2021  </vt:lpstr>
      <vt:lpstr>Hvad har vi set på i uke 7</vt:lpstr>
      <vt:lpstr>Hva skal vi se på i uke 8</vt:lpstr>
      <vt:lpstr>2 måter å lage primtall</vt:lpstr>
      <vt:lpstr>PowerPoint-presentasjon</vt:lpstr>
      <vt:lpstr>PowerPoint-presentasjon</vt:lpstr>
      <vt:lpstr>PowerPoint-presentasjon</vt:lpstr>
      <vt:lpstr>Vi finner også store primtall</vt:lpstr>
      <vt:lpstr>Vise at vi trenger bare primtallene &lt;10 for å finne alle primtall &lt; 100, avkryssing for 3 (3*3, 9+2*3,9+4*3, ….)</vt:lpstr>
      <vt:lpstr>Avkryssing for 5 (starter med 25, så 25+2*5, 25+4,5,..):</vt:lpstr>
      <vt:lpstr>Avkryssing for 7 (starter med 49, så 49+2*7,49+4*7,.):</vt:lpstr>
      <vt:lpstr>Hvilken orden har Eratosthnes Sil – algoritmen (N)</vt:lpstr>
      <vt:lpstr>Om å parallelliser Sil og Faktorisering, Riktig og Raskere</vt:lpstr>
      <vt:lpstr>Riktig og Raskere – Eratosthenes Sil</vt:lpstr>
      <vt:lpstr>Alternativ 1 for Eratosthenes Sil</vt:lpstr>
      <vt:lpstr>Alternativ 2  for Eratosthenes Sil:</vt:lpstr>
      <vt:lpstr>Grep 2 – vi lager noen ekstra data</vt:lpstr>
      <vt:lpstr>Billig å lage en slik liten start-tabell for trådene i alt. a)</vt:lpstr>
      <vt:lpstr>Esil: Hvordan oppbevarer du den lille tabellen</vt:lpstr>
      <vt:lpstr>Parallellisering av Faktoriseringa - </vt:lpstr>
      <vt:lpstr>Eks. 2) Hvordan dele opp faktoriseringa av store tall M ≤ N*N</vt:lpstr>
      <vt:lpstr>Eks. 2: Faktorisering: Parallellisering, oppdeling  </vt:lpstr>
      <vt:lpstr>Faktorisering alt 1 : Det store tallområdet 0:M deles likt mellom trådenere</vt:lpstr>
      <vt:lpstr>Faktorisering alt 2 : Primtallene 0:N deles likt mellom trådenere</vt:lpstr>
      <vt:lpstr>Faktorisering alt  3:  Primtallene 0:N deles likt ut en etter en etter tur </vt:lpstr>
      <vt:lpstr>Oblig frister </vt:lpstr>
      <vt:lpstr>Last-balansering ved parallellisering</vt:lpstr>
      <vt:lpstr>Hvordan ikke gå i den rekursive fella!</vt:lpstr>
      <vt:lpstr>Om rekursiv oppdeling av et problem</vt:lpstr>
      <vt:lpstr>Generelt om rekursiv oppdeling av a[] i to deler</vt:lpstr>
      <vt:lpstr>PowerPoint-presentasjon</vt:lpstr>
      <vt:lpstr>PowerPoint-presentasjon</vt:lpstr>
      <vt:lpstr>PowerPoint-presentasjon</vt:lpstr>
      <vt:lpstr>PowerPoint-presentasjon</vt:lpstr>
      <vt:lpstr>Hvor mange kall gjør vi i en rekursiv løsning?</vt:lpstr>
      <vt:lpstr>A) Sekvensiell kvikksort – ny og enklere kode </vt:lpstr>
      <vt:lpstr>B) En parallell kode (modellert etter A)</vt:lpstr>
      <vt:lpstr>B) Ren kopi av rekursiv løsning: Katastrofe</vt:lpstr>
      <vt:lpstr>Hva med en passe LIMIT = 32 ?</vt:lpstr>
      <vt:lpstr>Skisse av ny løsning</vt:lpstr>
      <vt:lpstr>Kjøreeksempel med BIG_LIMIT og LIMIT</vt:lpstr>
      <vt:lpstr>BIG_LIMIT = 100 000</vt:lpstr>
      <vt:lpstr>N= 200 mill – 20 , BIG_LIMIT = 100 000</vt:lpstr>
      <vt:lpstr>Konklusjon om å parallellisere rekursjon</vt:lpstr>
      <vt:lpstr>Hva så vi  på i uke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672</cp:revision>
  <cp:lastPrinted>2017-03-08T09:36:24Z</cp:lastPrinted>
  <dcterms:created xsi:type="dcterms:W3CDTF">2013-10-07T06:57:58Z</dcterms:created>
  <dcterms:modified xsi:type="dcterms:W3CDTF">2021-03-13T22:10:51Z</dcterms:modified>
</cp:coreProperties>
</file>