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5"/>
  </p:notesMasterIdLst>
  <p:sldIdLst>
    <p:sldId id="259" r:id="rId2"/>
    <p:sldId id="336" r:id="rId3"/>
    <p:sldId id="260" r:id="rId4"/>
    <p:sldId id="332" r:id="rId5"/>
    <p:sldId id="333" r:id="rId6"/>
    <p:sldId id="331" r:id="rId7"/>
    <p:sldId id="324" r:id="rId8"/>
    <p:sldId id="320" r:id="rId9"/>
    <p:sldId id="325" r:id="rId10"/>
    <p:sldId id="334" r:id="rId11"/>
    <p:sldId id="317" r:id="rId12"/>
    <p:sldId id="330" r:id="rId13"/>
    <p:sldId id="321" r:id="rId14"/>
    <p:sldId id="335" r:id="rId15"/>
    <p:sldId id="314" r:id="rId16"/>
    <p:sldId id="311" r:id="rId17"/>
    <p:sldId id="306" r:id="rId18"/>
    <p:sldId id="269" r:id="rId19"/>
    <p:sldId id="270" r:id="rId20"/>
    <p:sldId id="271" r:id="rId21"/>
    <p:sldId id="275" r:id="rId22"/>
    <p:sldId id="312" r:id="rId23"/>
    <p:sldId id="266" r:id="rId24"/>
    <p:sldId id="307" r:id="rId25"/>
    <p:sldId id="284" r:id="rId26"/>
    <p:sldId id="322" r:id="rId27"/>
    <p:sldId id="261" r:id="rId28"/>
    <p:sldId id="313" r:id="rId29"/>
    <p:sldId id="323" r:id="rId30"/>
    <p:sldId id="262" r:id="rId31"/>
    <p:sldId id="267" r:id="rId32"/>
    <p:sldId id="263" r:id="rId33"/>
    <p:sldId id="273" r:id="rId34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19" autoAdjust="0"/>
  </p:normalViewPr>
  <p:slideViewPr>
    <p:cSldViewPr>
      <p:cViewPr varScale="1">
        <p:scale>
          <a:sx n="97" d="100"/>
          <a:sy n="97" d="100"/>
        </p:scale>
        <p:origin x="9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E8554B-CEC2-48D7-B598-E688F7E17C77}" type="datetimeFigureOut">
              <a:rPr lang="nb-NO" smtClean="0"/>
              <a:pPr/>
              <a:t>26.01.2023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6AB904-1DF5-43CE-9478-405E80D7FCB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29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fld id="{3D073915-8A33-4E80-9448-DC6F1E5E4C87}" type="slidenum">
              <a:rPr lang="nb-NO" altLang="nb-NO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Clr>
                  <a:srgbClr val="0000FF"/>
                </a:buClr>
              </a:pPr>
              <a:t>1</a:t>
            </a:fld>
            <a:endParaRPr lang="nb-NO" altLang="nb-NO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47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16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65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90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3988" y="21209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4588" y="13589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283ACB-6AF9-4BF6-9914-D6AD14E531B9}" type="slidenum">
              <a:rPr lang="nb-NO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FE00-EE6B-4020-A55C-300A50692D2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2071-1264-4461-ABA2-9EAA58A008F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C224-D263-4DD0-983B-D890F84AF20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88A2-028F-411F-BE58-82B38CFC1A2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314450"/>
            <a:ext cx="3810000" cy="233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798888"/>
            <a:ext cx="3810000" cy="233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97C8-C5CD-44F4-B17B-D9158697A286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119C-BAD2-474F-B7B2-66F11C4D5BFD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24AA-31CE-4F89-904B-E6BDB8EAE7C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8CB3-283C-4960-8D44-934A4FD6D72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4ED1-80A2-4D44-B3F5-B28083BFD66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4BEE-34BD-45E8-807D-9D81BD53E60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921E-7B4C-4555-B282-9B0856B0325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8318-8D50-44AA-949F-71D6A8D3C27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18FE-EF61-4DE6-A58C-94C454A76821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52228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52228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4456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4456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715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41433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2049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314450"/>
            <a:ext cx="77724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7B0F74F-4C71-4646-B964-CEF69E33E404}" type="slidenum">
              <a:rPr lang="nb-NO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book/97801241599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1E6F-5505-4244-B2EA-CAE49B692FA4}" type="slidenum">
              <a:rPr lang="nb-NO">
                <a:solidFill>
                  <a:srgbClr val="1C1C1C"/>
                </a:solidFill>
              </a:rPr>
              <a:pPr>
                <a:defRPr/>
              </a:pPr>
              <a:t>1</a:t>
            </a:fld>
            <a:endParaRPr lang="nb-NO">
              <a:solidFill>
                <a:srgbClr val="1C1C1C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nb-NO" dirty="0"/>
              <a:t>IN3030/IN4330</a:t>
            </a:r>
            <a:br>
              <a:rPr lang="nb-NO" dirty="0"/>
            </a:br>
            <a:r>
              <a:rPr lang="nb-NO" b="1" dirty="0"/>
              <a:t>Effektiv parallellprogrammering</a:t>
            </a:r>
            <a:br>
              <a:rPr lang="nb-NO" dirty="0"/>
            </a:br>
            <a:r>
              <a:rPr lang="nb-NO" dirty="0"/>
              <a:t>L1, (Uke 4), våren 2023</a:t>
            </a:r>
            <a:endParaRPr lang="nb-NO" altLang="nb-NO" noProof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6219" y="3842753"/>
            <a:ext cx="7069138" cy="2634247"/>
          </a:xfrm>
        </p:spPr>
        <p:txBody>
          <a:bodyPr/>
          <a:lstStyle/>
          <a:p>
            <a:r>
              <a:rPr lang="nb-NO" dirty="0"/>
              <a:t>Eric Jul</a:t>
            </a:r>
          </a:p>
          <a:p>
            <a:r>
              <a:rPr lang="nb-NO" dirty="0"/>
              <a:t>Professor</a:t>
            </a:r>
          </a:p>
          <a:p>
            <a:r>
              <a:rPr lang="nb-NO" dirty="0"/>
              <a:t>Gruppeleder Programmeringsteknologi</a:t>
            </a:r>
          </a:p>
          <a:p>
            <a:r>
              <a:rPr lang="nb-NO" dirty="0"/>
              <a:t>Institutt for Informatikk</a:t>
            </a:r>
          </a:p>
          <a:p>
            <a:r>
              <a:rPr lang="nb-NO" dirty="0"/>
              <a:t>Universitetet i Oslo</a:t>
            </a:r>
          </a:p>
          <a:p>
            <a:r>
              <a:rPr lang="nb-NO" dirty="0"/>
              <a:t>Norge</a:t>
            </a:r>
          </a:p>
        </p:txBody>
      </p:sp>
    </p:spTree>
    <p:extLst>
      <p:ext uri="{BB962C8B-B14F-4D97-AF65-F5344CB8AC3E}">
        <p14:creationId xmlns:p14="http://schemas.microsoft.com/office/powerpoint/2010/main" val="423463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Communication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Please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keep</a:t>
            </a:r>
            <a:r>
              <a:rPr lang="nb-NO" sz="1800" b="1" dirty="0">
                <a:sym typeface="Wingdings" pitchFamily="2" charset="2"/>
              </a:rPr>
              <a:t> up </a:t>
            </a:r>
            <a:r>
              <a:rPr lang="nb-NO" sz="1800" b="1" dirty="0" err="1">
                <a:sym typeface="Wingdings" pitchFamily="2" charset="2"/>
              </a:rPr>
              <a:t>with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messages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on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web </a:t>
            </a:r>
            <a:r>
              <a:rPr lang="nb-NO" sz="1800" b="1" dirty="0" err="1">
                <a:sym typeface="Wingdings" pitchFamily="2" charset="2"/>
              </a:rPr>
              <a:t>site</a:t>
            </a:r>
            <a:r>
              <a:rPr lang="nb-NO" sz="1800" b="1" dirty="0">
                <a:sym typeface="Wingdings" pitchFamily="2" charset="2"/>
              </a:rPr>
              <a:t>: The </a:t>
            </a:r>
            <a:r>
              <a:rPr lang="nb-NO" sz="1800" b="1" dirty="0" err="1">
                <a:sym typeface="Wingdings" pitchFamily="2" charset="2"/>
              </a:rPr>
              <a:t>course</a:t>
            </a:r>
            <a:r>
              <a:rPr lang="nb-NO" sz="1800" b="1" dirty="0">
                <a:sym typeface="Wingdings" pitchFamily="2" charset="2"/>
              </a:rPr>
              <a:t> website is THE </a:t>
            </a:r>
            <a:r>
              <a:rPr lang="nb-NO" sz="1800" b="1" dirty="0" err="1">
                <a:sym typeface="Wingdings" pitchFamily="2" charset="2"/>
              </a:rPr>
              <a:t>source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of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information</a:t>
            </a:r>
            <a:endParaRPr lang="nb-NO" sz="1800" b="1" dirty="0">
              <a:sym typeface="Wingdings" pitchFamily="2" charset="2"/>
            </a:endParaRP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Use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Hjeplelærer</a:t>
            </a:r>
            <a:r>
              <a:rPr lang="nb-NO" sz="1800" b="1" dirty="0">
                <a:sym typeface="Wingdings" pitchFamily="2" charset="2"/>
              </a:rPr>
              <a:t> 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>
                <a:sym typeface="Wingdings" pitchFamily="2" charset="2"/>
              </a:rPr>
              <a:t>Ask questions </a:t>
            </a:r>
            <a:r>
              <a:rPr lang="nb-NO" sz="1800" b="1" dirty="0" err="1">
                <a:sym typeface="Wingdings" pitchFamily="2" charset="2"/>
              </a:rPr>
              <a:t>when</a:t>
            </a:r>
            <a:r>
              <a:rPr lang="nb-NO" sz="1800" b="1" dirty="0">
                <a:sym typeface="Wingdings" pitchFamily="2" charset="2"/>
              </a:rPr>
              <a:t> in </a:t>
            </a:r>
            <a:r>
              <a:rPr lang="nb-NO" sz="1800" b="1" dirty="0" err="1">
                <a:sym typeface="Wingdings" pitchFamily="2" charset="2"/>
              </a:rPr>
              <a:t>doubt</a:t>
            </a:r>
            <a:r>
              <a:rPr lang="nb-NO" sz="1800" b="1" dirty="0">
                <a:sym typeface="Wingdings" pitchFamily="2" charset="2"/>
              </a:rPr>
              <a:t> – </a:t>
            </a:r>
            <a:r>
              <a:rPr lang="nb-NO" sz="1800" b="1" dirty="0" err="1">
                <a:sym typeface="Wingdings" pitchFamily="2" charset="2"/>
              </a:rPr>
              <a:t>we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will</a:t>
            </a:r>
            <a:r>
              <a:rPr lang="nb-NO" sz="1800" b="1" dirty="0">
                <a:sym typeface="Wingdings" pitchFamily="2" charset="2"/>
              </a:rPr>
              <a:t> be setting up a Q&amp;A Forum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>
                <a:sym typeface="Wingdings" pitchFamily="2" charset="2"/>
              </a:rPr>
              <a:t>IN4330 students – </a:t>
            </a:r>
            <a:r>
              <a:rPr lang="nb-NO" sz="1800" b="1" dirty="0" err="1">
                <a:sym typeface="Wingdings" pitchFamily="2" charset="2"/>
              </a:rPr>
              <a:t>use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IN3030 web </a:t>
            </a:r>
            <a:r>
              <a:rPr lang="nb-NO" sz="1800" b="1" dirty="0" err="1">
                <a:sym typeface="Wingdings" pitchFamily="2" charset="2"/>
              </a:rPr>
              <a:t>site</a:t>
            </a: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4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AstroForum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In </a:t>
            </a:r>
            <a:r>
              <a:rPr lang="nb-NO" sz="1800" b="1" dirty="0" err="1"/>
              <a:t>the</a:t>
            </a:r>
            <a:r>
              <a:rPr lang="nb-NO" sz="1800" b="1" dirty="0"/>
              <a:t> «</a:t>
            </a:r>
            <a:r>
              <a:rPr lang="nb-NO" sz="1800" b="1" dirty="0" err="1"/>
              <a:t>good</a:t>
            </a:r>
            <a:r>
              <a:rPr lang="nb-NO" sz="1800" b="1" dirty="0"/>
              <a:t> </a:t>
            </a:r>
            <a:r>
              <a:rPr lang="nb-NO" sz="1800" b="1" dirty="0" err="1"/>
              <a:t>old</a:t>
            </a:r>
            <a:r>
              <a:rPr lang="nb-NO" sz="1800" b="1" dirty="0"/>
              <a:t> </a:t>
            </a:r>
            <a:r>
              <a:rPr lang="nb-NO" sz="1800" b="1" dirty="0" err="1"/>
              <a:t>days</a:t>
            </a:r>
            <a:r>
              <a:rPr lang="nb-NO" sz="1800" b="1" dirty="0"/>
              <a:t>», </a:t>
            </a:r>
            <a:r>
              <a:rPr lang="nb-NO" sz="1800" b="1" dirty="0" err="1"/>
              <a:t>we</a:t>
            </a:r>
            <a:r>
              <a:rPr lang="nb-NO" sz="1800" b="1" dirty="0"/>
              <a:t> used Piazza – BUT, </a:t>
            </a:r>
            <a:r>
              <a:rPr lang="nb-NO" sz="1800" b="1" dirty="0" err="1"/>
              <a:t>unfortunately</a:t>
            </a:r>
            <a:r>
              <a:rPr lang="nb-NO" sz="1800" b="1" dirty="0"/>
              <a:t>, Piazza is not GDPR </a:t>
            </a:r>
            <a:r>
              <a:rPr lang="nb-NO" sz="1800" b="1" dirty="0" err="1"/>
              <a:t>compliant</a:t>
            </a:r>
            <a:r>
              <a:rPr lang="nb-NO" sz="1800" b="1" dirty="0"/>
              <a:t>, so </a:t>
            </a:r>
            <a:r>
              <a:rPr lang="nb-NO" sz="1800" b="1" dirty="0" err="1"/>
              <a:t>we</a:t>
            </a:r>
            <a:r>
              <a:rPr lang="nb-NO" sz="1800" b="1" dirty="0"/>
              <a:t> </a:t>
            </a:r>
            <a:r>
              <a:rPr lang="nb-NO" sz="1800" b="1" dirty="0" err="1"/>
              <a:t>cannot</a:t>
            </a:r>
            <a:r>
              <a:rPr lang="nb-NO" sz="1800" b="1" dirty="0"/>
              <a:t> </a:t>
            </a:r>
            <a:r>
              <a:rPr lang="nb-NO" sz="1800" b="1" dirty="0" err="1"/>
              <a:t>use</a:t>
            </a:r>
            <a:r>
              <a:rPr lang="nb-NO" sz="1800" b="1" dirty="0"/>
              <a:t> it.</a:t>
            </a:r>
          </a:p>
          <a:p>
            <a:r>
              <a:rPr lang="nb-NO" sz="1800" b="1" dirty="0" err="1"/>
              <a:t>Instead</a:t>
            </a:r>
            <a:r>
              <a:rPr lang="nb-NO" sz="1800" b="1" dirty="0"/>
              <a:t>, UiO is </a:t>
            </a:r>
            <a:r>
              <a:rPr lang="nb-NO" sz="1800" b="1" dirty="0" err="1"/>
              <a:t>trying</a:t>
            </a:r>
            <a:r>
              <a:rPr lang="nb-NO" sz="1800" b="1" dirty="0"/>
              <a:t> </a:t>
            </a:r>
            <a:r>
              <a:rPr lang="nb-NO" sz="1800" b="1" dirty="0" err="1"/>
              <a:t>out</a:t>
            </a:r>
            <a:r>
              <a:rPr lang="nb-NO" sz="1800" b="1" dirty="0"/>
              <a:t> </a:t>
            </a:r>
            <a:r>
              <a:rPr lang="nb-NO" sz="1800" b="1" dirty="0" err="1"/>
              <a:t>AstroForum</a:t>
            </a:r>
            <a:endParaRPr lang="nb-NO" sz="1800" b="1" dirty="0"/>
          </a:p>
          <a:p>
            <a:r>
              <a:rPr lang="nb-NO" sz="1800" b="1" dirty="0"/>
              <a:t>For </a:t>
            </a:r>
            <a:r>
              <a:rPr lang="nb-NO" sz="1800" b="1" dirty="0" err="1"/>
              <a:t>communication</a:t>
            </a:r>
            <a:r>
              <a:rPr lang="nb-NO" sz="1800" b="1" dirty="0"/>
              <a:t> </a:t>
            </a:r>
            <a:r>
              <a:rPr lang="nb-NO" sz="1800" b="1" dirty="0" err="1"/>
              <a:t>between</a:t>
            </a:r>
            <a:r>
              <a:rPr lang="nb-NO" sz="1800" b="1" dirty="0"/>
              <a:t> students and </a:t>
            </a:r>
            <a:r>
              <a:rPr lang="nb-NO" sz="1800" b="1" dirty="0" err="1"/>
              <a:t>teachers</a:t>
            </a:r>
            <a:r>
              <a:rPr lang="nb-NO" sz="1800" b="1" dirty="0"/>
              <a:t> </a:t>
            </a:r>
            <a:r>
              <a:rPr lang="nb-NO" sz="1800" b="1" dirty="0">
                <a:sym typeface="Wingdings" pitchFamily="2" charset="2"/>
              </a:rPr>
              <a:t>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>
                <a:sym typeface="Wingdings" pitchFamily="2" charset="2"/>
              </a:rPr>
              <a:t>More later... </a:t>
            </a:r>
            <a:r>
              <a:rPr lang="nb-NO" sz="1800" b="1" dirty="0" err="1">
                <a:sym typeface="Wingdings" pitchFamily="2" charset="2"/>
              </a:rPr>
              <a:t>we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are</a:t>
            </a:r>
            <a:r>
              <a:rPr lang="nb-NO" sz="1800" b="1" dirty="0">
                <a:sym typeface="Wingdings" pitchFamily="2" charset="2"/>
              </a:rPr>
              <a:t> just </a:t>
            </a:r>
            <a:r>
              <a:rPr lang="nb-NO" sz="1800" b="1" dirty="0" err="1">
                <a:sym typeface="Wingdings" pitchFamily="2" charset="2"/>
              </a:rPr>
              <a:t>now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starting</a:t>
            </a:r>
            <a:r>
              <a:rPr lang="nb-NO" sz="1800" b="1" dirty="0">
                <a:sym typeface="Wingdings" pitchFamily="2" charset="2"/>
              </a:rPr>
              <a:t> up </a:t>
            </a:r>
            <a:r>
              <a:rPr lang="nb-NO" sz="1800" b="1" dirty="0" err="1">
                <a:sym typeface="Wingdings" pitchFamily="2" charset="2"/>
              </a:rPr>
              <a:t>with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AstroForum</a:t>
            </a:r>
            <a:endParaRPr lang="nb-NO" sz="1800" b="1" dirty="0">
              <a:sym typeface="Wingdings" pitchFamily="2" charset="2"/>
            </a:endParaRP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1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IN3030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Kurs er fra 2014 – tidligere INF2440</a:t>
            </a:r>
          </a:p>
          <a:p>
            <a:r>
              <a:rPr lang="nb-NO" sz="1800" b="1" dirty="0"/>
              <a:t>Laget av Arne </a:t>
            </a:r>
            <a:r>
              <a:rPr lang="nb-NO" sz="1800" b="1" dirty="0" err="1"/>
              <a:t>Maus</a:t>
            </a:r>
            <a:r>
              <a:rPr lang="nb-NO" sz="1800" b="1" dirty="0"/>
              <a:t> – siden 2018 Emeritus</a:t>
            </a:r>
          </a:p>
          <a:p>
            <a:r>
              <a:rPr lang="nb-NO" sz="1800" b="1" dirty="0"/>
              <a:t>Overtaket av Eric 2018</a:t>
            </a:r>
          </a:p>
          <a:p>
            <a:r>
              <a:rPr lang="nb-NO" sz="1800" b="1" dirty="0"/>
              <a:t>I 2019 endring: INF2440 -&gt; IN3030/IN4330</a:t>
            </a:r>
          </a:p>
          <a:p>
            <a:endParaRPr lang="nb-NO" sz="1800" b="1" dirty="0"/>
          </a:p>
          <a:p>
            <a:endParaRPr lang="nb-NO" sz="1800" b="1" dirty="0"/>
          </a:p>
          <a:p>
            <a:r>
              <a:rPr lang="nb-NO" sz="1800" b="1" dirty="0"/>
              <a:t>IN4330: versjonen for Masters student: bruk BARE IN3030 web!</a:t>
            </a: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YOU </a:t>
            </a:r>
            <a:r>
              <a:rPr lang="nb-NO" dirty="0" err="1"/>
              <a:t>here</a:t>
            </a:r>
            <a:r>
              <a:rPr lang="nb-NO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 err="1"/>
              <a:t>What</a:t>
            </a:r>
            <a:r>
              <a:rPr lang="nb-NO" sz="1800" b="1" dirty="0"/>
              <a:t> do </a:t>
            </a:r>
            <a:r>
              <a:rPr lang="nb-NO" sz="1800" b="1" dirty="0" err="1"/>
              <a:t>you</a:t>
            </a:r>
            <a:r>
              <a:rPr lang="nb-NO" sz="1800" b="1" dirty="0"/>
              <a:t> </a:t>
            </a:r>
            <a:r>
              <a:rPr lang="nb-NO" sz="1800" b="1" dirty="0" err="1"/>
              <a:t>expect</a:t>
            </a:r>
            <a:r>
              <a:rPr lang="nb-NO" sz="1800" b="1" dirty="0"/>
              <a:t> from </a:t>
            </a:r>
            <a:r>
              <a:rPr lang="nb-NO" sz="1800" b="1" dirty="0" err="1"/>
              <a:t>the</a:t>
            </a:r>
            <a:r>
              <a:rPr lang="nb-NO" sz="1800" b="1" dirty="0"/>
              <a:t> </a:t>
            </a:r>
            <a:r>
              <a:rPr lang="nb-NO" sz="1800" b="1" dirty="0" err="1"/>
              <a:t>course</a:t>
            </a:r>
            <a:r>
              <a:rPr lang="nb-NO" sz="1800" b="1" dirty="0"/>
              <a:t>?</a:t>
            </a:r>
          </a:p>
          <a:p>
            <a:pPr marL="0" indent="0">
              <a:buNone/>
            </a:pP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6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Let’s</a:t>
            </a:r>
            <a:r>
              <a:rPr lang="nb-NO" dirty="0"/>
              <a:t> </a:t>
            </a:r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started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parallelism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b="1" dirty="0" err="1"/>
              <a:t>Two</a:t>
            </a:r>
            <a:r>
              <a:rPr lang="nb-NO" sz="1800" b="1" dirty="0"/>
              <a:t> </a:t>
            </a:r>
            <a:r>
              <a:rPr lang="nb-NO" sz="1800" b="1" dirty="0" err="1"/>
              <a:t>examples</a:t>
            </a:r>
            <a:r>
              <a:rPr lang="nb-NO" sz="1800" b="1" dirty="0"/>
              <a:t>:</a:t>
            </a:r>
          </a:p>
          <a:p>
            <a:r>
              <a:rPr lang="nb-NO" sz="1800" b="1" dirty="0"/>
              <a:t>Plant a </a:t>
            </a:r>
            <a:r>
              <a:rPr lang="nb-NO" sz="1800" b="1" dirty="0" err="1"/>
              <a:t>tree</a:t>
            </a:r>
            <a:endParaRPr lang="nb-NO" sz="1800" b="1" dirty="0"/>
          </a:p>
          <a:p>
            <a:pPr lvl="1"/>
            <a:r>
              <a:rPr lang="nb-NO" sz="1400" b="1" dirty="0" err="1"/>
              <a:t>Embarrassingly</a:t>
            </a:r>
            <a:r>
              <a:rPr lang="nb-NO" sz="1400" b="1" dirty="0"/>
              <a:t> </a:t>
            </a:r>
            <a:r>
              <a:rPr lang="nb-NO" sz="1400" b="1" dirty="0" err="1"/>
              <a:t>paralizable</a:t>
            </a:r>
            <a:r>
              <a:rPr lang="nb-NO" sz="1400" b="1" dirty="0"/>
              <a:t>!</a:t>
            </a:r>
          </a:p>
          <a:p>
            <a:r>
              <a:rPr lang="nb-NO" sz="1800" b="1" dirty="0"/>
              <a:t>Make a baby</a:t>
            </a:r>
          </a:p>
          <a:p>
            <a:pPr lvl="1"/>
            <a:r>
              <a:rPr lang="nb-NO" sz="1400" b="1" dirty="0" err="1"/>
              <a:t>Inherently</a:t>
            </a:r>
            <a:r>
              <a:rPr lang="nb-NO" sz="1400" b="1" dirty="0"/>
              <a:t> </a:t>
            </a:r>
            <a:r>
              <a:rPr lang="nb-NO" sz="1400" b="1" dirty="0" err="1"/>
              <a:t>sequential</a:t>
            </a:r>
            <a:r>
              <a:rPr lang="nb-NO" sz="1400" b="1" dirty="0"/>
              <a:t>!</a:t>
            </a:r>
          </a:p>
          <a:p>
            <a:pPr marL="457200" lvl="1" indent="0">
              <a:buNone/>
            </a:pPr>
            <a:endParaRPr lang="nb-NO" sz="14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Motivation</a:t>
            </a:r>
            <a:r>
              <a:rPr lang="nb-NO" dirty="0"/>
              <a:t> for Parallelle Programmer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Maskiner kan bestå av flere CPU-er</a:t>
            </a:r>
          </a:p>
          <a:p>
            <a:pPr lvl="1"/>
            <a:r>
              <a:rPr lang="nb-NO" sz="1800" dirty="0"/>
              <a:t>Hver CPU kan utføre programmer uavhengig av de andre </a:t>
            </a:r>
            <a:r>
              <a:rPr lang="nb-NO" sz="1800" dirty="0" err="1"/>
              <a:t>CPUer</a:t>
            </a:r>
            <a:r>
              <a:rPr lang="nb-NO" sz="1800" dirty="0"/>
              <a:t> </a:t>
            </a:r>
          </a:p>
          <a:p>
            <a:r>
              <a:rPr lang="nb-NO" sz="1800" b="1" dirty="0"/>
              <a:t>Hver CPU kan have flere kjerner</a:t>
            </a:r>
          </a:p>
          <a:p>
            <a:pPr lvl="1"/>
            <a:r>
              <a:rPr lang="nb-NO" sz="1800" dirty="0"/>
              <a:t> Hver kjerne kan utføre programmer</a:t>
            </a:r>
          </a:p>
          <a:p>
            <a:r>
              <a:rPr lang="nb-NO" sz="1800" dirty="0"/>
              <a:t>Vi vil gjerne utnytte disse muligheter for parallellisme</a:t>
            </a:r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8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skal lære om i dette kurset: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314450"/>
            <a:ext cx="7772400" cy="5210894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Lage parallelle programmer (algoritmer) som er:</a:t>
            </a:r>
            <a:br>
              <a:rPr lang="nb-NO" sz="1800" dirty="0"/>
            </a:br>
            <a:endParaRPr lang="nb-NO" sz="1800" dirty="0"/>
          </a:p>
          <a:p>
            <a:r>
              <a:rPr lang="nb-NO" sz="1800" b="1" dirty="0"/>
              <a:t>Riktige</a:t>
            </a:r>
          </a:p>
          <a:p>
            <a:pPr lvl="1"/>
            <a:r>
              <a:rPr lang="nb-NO" sz="1800" dirty="0"/>
              <a:t>Parallelle programmer er klart vanskeligere å lage enn sekvensielle løsninger på et problem.</a:t>
            </a:r>
          </a:p>
          <a:p>
            <a:r>
              <a:rPr lang="nb-NO" sz="1800" b="1" dirty="0"/>
              <a:t>Effektive </a:t>
            </a:r>
          </a:p>
          <a:p>
            <a:pPr lvl="1"/>
            <a:r>
              <a:rPr lang="nb-NO" sz="1800" dirty="0"/>
              <a:t> dvs. raskere  enn en sekvensiell løsning på samme problem</a:t>
            </a:r>
          </a:p>
          <a:p>
            <a:pPr lvl="1"/>
            <a:endParaRPr lang="nb-NO" sz="1800" dirty="0"/>
          </a:p>
          <a:p>
            <a:r>
              <a:rPr lang="nb-NO" sz="1800" dirty="0"/>
              <a:t>Lære hvordan man parallelliserer et riktig, sekvensielt program </a:t>
            </a:r>
            <a:r>
              <a:rPr lang="nb-NO" sz="1800" dirty="0">
                <a:solidFill>
                  <a:srgbClr val="00B050"/>
                </a:solidFill>
              </a:rPr>
              <a:t>+ lage egne parallelle algoritmer som ikke bare er en slik parallellisering;</a:t>
            </a:r>
          </a:p>
          <a:p>
            <a:r>
              <a:rPr lang="nb-NO" sz="1800" dirty="0"/>
              <a:t>Lære de mange problemene vi støter på og hvordan disse kan takles.</a:t>
            </a:r>
          </a:p>
          <a:p>
            <a:r>
              <a:rPr lang="nb-NO" sz="1800" dirty="0"/>
              <a:t>Kurset er </a:t>
            </a:r>
            <a:r>
              <a:rPr lang="nb-NO" sz="1800" b="1" dirty="0"/>
              <a:t>empirisk</a:t>
            </a:r>
            <a:r>
              <a:rPr lang="nb-NO" sz="1800" dirty="0"/>
              <a:t> (med tidsmålinger), ikke basert på en teoretisk </a:t>
            </a:r>
            <a:r>
              <a:rPr lang="nb-NO" sz="1800" i="1" dirty="0"/>
              <a:t>modell</a:t>
            </a:r>
            <a:r>
              <a:rPr lang="nb-NO" sz="1800" dirty="0"/>
              <a:t> av parallelle beregninger, </a:t>
            </a:r>
          </a:p>
          <a:p>
            <a:r>
              <a:rPr lang="nb-NO" sz="1800" dirty="0"/>
              <a:t>Vi oppfatter programmet som en god nok modell av det problemet vi skal løse. Vi trenger ingen modell av modellen.</a:t>
            </a:r>
          </a:p>
          <a:p>
            <a:r>
              <a:rPr lang="nb-NO" sz="1800" dirty="0">
                <a:solidFill>
                  <a:srgbClr val="00B050"/>
                </a:solidFill>
              </a:rPr>
              <a:t>Presenterer en klassifikasjon av parallelle algoritmer (nytt).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 grunner til å lage parallelle programmer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484784"/>
            <a:ext cx="7277744" cy="4818063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1) Skille ut aktiviteter som går </a:t>
            </a:r>
            <a:r>
              <a:rPr lang="nb-NO" sz="2000" b="1" dirty="0"/>
              <a:t>langsommere </a:t>
            </a:r>
            <a:r>
              <a:rPr lang="nb-NO" sz="2000" dirty="0"/>
              <a:t>i en egen tråd.</a:t>
            </a:r>
          </a:p>
          <a:p>
            <a:pPr lvl="1"/>
            <a:r>
              <a:rPr lang="nb-NO" sz="1800" dirty="0"/>
              <a:t>Eks: Tegne grafikk på skjermen, lese i databasen, sende melding på nettet. Asynkron kommunikasjon.</a:t>
            </a:r>
          </a:p>
          <a:p>
            <a:pPr marL="0" indent="0">
              <a:buNone/>
            </a:pPr>
            <a:r>
              <a:rPr lang="nb-NO" sz="2000" dirty="0"/>
              <a:t>2) Av og til er det </a:t>
            </a:r>
            <a:r>
              <a:rPr lang="nb-NO" sz="2000" b="1" dirty="0"/>
              <a:t>lettere </a:t>
            </a:r>
            <a:r>
              <a:rPr lang="nb-NO" sz="2000" dirty="0"/>
              <a:t>å programmere løsningen som flere</a:t>
            </a:r>
            <a:br>
              <a:rPr lang="nb-NO" sz="2000" dirty="0"/>
            </a:br>
            <a:r>
              <a:rPr lang="nb-NO" sz="2000" dirty="0"/>
              <a:t>    parallelle tråder. Naturlig oppdeling.</a:t>
            </a:r>
          </a:p>
          <a:p>
            <a:pPr lvl="1"/>
            <a:r>
              <a:rPr lang="nb-NO" sz="1800" dirty="0"/>
              <a:t>Eks: Kundesystem over nettet hvor hver bruker får en tråd. </a:t>
            </a:r>
          </a:p>
          <a:p>
            <a:pPr lvl="1"/>
            <a:r>
              <a:rPr lang="nb-NO" sz="1800" dirty="0"/>
              <a:t>Hele operativsystemet har mye parallellitet – 1572 aktive tråder i Windows 7 akkurat da denne foilen blev skrevet i 2017 </a:t>
            </a:r>
            <a:r>
              <a:rPr lang="mr-IN" sz="1800" dirty="0"/>
              <a:t>–</a:t>
            </a:r>
            <a:r>
              <a:rPr lang="nb-NO" sz="1800" dirty="0"/>
              <a:t> og 1921 aktive tråder i Mac OS </a:t>
            </a:r>
            <a:r>
              <a:rPr lang="nb-NO" sz="1800" dirty="0" err="1"/>
              <a:t>X</a:t>
            </a:r>
            <a:r>
              <a:rPr lang="nb-NO" sz="1800" dirty="0"/>
              <a:t> Sierra.</a:t>
            </a:r>
          </a:p>
          <a:p>
            <a:pPr marL="0" indent="0">
              <a:buNone/>
            </a:pPr>
            <a:r>
              <a:rPr lang="nb-NO" sz="2000" dirty="0"/>
              <a:t>3) Vi ønsker </a:t>
            </a:r>
            <a:r>
              <a:rPr lang="nb-NO" sz="2000" b="1" dirty="0"/>
              <a:t>raskere </a:t>
            </a:r>
            <a:r>
              <a:rPr lang="nb-NO" sz="2000" dirty="0"/>
              <a:t>programmer, raskere algoritmer.</a:t>
            </a:r>
          </a:p>
          <a:p>
            <a:pPr lvl="1"/>
            <a:r>
              <a:rPr lang="nb-NO" sz="1800" dirty="0"/>
              <a:t>Eks: Tekniske beregninger, søking og sortering.</a:t>
            </a:r>
            <a:br>
              <a:rPr lang="nb-NO" sz="1800" dirty="0"/>
            </a:br>
            <a:endParaRPr lang="nb-NO" sz="1800" dirty="0"/>
          </a:p>
          <a:p>
            <a:pPr marL="0" indent="0">
              <a:buNone/>
            </a:pPr>
            <a:r>
              <a:rPr lang="nb-NO" sz="1800" dirty="0"/>
              <a:t>Dette kurset legger nesten all vekt på raskere algoritmer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IN3030 - et </a:t>
            </a:r>
            <a:r>
              <a:rPr lang="nb-NO" b="1" dirty="0"/>
              <a:t>nytt</a:t>
            </a:r>
            <a:r>
              <a:rPr lang="nb-NO" dirty="0"/>
              <a:t> kurs – og dog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IN3030 er 90% </a:t>
            </a:r>
            <a:r>
              <a:rPr lang="nb-NO" sz="1800" dirty="0" err="1"/>
              <a:t>baseret</a:t>
            </a:r>
            <a:r>
              <a:rPr lang="nb-NO" sz="1800" dirty="0"/>
              <a:t> på INF2440.</a:t>
            </a:r>
          </a:p>
          <a:p>
            <a:r>
              <a:rPr lang="nb-NO" sz="1800" dirty="0"/>
              <a:t>Et relativt UNIKT kurs – </a:t>
            </a:r>
            <a:r>
              <a:rPr lang="nb-NO" sz="1800" dirty="0" err="1"/>
              <a:t>set</a:t>
            </a:r>
            <a:r>
              <a:rPr lang="nb-NO" sz="1800" dirty="0"/>
              <a:t> </a:t>
            </a:r>
            <a:r>
              <a:rPr lang="nb-NO" sz="1800" dirty="0" err="1"/>
              <a:t>internationalt</a:t>
            </a:r>
            <a:r>
              <a:rPr lang="nb-NO" sz="1800" dirty="0"/>
              <a:t>.</a:t>
            </a:r>
          </a:p>
          <a:p>
            <a:r>
              <a:rPr lang="nb-NO" sz="1800" dirty="0"/>
              <a:t>Planlagt fem obliger  -  ca. 2-3 uker per oblig.</a:t>
            </a:r>
          </a:p>
          <a:p>
            <a:pPr lvl="1"/>
            <a:r>
              <a:rPr lang="nb-NO" sz="1400" dirty="0"/>
              <a:t>De individuelle innleveringer : Man kan samarbeide om algoritmer, men </a:t>
            </a:r>
            <a:r>
              <a:rPr lang="nb-NO" sz="1400" b="1" dirty="0"/>
              <a:t>ikke</a:t>
            </a:r>
            <a:r>
              <a:rPr lang="nb-NO" sz="1400" dirty="0"/>
              <a:t> ha helt lik eller delvis felles kode med andre. Rapport skal skrives selv.</a:t>
            </a:r>
          </a:p>
          <a:p>
            <a:r>
              <a:rPr lang="nb-NO" sz="1800" dirty="0"/>
              <a:t>En oblig er ikke bare innlevering av ett eller flere parallelle programmer, men </a:t>
            </a:r>
            <a:r>
              <a:rPr lang="nb-NO" sz="1800" b="1" dirty="0"/>
              <a:t>også en liten rapport</a:t>
            </a:r>
            <a:r>
              <a:rPr lang="nb-NO" sz="1800" dirty="0"/>
              <a:t> om de testene man har gjort: hastighetsmålinger på disse for ulike størrelse av data med konklusjoner – f.eks speedup + O( ) og en forklaring på resultatene  .</a:t>
            </a:r>
          </a:p>
          <a:p>
            <a:r>
              <a:rPr lang="nb-NO" sz="1800" dirty="0"/>
              <a:t>Gruppetimer:</a:t>
            </a:r>
          </a:p>
          <a:p>
            <a:pPr lvl="1"/>
            <a:r>
              <a:rPr lang="nb-NO" sz="1400" dirty="0"/>
              <a:t>Jobbing med ukeoppgaver og </a:t>
            </a:r>
            <a:r>
              <a:rPr lang="nb-NO" sz="1400" dirty="0" err="1"/>
              <a:t>obligene</a:t>
            </a:r>
            <a:endParaRPr lang="nb-NO" sz="1400" dirty="0"/>
          </a:p>
          <a:p>
            <a:r>
              <a:rPr lang="nb-NO" sz="1800" dirty="0"/>
              <a:t>Kurs under utvikling betyr at også dere selv vil være med på forme kurset, og at ikke alt vil være </a:t>
            </a:r>
            <a:r>
              <a:rPr lang="nb-NO" sz="1800" dirty="0" err="1"/>
              <a:t>perfeekt</a:t>
            </a:r>
            <a:r>
              <a:rPr lang="nb-NO" sz="1800" dirty="0"/>
              <a:t>. 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600" dirty="0"/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  </a:t>
            </a:r>
          </a:p>
          <a:p>
            <a:pPr lvl="1"/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Pensum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Ingen dekkende lærebok er funnet, men:</a:t>
            </a:r>
          </a:p>
          <a:p>
            <a:pPr lvl="1"/>
            <a:r>
              <a:rPr lang="nb-NO" b="1" dirty="0"/>
              <a:t>Kompendium av Arne </a:t>
            </a:r>
            <a:r>
              <a:rPr lang="nb-NO" b="1" dirty="0" err="1"/>
              <a:t>Maus</a:t>
            </a:r>
            <a:r>
              <a:rPr lang="nb-NO" b="1" dirty="0"/>
              <a:t>: </a:t>
            </a:r>
            <a:r>
              <a:rPr lang="nb-NO" dirty="0"/>
              <a:t>legges opp på web</a:t>
            </a:r>
            <a:endParaRPr lang="nb-NO" b="1" dirty="0"/>
          </a:p>
          <a:p>
            <a:pPr lvl="1"/>
            <a:r>
              <a:rPr lang="nb-NO" b="1" dirty="0"/>
              <a:t>Det som foreleses (</a:t>
            </a:r>
            <a:r>
              <a:rPr lang="nb-NO" b="1" dirty="0" err="1"/>
              <a:t>Powerpoint</a:t>
            </a:r>
            <a:r>
              <a:rPr lang="nb-NO" b="1" dirty="0"/>
              <a:t> slides) + oppgavene (</a:t>
            </a:r>
            <a:r>
              <a:rPr lang="nb-NO" b="1" dirty="0" err="1"/>
              <a:t>obliger</a:t>
            </a:r>
            <a:r>
              <a:rPr lang="nb-NO" b="1" dirty="0"/>
              <a:t> + ukeoppgaver) er pensum.</a:t>
            </a:r>
            <a:br>
              <a:rPr lang="nb-NO" b="1" dirty="0"/>
            </a:br>
            <a:endParaRPr lang="nb-NO" b="1" dirty="0"/>
          </a:p>
          <a:p>
            <a:pPr lvl="1"/>
            <a:r>
              <a:rPr lang="nb-NO" b="1" dirty="0"/>
              <a:t>Bra bok:</a:t>
            </a:r>
            <a:r>
              <a:rPr lang="nb-NO" dirty="0"/>
              <a:t> Brian </a:t>
            </a:r>
            <a:r>
              <a:rPr lang="nb-NO" dirty="0" err="1"/>
              <a:t>Goetz</a:t>
            </a:r>
            <a:r>
              <a:rPr lang="nb-NO" dirty="0"/>
              <a:t>, </a:t>
            </a:r>
            <a:r>
              <a:rPr lang="nb-NO" dirty="0" err="1"/>
              <a:t>T.Perlis</a:t>
            </a:r>
            <a:r>
              <a:rPr lang="nb-NO" dirty="0"/>
              <a:t>, J. Bloch, J. </a:t>
            </a:r>
            <a:r>
              <a:rPr lang="nb-NO" dirty="0" err="1"/>
              <a:t>Bobeer</a:t>
            </a:r>
            <a:r>
              <a:rPr lang="nb-NO" dirty="0"/>
              <a:t>, D. Holms og Doug Lea::"Java </a:t>
            </a:r>
            <a:r>
              <a:rPr lang="nb-NO" dirty="0" err="1"/>
              <a:t>Concurrency</a:t>
            </a:r>
            <a:r>
              <a:rPr lang="nb-NO" dirty="0"/>
              <a:t> in </a:t>
            </a:r>
            <a:r>
              <a:rPr lang="nb-NO" dirty="0" err="1"/>
              <a:t>practice</a:t>
            </a:r>
            <a:r>
              <a:rPr lang="nb-NO" dirty="0"/>
              <a:t>", </a:t>
            </a:r>
            <a:r>
              <a:rPr lang="nb-NO" dirty="0" err="1"/>
              <a:t>Addison</a:t>
            </a:r>
            <a:r>
              <a:rPr lang="nb-NO" dirty="0"/>
              <a:t> </a:t>
            </a:r>
            <a:r>
              <a:rPr lang="nb-NO" dirty="0" err="1"/>
              <a:t>Wesley</a:t>
            </a:r>
            <a:r>
              <a:rPr lang="nb-NO" dirty="0"/>
              <a:t> 2006</a:t>
            </a:r>
          </a:p>
          <a:p>
            <a:pPr lvl="1"/>
            <a:r>
              <a:rPr lang="nb-NO" dirty="0" err="1"/>
              <a:t>Kap</a:t>
            </a:r>
            <a:r>
              <a:rPr lang="nb-NO" dirty="0"/>
              <a:t>. </a:t>
            </a:r>
            <a:r>
              <a:rPr lang="nb-NO" b="1" dirty="0"/>
              <a:t>18 og 19 </a:t>
            </a:r>
            <a:r>
              <a:rPr lang="nb-NO" dirty="0"/>
              <a:t>i A. </a:t>
            </a:r>
            <a:r>
              <a:rPr lang="nb-NO" dirty="0" err="1"/>
              <a:t>Brunland</a:t>
            </a:r>
            <a:r>
              <a:rPr lang="nb-NO" dirty="0"/>
              <a:t>, K. Hegna, O.C. Lingjærde, A. </a:t>
            </a:r>
            <a:r>
              <a:rPr lang="nb-NO" dirty="0" err="1"/>
              <a:t>Maus:"Rett</a:t>
            </a:r>
            <a:r>
              <a:rPr lang="nb-NO" dirty="0"/>
              <a:t> på Java" 3.utg. Universitetsforlaget, 2011.</a:t>
            </a:r>
          </a:p>
          <a:p>
            <a:pPr lvl="1"/>
            <a:r>
              <a:rPr lang="nb-NO" dirty="0"/>
              <a:t>I tillegg leses </a:t>
            </a:r>
            <a:r>
              <a:rPr lang="nb-NO" i="1" dirty="0"/>
              <a:t>fra en maskin på </a:t>
            </a:r>
            <a:r>
              <a:rPr lang="nb-NO" i="1" dirty="0" err="1"/>
              <a:t>Ifi</a:t>
            </a:r>
            <a:r>
              <a:rPr lang="nb-NO" i="1" dirty="0"/>
              <a:t>  </a:t>
            </a:r>
            <a:r>
              <a:rPr lang="nb-NO" dirty="0" err="1"/>
              <a:t>kap</a:t>
            </a:r>
            <a:r>
              <a:rPr lang="nb-NO" dirty="0"/>
              <a:t> 1 til 1.4,  hele 2 og 3.1 til 3.7 (hopp over programeksemplene) i :</a:t>
            </a:r>
          </a:p>
          <a:p>
            <a:pPr marL="457200" lvl="1" indent="0">
              <a:buNone/>
            </a:pPr>
            <a:r>
              <a:rPr lang="nb-NO" dirty="0">
                <a:hlinkClick r:id="rId2"/>
              </a:rPr>
              <a:t>http://www.sciencedirect.com/science/book/9780124159938</a:t>
            </a:r>
            <a:endParaRPr lang="nb-NO" dirty="0"/>
          </a:p>
          <a:p>
            <a:pPr marL="457200" lvl="1" indent="0">
              <a:buNone/>
            </a:pPr>
            <a:r>
              <a:rPr lang="nb-NO" dirty="0"/>
              <a:t>(Hvis leses utenfor </a:t>
            </a:r>
            <a:r>
              <a:rPr lang="nb-NO" dirty="0" err="1"/>
              <a:t>Ifi</a:t>
            </a:r>
            <a:r>
              <a:rPr lang="nb-NO" dirty="0"/>
              <a:t>, så koster det $!)</a:t>
            </a:r>
          </a:p>
          <a:p>
            <a:pPr marL="0" indent="0">
              <a:buNone/>
            </a:pPr>
            <a:endParaRPr lang="nb-NO" sz="2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3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Recording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Lectures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endParaRPr lang="nb-NO" sz="1800" b="1" dirty="0"/>
          </a:p>
          <a:p>
            <a:r>
              <a:rPr lang="nb-NO" sz="1800" b="1" dirty="0" err="1"/>
              <a:t>Recording</a:t>
            </a:r>
            <a:r>
              <a:rPr lang="nb-NO" sz="1800" b="1" dirty="0"/>
              <a:t> </a:t>
            </a:r>
            <a:r>
              <a:rPr lang="nb-NO" sz="1800" b="1" dirty="0" err="1"/>
              <a:t>lectures</a:t>
            </a:r>
            <a:r>
              <a:rPr lang="nb-NO" sz="1800" b="1" dirty="0"/>
              <a:t>: I </a:t>
            </a:r>
            <a:r>
              <a:rPr lang="nb-NO" sz="1800" b="1" dirty="0" err="1"/>
              <a:t>will</a:t>
            </a:r>
            <a:r>
              <a:rPr lang="nb-NO" sz="1800" b="1" dirty="0"/>
              <a:t> </a:t>
            </a:r>
            <a:r>
              <a:rPr lang="nb-NO" sz="1800" b="1" dirty="0" err="1"/>
              <a:t>attempt</a:t>
            </a:r>
            <a:r>
              <a:rPr lang="nb-NO" sz="1800" b="1" dirty="0"/>
              <a:t> BUT I make </a:t>
            </a:r>
            <a:r>
              <a:rPr lang="nb-NO" sz="1800" b="1" dirty="0" err="1"/>
              <a:t>no</a:t>
            </a:r>
            <a:r>
              <a:rPr lang="nb-NO" sz="1800" b="1" dirty="0"/>
              <a:t> </a:t>
            </a:r>
            <a:r>
              <a:rPr lang="nb-NO" sz="1800" b="1" dirty="0" err="1"/>
              <a:t>promises</a:t>
            </a:r>
            <a:r>
              <a:rPr lang="nb-NO" sz="1800" b="1" dirty="0"/>
              <a:t> – a </a:t>
            </a:r>
            <a:r>
              <a:rPr lang="nb-NO" sz="1800" b="1" dirty="0" err="1"/>
              <a:t>few</a:t>
            </a:r>
            <a:r>
              <a:rPr lang="nb-NO" sz="1800" b="1" dirty="0"/>
              <a:t> times last spring my </a:t>
            </a:r>
            <a:r>
              <a:rPr lang="nb-NO" sz="1800" b="1" dirty="0" err="1"/>
              <a:t>recording</a:t>
            </a:r>
            <a:r>
              <a:rPr lang="nb-NO" sz="1800" b="1" dirty="0"/>
              <a:t> </a:t>
            </a:r>
            <a:r>
              <a:rPr lang="nb-NO" sz="1800" b="1" dirty="0" err="1"/>
              <a:t>did</a:t>
            </a:r>
            <a:r>
              <a:rPr lang="nb-NO" sz="1800" b="1" dirty="0"/>
              <a:t> not </a:t>
            </a:r>
            <a:r>
              <a:rPr lang="nb-NO" sz="1800" b="1" dirty="0" err="1"/>
              <a:t>work</a:t>
            </a:r>
            <a:r>
              <a:rPr lang="nb-NO" sz="1800" b="1" dirty="0"/>
              <a:t> </a:t>
            </a:r>
            <a:r>
              <a:rPr lang="nb-NO" sz="1800" b="1" dirty="0">
                <a:sym typeface="Wingdings" pitchFamily="2" charset="2"/>
              </a:rPr>
              <a:t>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Lecture</a:t>
            </a:r>
            <a:r>
              <a:rPr lang="nb-NO" sz="1800" b="1" dirty="0">
                <a:sym typeface="Wingdings" pitchFamily="2" charset="2"/>
              </a:rPr>
              <a:t> slides </a:t>
            </a:r>
            <a:r>
              <a:rPr lang="nb-NO" sz="1800" b="1" dirty="0" err="1">
                <a:sym typeface="Wingdings" pitchFamily="2" charset="2"/>
              </a:rPr>
              <a:t>are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mostly</a:t>
            </a:r>
            <a:r>
              <a:rPr lang="nb-NO" sz="1800" b="1" dirty="0">
                <a:sym typeface="Wingdings" pitchFamily="2" charset="2"/>
              </a:rPr>
              <a:t> in Norwegian (</a:t>
            </a:r>
            <a:r>
              <a:rPr lang="nb-NO" sz="1800" b="1" dirty="0" err="1">
                <a:sym typeface="Wingdings" pitchFamily="2" charset="2"/>
              </a:rPr>
              <a:t>perhaps</a:t>
            </a:r>
            <a:r>
              <a:rPr lang="nb-NO" sz="1800" b="1" dirty="0">
                <a:sym typeface="Wingdings" pitchFamily="2" charset="2"/>
              </a:rPr>
              <a:t> a </a:t>
            </a:r>
            <a:r>
              <a:rPr lang="nb-NO" sz="1800" b="1" dirty="0" err="1">
                <a:sym typeface="Wingdings" pitchFamily="2" charset="2"/>
              </a:rPr>
              <a:t>little</a:t>
            </a:r>
            <a:r>
              <a:rPr lang="nb-NO" sz="1800" b="1" dirty="0">
                <a:sym typeface="Wingdings" pitchFamily="2" charset="2"/>
              </a:rPr>
              <a:t> Danish </a:t>
            </a:r>
            <a:r>
              <a:rPr lang="nb-NO" sz="1800" b="1" dirty="0" err="1">
                <a:sym typeface="Wingdings" pitchFamily="2" charset="2"/>
              </a:rPr>
              <a:t>intermixed</a:t>
            </a:r>
            <a:r>
              <a:rPr lang="nb-NO" sz="1800" b="1" dirty="0">
                <a:sym typeface="Wingdings" pitchFamily="2" charset="2"/>
              </a:rPr>
              <a:t> in a </a:t>
            </a:r>
            <a:r>
              <a:rPr lang="nb-NO" sz="1800" b="1" dirty="0" err="1">
                <a:sym typeface="Wingdings" pitchFamily="2" charset="2"/>
              </a:rPr>
              <a:t>few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places</a:t>
            </a:r>
            <a:r>
              <a:rPr lang="nb-NO" sz="1800" b="1" dirty="0">
                <a:sym typeface="Wingdings" pitchFamily="2" charset="2"/>
              </a:rPr>
              <a:t>...)</a:t>
            </a:r>
          </a:p>
          <a:p>
            <a:endParaRPr lang="nb-NO" sz="1800" b="1" dirty="0">
              <a:sym typeface="Wingdings" pitchFamily="2" charset="2"/>
            </a:endParaRPr>
          </a:p>
          <a:p>
            <a:pPr marL="0" indent="0">
              <a:buNone/>
            </a:pP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5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dag – teori og praksis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923305"/>
            <a:ext cx="7772400" cy="4818063"/>
          </a:xfrm>
        </p:spPr>
        <p:txBody>
          <a:bodyPr/>
          <a:lstStyle/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sz="2000" dirty="0"/>
              <a:t>    programmer som har S &lt; 1 og forklare hvorfor.</a:t>
            </a:r>
          </a:p>
        </p:txBody>
      </p:sp>
      <p:pic>
        <p:nvPicPr>
          <p:cNvPr id="1026" name="Picture 2" descr="D:\INF2440Para\Powerpoint\Id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340768"/>
            <a:ext cx="7416824" cy="4596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92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Lineær speedup 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Selvsagt ønsker vi lineær speedup – dvs. bruker vi </a:t>
            </a:r>
            <a:r>
              <a:rPr lang="nb-NO" i="1" dirty="0"/>
              <a:t>k</a:t>
            </a:r>
            <a:r>
              <a:rPr lang="nb-NO" dirty="0"/>
              <a:t> kjerner skulle det helst gå </a:t>
            </a:r>
            <a:r>
              <a:rPr lang="nb-NO" i="1" dirty="0"/>
              <a:t>k</a:t>
            </a:r>
            <a:r>
              <a:rPr lang="nb-NO" dirty="0"/>
              <a:t> ganger fortere enn med 1 kjerne.</a:t>
            </a:r>
          </a:p>
          <a:p>
            <a:r>
              <a:rPr lang="nb-NO" dirty="0"/>
              <a:t>Meget sjelden at det kan oppnås (mer om det siden)</a:t>
            </a:r>
          </a:p>
          <a:p>
            <a:r>
              <a:rPr lang="nb-NO" dirty="0"/>
              <a:t>Kan superlineær speedup oppnås?</a:t>
            </a:r>
          </a:p>
          <a:p>
            <a:pPr lvl="1"/>
            <a:r>
              <a:rPr lang="nb-NO" i="1" dirty="0"/>
              <a:t>PLEASE THINK ABOUT THIS!</a:t>
            </a:r>
          </a:p>
          <a:p>
            <a:r>
              <a:rPr lang="nb-NO" dirty="0"/>
              <a:t>Speedup: a </a:t>
            </a:r>
            <a:r>
              <a:rPr lang="nb-NO" dirty="0" err="1"/>
              <a:t>central</a:t>
            </a:r>
            <a:r>
              <a:rPr lang="nb-NO" dirty="0"/>
              <a:t> </a:t>
            </a:r>
            <a:r>
              <a:rPr lang="nb-NO" dirty="0" err="1"/>
              <a:t>metric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5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Lineær speedup analogier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2688" y="1314450"/>
            <a:ext cx="7961312" cy="4818063"/>
          </a:xfrm>
        </p:spPr>
        <p:txBody>
          <a:bodyPr/>
          <a:lstStyle/>
          <a:p>
            <a:r>
              <a:rPr lang="nb-NO" dirty="0"/>
              <a:t>Selvsagt ønsker vi lineær speedup, MEN:</a:t>
            </a:r>
          </a:p>
          <a:p>
            <a:r>
              <a:rPr lang="nb-NO" dirty="0"/>
              <a:t>Noen problem er </a:t>
            </a:r>
            <a:r>
              <a:rPr lang="nb-NO" b="1" dirty="0"/>
              <a:t>nemme</a:t>
            </a:r>
            <a:r>
              <a:rPr lang="nb-NO" dirty="0"/>
              <a:t> at parallellisere: Eksempel: 10 personer kan plante 10 treer </a:t>
            </a:r>
            <a:r>
              <a:rPr lang="nb-NO" dirty="0" err="1"/>
              <a:t>ca</a:t>
            </a:r>
            <a:r>
              <a:rPr lang="nb-NO" dirty="0"/>
              <a:t> 10 gange fortere end 1 person kan plante 10 treer.</a:t>
            </a:r>
          </a:p>
          <a:p>
            <a:r>
              <a:rPr lang="nb-NO" dirty="0"/>
              <a:t>Andre problemer er </a:t>
            </a:r>
            <a:r>
              <a:rPr lang="nb-NO" i="1" dirty="0"/>
              <a:t>vanskeligere</a:t>
            </a:r>
            <a:r>
              <a:rPr lang="nb-NO" dirty="0"/>
              <a:t> at parallellisere: Eksempel: hvis 1 person kan samle et Lego-</a:t>
            </a:r>
            <a:r>
              <a:rPr lang="nb-NO" dirty="0" err="1"/>
              <a:t>set</a:t>
            </a:r>
            <a:r>
              <a:rPr lang="nb-NO" dirty="0"/>
              <a:t> på 10 timer, så vil det være vanskelig for 10 personer at samle det på 1 time </a:t>
            </a:r>
            <a:r>
              <a:rPr lang="mr-IN" dirty="0"/>
              <a:t>–</a:t>
            </a:r>
            <a:r>
              <a:rPr lang="nb-NO" dirty="0"/>
              <a:t> der er avhengigheter mellom delene. </a:t>
            </a:r>
          </a:p>
          <a:p>
            <a:r>
              <a:rPr lang="nb-NO" dirty="0"/>
              <a:t>Andre problemer er nærmest </a:t>
            </a:r>
            <a:r>
              <a:rPr lang="nb-NO" b="1" i="1" dirty="0"/>
              <a:t>umulig</a:t>
            </a:r>
            <a:r>
              <a:rPr lang="nb-NO" dirty="0"/>
              <a:t> at parallellisere: Eksempel: hvis 1 kvinne kan lage et barn på 9 måneder, kan 9 kvinner så lage et barn på 1 måned?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2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Flynns</a:t>
            </a:r>
            <a:r>
              <a:rPr lang="nb-NO" dirty="0"/>
              <a:t> klassifikasjon av datamaskiner: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526592"/>
              </p:ext>
            </p:extLst>
          </p:nvPr>
        </p:nvGraphicFramePr>
        <p:xfrm>
          <a:off x="755576" y="1700808"/>
          <a:ext cx="7772400" cy="422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883"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Single </a:t>
                      </a:r>
                      <a:r>
                        <a:rPr lang="nb-NO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Instruction</a:t>
                      </a:r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Multiple </a:t>
                      </a:r>
                      <a:r>
                        <a:rPr lang="nb-NO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Instruction</a:t>
                      </a:r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83">
                <a:tc>
                  <a:txBody>
                    <a:bodyPr/>
                    <a:lstStyle/>
                    <a:p>
                      <a:r>
                        <a:rPr lang="nb-NO" dirty="0"/>
                        <a:t>Single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SISD : Enkeltkjerne 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MISD : Pipeline utførelse av instruksjoner</a:t>
                      </a:r>
                      <a:r>
                        <a:rPr lang="nb-NO" baseline="0" dirty="0"/>
                        <a:t> i en CPU.</a:t>
                      </a:r>
                    </a:p>
                    <a:p>
                      <a:r>
                        <a:rPr lang="nb-NO" baseline="0" dirty="0"/>
                        <a:t>Flere maskiner som av sikkerhetsgrunner  utfører samme instruksjoner.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883">
                <a:tc>
                  <a:txBody>
                    <a:bodyPr/>
                    <a:lstStyle/>
                    <a:p>
                      <a:r>
                        <a:rPr lang="nb-NO" dirty="0"/>
                        <a:t>Multiple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SIMD :  </a:t>
                      </a:r>
                      <a:r>
                        <a:rPr lang="nb-NO" b="1" dirty="0"/>
                        <a:t>GPU</a:t>
                      </a:r>
                      <a:r>
                        <a:rPr lang="nb-NO" dirty="0"/>
                        <a:t> – samme operasjon på mange elementer (en vektor)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Det finnes også  slike SSE – instruksjoner på Intel og AMDs CPU-er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MIMD</a:t>
                      </a:r>
                      <a:r>
                        <a:rPr lang="nb-NO" b="1" baseline="0" dirty="0"/>
                        <a:t> : </a:t>
                      </a:r>
                      <a:r>
                        <a:rPr lang="nb-NO" b="0" baseline="0" dirty="0"/>
                        <a:t>klynge av datamaskiner, og</a:t>
                      </a:r>
                    </a:p>
                    <a:p>
                      <a:r>
                        <a:rPr lang="nb-NO" b="1" baseline="0" dirty="0" err="1"/>
                        <a:t>Multikjerne</a:t>
                      </a:r>
                      <a:r>
                        <a:rPr lang="nb-NO" b="1" baseline="0" dirty="0"/>
                        <a:t> CPU</a:t>
                      </a:r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8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en SSSE 3-instruksjon (Intel i7)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3717032"/>
            <a:ext cx="7772400" cy="2441799"/>
          </a:xfrm>
        </p:spPr>
        <p:txBody>
          <a:bodyPr/>
          <a:lstStyle/>
          <a:p>
            <a:r>
              <a:rPr lang="nb-NO" sz="2000" dirty="0"/>
              <a:t>Det er mange registre (opp til 32) på en kjerne for bl.a. slike instruksjoner</a:t>
            </a:r>
          </a:p>
          <a:p>
            <a:r>
              <a:rPr lang="nb-NO" sz="2000" dirty="0"/>
              <a:t>Et register kan sees på som en cache 0 – det tar bare én instruksjons-sykel å aksessere et register mot 3 sykler i cache1 </a:t>
            </a:r>
          </a:p>
          <a:p>
            <a:r>
              <a:rPr lang="nb-NO" sz="2000" dirty="0"/>
              <a:t>(i en 3 GHz CPU er en sykel 1/3 ns = 1/3 milliard dels sekund)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nb-NO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19076"/>
              </p:ext>
            </p:extLst>
          </p:nvPr>
        </p:nvGraphicFramePr>
        <p:xfrm>
          <a:off x="395536" y="1916832"/>
          <a:ext cx="8280921" cy="1463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PHADDW, PHADDD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Packed Horizontal Add (Words or </a:t>
                      </a:r>
                      <a:r>
                        <a:rPr lang="en-US" dirty="0" err="1"/>
                        <a:t>Doublewords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takes registers A = [a0 a1 a2 …] and B = [b0 b1 b2 …] and outputs [a0+a1 a2+a3 … b0+b1 b2+b3 …]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64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kurset handler om </a:t>
            </a:r>
            <a:r>
              <a:rPr lang="nb-NO" dirty="0" err="1"/>
              <a:t>multikjernemaskiner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Nå har vi </a:t>
            </a:r>
            <a:r>
              <a:rPr lang="nb-NO" sz="2000" dirty="0" err="1"/>
              <a:t>multikjerne</a:t>
            </a:r>
            <a:r>
              <a:rPr lang="nb-NO" sz="2000" dirty="0"/>
              <a:t> maskiner!</a:t>
            </a:r>
          </a:p>
          <a:p>
            <a:pPr lvl="1"/>
            <a:r>
              <a:rPr lang="nb-NO" sz="1800" dirty="0"/>
              <a:t>Din 2500 NOK bærbar: 2-4 kjerner</a:t>
            </a:r>
          </a:p>
          <a:p>
            <a:pPr lvl="1"/>
            <a:r>
              <a:rPr lang="nb-NO" sz="1800" dirty="0"/>
              <a:t>Min 2017 </a:t>
            </a:r>
            <a:r>
              <a:rPr lang="nb-NO" sz="1800" dirty="0" err="1"/>
              <a:t>MacBook</a:t>
            </a:r>
            <a:r>
              <a:rPr lang="nb-NO" sz="1800" dirty="0"/>
              <a:t> Pro: 8 kjerner</a:t>
            </a:r>
          </a:p>
          <a:p>
            <a:pPr lvl="1"/>
            <a:r>
              <a:rPr lang="nb-NO" sz="1800" dirty="0"/>
              <a:t>Stor server: 64-128 kjerner</a:t>
            </a:r>
          </a:p>
          <a:p>
            <a:r>
              <a:rPr lang="nb-NO" sz="2200" dirty="0"/>
              <a:t>Hvordan </a:t>
            </a:r>
            <a:r>
              <a:rPr lang="nb-NO" sz="2200" dirty="0" err="1"/>
              <a:t>uttnytter</a:t>
            </a:r>
            <a:r>
              <a:rPr lang="nb-NO" sz="2200" dirty="0"/>
              <a:t> vi dem??</a:t>
            </a:r>
          </a:p>
          <a:p>
            <a:r>
              <a:rPr lang="nb-NO" sz="2200" dirty="0"/>
              <a:t>Svar: vi bruker tråde!</a:t>
            </a:r>
          </a:p>
          <a:p>
            <a:pPr lvl="1"/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kurset handler om tråder og effektivitet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Hva er tråder</a:t>
            </a:r>
          </a:p>
          <a:p>
            <a:pPr lvl="1"/>
            <a:r>
              <a:rPr lang="nb-NO" sz="1800" dirty="0"/>
              <a:t>Se litt på maskinen</a:t>
            </a:r>
          </a:p>
          <a:p>
            <a:pPr lvl="1"/>
            <a:r>
              <a:rPr lang="nb-NO" sz="1800" dirty="0"/>
              <a:t>Se på operativsystemet</a:t>
            </a:r>
          </a:p>
          <a:p>
            <a:pPr lvl="1"/>
            <a:r>
              <a:rPr lang="nb-NO" sz="1800" dirty="0"/>
              <a:t>Hvordan skal vi oppfatte en tråd i et Java-program</a:t>
            </a:r>
          </a:p>
          <a:p>
            <a:pPr lvl="1"/>
            <a:r>
              <a:rPr lang="nb-NO" sz="1800" dirty="0"/>
              <a:t>Senere se på kompileringen og kjøring av Java-kode</a:t>
            </a:r>
          </a:p>
          <a:p>
            <a:r>
              <a:rPr lang="nb-NO" sz="2000" dirty="0"/>
              <a:t>Hvordan måle effektivitet</a:t>
            </a:r>
          </a:p>
          <a:p>
            <a:pPr lvl="1"/>
            <a:r>
              <a:rPr lang="nb-NO" sz="1800" dirty="0"/>
              <a:t>Hvordan ta tiden på ulike deler av et program; både:</a:t>
            </a:r>
          </a:p>
          <a:p>
            <a:pPr lvl="2"/>
            <a:r>
              <a:rPr lang="nb-NO" sz="1800" dirty="0"/>
              <a:t>Den sekvensielle algoritmen</a:t>
            </a:r>
          </a:p>
          <a:p>
            <a:pPr lvl="2"/>
            <a:r>
              <a:rPr lang="nb-NO" sz="1800" dirty="0"/>
              <a:t>En eller flere parallelle løsninger</a:t>
            </a:r>
          </a:p>
          <a:p>
            <a:pPr lvl="1"/>
            <a:r>
              <a:rPr lang="nb-NO" sz="1800" dirty="0"/>
              <a:t>I dag: Enkel tidtaking</a:t>
            </a:r>
          </a:p>
          <a:p>
            <a:pPr lvl="1"/>
            <a:r>
              <a:rPr lang="nb-NO" sz="1800" dirty="0"/>
              <a:t>Neste gang: Bedre tidtaking</a:t>
            </a:r>
          </a:p>
          <a:p>
            <a:r>
              <a:rPr lang="nb-NO" sz="2000" dirty="0"/>
              <a:t>Praktisk i dag</a:t>
            </a:r>
          </a:p>
          <a:p>
            <a:pPr lvl="1"/>
            <a:r>
              <a:rPr lang="nb-NO" sz="1800" dirty="0"/>
              <a:t>Standard måte å starte programmet med tråder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mulige synsvinkler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Mange nivåer i parallellprogrammering: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Maskinvare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Programmeringsspråk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Programmeringsabstraksjon.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Hvilke typer problem egner seg for parallelle løsninger?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Empiriske eller formelle metoder for parallelle beregninger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IN3030/IN4330</a:t>
            </a:r>
            <a:r>
              <a:rPr lang="nb-NO" dirty="0"/>
              <a:t>: Parallellprogrammering av ulike algoritmer med tråder på multikjerne CPU i Java – empirisk vurdert ved tidsmålinger.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6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Learning-by-</a:t>
            </a:r>
            <a:r>
              <a:rPr lang="nb-NO" dirty="0" err="1"/>
              <a:t>doing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Dette kurs er et Learning-by-</a:t>
            </a:r>
            <a:r>
              <a:rPr lang="nb-NO" dirty="0" err="1"/>
              <a:t>doing</a:t>
            </a:r>
            <a:r>
              <a:rPr lang="nb-NO" dirty="0"/>
              <a:t> kurs!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Utbyttet ditt er avhengig av </a:t>
            </a:r>
            <a:r>
              <a:rPr lang="nb-NO" b="1" dirty="0"/>
              <a:t>DIN</a:t>
            </a:r>
            <a:r>
              <a:rPr lang="nb-NO" dirty="0"/>
              <a:t> innsats!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17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DIN innsats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Dette </a:t>
            </a:r>
            <a:r>
              <a:rPr lang="en-US" dirty="0" err="1"/>
              <a:t>kurs</a:t>
            </a:r>
            <a:r>
              <a:rPr lang="en-US" dirty="0"/>
              <a:t> er et Learning-by-doing </a:t>
            </a:r>
            <a:r>
              <a:rPr lang="en-US" dirty="0" err="1"/>
              <a:t>kurs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program lots of parallel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 them </a:t>
            </a:r>
            <a:r>
              <a:rPr lang="en-US" b="1" i="1" dirty="0"/>
              <a:t>FAST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Important</a:t>
            </a:r>
            <a:r>
              <a:rPr lang="nb-NO" dirty="0"/>
              <a:t>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UiO må ikke bruke opptak uten deltakers skriftlige OK</a:t>
            </a:r>
          </a:p>
          <a:p>
            <a:r>
              <a:rPr lang="nb-NO" sz="1800" b="1" dirty="0" err="1"/>
              <a:t>Please</a:t>
            </a:r>
            <a:r>
              <a:rPr lang="nb-NO" sz="1800" b="1" dirty="0"/>
              <a:t>! Do NOT </a:t>
            </a:r>
            <a:r>
              <a:rPr lang="nb-NO" sz="1800" b="1" dirty="0" err="1"/>
              <a:t>unmute</a:t>
            </a:r>
            <a:r>
              <a:rPr lang="nb-NO" sz="1800" b="1" dirty="0"/>
              <a:t> or turn </a:t>
            </a:r>
            <a:r>
              <a:rPr lang="nb-NO" sz="1800" b="1" dirty="0" err="1"/>
              <a:t>on</a:t>
            </a:r>
            <a:r>
              <a:rPr lang="nb-NO" sz="1800" b="1" dirty="0"/>
              <a:t> </a:t>
            </a:r>
            <a:r>
              <a:rPr lang="nb-NO" sz="1800" b="1" dirty="0" err="1"/>
              <a:t>your</a:t>
            </a:r>
            <a:r>
              <a:rPr lang="nb-NO" sz="1800" b="1" dirty="0"/>
              <a:t> CAMERA!</a:t>
            </a:r>
          </a:p>
          <a:p>
            <a:r>
              <a:rPr lang="nb-NO" sz="1800" b="1" dirty="0"/>
              <a:t>I </a:t>
            </a:r>
            <a:r>
              <a:rPr lang="nb-NO" sz="1800" b="1" dirty="0" err="1"/>
              <a:t>will</a:t>
            </a:r>
            <a:r>
              <a:rPr lang="nb-NO" sz="1800" b="1" dirty="0"/>
              <a:t> have to </a:t>
            </a:r>
            <a:r>
              <a:rPr lang="nb-NO" sz="1800" b="1" dirty="0" err="1"/>
              <a:t>cut</a:t>
            </a:r>
            <a:r>
              <a:rPr lang="nb-NO" sz="1800" b="1" dirty="0"/>
              <a:t> </a:t>
            </a:r>
            <a:r>
              <a:rPr lang="nb-NO" sz="1800" b="1" dirty="0" err="1"/>
              <a:t>out</a:t>
            </a:r>
            <a:r>
              <a:rPr lang="nb-NO" sz="1800" b="1" dirty="0"/>
              <a:t> </a:t>
            </a:r>
            <a:r>
              <a:rPr lang="nb-NO" sz="1800" b="1" dirty="0" err="1"/>
              <a:t>that</a:t>
            </a:r>
            <a:r>
              <a:rPr lang="nb-NO" sz="1800" b="1" dirty="0"/>
              <a:t> part.</a:t>
            </a:r>
          </a:p>
          <a:p>
            <a:endParaRPr lang="nb-NO" sz="1800" b="1" dirty="0"/>
          </a:p>
          <a:p>
            <a:r>
              <a:rPr lang="nb-NO" sz="1800" b="1" dirty="0"/>
              <a:t>NOW I WILL RECORD </a:t>
            </a:r>
            <a:r>
              <a:rPr lang="nb-NO" sz="1800" b="1" dirty="0" err="1"/>
              <a:t>the</a:t>
            </a:r>
            <a:r>
              <a:rPr lang="nb-NO" sz="1800" b="1" dirty="0"/>
              <a:t> LECTURE </a:t>
            </a:r>
          </a:p>
          <a:p>
            <a:endParaRPr lang="nb-NO" sz="1800" b="1" dirty="0"/>
          </a:p>
          <a:p>
            <a:r>
              <a:rPr lang="nb-NO" sz="1800" b="1" dirty="0"/>
              <a:t>For questions, </a:t>
            </a:r>
            <a:r>
              <a:rPr lang="nb-NO" sz="1800" b="1" dirty="0" err="1"/>
              <a:t>please</a:t>
            </a:r>
            <a:r>
              <a:rPr lang="nb-NO" sz="1800" b="1" dirty="0"/>
              <a:t> </a:t>
            </a:r>
            <a:r>
              <a:rPr lang="nb-NO" sz="1800" b="1" dirty="0" err="1"/>
              <a:t>use</a:t>
            </a:r>
            <a:r>
              <a:rPr lang="nb-NO" sz="1800" b="1" dirty="0"/>
              <a:t> </a:t>
            </a:r>
            <a:r>
              <a:rPr lang="nb-NO" sz="1800" b="1" dirty="0" err="1"/>
              <a:t>the</a:t>
            </a:r>
            <a:r>
              <a:rPr lang="nb-NO" sz="1800" b="1" dirty="0"/>
              <a:t> </a:t>
            </a:r>
            <a:r>
              <a:rPr lang="nb-NO" sz="1800" b="1" dirty="0" err="1"/>
              <a:t>chat</a:t>
            </a:r>
            <a:r>
              <a:rPr lang="nb-NO" sz="1800" b="1" dirty="0"/>
              <a:t> </a:t>
            </a:r>
            <a:r>
              <a:rPr lang="nb-NO" sz="1800" b="1" dirty="0" err="1"/>
              <a:t>function</a:t>
            </a:r>
            <a:r>
              <a:rPr lang="nb-NO" sz="1800" b="1" dirty="0"/>
              <a:t> </a:t>
            </a:r>
            <a:r>
              <a:rPr lang="nb-NO" sz="1800" b="1" dirty="0" err="1"/>
              <a:t>of</a:t>
            </a:r>
            <a:r>
              <a:rPr lang="nb-NO" sz="1800" b="1" dirty="0"/>
              <a:t> Zoom. The </a:t>
            </a:r>
            <a:r>
              <a:rPr lang="nb-NO" sz="1800" b="1" dirty="0" err="1"/>
              <a:t>chat</a:t>
            </a:r>
            <a:r>
              <a:rPr lang="nb-NO" sz="1800" b="1" dirty="0"/>
              <a:t> is NOT </a:t>
            </a:r>
            <a:r>
              <a:rPr lang="nb-NO" sz="1800" b="1" dirty="0" err="1"/>
              <a:t>published</a:t>
            </a:r>
            <a:r>
              <a:rPr lang="nb-NO" sz="1800" b="1" dirty="0"/>
              <a:t>.</a:t>
            </a:r>
          </a:p>
          <a:p>
            <a:r>
              <a:rPr lang="nb-NO" sz="1800" b="1" dirty="0"/>
              <a:t>For more </a:t>
            </a:r>
            <a:r>
              <a:rPr lang="nb-NO" sz="1800" b="1" dirty="0" err="1"/>
              <a:t>privacy</a:t>
            </a:r>
            <a:r>
              <a:rPr lang="nb-NO" sz="1800" b="1" dirty="0"/>
              <a:t>, </a:t>
            </a:r>
            <a:r>
              <a:rPr lang="nb-NO" sz="1800" b="1" dirty="0" err="1"/>
              <a:t>select</a:t>
            </a:r>
            <a:r>
              <a:rPr lang="nb-NO" sz="1800" b="1" dirty="0"/>
              <a:t> </a:t>
            </a:r>
            <a:r>
              <a:rPr lang="nb-NO" sz="1800" b="1" dirty="0" err="1"/>
              <a:t>me</a:t>
            </a:r>
            <a:r>
              <a:rPr lang="nb-NO" sz="1800" b="1" dirty="0"/>
              <a:t> </a:t>
            </a:r>
            <a:r>
              <a:rPr lang="nb-NO" sz="1800" b="1" dirty="0" err="1"/>
              <a:t>only</a:t>
            </a:r>
            <a:r>
              <a:rPr lang="nb-NO" sz="1800" b="1" dirty="0"/>
              <a:t> as </a:t>
            </a:r>
            <a:r>
              <a:rPr lang="nb-NO" sz="1800" b="1" dirty="0" err="1"/>
              <a:t>the</a:t>
            </a:r>
            <a:r>
              <a:rPr lang="nb-NO" sz="1800" b="1" dirty="0"/>
              <a:t> </a:t>
            </a:r>
            <a:r>
              <a:rPr lang="nb-NO" sz="1800" b="1" dirty="0" err="1"/>
              <a:t>destination</a:t>
            </a:r>
            <a:r>
              <a:rPr lang="nb-NO" sz="1800" b="1" dirty="0"/>
              <a:t> for </a:t>
            </a:r>
            <a:r>
              <a:rPr lang="nb-NO" sz="1800" b="1" dirty="0" err="1"/>
              <a:t>your</a:t>
            </a:r>
            <a:r>
              <a:rPr lang="nb-NO" sz="1800" b="1" dirty="0"/>
              <a:t> </a:t>
            </a:r>
            <a:r>
              <a:rPr lang="nb-NO" sz="1800" b="1" dirty="0" err="1"/>
              <a:t>chat</a:t>
            </a:r>
            <a:r>
              <a:rPr lang="nb-NO" sz="1800" b="1" dirty="0"/>
              <a:t> </a:t>
            </a:r>
            <a:r>
              <a:rPr lang="nb-NO" sz="1800" b="1" dirty="0" err="1"/>
              <a:t>contribution</a:t>
            </a:r>
            <a:r>
              <a:rPr lang="nb-NO" sz="1800" b="1" dirty="0"/>
              <a:t> </a:t>
            </a:r>
            <a:r>
              <a:rPr lang="nb-NO" sz="1800" b="1" dirty="0">
                <a:sym typeface="Wingdings" pitchFamily="2" charset="2"/>
              </a:rPr>
              <a:t></a:t>
            </a:r>
          </a:p>
          <a:p>
            <a:r>
              <a:rPr lang="nb-NO" sz="1800" b="1" dirty="0">
                <a:sym typeface="Wingdings" pitchFamily="2" charset="2"/>
              </a:rPr>
              <a:t>Ask </a:t>
            </a:r>
            <a:r>
              <a:rPr lang="nb-NO" sz="1800" b="1" dirty="0" err="1">
                <a:sym typeface="Wingdings" pitchFamily="2" charset="2"/>
              </a:rPr>
              <a:t>any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question</a:t>
            </a:r>
            <a:r>
              <a:rPr lang="nb-NO" sz="1800" b="1" dirty="0">
                <a:sym typeface="Wingdings" pitchFamily="2" charset="2"/>
              </a:rPr>
              <a:t> at ANY TIME during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lecture</a:t>
            </a:r>
            <a:r>
              <a:rPr lang="nb-NO" sz="1800" b="1" dirty="0">
                <a:sym typeface="Wingdings" pitchFamily="2" charset="2"/>
              </a:rPr>
              <a:t> – I </a:t>
            </a:r>
            <a:r>
              <a:rPr lang="nb-NO" sz="1800" b="1" dirty="0" err="1">
                <a:sym typeface="Wingdings" pitchFamily="2" charset="2"/>
              </a:rPr>
              <a:t>shall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try</a:t>
            </a:r>
            <a:r>
              <a:rPr lang="nb-NO" sz="1800" b="1" dirty="0">
                <a:sym typeface="Wingdings" pitchFamily="2" charset="2"/>
              </a:rPr>
              <a:t> to </a:t>
            </a:r>
            <a:r>
              <a:rPr lang="nb-NO" sz="1800" b="1" dirty="0" err="1">
                <a:sym typeface="Wingdings" pitchFamily="2" charset="2"/>
              </a:rPr>
              <a:t>respond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fairly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quickly</a:t>
            </a:r>
            <a:r>
              <a:rPr lang="nb-NO" sz="1800" b="1" dirty="0">
                <a:sym typeface="Wingdings" pitchFamily="2" charset="2"/>
              </a:rPr>
              <a:t> 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>
                <a:sym typeface="Wingdings" pitchFamily="2" charset="2"/>
              </a:rPr>
              <a:t>Last, </a:t>
            </a:r>
            <a:r>
              <a:rPr lang="nb-NO" sz="1800" b="1" dirty="0" err="1">
                <a:sym typeface="Wingdings" pitchFamily="2" charset="2"/>
              </a:rPr>
              <a:t>but</a:t>
            </a:r>
            <a:r>
              <a:rPr lang="nb-NO" sz="1800" b="1" dirty="0">
                <a:sym typeface="Wingdings" pitchFamily="2" charset="2"/>
              </a:rPr>
              <a:t> not </a:t>
            </a:r>
            <a:r>
              <a:rPr lang="nb-NO" sz="1800" b="1" dirty="0" err="1">
                <a:sym typeface="Wingdings" pitchFamily="2" charset="2"/>
              </a:rPr>
              <a:t>least</a:t>
            </a:r>
            <a:r>
              <a:rPr lang="nb-NO" sz="1800" b="1" dirty="0">
                <a:sym typeface="Wingdings" pitchFamily="2" charset="2"/>
              </a:rPr>
              <a:t>: HAVE FUN  !!</a:t>
            </a:r>
          </a:p>
          <a:p>
            <a:endParaRPr lang="nb-NO" sz="1800" b="1" dirty="0">
              <a:sym typeface="Wingdings" pitchFamily="2" charset="2"/>
            </a:endParaRP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8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828675"/>
          </a:xfrm>
        </p:spPr>
        <p:txBody>
          <a:bodyPr/>
          <a:lstStyle/>
          <a:p>
            <a:pPr rtl="0" eaLnBrk="0" fontAlgn="base" hangingPunct="0"/>
            <a:r>
              <a:rPr lang="nb-NO" sz="2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Maskinvare og språk for parallelle </a:t>
            </a:r>
            <a:r>
              <a:rPr lang="nb-NO" sz="2400" dirty="0"/>
              <a:t>b</a:t>
            </a:r>
            <a:r>
              <a:rPr lang="nb-NO" sz="2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eregninger og Ifi-kurs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48180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 err="1"/>
              <a:t>Grafikkkort</a:t>
            </a:r>
            <a:r>
              <a:rPr lang="nb-NO" sz="2000" dirty="0"/>
              <a:t> GPU med 2000+ små-kjerner, </a:t>
            </a:r>
            <a:r>
              <a:rPr lang="nb-NO" sz="2000" b="1" dirty="0"/>
              <a:t>IN5050</a:t>
            </a:r>
          </a:p>
          <a:p>
            <a:pPr lvl="1"/>
            <a:r>
              <a:rPr lang="nb-NO" sz="1800" dirty="0"/>
              <a:t>Eks </a:t>
            </a:r>
            <a:r>
              <a:rPr lang="nb-NO" sz="1800" dirty="0" err="1"/>
              <a:t>Nvidia</a:t>
            </a:r>
            <a:r>
              <a:rPr lang="nb-NO" sz="1800" dirty="0"/>
              <a:t> med flere tusen småkjerner (SIMD – maskin)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Mange maskiner løst koblet over internett. </a:t>
            </a:r>
            <a:r>
              <a:rPr lang="nb-NO" sz="2000" b="1" dirty="0"/>
              <a:t>IN5570</a:t>
            </a:r>
          </a:p>
          <a:p>
            <a:pPr lvl="1"/>
            <a:r>
              <a:rPr lang="nb-NO" sz="1800" dirty="0"/>
              <a:t>Planetlab </a:t>
            </a:r>
            <a:r>
              <a:rPr lang="mr-IN" sz="1800" dirty="0"/>
              <a:t>–</a:t>
            </a:r>
            <a:r>
              <a:rPr lang="nb-NO" sz="1800" dirty="0"/>
              <a:t> </a:t>
            </a:r>
            <a:r>
              <a:rPr lang="nb-NO" sz="1800" dirty="0" err="1"/>
              <a:t>world-wide</a:t>
            </a:r>
            <a:r>
              <a:rPr lang="nb-NO" sz="1800" dirty="0"/>
              <a:t> </a:t>
            </a:r>
            <a:r>
              <a:rPr lang="nb-NO" sz="1800" dirty="0" err="1"/>
              <a:t>testbed</a:t>
            </a:r>
            <a:endParaRPr lang="nb-NO" sz="1800" dirty="0"/>
          </a:p>
          <a:p>
            <a:pPr lvl="1"/>
            <a:r>
              <a:rPr lang="nb-NO" sz="1800" dirty="0" err="1"/>
              <a:t>Emerald</a:t>
            </a:r>
            <a:r>
              <a:rPr lang="nb-NO" sz="1800" dirty="0"/>
              <a:t> </a:t>
            </a:r>
            <a:r>
              <a:rPr lang="mr-IN" sz="1800" dirty="0"/>
              <a:t>–</a:t>
            </a:r>
            <a:r>
              <a:rPr lang="nb-NO" sz="1800" dirty="0"/>
              <a:t> språk til distribuert programmering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Mange maskiner løst koblet i utkanten av nettet. </a:t>
            </a:r>
            <a:r>
              <a:rPr lang="nb-NO" sz="2000" b="1" dirty="0"/>
              <a:t>IN5600</a:t>
            </a:r>
          </a:p>
          <a:p>
            <a:pPr lvl="1"/>
            <a:r>
              <a:rPr lang="nb-NO" sz="1800" dirty="0" err="1"/>
              <a:t>Fog</a:t>
            </a:r>
            <a:r>
              <a:rPr lang="nb-NO" sz="1800" dirty="0"/>
              <a:t> Computing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Teoretiske modeller for beregningene </a:t>
            </a:r>
            <a:r>
              <a:rPr lang="nb-NO" sz="2000" b="1" dirty="0"/>
              <a:t>IN5170</a:t>
            </a:r>
          </a:p>
          <a:p>
            <a:pPr marL="857250" lvl="1" indent="-457200"/>
            <a:r>
              <a:rPr lang="nb-NO" sz="1600" dirty="0"/>
              <a:t>PRAM modellen og formelle modeller (</a:t>
            </a:r>
            <a:r>
              <a:rPr lang="nb-NO" sz="1600" dirty="0" err="1"/>
              <a:t>f.eks</a:t>
            </a:r>
            <a:r>
              <a:rPr lang="nb-NO" sz="1600" dirty="0"/>
              <a:t> FSM)</a:t>
            </a:r>
          </a:p>
          <a:p>
            <a:pPr lvl="1"/>
            <a:endParaRPr lang="nb-NO" sz="1800" dirty="0"/>
          </a:p>
          <a:p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91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Multikjerne - Intel </a:t>
            </a:r>
            <a:r>
              <a:rPr lang="nb-NO" dirty="0" err="1"/>
              <a:t>Multicore</a:t>
            </a:r>
            <a:r>
              <a:rPr lang="nb-NO" dirty="0"/>
              <a:t> </a:t>
            </a:r>
            <a:r>
              <a:rPr lang="nb-NO" dirty="0" err="1"/>
              <a:t>Nehalam</a:t>
            </a:r>
            <a:r>
              <a:rPr lang="nb-NO" dirty="0"/>
              <a:t>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19C-BAD2-474F-B7B2-66F11C4D5BFD}" type="slidenum">
              <a:rPr lang="nb-NO" smtClean="0"/>
              <a:pPr/>
              <a:t>31</a:t>
            </a:fld>
            <a:endParaRPr lang="nb-NO"/>
          </a:p>
        </p:txBody>
      </p:sp>
      <p:pic>
        <p:nvPicPr>
          <p:cNvPr id="1028" name="Picture 4" descr="http://mb.yesky.com/imagelist/2008/291/96h60p648h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19" y="1340767"/>
            <a:ext cx="4672211" cy="47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l Microarchitecture Based on 45nm De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" y="1700808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5120024"/>
            <a:ext cx="4294215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Mange ulike deler i en Multicore CPU – bla. en pipeline av maskininstruksjoner; kjernene holder på med 10 til 20 instruksjoner </a:t>
            </a:r>
            <a:r>
              <a:rPr lang="nb-NO" b="1" i="1" dirty="0"/>
              <a:t>samtidig</a:t>
            </a:r>
            <a:r>
              <a:rPr lang="nb-NO" dirty="0"/>
              <a:t>  dvs. instruksjonsparallellitet</a:t>
            </a:r>
          </a:p>
        </p:txBody>
      </p:sp>
    </p:spTree>
    <p:extLst>
      <p:ext uri="{BB962C8B-B14F-4D97-AF65-F5344CB8AC3E}">
        <p14:creationId xmlns:p14="http://schemas.microsoft.com/office/powerpoint/2010/main" val="105942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nb-NO" sz="2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Hvorfor får vi </a:t>
            </a:r>
            <a:r>
              <a:rPr lang="nb-NO" sz="28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multikjerne</a:t>
            </a:r>
            <a:r>
              <a:rPr lang="nb-NO" sz="2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CPUer 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Hver 18-24 måned dobler antall transistorer vi kan få på en brikke: Moores lov</a:t>
            </a:r>
          </a:p>
          <a:p>
            <a:r>
              <a:rPr lang="nb-NO" dirty="0"/>
              <a:t>Vi kan ikke lage raskere kretser fordi da vil vi ikke greie å </a:t>
            </a:r>
            <a:r>
              <a:rPr lang="nb-NO" dirty="0" err="1"/>
              <a:t>luftkjøle</a:t>
            </a:r>
            <a:r>
              <a:rPr lang="nb-NO" dirty="0"/>
              <a:t> dem (ca. 120 Watt på ca. 2x2 cm – varmere enn en rødglødende kokeplate). Og der er kvantemekaniske begrensninger også.</a:t>
            </a:r>
          </a:p>
          <a:p>
            <a:r>
              <a:rPr lang="nb-NO" dirty="0"/>
              <a:t>Med </a:t>
            </a:r>
            <a:r>
              <a:rPr lang="nb-NO" dirty="0" err="1"/>
              <a:t>f.eks</a:t>
            </a:r>
            <a:r>
              <a:rPr lang="nb-NO" dirty="0"/>
              <a:t> dobbelt så mange transistorer ønsker vi oss egentlig en dobbelt så rask maskin, men det vi får er dessverre ‘bare’ dobbelt så mange CPU-kjerner. </a:t>
            </a:r>
          </a:p>
          <a:p>
            <a:r>
              <a:rPr lang="nb-NO" dirty="0"/>
              <a:t>Med flere regnekverner (kjerner) må vi få opp hastigheten ved å lage parallelle programmer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47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M:\INF2440Para\Powerpoint\MooresLa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84"/>
            <a:ext cx="8966818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4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 not be </a:t>
            </a:r>
            <a:r>
              <a:rPr lang="nb-NO" dirty="0" err="1"/>
              <a:t>shy</a:t>
            </a:r>
            <a:r>
              <a:rPr lang="nb-NO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b="1" dirty="0"/>
          </a:p>
          <a:p>
            <a:r>
              <a:rPr lang="nb-NO" sz="1800" b="1" dirty="0">
                <a:sym typeface="Wingdings" pitchFamily="2" charset="2"/>
              </a:rPr>
              <a:t>Ask </a:t>
            </a:r>
            <a:r>
              <a:rPr lang="nb-NO" sz="1800" b="1" dirty="0" err="1">
                <a:sym typeface="Wingdings" pitchFamily="2" charset="2"/>
              </a:rPr>
              <a:t>any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question</a:t>
            </a:r>
            <a:r>
              <a:rPr lang="nb-NO" sz="1800" b="1" dirty="0">
                <a:sym typeface="Wingdings" pitchFamily="2" charset="2"/>
              </a:rPr>
              <a:t> at ANY TIME during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lecture</a:t>
            </a:r>
            <a:r>
              <a:rPr lang="nb-NO" sz="1800" b="1" dirty="0">
                <a:sym typeface="Wingdings" pitchFamily="2" charset="2"/>
              </a:rPr>
              <a:t> – I </a:t>
            </a:r>
            <a:r>
              <a:rPr lang="nb-NO" sz="1800" b="1" dirty="0" err="1">
                <a:sym typeface="Wingdings" pitchFamily="2" charset="2"/>
              </a:rPr>
              <a:t>shall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try</a:t>
            </a:r>
            <a:r>
              <a:rPr lang="nb-NO" sz="1800" b="1" dirty="0">
                <a:sym typeface="Wingdings" pitchFamily="2" charset="2"/>
              </a:rPr>
              <a:t> to </a:t>
            </a:r>
            <a:r>
              <a:rPr lang="nb-NO" sz="1800" b="1" dirty="0" err="1">
                <a:sym typeface="Wingdings" pitchFamily="2" charset="2"/>
              </a:rPr>
              <a:t>respond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fairly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quickly</a:t>
            </a:r>
            <a:r>
              <a:rPr lang="nb-NO" sz="1800" b="1" dirty="0">
                <a:sym typeface="Wingdings" pitchFamily="2" charset="2"/>
              </a:rPr>
              <a:t> </a:t>
            </a:r>
          </a:p>
          <a:p>
            <a:r>
              <a:rPr lang="nb-NO" sz="1800" b="1" dirty="0" err="1">
                <a:sym typeface="Wingdings" pitchFamily="2" charset="2"/>
              </a:rPr>
              <a:t>Also</a:t>
            </a:r>
            <a:r>
              <a:rPr lang="nb-NO" sz="1800" b="1" dirty="0">
                <a:sym typeface="Wingdings" pitchFamily="2" charset="2"/>
              </a:rPr>
              <a:t>, REMEMBER, in </a:t>
            </a:r>
            <a:r>
              <a:rPr lang="nb-NO" sz="1800" b="1" dirty="0" err="1">
                <a:sym typeface="Wingdings" pitchFamily="2" charset="2"/>
              </a:rPr>
              <a:t>education</a:t>
            </a:r>
            <a:r>
              <a:rPr lang="nb-NO" sz="1800" b="1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endParaRPr lang="nb-NO" sz="1800" b="1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nb-NO" sz="1400" b="1" dirty="0">
                <a:sym typeface="Wingdings" pitchFamily="2" charset="2"/>
              </a:rPr>
              <a:t>THERE ARE NO STUDPID QUESTIONS, </a:t>
            </a:r>
            <a:r>
              <a:rPr lang="nb-NO" sz="1400" b="1" dirty="0" err="1">
                <a:sym typeface="Wingdings" pitchFamily="2" charset="2"/>
              </a:rPr>
              <a:t>only</a:t>
            </a:r>
            <a:r>
              <a:rPr lang="nb-NO" sz="1400" b="1" dirty="0">
                <a:sym typeface="Wingdings" pitchFamily="2" charset="2"/>
              </a:rPr>
              <a:t> STUPID ANSWERS!</a:t>
            </a:r>
          </a:p>
          <a:p>
            <a:endParaRPr lang="nb-NO" sz="1800" b="1" dirty="0">
              <a:sym typeface="Wingdings" pitchFamily="2" charset="2"/>
            </a:endParaRPr>
          </a:p>
          <a:p>
            <a:endParaRPr lang="nb-NO" sz="1800" b="1" dirty="0">
              <a:sym typeface="Wingdings" pitchFamily="2" charset="2"/>
            </a:endParaRPr>
          </a:p>
          <a:p>
            <a:pPr marL="0" indent="0">
              <a:buNone/>
            </a:pPr>
            <a:endParaRPr lang="nb-NO" sz="1800" b="1" dirty="0">
              <a:sym typeface="Wingdings" pitchFamily="2" charset="2"/>
            </a:endParaRP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3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b="1" dirty="0"/>
          </a:p>
          <a:p>
            <a:r>
              <a:rPr lang="nb-NO" sz="1800" b="1" dirty="0">
                <a:sym typeface="Wingdings" pitchFamily="2" charset="2"/>
              </a:rPr>
              <a:t>I am Danish: so my </a:t>
            </a:r>
            <a:r>
              <a:rPr lang="nb-NO" sz="1800" b="1" dirty="0" err="1">
                <a:sym typeface="Wingdings" pitchFamily="2" charset="2"/>
              </a:rPr>
              <a:t>Danwegian</a:t>
            </a:r>
            <a:r>
              <a:rPr lang="nb-NO" sz="1800" b="1" dirty="0">
                <a:sym typeface="Wingdings" pitchFamily="2" charset="2"/>
              </a:rPr>
              <a:t> sounds like a terrible </a:t>
            </a:r>
            <a:r>
              <a:rPr lang="nb-NO" sz="1800" b="1" dirty="0" err="1">
                <a:sym typeface="Wingdings" pitchFamily="2" charset="2"/>
              </a:rPr>
              <a:t>dialect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of</a:t>
            </a:r>
            <a:r>
              <a:rPr lang="nb-NO" sz="1800" b="1" dirty="0">
                <a:sym typeface="Wingdings" pitchFamily="2" charset="2"/>
              </a:rPr>
              <a:t> Norwegian – </a:t>
            </a:r>
            <a:r>
              <a:rPr lang="nb-NO" sz="1800" b="1" dirty="0" err="1">
                <a:sym typeface="Wingdings" pitchFamily="2" charset="2"/>
              </a:rPr>
              <a:t>spoken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only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about</a:t>
            </a:r>
            <a:r>
              <a:rPr lang="nb-NO" sz="1800" b="1" dirty="0">
                <a:sym typeface="Wingdings" pitchFamily="2" charset="2"/>
              </a:rPr>
              <a:t> 200 km </a:t>
            </a:r>
            <a:r>
              <a:rPr lang="nb-NO" sz="1800" b="1" dirty="0" err="1">
                <a:sym typeface="Wingdings" pitchFamily="2" charset="2"/>
              </a:rPr>
              <a:t>southeast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of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Kristianssand</a:t>
            </a:r>
            <a:r>
              <a:rPr lang="nb-NO" sz="1800" b="1" dirty="0">
                <a:sym typeface="Wingdings" pitchFamily="2" charset="2"/>
              </a:rPr>
              <a:t>.</a:t>
            </a:r>
          </a:p>
          <a:p>
            <a:r>
              <a:rPr lang="nb-NO" sz="1800" b="1" dirty="0" err="1">
                <a:sym typeface="Wingdings" pitchFamily="2" charset="2"/>
              </a:rPr>
              <a:t>Many</a:t>
            </a:r>
            <a:r>
              <a:rPr lang="nb-NO" sz="1800" b="1" dirty="0">
                <a:sym typeface="Wingdings" pitchFamily="2" charset="2"/>
              </a:rPr>
              <a:t> Norwegians understand </a:t>
            </a:r>
            <a:r>
              <a:rPr lang="nb-NO" sz="1800" b="1" dirty="0" err="1">
                <a:sym typeface="Wingdings" pitchFamily="2" charset="2"/>
              </a:rPr>
              <a:t>what</a:t>
            </a:r>
            <a:r>
              <a:rPr lang="nb-NO" sz="1800" b="1" dirty="0">
                <a:sym typeface="Wingdings" pitchFamily="2" charset="2"/>
              </a:rPr>
              <a:t> I </a:t>
            </a:r>
            <a:r>
              <a:rPr lang="nb-NO" sz="1800" b="1" dirty="0" err="1">
                <a:sym typeface="Wingdings" pitchFamily="2" charset="2"/>
              </a:rPr>
              <a:t>say</a:t>
            </a:r>
            <a:r>
              <a:rPr lang="nb-NO" sz="1800" b="1" dirty="0">
                <a:sym typeface="Wingdings" pitchFamily="2" charset="2"/>
              </a:rPr>
              <a:t>, </a:t>
            </a:r>
            <a:r>
              <a:rPr lang="nb-NO" sz="1800" b="1" dirty="0" err="1">
                <a:sym typeface="Wingdings" pitchFamily="2" charset="2"/>
              </a:rPr>
              <a:t>but</a:t>
            </a:r>
            <a:r>
              <a:rPr lang="nb-NO" sz="1800" b="1" dirty="0">
                <a:sym typeface="Wingdings" pitchFamily="2" charset="2"/>
              </a:rPr>
              <a:t>, alas, </a:t>
            </a:r>
            <a:r>
              <a:rPr lang="nb-NO" sz="1800" b="1" dirty="0" err="1">
                <a:sym typeface="Wingdings" pitchFamily="2" charset="2"/>
              </a:rPr>
              <a:t>many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that</a:t>
            </a:r>
            <a:r>
              <a:rPr lang="nb-NO" sz="1800" b="1" dirty="0">
                <a:sym typeface="Wingdings" pitchFamily="2" charset="2"/>
              </a:rPr>
              <a:t> have Norwegian as a </a:t>
            </a:r>
            <a:r>
              <a:rPr lang="nb-NO" sz="1800" b="1" dirty="0" err="1">
                <a:sym typeface="Wingdings" pitchFamily="2" charset="2"/>
              </a:rPr>
              <a:t>second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language</a:t>
            </a:r>
            <a:r>
              <a:rPr lang="nb-NO" sz="1800" b="1" dirty="0">
                <a:sym typeface="Wingdings" pitchFamily="2" charset="2"/>
              </a:rPr>
              <a:t> have trouble </a:t>
            </a:r>
            <a:r>
              <a:rPr lang="nb-NO" sz="1800" b="1" dirty="0" err="1">
                <a:sym typeface="Wingdings" pitchFamily="2" charset="2"/>
              </a:rPr>
              <a:t>doing</a:t>
            </a:r>
            <a:r>
              <a:rPr lang="nb-NO" sz="1800" b="1" dirty="0">
                <a:sym typeface="Wingdings" pitchFamily="2" charset="2"/>
              </a:rPr>
              <a:t> so</a:t>
            </a:r>
          </a:p>
          <a:p>
            <a:r>
              <a:rPr lang="nb-NO" sz="1800" b="1" dirty="0">
                <a:sym typeface="Wingdings" pitchFamily="2" charset="2"/>
              </a:rPr>
              <a:t>And </a:t>
            </a:r>
            <a:r>
              <a:rPr lang="nb-NO" sz="1800" b="1" dirty="0" err="1">
                <a:sym typeface="Wingdings" pitchFamily="2" charset="2"/>
              </a:rPr>
              <a:t>there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are</a:t>
            </a:r>
            <a:r>
              <a:rPr lang="nb-NO" sz="1800" b="1" dirty="0">
                <a:sym typeface="Wingdings" pitchFamily="2" charset="2"/>
              </a:rPr>
              <a:t> a </a:t>
            </a:r>
            <a:r>
              <a:rPr lang="nb-NO" sz="1800" b="1" dirty="0" err="1">
                <a:sym typeface="Wingdings" pitchFamily="2" charset="2"/>
              </a:rPr>
              <a:t>few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international</a:t>
            </a:r>
            <a:r>
              <a:rPr lang="nb-NO" sz="1800" b="1" dirty="0">
                <a:sym typeface="Wingdings" pitchFamily="2" charset="2"/>
              </a:rPr>
              <a:t> students in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course</a:t>
            </a:r>
            <a:r>
              <a:rPr lang="nb-NO" sz="1800" b="1" dirty="0">
                <a:sym typeface="Wingdings" pitchFamily="2" charset="2"/>
              </a:rPr>
              <a:t>.</a:t>
            </a:r>
          </a:p>
          <a:p>
            <a:r>
              <a:rPr lang="nb-NO" sz="1800" b="1" dirty="0">
                <a:sym typeface="Wingdings" pitchFamily="2" charset="2"/>
              </a:rPr>
              <a:t>So I </a:t>
            </a:r>
            <a:r>
              <a:rPr lang="nb-NO" sz="1800" b="1" dirty="0" err="1">
                <a:sym typeface="Wingdings" pitchFamily="2" charset="2"/>
              </a:rPr>
              <a:t>will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lecture</a:t>
            </a:r>
            <a:r>
              <a:rPr lang="nb-NO" sz="1800" b="1" dirty="0">
                <a:sym typeface="Wingdings" pitchFamily="2" charset="2"/>
              </a:rPr>
              <a:t> in English.</a:t>
            </a:r>
          </a:p>
          <a:p>
            <a:endParaRPr lang="nb-NO" sz="1800" b="1" dirty="0">
              <a:sym typeface="Wingdings" pitchFamily="2" charset="2"/>
            </a:endParaRPr>
          </a:p>
          <a:p>
            <a:pPr marL="0" indent="0">
              <a:buNone/>
            </a:pPr>
            <a:endParaRPr lang="nb-NO" sz="1800" b="1" dirty="0">
              <a:sym typeface="Wingdings" pitchFamily="2" charset="2"/>
            </a:endParaRP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3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Meg</a:t>
            </a:r>
          </a:p>
          <a:p>
            <a:r>
              <a:rPr lang="nb-NO" sz="1800" b="1" dirty="0">
                <a:sym typeface="Wingdings" pitchFamily="2" charset="2"/>
              </a:rPr>
              <a:t>Arne </a:t>
            </a:r>
            <a:r>
              <a:rPr lang="nb-NO" sz="1800" b="1" dirty="0" err="1">
                <a:sym typeface="Wingdings" pitchFamily="2" charset="2"/>
              </a:rPr>
              <a:t>Maus</a:t>
            </a:r>
            <a:r>
              <a:rPr lang="nb-NO" sz="1800" b="1" dirty="0">
                <a:sym typeface="Wingdings" pitchFamily="2" charset="2"/>
              </a:rPr>
              <a:t> – </a:t>
            </a:r>
            <a:r>
              <a:rPr lang="nb-NO" sz="1800" dirty="0">
                <a:sym typeface="Wingdings" pitchFamily="2" charset="2"/>
              </a:rPr>
              <a:t>original </a:t>
            </a:r>
            <a:r>
              <a:rPr lang="nb-NO" sz="1800" dirty="0" err="1">
                <a:sym typeface="Wingdings" pitchFamily="2" charset="2"/>
              </a:rPr>
              <a:t>course</a:t>
            </a:r>
            <a:r>
              <a:rPr lang="nb-NO" sz="1800" dirty="0">
                <a:sym typeface="Wingdings" pitchFamily="2" charset="2"/>
              </a:rPr>
              <a:t> designer, Emeritus</a:t>
            </a:r>
            <a:endParaRPr lang="nb-NO" sz="1800" b="1" dirty="0"/>
          </a:p>
          <a:p>
            <a:r>
              <a:rPr lang="nb-NO" sz="1800" b="1" dirty="0"/>
              <a:t>Michael Kirkedal Thomsen – </a:t>
            </a:r>
            <a:r>
              <a:rPr lang="nb-NO" sz="1800" dirty="0" err="1"/>
              <a:t>new</a:t>
            </a:r>
            <a:r>
              <a:rPr lang="nb-NO" sz="1800" dirty="0"/>
              <a:t> førsteamanuensis in PT </a:t>
            </a:r>
            <a:r>
              <a:rPr lang="nb-NO" sz="1800" dirty="0">
                <a:sym typeface="Wingdings" pitchFamily="2" charset="2"/>
              </a:rPr>
              <a:t>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>
                <a:sym typeface="Wingdings" pitchFamily="2" charset="2"/>
              </a:rPr>
              <a:t>2 </a:t>
            </a:r>
            <a:r>
              <a:rPr lang="nb-NO" sz="1800" b="1" dirty="0" err="1">
                <a:sym typeface="Wingdings" pitchFamily="2" charset="2"/>
              </a:rPr>
              <a:t>Teaching</a:t>
            </a:r>
            <a:r>
              <a:rPr lang="nb-NO" sz="1800" b="1" dirty="0">
                <a:sym typeface="Wingdings" pitchFamily="2" charset="2"/>
              </a:rPr>
              <a:t> Assistants</a:t>
            </a:r>
          </a:p>
          <a:p>
            <a:r>
              <a:rPr lang="nb-NO" sz="1800" b="1" dirty="0">
                <a:sym typeface="Wingdings" pitchFamily="2" charset="2"/>
              </a:rPr>
              <a:t>3 «Rettere» 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About</a:t>
            </a:r>
            <a:r>
              <a:rPr lang="nb-NO" sz="1800" b="1" dirty="0">
                <a:sym typeface="Wingdings" pitchFamily="2" charset="2"/>
              </a:rPr>
              <a:t> 150 students </a:t>
            </a:r>
            <a:r>
              <a:rPr lang="nb-NO" sz="1800" b="1" dirty="0" err="1">
                <a:sym typeface="Wingdings" pitchFamily="2" charset="2"/>
              </a:rPr>
              <a:t>signed</a:t>
            </a:r>
            <a:r>
              <a:rPr lang="nb-NO" sz="1800" b="1" dirty="0">
                <a:sym typeface="Wingdings" pitchFamily="2" charset="2"/>
              </a:rPr>
              <a:t> up (</a:t>
            </a:r>
            <a:r>
              <a:rPr lang="nb-NO" sz="1800" b="1" dirty="0" err="1">
                <a:sym typeface="Wingdings" pitchFamily="2" charset="2"/>
              </a:rPr>
              <a:t>usually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somewhat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fewer</a:t>
            </a:r>
            <a:r>
              <a:rPr lang="nb-NO" sz="1800" b="1" dirty="0">
                <a:sym typeface="Wingdings" pitchFamily="2" charset="2"/>
              </a:rPr>
              <a:t> show up)</a:t>
            </a:r>
          </a:p>
          <a:p>
            <a:pPr lvl="1"/>
            <a:endParaRPr lang="nb-NO" sz="1400" b="1" dirty="0">
              <a:sym typeface="Wingdings" pitchFamily="2" charset="2"/>
            </a:endParaRPr>
          </a:p>
          <a:p>
            <a:pPr lvl="1"/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dette kurs?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Love </a:t>
            </a:r>
            <a:r>
              <a:rPr lang="nb-NO" sz="1800" b="1" dirty="0" err="1"/>
              <a:t>of</a:t>
            </a:r>
            <a:r>
              <a:rPr lang="nb-NO" sz="1800" b="1" dirty="0"/>
              <a:t> </a:t>
            </a:r>
            <a:r>
              <a:rPr lang="nb-NO" sz="1800" b="1" i="1" dirty="0"/>
              <a:t>Learning by </a:t>
            </a:r>
            <a:r>
              <a:rPr lang="nb-NO" sz="1800" b="1" i="1" dirty="0" err="1"/>
              <a:t>Doing</a:t>
            </a:r>
            <a:endParaRPr lang="nb-NO" sz="1800" b="1" i="1" dirty="0"/>
          </a:p>
          <a:p>
            <a:r>
              <a:rPr lang="nb-NO" sz="1800" b="1" dirty="0"/>
              <a:t>Oppleve </a:t>
            </a:r>
            <a:r>
              <a:rPr lang="nb-NO" sz="1800" b="1" dirty="0" err="1"/>
              <a:t>progammer</a:t>
            </a:r>
            <a:r>
              <a:rPr lang="nb-NO" sz="1800" b="1" dirty="0"/>
              <a:t>, der gjør en forskjell!!</a:t>
            </a:r>
          </a:p>
          <a:p>
            <a:r>
              <a:rPr lang="nb-NO" sz="1800" b="1" dirty="0" err="1"/>
              <a:t>Uttnytte</a:t>
            </a:r>
            <a:r>
              <a:rPr lang="nb-NO" sz="1800" b="1" dirty="0"/>
              <a:t> </a:t>
            </a:r>
            <a:r>
              <a:rPr lang="nb-NO" sz="1800" b="1" i="1" dirty="0" err="1"/>
              <a:t>multicore</a:t>
            </a:r>
            <a:r>
              <a:rPr lang="nb-NO" sz="1800" b="1" i="1" dirty="0"/>
              <a:t> – </a:t>
            </a:r>
            <a:r>
              <a:rPr lang="nb-NO" sz="1800" b="1" i="1" dirty="0" err="1"/>
              <a:t>multikjerne</a:t>
            </a:r>
            <a:endParaRPr lang="nb-NO" sz="1800" b="1" i="1" dirty="0"/>
          </a:p>
          <a:p>
            <a:r>
              <a:rPr lang="nb-NO" sz="1800" b="1" i="1" dirty="0"/>
              <a:t>Teori er bra, MEN praksis </a:t>
            </a:r>
            <a:r>
              <a:rPr lang="nb-NO" sz="1800" b="1" i="1" dirty="0" err="1"/>
              <a:t>essentiel</a:t>
            </a:r>
            <a:r>
              <a:rPr lang="nb-NO" sz="1800" b="1" i="1" dirty="0"/>
              <a:t>!</a:t>
            </a:r>
          </a:p>
          <a:p>
            <a:r>
              <a:rPr lang="nb-NO" sz="1800" b="1" i="1" dirty="0"/>
              <a:t>Bli bedre </a:t>
            </a:r>
            <a:r>
              <a:rPr lang="nb-NO" sz="1800" b="1" i="1" dirty="0" err="1"/>
              <a:t>programmør</a:t>
            </a:r>
            <a:r>
              <a:rPr lang="nb-NO" sz="1800" b="1" i="1" dirty="0"/>
              <a:t>!!</a:t>
            </a:r>
          </a:p>
          <a:p>
            <a:r>
              <a:rPr lang="nb-NO" sz="1800" b="1" i="1" dirty="0"/>
              <a:t>... And have </a:t>
            </a:r>
            <a:r>
              <a:rPr lang="nb-NO" sz="1800" b="1" i="1" dirty="0" err="1"/>
              <a:t>fun</a:t>
            </a:r>
            <a:r>
              <a:rPr lang="nb-NO" sz="1800" b="1" i="1" dirty="0"/>
              <a:t> </a:t>
            </a:r>
            <a:r>
              <a:rPr lang="nb-NO" sz="1800" b="1" i="1" dirty="0" err="1"/>
              <a:t>doing</a:t>
            </a:r>
            <a:r>
              <a:rPr lang="nb-NO" sz="1800" b="1" i="1" dirty="0"/>
              <a:t> so!!!</a:t>
            </a:r>
          </a:p>
          <a:p>
            <a:endParaRPr lang="nb-NO" sz="1800" b="1" i="1" dirty="0"/>
          </a:p>
          <a:p>
            <a:endParaRPr lang="nb-NO" sz="1800" b="1" i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4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om 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 err="1"/>
              <a:t>Ph.D</a:t>
            </a:r>
            <a:r>
              <a:rPr lang="nb-NO" sz="1800" b="1" dirty="0"/>
              <a:t>. </a:t>
            </a:r>
            <a:r>
              <a:rPr lang="nb-NO" sz="1800" b="1" dirty="0" err="1"/>
              <a:t>University</a:t>
            </a:r>
            <a:r>
              <a:rPr lang="nb-NO" sz="1800" b="1" dirty="0"/>
              <a:t> </a:t>
            </a:r>
            <a:r>
              <a:rPr lang="nb-NO" sz="1800" b="1" dirty="0" err="1"/>
              <a:t>of</a:t>
            </a:r>
            <a:r>
              <a:rPr lang="nb-NO" sz="1800" b="1" dirty="0"/>
              <a:t> Washington, 1989</a:t>
            </a:r>
          </a:p>
          <a:p>
            <a:r>
              <a:rPr lang="nb-NO" sz="1800" b="1" dirty="0"/>
              <a:t>Dansk-amerikaner</a:t>
            </a:r>
          </a:p>
          <a:p>
            <a:r>
              <a:rPr lang="nb-NO" sz="1800" b="1" dirty="0"/>
              <a:t>Bor i Danmark </a:t>
            </a:r>
            <a:r>
              <a:rPr lang="mr-IN" sz="1800" b="1" dirty="0"/>
              <a:t>–</a:t>
            </a:r>
            <a:r>
              <a:rPr lang="nb-NO" sz="1800" b="1" dirty="0"/>
              <a:t> pendler til Oslo </a:t>
            </a:r>
            <a:r>
              <a:rPr lang="nb-NO" sz="1800" b="1" dirty="0" err="1"/>
              <a:t>ca</a:t>
            </a:r>
            <a:r>
              <a:rPr lang="nb-NO" sz="1800" b="1" dirty="0"/>
              <a:t> 2-3 gange/måned</a:t>
            </a:r>
          </a:p>
          <a:p>
            <a:r>
              <a:rPr lang="nb-NO" sz="1800" b="1" dirty="0"/>
              <a:t>1989-2000: </a:t>
            </a:r>
            <a:r>
              <a:rPr lang="nb-NO" sz="1800" b="1" dirty="0" err="1"/>
              <a:t>Førsteamauensis</a:t>
            </a:r>
            <a:r>
              <a:rPr lang="nb-NO" sz="1800" b="1" dirty="0"/>
              <a:t> Københavns Universitet</a:t>
            </a:r>
          </a:p>
          <a:p>
            <a:r>
              <a:rPr lang="nb-NO" sz="1800" b="1" dirty="0"/>
              <a:t>2000-2009: Professor Københavns Universitet</a:t>
            </a:r>
          </a:p>
          <a:p>
            <a:r>
              <a:rPr lang="nb-NO" sz="1800" b="1" dirty="0"/>
              <a:t>2009-2015: Bell Labs, Dublin &amp; Professor II, IfI</a:t>
            </a:r>
          </a:p>
          <a:p>
            <a:r>
              <a:rPr lang="nb-NO" sz="1800" b="1" dirty="0"/>
              <a:t>2016- Professor IfI</a:t>
            </a:r>
          </a:p>
          <a:p>
            <a:r>
              <a:rPr lang="nb-NO" sz="1800" b="1" dirty="0"/>
              <a:t>2019- Gruppeleder </a:t>
            </a:r>
            <a:r>
              <a:rPr lang="nb-NO" sz="1800" b="1" i="1" dirty="0"/>
              <a:t>Programming Technology</a:t>
            </a:r>
          </a:p>
          <a:p>
            <a:endParaRPr lang="nb-NO" sz="1800" b="1" i="1" dirty="0"/>
          </a:p>
          <a:p>
            <a:r>
              <a:rPr lang="nb-NO" sz="1800" b="1" i="1" dirty="0" err="1"/>
              <a:t>Favorite</a:t>
            </a:r>
            <a:r>
              <a:rPr lang="nb-NO" sz="1800" b="1" i="1" dirty="0"/>
              <a:t> </a:t>
            </a:r>
            <a:r>
              <a:rPr lang="nb-NO" sz="1800" b="1" i="1" dirty="0" err="1"/>
              <a:t>hobbies</a:t>
            </a:r>
            <a:r>
              <a:rPr lang="nb-NO" sz="1800" b="1" i="1" dirty="0"/>
              <a:t>: </a:t>
            </a:r>
            <a:r>
              <a:rPr lang="nb-NO" sz="1800" b="1" i="1" dirty="0" err="1"/>
              <a:t>Skiing</a:t>
            </a:r>
            <a:r>
              <a:rPr lang="nb-NO" sz="1800" b="1" i="1" dirty="0"/>
              <a:t> and Gliding (Seilfly) and a litte </a:t>
            </a:r>
            <a:r>
              <a:rPr lang="nb-NO" sz="1800" b="1" i="1" dirty="0" err="1"/>
              <a:t>bicycling</a:t>
            </a: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1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mere om 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81E7A54-095F-AA4F-BE6D-127418F04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04801"/>
            <a:ext cx="5145890" cy="5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659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31259</TotalTime>
  <Words>2019</Words>
  <Application>Microsoft Macintosh PowerPoint</Application>
  <PresentationFormat>Skjermfremvisning (4:3)</PresentationFormat>
  <Paragraphs>388</Paragraphs>
  <Slides>33</Slides>
  <Notes>5</Notes>
  <HiddenSlides>3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8" baseType="lpstr">
      <vt:lpstr>Calibri</vt:lpstr>
      <vt:lpstr>Tahoma</vt:lpstr>
      <vt:lpstr>Times New Roman</vt:lpstr>
      <vt:lpstr>Wingdings</vt:lpstr>
      <vt:lpstr>Blends</vt:lpstr>
      <vt:lpstr>IN3030/IN4330 Effektiv parallellprogrammering L1, (Uke 4), våren 2023</vt:lpstr>
      <vt:lpstr>Recording of Lectures</vt:lpstr>
      <vt:lpstr>Important Rules</vt:lpstr>
      <vt:lpstr>Do not be shy...</vt:lpstr>
      <vt:lpstr>English</vt:lpstr>
      <vt:lpstr>Hvem</vt:lpstr>
      <vt:lpstr>Hvorfor dette kurs?</vt:lpstr>
      <vt:lpstr>Litt om Eric</vt:lpstr>
      <vt:lpstr>Litt mere om Eric</vt:lpstr>
      <vt:lpstr>Communication</vt:lpstr>
      <vt:lpstr>AstroForum</vt:lpstr>
      <vt:lpstr>Bakgrunn IN3030</vt:lpstr>
      <vt:lpstr>Why are YOU here??</vt:lpstr>
      <vt:lpstr>Let’s get started on parallelism</vt:lpstr>
      <vt:lpstr>Motivation for Parallelle Programmer</vt:lpstr>
      <vt:lpstr>Hva vi skal lære om i dette kurset:</vt:lpstr>
      <vt:lpstr>Tre grunner til å lage parallelle programmer</vt:lpstr>
      <vt:lpstr>IN3030 - et nytt kurs – og dog</vt:lpstr>
      <vt:lpstr>Pensum</vt:lpstr>
      <vt:lpstr>I dag – teori og praksis</vt:lpstr>
      <vt:lpstr>Lineær speedup ?</vt:lpstr>
      <vt:lpstr>Lineær speedup analogier</vt:lpstr>
      <vt:lpstr>Flynns klassifikasjon av datamaskiner:</vt:lpstr>
      <vt:lpstr>Eksempel på en SSSE 3-instruksjon (Intel i7)</vt:lpstr>
      <vt:lpstr>Dette kurset handler om multikjernemaskiner</vt:lpstr>
      <vt:lpstr>Dette kurset handler om tråder og effektivitet</vt:lpstr>
      <vt:lpstr>Flere mulige synsvinkler</vt:lpstr>
      <vt:lpstr>Learning-by-doing</vt:lpstr>
      <vt:lpstr>DIN innsats</vt:lpstr>
      <vt:lpstr>Maskinvare og språk for parallelle beregninger og Ifi-kurs</vt:lpstr>
      <vt:lpstr>Multikjerne - Intel Multicore Nehalam CPU</vt:lpstr>
      <vt:lpstr>Hvorfor får vi multikjerne CPUer 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INF2440 – Effektiv parallellprogrammering Uke 1, v2014</dc:title>
  <dc:creator>Arne Maus</dc:creator>
  <cp:lastModifiedBy>Eric Bartley Jul</cp:lastModifiedBy>
  <cp:revision>270</cp:revision>
  <cp:lastPrinted>2018-01-19T12:15:20Z</cp:lastPrinted>
  <dcterms:created xsi:type="dcterms:W3CDTF">2013-10-07T06:57:58Z</dcterms:created>
  <dcterms:modified xsi:type="dcterms:W3CDTF">2023-01-26T18:35:36Z</dcterms:modified>
</cp:coreProperties>
</file>