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25"/>
  </p:notesMasterIdLst>
  <p:sldIdLst>
    <p:sldId id="323" r:id="rId2"/>
    <p:sldId id="273" r:id="rId3"/>
    <p:sldId id="274" r:id="rId4"/>
    <p:sldId id="294" r:id="rId5"/>
    <p:sldId id="295" r:id="rId6"/>
    <p:sldId id="296" r:id="rId7"/>
    <p:sldId id="310" r:id="rId8"/>
    <p:sldId id="302" r:id="rId9"/>
    <p:sldId id="297" r:id="rId10"/>
    <p:sldId id="298" r:id="rId11"/>
    <p:sldId id="322" r:id="rId12"/>
    <p:sldId id="272" r:id="rId13"/>
    <p:sldId id="281" r:id="rId14"/>
    <p:sldId id="283" r:id="rId15"/>
    <p:sldId id="280" r:id="rId16"/>
    <p:sldId id="290" r:id="rId17"/>
    <p:sldId id="300" r:id="rId18"/>
    <p:sldId id="288" r:id="rId19"/>
    <p:sldId id="289" r:id="rId20"/>
    <p:sldId id="285" r:id="rId21"/>
    <p:sldId id="286" r:id="rId22"/>
    <p:sldId id="287" r:id="rId23"/>
    <p:sldId id="305" r:id="rId24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37" autoAdjust="0"/>
    <p:restoredTop sz="86454" autoAdjust="0"/>
  </p:normalViewPr>
  <p:slideViewPr>
    <p:cSldViewPr>
      <p:cViewPr varScale="1">
        <p:scale>
          <a:sx n="97" d="100"/>
          <a:sy n="97" d="100"/>
        </p:scale>
        <p:origin x="191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CE8554B-CEC2-48D7-B598-E688F7E17C77}" type="datetimeFigureOut">
              <a:rPr lang="nb-NO" smtClean="0"/>
              <a:pPr/>
              <a:t>25.01.2023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06AB904-1DF5-43CE-9478-405E80D7FCB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250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7729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2900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19045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2473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9291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04003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08367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88993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81456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0B20-3052-4CB8-8AB0-32EC2028D663}" type="slidenum">
              <a:rPr lang="nb-NO" smtClean="0"/>
              <a:pPr/>
              <a:t>21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0674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70015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2761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3257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313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6204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3102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5841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2577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299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0938" y="332656"/>
            <a:ext cx="7793037" cy="981794"/>
          </a:xfrm>
        </p:spPr>
        <p:txBody>
          <a:bodyPr/>
          <a:lstStyle/>
          <a:p>
            <a:br>
              <a:rPr lang="nb-NO" dirty="0"/>
            </a:br>
            <a:br>
              <a:rPr lang="nb-NO" dirty="0"/>
            </a:br>
            <a:r>
              <a:rPr lang="nb-NO" dirty="0" err="1"/>
              <a:t>Moore’s</a:t>
            </a:r>
            <a:r>
              <a:rPr lang="nb-NO" dirty="0"/>
              <a:t> «Law»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How </a:t>
            </a:r>
            <a:r>
              <a:rPr lang="nb-NO" sz="2000" dirty="0" err="1"/>
              <a:t>many</a:t>
            </a:r>
            <a:r>
              <a:rPr lang="nb-NO" sz="2000" dirty="0"/>
              <a:t> more transistors </a:t>
            </a:r>
            <a:r>
              <a:rPr lang="nb-NO" sz="2000" dirty="0" err="1"/>
              <a:t>on</a:t>
            </a:r>
            <a:r>
              <a:rPr lang="nb-NO" sz="2000" dirty="0"/>
              <a:t> a chip?</a:t>
            </a:r>
          </a:p>
          <a:p>
            <a:r>
              <a:rPr lang="nb-NO" sz="2000" dirty="0" err="1"/>
              <a:t>Effect</a:t>
            </a:r>
            <a:r>
              <a:rPr lang="nb-NO" sz="2000" dirty="0"/>
              <a:t> </a:t>
            </a:r>
            <a:r>
              <a:rPr lang="nb-NO" sz="2000" dirty="0" err="1"/>
              <a:t>on</a:t>
            </a:r>
            <a:r>
              <a:rPr lang="nb-NO" sz="2000" dirty="0"/>
              <a:t> speed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processor</a:t>
            </a:r>
            <a:endParaRPr lang="nb-NO" sz="2000" dirty="0"/>
          </a:p>
          <a:p>
            <a:endParaRPr lang="nb-NO" sz="2000" dirty="0"/>
          </a:p>
          <a:p>
            <a:pPr lvl="1"/>
            <a:endParaRPr lang="nb-NO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263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– ideen om at vi har </a:t>
            </a:r>
            <a:r>
              <a:rPr lang="nb-NO" i="1" dirty="0"/>
              <a:t>uniform</a:t>
            </a:r>
            <a:r>
              <a:rPr lang="nb-NO" dirty="0"/>
              <a:t> aksesstid i hukommelsen er helt galt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Plassholder for innhold 4"/>
          <p:cNvSpPr txBox="1">
            <a:spLocks noGrp="1"/>
          </p:cNvSpPr>
          <p:nvPr>
            <p:ph idx="1"/>
          </p:nvPr>
        </p:nvSpPr>
        <p:spPr>
          <a:xfrm>
            <a:off x="1182688" y="1314450"/>
            <a:ext cx="7772400" cy="41672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Hukommelses-systemet i en multicore CPU ,</a:t>
            </a:r>
            <a:r>
              <a:rPr lang="nb-NO" sz="2000" dirty="0"/>
              <a:t>Intel Core i5-459 3.3 GHz</a:t>
            </a:r>
            <a:r>
              <a:rPr lang="nb-NO" dirty="0"/>
              <a:t>,  – mange lag (typisk aksesstid i instruksjonssykler):</a:t>
            </a:r>
            <a:br>
              <a:rPr lang="nb-NO" dirty="0"/>
            </a:br>
            <a:endParaRPr lang="nb-NO" sz="1200" dirty="0"/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Registre i kjernen (1) – 8/32 registre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L1 cache  (3-4) – 32 Kb 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L2  cache (13) – 256 kb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L3 </a:t>
            </a:r>
            <a:r>
              <a:rPr lang="nb-NO" sz="1800" dirty="0" err="1"/>
              <a:t>cache</a:t>
            </a:r>
            <a:r>
              <a:rPr lang="nb-NO" sz="1800" dirty="0"/>
              <a:t>  (32) – 8Mb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 err="1"/>
              <a:t>Hovedhukommelsen</a:t>
            </a:r>
            <a:r>
              <a:rPr lang="nb-NO" sz="1800" dirty="0"/>
              <a:t> (virtuell hukommelse) (ca. 200) – 8-64 GB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Disken (15 000 000 roterende) = 5 ms – 1000 GB </a:t>
            </a:r>
            <a:r>
              <a:rPr lang="mr-IN" sz="1800" dirty="0"/>
              <a:t>–</a:t>
            </a:r>
            <a:r>
              <a:rPr lang="nb-NO" sz="1800" dirty="0"/>
              <a:t> 1-5 TB</a:t>
            </a:r>
            <a:br>
              <a:rPr lang="nb-NO" sz="1800" dirty="0"/>
            </a:br>
            <a:r>
              <a:rPr lang="nb-NO" sz="1800" dirty="0"/>
              <a:t>FlashDisk (ca 2 000 000 les, ca. 10 000 000 skriv) = ca. 1 ms  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848647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Helt avgjørede for oss – cache-hukommelse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Hva er cache</a:t>
            </a:r>
          </a:p>
          <a:p>
            <a:pPr lvl="1"/>
            <a:r>
              <a:rPr lang="nb-NO" sz="1800" dirty="0"/>
              <a:t>Raskere (men også dyrere) hukommelse mellom hovedlageret og kjernene.</a:t>
            </a:r>
          </a:p>
          <a:p>
            <a:pPr lvl="1"/>
            <a:r>
              <a:rPr lang="nb-NO" sz="1800" dirty="0"/>
              <a:t>Vi må ha cache fordi det er så store hastighetsforskjeller mellom en CPU-kjerne og hovedlageret (‘main memory’ )</a:t>
            </a:r>
          </a:p>
          <a:p>
            <a:pPr lvl="1"/>
            <a:r>
              <a:rPr lang="nb-NO" sz="1800" dirty="0"/>
              <a:t>Ofte nå 3-4 lag med cache hukommelser  + et antall registere i kjernen (enda raskere enn cache-hukommelsene) som holder data eller intruksjoner</a:t>
            </a:r>
          </a:p>
          <a:p>
            <a:pPr lvl="1"/>
            <a:r>
              <a:rPr lang="nb-NO" sz="1800" dirty="0"/>
              <a:t>Når en kjerne trenger data eller en ny instruksjon (og den ikke har det i et register) leter den nedover i cache-hukommelsene. Først cache level 1 (L1), så L2 cachen, .. , før den går til hovedhukommelsen for data eller instruksjoner.</a:t>
            </a:r>
          </a:p>
          <a:p>
            <a:pPr lvl="1"/>
            <a:r>
              <a:rPr lang="nb-NO" sz="1800" dirty="0"/>
              <a:t>Det finns flere teknikker for å gjøre dette raskt (som pre-fetch , dvs at systemet henter neste data/instruksjon uten at kjernen eksplisitt har bedt om det)</a:t>
            </a:r>
          </a:p>
          <a:p>
            <a:pPr lvl="1"/>
            <a:endParaRPr lang="nb-NO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04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Vi kan ikke hente mer fra automatisk forbedring av hastigheten på våre programmer: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Ikke raskere maskiner </a:t>
            </a:r>
            <a:r>
              <a:rPr lang="nb-NO" dirty="0"/>
              <a:t>– luftkjølingsproblemet</a:t>
            </a:r>
          </a:p>
          <a:p>
            <a:r>
              <a:rPr lang="nb-NO" b="1" dirty="0" err="1"/>
              <a:t>Hovedhukommelsen</a:t>
            </a:r>
            <a:r>
              <a:rPr lang="nb-NO" b="1" dirty="0"/>
              <a:t>  - </a:t>
            </a:r>
            <a:r>
              <a:rPr lang="nb-NO" dirty="0"/>
              <a:t>både </a:t>
            </a:r>
            <a:r>
              <a:rPr lang="nb-NO" i="1" dirty="0"/>
              <a:t>mye</a:t>
            </a:r>
            <a:r>
              <a:rPr lang="nb-NO" dirty="0"/>
              <a:t> langsommere enn CPU-ene (derfor cache), og det å sette stadig flere kjerner oppå en langsom hukommelse gir køer.</a:t>
            </a:r>
          </a:p>
          <a:p>
            <a:r>
              <a:rPr lang="nb-NO" b="1" dirty="0"/>
              <a:t>Instruksjons-parallelliteten </a:t>
            </a:r>
            <a:r>
              <a:rPr lang="nb-NO" dirty="0"/>
              <a:t>i hver kjerne (pipelinen) er fult utnyttet – ikke mer å hente</a:t>
            </a:r>
          </a:p>
          <a:p>
            <a:r>
              <a:rPr lang="nb-NO" b="1" dirty="0"/>
              <a:t>Kompilatoren </a:t>
            </a:r>
            <a:r>
              <a:rPr lang="nb-NO" dirty="0"/>
              <a:t>– Java (etter ver 1.3) kompilerer videre til maskinkode og (etter ver 1.6) optimaliserer mye. JIT-kompilering. Ikke mulig å gjøre særlig mer effektiv </a:t>
            </a:r>
          </a:p>
          <a:p>
            <a:pPr marL="0" indent="0">
              <a:buNone/>
            </a:pPr>
            <a:r>
              <a:rPr lang="nb-NO" b="1" dirty="0">
                <a:solidFill>
                  <a:srgbClr val="FF0000"/>
                </a:solidFill>
                <a:sym typeface="Symbol"/>
              </a:rPr>
              <a:t> </a:t>
            </a:r>
            <a:r>
              <a:rPr lang="nb-NO" b="1" dirty="0">
                <a:solidFill>
                  <a:srgbClr val="FF0000"/>
                </a:solidFill>
              </a:rPr>
              <a:t>Konklusjon</a:t>
            </a:r>
            <a:r>
              <a:rPr lang="nb-NO" b="1" dirty="0"/>
              <a:t> </a:t>
            </a:r>
            <a:r>
              <a:rPr lang="nb-NO" dirty="0"/>
              <a:t>Skal vi ha raskere programmer, må vi som programmerere </a:t>
            </a:r>
            <a:r>
              <a:rPr lang="nb-NO" i="1" dirty="0"/>
              <a:t>selv </a:t>
            </a:r>
            <a:r>
              <a:rPr lang="nb-NO" dirty="0"/>
              <a:t>skrive parallelle løsninger på våre problemer.</a:t>
            </a:r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309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93037" cy="828675"/>
          </a:xfrm>
        </p:spPr>
        <p:txBody>
          <a:bodyPr/>
          <a:lstStyle/>
          <a:p>
            <a:r>
              <a:rPr lang="nb-NO" dirty="0"/>
              <a:t>Operativsystemet og tråder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576" y="1268760"/>
            <a:ext cx="7921352" cy="890413"/>
          </a:xfrm>
        </p:spPr>
        <p:txBody>
          <a:bodyPr/>
          <a:lstStyle/>
          <a:p>
            <a:r>
              <a:rPr lang="nb-NO" sz="1800" dirty="0"/>
              <a:t>De ulike operativsystemene (Linux, Windows) har ulike begreper for det som kjøres; mange nivåer (egentlig flere enn det som vises her)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403648" y="2342917"/>
            <a:ext cx="1706856" cy="338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Linux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4959599" y="2276872"/>
            <a:ext cx="2204689" cy="338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Windows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1830362" y="2871279"/>
            <a:ext cx="1066785" cy="338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err="1"/>
              <a:t>Task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830362" y="3721344"/>
            <a:ext cx="1066785" cy="338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err="1"/>
              <a:t>Process</a:t>
            </a:r>
            <a:endParaRPr lang="nb-NO" dirty="0"/>
          </a:p>
        </p:txBody>
      </p:sp>
      <p:cxnSp>
        <p:nvCxnSpPr>
          <p:cNvPr id="12" name="Rett linje 11"/>
          <p:cNvCxnSpPr/>
          <p:nvPr/>
        </p:nvCxnSpPr>
        <p:spPr bwMode="auto">
          <a:xfrm>
            <a:off x="4266188" y="2408962"/>
            <a:ext cx="17780" cy="25097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Rett linje 14"/>
          <p:cNvCxnSpPr>
            <a:stCxn id="8" idx="2"/>
            <a:endCxn id="9" idx="0"/>
          </p:cNvCxnSpPr>
          <p:nvPr/>
        </p:nvCxnSpPr>
        <p:spPr bwMode="auto">
          <a:xfrm>
            <a:off x="2363755" y="3210028"/>
            <a:ext cx="0" cy="51131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kstSylinder 15"/>
          <p:cNvSpPr txBox="1"/>
          <p:nvPr/>
        </p:nvSpPr>
        <p:spPr>
          <a:xfrm>
            <a:off x="2347958" y="3211624"/>
            <a:ext cx="4283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/>
              <a:t>1</a:t>
            </a:r>
          </a:p>
          <a:p>
            <a:endParaRPr lang="nb-NO" sz="1000" b="1" dirty="0"/>
          </a:p>
          <a:p>
            <a:r>
              <a:rPr lang="nb-NO" sz="1000" b="1" dirty="0"/>
              <a:t>1..*</a:t>
            </a:r>
          </a:p>
        </p:txBody>
      </p:sp>
      <p:sp>
        <p:nvSpPr>
          <p:cNvPr id="17" name="TekstSylinder 16"/>
          <p:cNvSpPr txBox="1"/>
          <p:nvPr/>
        </p:nvSpPr>
        <p:spPr>
          <a:xfrm>
            <a:off x="1830362" y="4579932"/>
            <a:ext cx="1066785" cy="338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Tråd</a:t>
            </a:r>
          </a:p>
        </p:txBody>
      </p:sp>
      <p:cxnSp>
        <p:nvCxnSpPr>
          <p:cNvPr id="18" name="Rett linje 17"/>
          <p:cNvCxnSpPr>
            <a:endCxn id="17" idx="0"/>
          </p:cNvCxnSpPr>
          <p:nvPr/>
        </p:nvCxnSpPr>
        <p:spPr bwMode="auto">
          <a:xfrm>
            <a:off x="2363755" y="4068615"/>
            <a:ext cx="0" cy="51131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kstSylinder 18"/>
          <p:cNvSpPr txBox="1"/>
          <p:nvPr/>
        </p:nvSpPr>
        <p:spPr>
          <a:xfrm>
            <a:off x="2347958" y="4070212"/>
            <a:ext cx="423034" cy="5081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/>
              <a:t>1</a:t>
            </a:r>
          </a:p>
          <a:p>
            <a:endParaRPr lang="nb-NO" sz="1000" b="1" dirty="0"/>
          </a:p>
          <a:p>
            <a:r>
              <a:rPr lang="nb-NO" sz="1000" b="1" dirty="0"/>
              <a:t>1..*</a:t>
            </a:r>
          </a:p>
        </p:txBody>
      </p:sp>
      <p:sp>
        <p:nvSpPr>
          <p:cNvPr id="20" name="TekstSylinder 19"/>
          <p:cNvSpPr txBox="1"/>
          <p:nvPr/>
        </p:nvSpPr>
        <p:spPr>
          <a:xfrm>
            <a:off x="5496734" y="2739189"/>
            <a:ext cx="1332545" cy="380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Application</a:t>
            </a:r>
          </a:p>
        </p:txBody>
      </p:sp>
      <p:sp>
        <p:nvSpPr>
          <p:cNvPr id="21" name="TekstSylinder 20"/>
          <p:cNvSpPr txBox="1"/>
          <p:nvPr/>
        </p:nvSpPr>
        <p:spPr>
          <a:xfrm>
            <a:off x="5566180" y="3465686"/>
            <a:ext cx="1209023" cy="310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err="1"/>
              <a:t>Process</a:t>
            </a:r>
            <a:endParaRPr lang="nb-NO" sz="1600" dirty="0"/>
          </a:p>
        </p:txBody>
      </p:sp>
      <p:cxnSp>
        <p:nvCxnSpPr>
          <p:cNvPr id="22" name="Rett linje 21"/>
          <p:cNvCxnSpPr>
            <a:stCxn id="20" idx="2"/>
            <a:endCxn id="21" idx="0"/>
          </p:cNvCxnSpPr>
          <p:nvPr/>
        </p:nvCxnSpPr>
        <p:spPr bwMode="auto">
          <a:xfrm>
            <a:off x="6163007" y="3119209"/>
            <a:ext cx="7685" cy="3464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kstSylinder 22"/>
          <p:cNvSpPr txBox="1"/>
          <p:nvPr/>
        </p:nvSpPr>
        <p:spPr>
          <a:xfrm>
            <a:off x="6097503" y="3103726"/>
            <a:ext cx="454318" cy="46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b="1" dirty="0"/>
              <a:t>1</a:t>
            </a:r>
          </a:p>
          <a:p>
            <a:endParaRPr lang="nb-NO" sz="700" b="1" dirty="0"/>
          </a:p>
          <a:p>
            <a:r>
              <a:rPr lang="nb-NO" sz="700" b="1" dirty="0"/>
              <a:t>1..*</a:t>
            </a:r>
          </a:p>
        </p:txBody>
      </p:sp>
      <p:sp>
        <p:nvSpPr>
          <p:cNvPr id="24" name="TekstSylinder 23"/>
          <p:cNvSpPr txBox="1"/>
          <p:nvPr/>
        </p:nvSpPr>
        <p:spPr>
          <a:xfrm>
            <a:off x="5580112" y="4192183"/>
            <a:ext cx="1209023" cy="310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Tråd</a:t>
            </a:r>
          </a:p>
        </p:txBody>
      </p:sp>
      <p:cxnSp>
        <p:nvCxnSpPr>
          <p:cNvPr id="25" name="Rett linje 24"/>
          <p:cNvCxnSpPr>
            <a:stCxn id="21" idx="2"/>
            <a:endCxn id="24" idx="0"/>
          </p:cNvCxnSpPr>
          <p:nvPr/>
        </p:nvCxnSpPr>
        <p:spPr bwMode="auto">
          <a:xfrm>
            <a:off x="6170692" y="3776205"/>
            <a:ext cx="13932" cy="41597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kstSylinder 25"/>
          <p:cNvSpPr txBox="1"/>
          <p:nvPr/>
        </p:nvSpPr>
        <p:spPr>
          <a:xfrm>
            <a:off x="6141018" y="3729867"/>
            <a:ext cx="454318" cy="465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1" dirty="0"/>
              <a:t>1</a:t>
            </a:r>
          </a:p>
          <a:p>
            <a:endParaRPr lang="nb-NO" sz="900" b="1" dirty="0"/>
          </a:p>
          <a:p>
            <a:r>
              <a:rPr lang="nb-NO" sz="900" b="1" dirty="0"/>
              <a:t>1..*</a:t>
            </a:r>
          </a:p>
        </p:txBody>
      </p:sp>
      <p:sp>
        <p:nvSpPr>
          <p:cNvPr id="30" name="TekstSylinder 29"/>
          <p:cNvSpPr txBox="1"/>
          <p:nvPr/>
        </p:nvSpPr>
        <p:spPr>
          <a:xfrm>
            <a:off x="5599670" y="4918681"/>
            <a:ext cx="1209023" cy="310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fiber</a:t>
            </a:r>
          </a:p>
        </p:txBody>
      </p:sp>
      <p:cxnSp>
        <p:nvCxnSpPr>
          <p:cNvPr id="31" name="Rett linje 30"/>
          <p:cNvCxnSpPr>
            <a:stCxn id="24" idx="2"/>
            <a:endCxn id="30" idx="0"/>
          </p:cNvCxnSpPr>
          <p:nvPr/>
        </p:nvCxnSpPr>
        <p:spPr bwMode="auto">
          <a:xfrm>
            <a:off x="6184624" y="4502702"/>
            <a:ext cx="19558" cy="41597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kstSylinder 31"/>
          <p:cNvSpPr txBox="1"/>
          <p:nvPr/>
        </p:nvSpPr>
        <p:spPr>
          <a:xfrm>
            <a:off x="6168622" y="4456364"/>
            <a:ext cx="454318" cy="465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1" dirty="0"/>
              <a:t>1</a:t>
            </a:r>
          </a:p>
          <a:p>
            <a:endParaRPr lang="nb-NO" sz="900" b="1" dirty="0"/>
          </a:p>
          <a:p>
            <a:r>
              <a:rPr lang="nb-NO" sz="900" b="1" dirty="0"/>
              <a:t>1..*</a:t>
            </a:r>
          </a:p>
        </p:txBody>
      </p:sp>
      <p:cxnSp>
        <p:nvCxnSpPr>
          <p:cNvPr id="46" name="Vinkel 45"/>
          <p:cNvCxnSpPr/>
          <p:nvPr/>
        </p:nvCxnSpPr>
        <p:spPr bwMode="auto">
          <a:xfrm flipH="1" flipV="1">
            <a:off x="2755436" y="3721344"/>
            <a:ext cx="533392" cy="169375"/>
          </a:xfrm>
          <a:prstGeom prst="bentConnector4">
            <a:avLst>
              <a:gd name="adj1" fmla="val -42858"/>
              <a:gd name="adj2" fmla="val 2349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Rett linje 63"/>
          <p:cNvCxnSpPr>
            <a:stCxn id="9" idx="3"/>
          </p:cNvCxnSpPr>
          <p:nvPr/>
        </p:nvCxnSpPr>
        <p:spPr bwMode="auto">
          <a:xfrm flipV="1">
            <a:off x="2897147" y="3890718"/>
            <a:ext cx="391681" cy="1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kstSylinder 64"/>
          <p:cNvSpPr txBox="1"/>
          <p:nvPr/>
        </p:nvSpPr>
        <p:spPr>
          <a:xfrm>
            <a:off x="2914200" y="3890719"/>
            <a:ext cx="3967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/>
              <a:t>1</a:t>
            </a:r>
          </a:p>
        </p:txBody>
      </p:sp>
      <p:sp>
        <p:nvSpPr>
          <p:cNvPr id="66" name="TekstSylinder 65"/>
          <p:cNvSpPr txBox="1"/>
          <p:nvPr/>
        </p:nvSpPr>
        <p:spPr>
          <a:xfrm>
            <a:off x="2771800" y="3465685"/>
            <a:ext cx="515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/>
              <a:t>1..*</a:t>
            </a:r>
          </a:p>
        </p:txBody>
      </p:sp>
      <p:sp>
        <p:nvSpPr>
          <p:cNvPr id="67" name="Plassholder for innhold 2"/>
          <p:cNvSpPr txBox="1">
            <a:spLocks/>
          </p:cNvSpPr>
          <p:nvPr/>
        </p:nvSpPr>
        <p:spPr bwMode="auto">
          <a:xfrm>
            <a:off x="2627784" y="5900117"/>
            <a:ext cx="3744416" cy="337195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nb-NO" sz="1800" kern="0" dirty="0"/>
              <a:t>Heldigvis forenkler Java dette</a:t>
            </a:r>
          </a:p>
        </p:txBody>
      </p:sp>
    </p:spTree>
    <p:extLst>
      <p:ext uri="{BB962C8B-B14F-4D97-AF65-F5344CB8AC3E}">
        <p14:creationId xmlns:p14="http://schemas.microsoft.com/office/powerpoint/2010/main" val="4061127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3568" y="4443585"/>
            <a:ext cx="7772400" cy="1577703"/>
          </a:xfrm>
        </p:spPr>
        <p:txBody>
          <a:bodyPr/>
          <a:lstStyle/>
          <a:p>
            <a:r>
              <a:rPr lang="nb-NO" b="1" dirty="0"/>
              <a:t>Alle trådene i et Java-program deler samme adresserom </a:t>
            </a:r>
            <a:r>
              <a:rPr lang="nb-NO" dirty="0"/>
              <a:t>(= samme plasser i  </a:t>
            </a:r>
            <a:r>
              <a:rPr lang="nb-NO" dirty="0" err="1"/>
              <a:t>hovedhukommelsen</a:t>
            </a:r>
            <a:r>
              <a:rPr lang="nb-NO" dirty="0"/>
              <a:t>). Alle trådene kan lese og skrive i de variable (objektene) programmet har og ha adgang til samme kode (metodene i klassene).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Plassholder for innhold 2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br>
              <a:rPr lang="nb-NO" sz="2800" kern="0" dirty="0"/>
            </a:br>
            <a:r>
              <a:rPr lang="nb-NO" sz="2800" kern="0" dirty="0"/>
              <a:t>Java forenkler dette ved å velge to nivåer </a:t>
            </a:r>
          </a:p>
        </p:txBody>
      </p:sp>
      <p:grpSp>
        <p:nvGrpSpPr>
          <p:cNvPr id="33" name="Gruppe 32"/>
          <p:cNvGrpSpPr/>
          <p:nvPr/>
        </p:nvGrpSpPr>
        <p:grpSpPr>
          <a:xfrm>
            <a:off x="1932791" y="1700808"/>
            <a:ext cx="3960887" cy="2058150"/>
            <a:chOff x="3913235" y="2134032"/>
            <a:chExt cx="3960887" cy="2058150"/>
          </a:xfrm>
        </p:grpSpPr>
        <p:sp>
          <p:nvSpPr>
            <p:cNvPr id="7" name="TekstSylinder 6"/>
            <p:cNvSpPr txBox="1"/>
            <p:nvPr/>
          </p:nvSpPr>
          <p:spPr>
            <a:xfrm>
              <a:off x="6167266" y="2135725"/>
              <a:ext cx="1706856" cy="338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/>
                <a:t>Linux</a:t>
              </a:r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3913235" y="2134032"/>
              <a:ext cx="2204689" cy="338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/>
                <a:t>Windows</a:t>
              </a:r>
            </a:p>
          </p:txBody>
        </p:sp>
        <p:sp>
          <p:nvSpPr>
            <p:cNvPr id="18" name="TekstSylinder 17"/>
            <p:cNvSpPr txBox="1"/>
            <p:nvPr/>
          </p:nvSpPr>
          <p:spPr>
            <a:xfrm>
              <a:off x="4922826" y="2636912"/>
              <a:ext cx="2390196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/>
                <a:t>Java program</a:t>
              </a:r>
              <a:br>
                <a:rPr lang="nb-NO" sz="1600" dirty="0"/>
              </a:br>
              <a:r>
                <a:rPr lang="nb-NO" sz="1600" dirty="0"/>
                <a:t>( kjører på en Java VM )</a:t>
              </a:r>
            </a:p>
          </p:txBody>
        </p:sp>
        <p:sp>
          <p:nvSpPr>
            <p:cNvPr id="21" name="TekstSylinder 20"/>
            <p:cNvSpPr txBox="1"/>
            <p:nvPr/>
          </p:nvSpPr>
          <p:spPr>
            <a:xfrm>
              <a:off x="5513412" y="3881663"/>
              <a:ext cx="1209023" cy="3105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/>
                <a:t>Tråd</a:t>
              </a:r>
            </a:p>
          </p:txBody>
        </p:sp>
        <p:cxnSp>
          <p:nvCxnSpPr>
            <p:cNvPr id="22" name="Rett linje 21"/>
            <p:cNvCxnSpPr>
              <a:stCxn id="18" idx="2"/>
              <a:endCxn id="21" idx="0"/>
            </p:cNvCxnSpPr>
            <p:nvPr/>
          </p:nvCxnSpPr>
          <p:spPr bwMode="auto">
            <a:xfrm>
              <a:off x="6117924" y="3221687"/>
              <a:ext cx="0" cy="6599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kstSylinder 22"/>
            <p:cNvSpPr txBox="1"/>
            <p:nvPr/>
          </p:nvSpPr>
          <p:spPr>
            <a:xfrm>
              <a:off x="6098126" y="3287901"/>
              <a:ext cx="4543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900" b="1" dirty="0"/>
                <a:t>1</a:t>
              </a:r>
            </a:p>
            <a:p>
              <a:endParaRPr lang="nb-NO" sz="900" b="1" dirty="0"/>
            </a:p>
            <a:p>
              <a:endParaRPr lang="nb-NO" sz="900" b="1" dirty="0"/>
            </a:p>
            <a:p>
              <a:r>
                <a:rPr lang="nb-NO" sz="900" b="1" dirty="0"/>
                <a:t>1..*</a:t>
              </a:r>
            </a:p>
          </p:txBody>
        </p:sp>
      </p:grpSp>
      <p:grpSp>
        <p:nvGrpSpPr>
          <p:cNvPr id="34" name="Gruppe 33"/>
          <p:cNvGrpSpPr/>
          <p:nvPr/>
        </p:nvGrpSpPr>
        <p:grpSpPr>
          <a:xfrm>
            <a:off x="4572000" y="3249906"/>
            <a:ext cx="592744" cy="658024"/>
            <a:chOff x="7668344" y="3897978"/>
            <a:chExt cx="592744" cy="658024"/>
          </a:xfrm>
        </p:grpSpPr>
        <p:cxnSp>
          <p:nvCxnSpPr>
            <p:cNvPr id="35" name="Vinkel 34"/>
            <p:cNvCxnSpPr/>
            <p:nvPr/>
          </p:nvCxnSpPr>
          <p:spPr bwMode="auto">
            <a:xfrm flipH="1" flipV="1">
              <a:off x="7668344" y="4123721"/>
              <a:ext cx="533392" cy="169375"/>
            </a:xfrm>
            <a:prstGeom prst="bentConnector4">
              <a:avLst>
                <a:gd name="adj1" fmla="val -42858"/>
                <a:gd name="adj2" fmla="val 23496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6" name="Rett linje 35"/>
            <p:cNvCxnSpPr/>
            <p:nvPr/>
          </p:nvCxnSpPr>
          <p:spPr bwMode="auto">
            <a:xfrm flipV="1">
              <a:off x="7810055" y="4293095"/>
              <a:ext cx="391681" cy="1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TekstSylinder 36"/>
            <p:cNvSpPr txBox="1"/>
            <p:nvPr/>
          </p:nvSpPr>
          <p:spPr>
            <a:xfrm>
              <a:off x="7804947" y="4309781"/>
              <a:ext cx="3967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b="1" dirty="0"/>
                <a:t>1</a:t>
              </a:r>
            </a:p>
          </p:txBody>
        </p:sp>
        <p:sp>
          <p:nvSpPr>
            <p:cNvPr id="38" name="TekstSylinder 37"/>
            <p:cNvSpPr txBox="1"/>
            <p:nvPr/>
          </p:nvSpPr>
          <p:spPr>
            <a:xfrm>
              <a:off x="7745594" y="3897978"/>
              <a:ext cx="5154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b="1" dirty="0"/>
                <a:t>1..*</a:t>
              </a:r>
            </a:p>
          </p:txBody>
        </p:sp>
      </p:grpSp>
      <p:sp>
        <p:nvSpPr>
          <p:cNvPr id="2" name="TekstSylinder 1"/>
          <p:cNvSpPr txBox="1"/>
          <p:nvPr/>
        </p:nvSpPr>
        <p:spPr>
          <a:xfrm>
            <a:off x="5132842" y="3661709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starter</a:t>
            </a:r>
          </a:p>
        </p:txBody>
      </p:sp>
    </p:spTree>
    <p:extLst>
      <p:ext uri="{BB962C8B-B14F-4D97-AF65-F5344CB8AC3E}">
        <p14:creationId xmlns:p14="http://schemas.microsoft.com/office/powerpoint/2010/main" val="2142163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50963" y="260648"/>
            <a:ext cx="7793037" cy="828675"/>
          </a:xfrm>
        </p:spPr>
        <p:txBody>
          <a:bodyPr/>
          <a:lstStyle/>
          <a:p>
            <a:r>
              <a:rPr lang="nb-NO" dirty="0"/>
              <a:t>Hva er tråder i Java ?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1187624" y="1458466"/>
            <a:ext cx="7056784" cy="3770734"/>
          </a:xfrm>
        </p:spPr>
        <p:txBody>
          <a:bodyPr/>
          <a:lstStyle/>
          <a:p>
            <a:r>
              <a:rPr lang="nb-NO" sz="2000" dirty="0"/>
              <a:t>I alle programmer kjører minst en tråd – main tråden (starter og kjører i </a:t>
            </a:r>
            <a:r>
              <a:rPr lang="nb-NO" sz="2000" dirty="0" err="1"/>
              <a:t>public</a:t>
            </a:r>
            <a:r>
              <a:rPr lang="nb-NO" sz="2000" dirty="0"/>
              <a:t> </a:t>
            </a:r>
            <a:r>
              <a:rPr lang="nb-NO" sz="2000" dirty="0" err="1"/>
              <a:t>static</a:t>
            </a:r>
            <a:r>
              <a:rPr lang="nb-NO" sz="2000" dirty="0"/>
              <a:t> </a:t>
            </a:r>
            <a:r>
              <a:rPr lang="nb-NO" sz="2000" dirty="0" err="1"/>
              <a:t>void</a:t>
            </a:r>
            <a:r>
              <a:rPr lang="nb-NO" sz="2000" dirty="0"/>
              <a:t> main).</a:t>
            </a:r>
          </a:p>
          <a:p>
            <a:r>
              <a:rPr lang="nb-NO" sz="2000" dirty="0"/>
              <a:t>Main-tråden kan starte en eller flere andre, nye tråder.</a:t>
            </a:r>
          </a:p>
          <a:p>
            <a:r>
              <a:rPr lang="nb-NO" sz="2000" dirty="0"/>
              <a:t>Enhver tråd som er startet, kan stoppes midlertidig eller permanent av:</a:t>
            </a:r>
          </a:p>
          <a:p>
            <a:pPr lvl="1"/>
            <a:r>
              <a:rPr lang="nb-NO" sz="1600" dirty="0"/>
              <a:t>Av seg selv ved kall på synkroniseringsobjekter hvor den må vente</a:t>
            </a:r>
          </a:p>
          <a:p>
            <a:pPr lvl="1"/>
            <a:r>
              <a:rPr lang="nb-NO" sz="1600" dirty="0"/>
              <a:t>Den er ferdig med sin kode (i metoden run), terminerer da</a:t>
            </a:r>
          </a:p>
          <a:p>
            <a:r>
              <a:rPr lang="nb-NO" sz="2000" dirty="0"/>
              <a:t>Main-tråden og de nye trådene går i parallell ved at:</a:t>
            </a:r>
          </a:p>
          <a:p>
            <a:pPr lvl="1"/>
            <a:r>
              <a:rPr lang="nb-NO" sz="1600" dirty="0"/>
              <a:t>De kjører enten på hver sin kjerne</a:t>
            </a:r>
          </a:p>
          <a:p>
            <a:pPr lvl="1"/>
            <a:r>
              <a:rPr lang="nb-NO" sz="1600" dirty="0"/>
              <a:t>Hvis vi har flere tråder enn kjerner, vil klokka i maskinen sørge for at trådene av og til avbrytes og en annen tråd får kjøretid på kjernen.</a:t>
            </a:r>
          </a:p>
          <a:p>
            <a:r>
              <a:rPr lang="nb-NO" sz="2000" dirty="0"/>
              <a:t>Vi bruker tråder til å parallellisere programmene våre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119C-BAD2-474F-B7B2-66F11C4D5BFD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4177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&gt;</a:t>
            </a:r>
            <a:r>
              <a:rPr lang="nb-NO" dirty="0" err="1"/>
              <a:t>java</a:t>
            </a:r>
            <a:r>
              <a:rPr lang="nb-NO" dirty="0"/>
              <a:t> (også kalt JVM) starter </a:t>
            </a:r>
            <a:r>
              <a:rPr lang="nb-NO" dirty="0" err="1"/>
              <a:t>main-tråden</a:t>
            </a:r>
            <a:br>
              <a:rPr lang="nb-NO" dirty="0"/>
            </a:br>
            <a:r>
              <a:rPr lang="nb-NO" dirty="0"/>
              <a:t> som igjen starter nye tråder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123728" y="1700808"/>
            <a:ext cx="6166913" cy="3240360"/>
            <a:chOff x="395536" y="1412776"/>
            <a:chExt cx="4992263" cy="2592288"/>
          </a:xfrm>
        </p:grpSpPr>
        <p:sp>
          <p:nvSpPr>
            <p:cNvPr id="5" name="Oval 4"/>
            <p:cNvSpPr/>
            <p:nvPr/>
          </p:nvSpPr>
          <p:spPr bwMode="auto">
            <a:xfrm>
              <a:off x="2411760" y="1484784"/>
              <a:ext cx="864096" cy="3843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r>
                <a:rPr kumimoji="0" lang="nb-NO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JVM</a:t>
              </a:r>
            </a:p>
          </p:txBody>
        </p:sp>
        <p:cxnSp>
          <p:nvCxnSpPr>
            <p:cNvPr id="6" name="Straight Connector 5"/>
            <p:cNvCxnSpPr>
              <a:stCxn id="5" idx="4"/>
              <a:endCxn id="8" idx="0"/>
            </p:cNvCxnSpPr>
            <p:nvPr/>
          </p:nvCxnSpPr>
          <p:spPr bwMode="auto">
            <a:xfrm>
              <a:off x="2843809" y="1869103"/>
              <a:ext cx="0" cy="55178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1043608" y="1412776"/>
              <a:ext cx="1371896" cy="5170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1) JVM starter </a:t>
              </a:r>
              <a:br>
                <a:rPr lang="nb-NO" dirty="0"/>
              </a:br>
              <a:r>
                <a:rPr lang="nb-NO" dirty="0"/>
                <a:t>Main-tråden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63688" y="2420888"/>
              <a:ext cx="2304256" cy="1584176"/>
              <a:chOff x="1691680" y="2492896"/>
              <a:chExt cx="2304256" cy="1584176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2411760" y="2492896"/>
                <a:ext cx="720080" cy="402497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0" name="Straight Connector 9"/>
              <p:cNvCxnSpPr>
                <a:stCxn id="8" idx="2"/>
              </p:cNvCxnSpPr>
              <p:nvPr/>
            </p:nvCxnSpPr>
            <p:spPr bwMode="auto">
              <a:xfrm flipH="1">
                <a:off x="1691680" y="2694145"/>
                <a:ext cx="720080" cy="123891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 flipH="1">
                <a:off x="2411760" y="2852936"/>
                <a:ext cx="105454" cy="1152128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3" name="Straight Connector 12"/>
              <p:cNvCxnSpPr>
                <a:stCxn id="8" idx="4"/>
              </p:cNvCxnSpPr>
              <p:nvPr/>
            </p:nvCxnSpPr>
            <p:spPr bwMode="auto">
              <a:xfrm>
                <a:off x="2771800" y="2895393"/>
                <a:ext cx="216024" cy="111805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2987824" y="2852936"/>
                <a:ext cx="576064" cy="122413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8" name="Straight Connector 17"/>
              <p:cNvCxnSpPr>
                <a:stCxn id="8" idx="6"/>
              </p:cNvCxnSpPr>
              <p:nvPr/>
            </p:nvCxnSpPr>
            <p:spPr bwMode="auto">
              <a:xfrm>
                <a:off x="3131840" y="2694145"/>
                <a:ext cx="864096" cy="123891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</p:grpSp>
        <p:sp>
          <p:nvSpPr>
            <p:cNvPr id="32" name="TextBox 31"/>
            <p:cNvSpPr txBox="1"/>
            <p:nvPr/>
          </p:nvSpPr>
          <p:spPr>
            <a:xfrm>
              <a:off x="395536" y="2420888"/>
              <a:ext cx="1954394" cy="9602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3) Main-tråden venter</a:t>
              </a:r>
              <a:br>
                <a:rPr lang="nb-NO" dirty="0"/>
              </a:br>
              <a:r>
                <a:rPr lang="nb-NO" dirty="0"/>
                <a:t>mens de andre </a:t>
              </a:r>
              <a:br>
                <a:rPr lang="nb-NO" dirty="0"/>
              </a:br>
              <a:r>
                <a:rPr lang="nb-NO" dirty="0"/>
                <a:t>trådene løser</a:t>
              </a:r>
              <a:br>
                <a:rPr lang="nb-NO" dirty="0"/>
              </a:br>
              <a:r>
                <a:rPr lang="nb-NO" dirty="0"/>
                <a:t>problemet</a:t>
              </a: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2843808" y="2420888"/>
              <a:ext cx="72008" cy="1512168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7" name="TextBox 6"/>
            <p:cNvSpPr txBox="1"/>
            <p:nvPr/>
          </p:nvSpPr>
          <p:spPr>
            <a:xfrm>
              <a:off x="3416380" y="1688147"/>
              <a:ext cx="1971419" cy="5170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2) Main-tråden starter</a:t>
              </a:r>
            </a:p>
            <a:p>
              <a:r>
                <a:rPr lang="nb-NO" dirty="0"/>
                <a:t>k nye tråder</a:t>
              </a:r>
            </a:p>
          </p:txBody>
        </p:sp>
      </p:grpSp>
      <p:sp>
        <p:nvSpPr>
          <p:cNvPr id="9" name="TekstSylinder 8"/>
          <p:cNvSpPr txBox="1"/>
          <p:nvPr/>
        </p:nvSpPr>
        <p:spPr>
          <a:xfrm>
            <a:off x="2411760" y="5795972"/>
            <a:ext cx="468052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Tråder i Java er objekter av klassen </a:t>
            </a:r>
            <a:r>
              <a:rPr lang="nb-NO" dirty="0" err="1"/>
              <a:t>Thread</a:t>
            </a:r>
            <a:r>
              <a:rPr lang="nb-NO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Konstruktør til </a:t>
            </a:r>
            <a:r>
              <a:rPr lang="nb-NO" dirty="0" err="1"/>
              <a:t>Thread</a:t>
            </a:r>
            <a:r>
              <a:rPr lang="nb-NO" dirty="0"/>
              <a:t>-klassen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1182688" y="4653136"/>
            <a:ext cx="7772400" cy="1479377"/>
          </a:xfrm>
        </p:spPr>
        <p:txBody>
          <a:bodyPr/>
          <a:lstStyle/>
          <a:p>
            <a:r>
              <a:rPr lang="nb-NO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Runnable</a:t>
            </a:r>
            <a:r>
              <a:rPr lang="nb-NO" b="1" dirty="0">
                <a:latin typeface="Courier New" panose="02070309020205020404" pitchFamily="49" charset="0"/>
                <a:cs typeface="Courier New" panose="02070309020205020404" pitchFamily="49" charset="0"/>
              </a:rPr>
              <a:t> target </a:t>
            </a:r>
            <a:r>
              <a:rPr lang="nb-NO" dirty="0"/>
              <a:t>er :</a:t>
            </a:r>
          </a:p>
          <a:p>
            <a:pPr lvl="1"/>
            <a:r>
              <a:rPr lang="nb-NO" dirty="0"/>
              <a:t>En klasse som implementerer grensesnittet ‘</a:t>
            </a:r>
            <a:r>
              <a:rPr lang="nb-NO" dirty="0" err="1"/>
              <a:t>Runnable</a:t>
            </a:r>
            <a:r>
              <a:rPr lang="nb-NO" dirty="0"/>
              <a:t>’</a:t>
            </a:r>
          </a:p>
          <a:p>
            <a:r>
              <a:rPr lang="nb-NO" sz="2000" dirty="0"/>
              <a:t>Det er en annen måte å starte er tråd hvor vi lager en </a:t>
            </a:r>
            <a:r>
              <a:rPr lang="nb-NO" sz="2000" dirty="0" err="1"/>
              <a:t>subklasse</a:t>
            </a:r>
            <a:r>
              <a:rPr lang="nb-NO" sz="2000" dirty="0"/>
              <a:t> av </a:t>
            </a:r>
            <a:r>
              <a:rPr lang="nb-NO" sz="2000" dirty="0" err="1"/>
              <a:t>Thread</a:t>
            </a:r>
            <a:r>
              <a:rPr lang="nb-NO" sz="2000" dirty="0"/>
              <a:t> (ikke fullt så fleksibel).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8" name="Picture 4" descr="M:\INF2440Para\Powerpoint\Thread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93" y="1340768"/>
            <a:ext cx="8351687" cy="326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013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dirty="0"/>
              <a:t>Tråder i Java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314451"/>
            <a:ext cx="8055496" cy="2474590"/>
          </a:xfrm>
        </p:spPr>
        <p:txBody>
          <a:bodyPr/>
          <a:lstStyle/>
          <a:p>
            <a:r>
              <a:rPr lang="nb-NO" sz="1800" dirty="0"/>
              <a:t>Er én programflyt, dvs. en serie med instruksjoner som oppfører seg som ett vanlig, sekvensielt program – og kjører på én kjerne</a:t>
            </a:r>
          </a:p>
          <a:p>
            <a:r>
              <a:rPr lang="nb-NO" sz="1800" dirty="0"/>
              <a:t>Det kan godt være (langt) flere tråder  enn det er kjerner.</a:t>
            </a:r>
          </a:p>
          <a:p>
            <a:r>
              <a:rPr lang="nb-NO" sz="1800" dirty="0"/>
              <a:t>En tråd er ofte implementert i form av en indre klasse i den klassen som løser problemet vårt (da får trådene greit aksess til </a:t>
            </a:r>
            <a:r>
              <a:rPr lang="nb-NO" sz="1800" b="1" dirty="0"/>
              <a:t>felles data</a:t>
            </a:r>
            <a:r>
              <a:rPr lang="nb-NO" sz="1800" dirty="0"/>
              <a:t>):</a:t>
            </a:r>
          </a:p>
          <a:p>
            <a:endParaRPr lang="nb-NO" sz="1800" dirty="0"/>
          </a:p>
          <a:p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403648" y="2915066"/>
            <a:ext cx="6768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70C0"/>
                </a:solidFill>
              </a:rPr>
              <a:t>import </a:t>
            </a:r>
            <a:r>
              <a:rPr lang="nb-NO" sz="1400" dirty="0" err="1">
                <a:solidFill>
                  <a:srgbClr val="0070C0"/>
                </a:solidFill>
              </a:rPr>
              <a:t>java.util.concurrent</a:t>
            </a:r>
            <a:r>
              <a:rPr lang="nb-NO" sz="1400" dirty="0">
                <a:solidFill>
                  <a:srgbClr val="0070C0"/>
                </a:solidFill>
              </a:rPr>
              <a:t>.*;</a:t>
            </a:r>
          </a:p>
          <a:p>
            <a:r>
              <a:rPr lang="nb-NO" sz="1400" dirty="0">
                <a:solidFill>
                  <a:srgbClr val="0070C0"/>
                </a:solidFill>
              </a:rPr>
              <a:t>class</a:t>
            </a:r>
            <a:r>
              <a:rPr lang="nb-NO" sz="1400" dirty="0"/>
              <a:t> Problem { </a:t>
            </a:r>
            <a:r>
              <a:rPr lang="nb-NO" sz="1400" dirty="0">
                <a:solidFill>
                  <a:srgbClr val="FF0000"/>
                </a:solidFill>
              </a:rPr>
              <a:t>int [] </a:t>
            </a:r>
            <a:r>
              <a:rPr lang="nb-NO" sz="1400" dirty="0" err="1">
                <a:solidFill>
                  <a:srgbClr val="FF0000"/>
                </a:solidFill>
              </a:rPr>
              <a:t>fellesData</a:t>
            </a:r>
            <a:r>
              <a:rPr lang="nb-NO" sz="1400" dirty="0">
                <a:solidFill>
                  <a:srgbClr val="FF0000"/>
                </a:solidFill>
              </a:rPr>
              <a:t> ; </a:t>
            </a:r>
            <a:r>
              <a:rPr lang="nb-NO" sz="1400" dirty="0">
                <a:solidFill>
                  <a:srgbClr val="00B050"/>
                </a:solidFill>
              </a:rPr>
              <a:t>// dette er </a:t>
            </a:r>
            <a:r>
              <a:rPr lang="nb-NO" sz="1400" b="1" dirty="0">
                <a:solidFill>
                  <a:srgbClr val="00B050"/>
                </a:solidFill>
              </a:rPr>
              <a:t>felles, delte data for alle trådene</a:t>
            </a:r>
          </a:p>
          <a:p>
            <a:r>
              <a:rPr lang="nb-NO" sz="1400" dirty="0">
                <a:solidFill>
                  <a:srgbClr val="0070C0"/>
                </a:solidFill>
              </a:rPr>
              <a:t>    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70C0"/>
                </a:solidFill>
              </a:rPr>
              <a:t>static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void main(String [] </a:t>
            </a:r>
            <a:r>
              <a:rPr lang="nb-NO" sz="1400" dirty="0" err="1"/>
              <a:t>args</a:t>
            </a:r>
            <a:r>
              <a:rPr lang="nb-NO" sz="1400" dirty="0"/>
              <a:t>) {</a:t>
            </a:r>
          </a:p>
          <a:p>
            <a:r>
              <a:rPr lang="nb-NO" sz="1400" dirty="0"/>
              <a:t>                  Problem p = new Problem();</a:t>
            </a:r>
          </a:p>
          <a:p>
            <a:r>
              <a:rPr lang="nb-NO" sz="1400" dirty="0"/>
              <a:t>                           </a:t>
            </a:r>
            <a:r>
              <a:rPr lang="nb-NO" sz="1400" dirty="0" err="1"/>
              <a:t>p.utfoer</a:t>
            </a:r>
            <a:r>
              <a:rPr lang="nb-NO" sz="1400" dirty="0"/>
              <a:t>();</a:t>
            </a:r>
          </a:p>
          <a:p>
            <a:r>
              <a:rPr lang="nb-NO" sz="1400" dirty="0"/>
              <a:t>	    }</a:t>
            </a:r>
          </a:p>
          <a:p>
            <a:r>
              <a:rPr lang="nb-NO" sz="1400" dirty="0"/>
              <a:t>	    </a:t>
            </a:r>
            <a:r>
              <a:rPr lang="nb-NO" sz="1400" dirty="0">
                <a:solidFill>
                  <a:srgbClr val="0070C0"/>
                </a:solidFill>
              </a:rPr>
              <a:t>void</a:t>
            </a:r>
            <a:r>
              <a:rPr lang="nb-NO" sz="1400" dirty="0"/>
              <a:t> </a:t>
            </a:r>
            <a:r>
              <a:rPr lang="nb-NO" sz="1400" dirty="0" err="1"/>
              <a:t>utfoer</a:t>
            </a:r>
            <a:r>
              <a:rPr lang="nb-NO" sz="1400" dirty="0"/>
              <a:t> () { </a:t>
            </a:r>
            <a:r>
              <a:rPr lang="nb-NO" sz="1400" dirty="0" err="1"/>
              <a:t>Thread</a:t>
            </a:r>
            <a:r>
              <a:rPr lang="nb-NO" sz="1400" dirty="0"/>
              <a:t>  t = new </a:t>
            </a:r>
            <a:r>
              <a:rPr lang="nb-NO" sz="1400" dirty="0" err="1"/>
              <a:t>Thread</a:t>
            </a:r>
            <a:r>
              <a:rPr lang="nb-NO" sz="1400" dirty="0"/>
              <a:t>(new Arbeider());</a:t>
            </a:r>
          </a:p>
          <a:p>
            <a:r>
              <a:rPr lang="nb-NO" sz="1400" dirty="0"/>
              <a:t>                         </a:t>
            </a:r>
            <a:r>
              <a:rPr lang="nb-NO" sz="1400" dirty="0" err="1"/>
              <a:t>t.start</a:t>
            </a:r>
            <a:r>
              <a:rPr lang="nb-NO" sz="1400" dirty="0"/>
              <a:t>();</a:t>
            </a:r>
          </a:p>
          <a:p>
            <a:r>
              <a:rPr lang="nb-NO" sz="1400" dirty="0"/>
              <a:t>	     }</a:t>
            </a:r>
          </a:p>
          <a:p>
            <a:r>
              <a:rPr lang="nb-NO" sz="1400" dirty="0"/>
              <a:t>		</a:t>
            </a:r>
          </a:p>
          <a:p>
            <a:r>
              <a:rPr lang="nb-NO" sz="1400" dirty="0"/>
              <a:t>           </a:t>
            </a:r>
            <a:r>
              <a:rPr lang="nb-NO" sz="1400" dirty="0" err="1">
                <a:solidFill>
                  <a:srgbClr val="0070C0"/>
                </a:solidFill>
              </a:rPr>
              <a:t>class</a:t>
            </a:r>
            <a:r>
              <a:rPr lang="nb-NO" sz="1400" dirty="0"/>
              <a:t> Arbeider </a:t>
            </a:r>
            <a:r>
              <a:rPr lang="nb-NO" sz="1400" dirty="0" err="1">
                <a:solidFill>
                  <a:srgbClr val="0070C0"/>
                </a:solidFill>
              </a:rPr>
              <a:t>implements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Runnable</a:t>
            </a:r>
            <a:r>
              <a:rPr lang="nb-NO" sz="1400" dirty="0"/>
              <a:t> {</a:t>
            </a:r>
          </a:p>
          <a:p>
            <a:r>
              <a:rPr lang="nb-NO" sz="1400" dirty="0">
                <a:solidFill>
                  <a:srgbClr val="FF0000"/>
                </a:solidFill>
              </a:rPr>
              <a:t>                 int </a:t>
            </a:r>
            <a:r>
              <a:rPr lang="nb-NO" sz="1400" dirty="0" err="1">
                <a:solidFill>
                  <a:srgbClr val="FF0000"/>
                </a:solidFill>
              </a:rPr>
              <a:t>i,lokalData</a:t>
            </a:r>
            <a:r>
              <a:rPr lang="nb-NO" sz="1400" dirty="0">
                <a:solidFill>
                  <a:srgbClr val="FF0000"/>
                </a:solidFill>
              </a:rPr>
              <a:t>; </a:t>
            </a:r>
            <a:r>
              <a:rPr lang="nb-NO" sz="1400" dirty="0">
                <a:solidFill>
                  <a:srgbClr val="00B050"/>
                </a:solidFill>
              </a:rPr>
              <a:t>// dette er </a:t>
            </a:r>
            <a:r>
              <a:rPr lang="nb-NO" sz="1400" b="1" dirty="0">
                <a:solidFill>
                  <a:srgbClr val="00B050"/>
                </a:solidFill>
              </a:rPr>
              <a:t>lokale data for hver tråd</a:t>
            </a:r>
          </a:p>
          <a:p>
            <a:r>
              <a:rPr lang="nb-NO" sz="1400" dirty="0"/>
              <a:t> 	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void </a:t>
            </a:r>
            <a:r>
              <a:rPr lang="nb-NO" sz="1400" dirty="0"/>
              <a:t>run() {</a:t>
            </a:r>
          </a:p>
          <a:p>
            <a:r>
              <a:rPr lang="nb-NO" sz="1400" dirty="0"/>
              <a:t>                            </a:t>
            </a:r>
            <a:r>
              <a:rPr lang="nb-NO" sz="1400" dirty="0">
                <a:solidFill>
                  <a:srgbClr val="00B050"/>
                </a:solidFill>
              </a:rPr>
              <a:t>// denne kalles når tråden er startet</a:t>
            </a:r>
          </a:p>
          <a:p>
            <a:r>
              <a:rPr lang="nb-NO" sz="1400" dirty="0"/>
              <a:t>	    }</a:t>
            </a:r>
          </a:p>
          <a:p>
            <a:r>
              <a:rPr lang="nb-NO" sz="1400" dirty="0"/>
              <a:t>            } </a:t>
            </a:r>
            <a:r>
              <a:rPr lang="nb-NO" sz="1400" dirty="0">
                <a:solidFill>
                  <a:srgbClr val="00B050"/>
                </a:solidFill>
              </a:rPr>
              <a:t>// end indre klasse Arbeider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class Problem</a:t>
            </a:r>
          </a:p>
          <a:p>
            <a:r>
              <a:rPr lang="nb-NO" sz="1400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1890149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dirty="0"/>
              <a:t>Tråder i Java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b-NO" sz="2000" dirty="0"/>
              <a:t>En tråd er enten subklasse av Thread eller får til sin konstruktør  et objekt av en klasse  som implementerer Runnable.</a:t>
            </a:r>
          </a:p>
          <a:p>
            <a:r>
              <a:rPr lang="nb-NO" sz="2000" dirty="0"/>
              <a:t>Poenget er at begge måtene inneholder en metode:</a:t>
            </a:r>
          </a:p>
          <a:p>
            <a:pPr lvl="1"/>
            <a:r>
              <a:rPr lang="nb-NO" sz="1600" dirty="0"/>
              <a:t> ’ </a:t>
            </a:r>
            <a:r>
              <a:rPr lang="nb-NO" sz="1600" dirty="0" err="1"/>
              <a:t>public</a:t>
            </a:r>
            <a:r>
              <a:rPr lang="nb-NO" sz="1600" dirty="0"/>
              <a:t> </a:t>
            </a:r>
            <a:r>
              <a:rPr lang="nb-NO" sz="1600" dirty="0" err="1"/>
              <a:t>void</a:t>
            </a:r>
            <a:r>
              <a:rPr lang="nb-NO" sz="1600" dirty="0"/>
              <a:t> run()’</a:t>
            </a:r>
          </a:p>
          <a:p>
            <a:r>
              <a:rPr lang="nb-NO" sz="2000" dirty="0"/>
              <a:t>Vi kaller metoden start() i klassen </a:t>
            </a:r>
            <a:r>
              <a:rPr lang="nb-NO" sz="2000" dirty="0" err="1"/>
              <a:t>Thread</a:t>
            </a:r>
            <a:r>
              <a:rPr lang="nb-NO" sz="2000" dirty="0"/>
              <a:t> . Det sørger for at JVM starter tråden og at ’run()’ i vår klasse deretter kalles.</a:t>
            </a:r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4437112"/>
            <a:ext cx="2448272" cy="17543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br>
              <a:rPr lang="nb-NO" dirty="0"/>
            </a:br>
            <a:r>
              <a:rPr lang="nb-NO" dirty="0"/>
              <a:t> JVM som inneholder sin del av start() som gjør mye og til slutt kaller run()</a:t>
            </a:r>
            <a:br>
              <a:rPr lang="nb-NO" dirty="0"/>
            </a:br>
            <a:endParaRPr lang="nb-NO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4496923"/>
            <a:ext cx="3770199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Vårt program kaller start</a:t>
            </a:r>
          </a:p>
          <a:p>
            <a:r>
              <a:rPr lang="nb-NO" dirty="0"/>
              <a:t>i vårt objekt av en </a:t>
            </a:r>
            <a:r>
              <a:rPr lang="nb-NO" dirty="0" err="1"/>
              <a:t>subklasse</a:t>
            </a:r>
            <a:r>
              <a:rPr lang="nb-NO" dirty="0"/>
              <a:t> av </a:t>
            </a:r>
            <a:br>
              <a:rPr lang="nb-NO" dirty="0"/>
            </a:br>
            <a:r>
              <a:rPr lang="nb-NO" dirty="0" err="1"/>
              <a:t>Thread</a:t>
            </a:r>
            <a:r>
              <a:rPr lang="nb-NO" dirty="0"/>
              <a:t> (eller </a:t>
            </a:r>
            <a:r>
              <a:rPr lang="nb-NO" dirty="0" err="1"/>
              <a:t>Runnable</a:t>
            </a:r>
            <a:r>
              <a:rPr lang="nb-NO" dirty="0"/>
              <a:t>). Etter start</a:t>
            </a:r>
          </a:p>
          <a:p>
            <a:r>
              <a:rPr lang="nb-NO" dirty="0"/>
              <a:t> av tråden kalles vår run()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3923928" y="4653136"/>
            <a:ext cx="1080120" cy="3600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3851920" y="5564829"/>
            <a:ext cx="1152128" cy="10801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9014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Powerpoint\MooresLa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884"/>
            <a:ext cx="8966818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347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Flere problemer med parallellitet og tråder i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68760"/>
            <a:ext cx="6870192" cy="5184576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nb-NO" sz="2600" dirty="0"/>
              <a:t>Operasjoner blandes (oppdateringer går tapt).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nb-NO" sz="2600" dirty="0"/>
              <a:t>Oppdaterte verdier til felles data er ikke alltid synlig fra alle tråder (oppdateringer er ikke synlige når du trenger dem).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nb-NO" sz="2600" dirty="0"/>
              <a:t>Synlighet har ofte med </a:t>
            </a:r>
            <a:r>
              <a:rPr lang="nb-NO" sz="2600" dirty="0" err="1"/>
              <a:t>cache</a:t>
            </a:r>
            <a:r>
              <a:rPr lang="nb-NO" sz="2600" dirty="0"/>
              <a:t> å gjøre.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nb-NO" sz="2600" dirty="0"/>
              <a:t>The Java memory model (= hva skjer ’egentlig’ når du kjører et Java-program).</a:t>
            </a:r>
          </a:p>
          <a:p>
            <a:pPr marL="596646" indent="-514350">
              <a:lnSpc>
                <a:spcPct val="120000"/>
              </a:lnSpc>
              <a:buNone/>
            </a:pPr>
            <a:endParaRPr lang="nb-NO" sz="2600" dirty="0"/>
          </a:p>
          <a:p>
            <a:pPr marL="596646" indent="-514350">
              <a:lnSpc>
                <a:spcPct val="120000"/>
              </a:lnSpc>
            </a:pPr>
            <a:r>
              <a:rPr lang="nb-NO" sz="2600" dirty="0"/>
              <a:t>Vi må finne på ’skuddsikre’ måter å programmere parallelle programmer</a:t>
            </a:r>
          </a:p>
          <a:p>
            <a:pPr marL="870966" lvl="1" indent="-514350">
              <a:lnSpc>
                <a:spcPct val="120000"/>
              </a:lnSpc>
            </a:pPr>
            <a:r>
              <a:rPr lang="nb-NO" sz="1800" dirty="0"/>
              <a:t>De er kanskje ikke helt tidsoptimale</a:t>
            </a:r>
          </a:p>
          <a:p>
            <a:pPr marL="870966" lvl="1" indent="-514350">
              <a:lnSpc>
                <a:spcPct val="120000"/>
              </a:lnSpc>
            </a:pPr>
            <a:r>
              <a:rPr lang="nb-NO" sz="1800" dirty="0"/>
              <a:t>Men de er lettere å bruke !!</a:t>
            </a:r>
          </a:p>
          <a:p>
            <a:pPr marL="870966" lvl="1" indent="-514350">
              <a:lnSpc>
                <a:spcPct val="120000"/>
              </a:lnSpc>
            </a:pPr>
            <a:r>
              <a:rPr lang="nb-NO" sz="1800" dirty="0"/>
              <a:t>Det er vanskelig nok likevel.</a:t>
            </a:r>
          </a:p>
          <a:p>
            <a:pPr marL="596646" indent="-514350">
              <a:lnSpc>
                <a:spcPct val="120000"/>
              </a:lnSpc>
            </a:pPr>
            <a:r>
              <a:rPr lang="nb-NO" sz="2600" dirty="0">
                <a:solidFill>
                  <a:srgbClr val="C00000"/>
                </a:solidFill>
                <a:latin typeface="+mj-lt"/>
              </a:rPr>
              <a:t>Bare oversiktelige, ’enkle’  måter å programmere parallelt er mulig i praksis</a:t>
            </a:r>
          </a:p>
          <a:p>
            <a:pPr>
              <a:lnSpc>
                <a:spcPct val="120000"/>
              </a:lnSpc>
            </a:pPr>
            <a:endParaRPr lang="nb-NO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Autofit/>
          </a:bodyPr>
          <a:lstStyle/>
          <a:p>
            <a:pPr algn="ctr"/>
            <a:r>
              <a:rPr lang="nb-NO" sz="2800" dirty="0"/>
              <a:t>1) Ett problem i dag:  operasjoner blandes ved samtidige oppdateringer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1981200"/>
          </a:xfrm>
        </p:spPr>
        <p:txBody>
          <a:bodyPr>
            <a:noAutofit/>
          </a:bodyPr>
          <a:lstStyle/>
          <a:p>
            <a:r>
              <a:rPr lang="nb-NO" dirty="0"/>
              <a:t>Samtidig oppdatering  - flere tråder sier gjentatte ganger: </a:t>
            </a:r>
            <a:r>
              <a:rPr lang="nb-NO" b="1" dirty="0"/>
              <a:t>i++ ; </a:t>
            </a:r>
            <a:r>
              <a:rPr lang="nb-NO" dirty="0"/>
              <a:t>der i er en felles int.</a:t>
            </a:r>
            <a:br>
              <a:rPr lang="nb-NO" b="1" dirty="0"/>
            </a:br>
            <a:endParaRPr lang="nb-NO" sz="1000" b="1" dirty="0"/>
          </a:p>
          <a:p>
            <a:pPr lvl="1"/>
            <a:r>
              <a:rPr lang="nb-NO" sz="1800" dirty="0"/>
              <a:t> </a:t>
            </a:r>
            <a:r>
              <a:rPr lang="nb-NO" sz="1800" b="1" dirty="0"/>
              <a:t>i++ </a:t>
            </a:r>
            <a:r>
              <a:rPr lang="nb-NO" sz="1800" b="1" dirty="0">
                <a:solidFill>
                  <a:schemeClr val="accent3"/>
                </a:solidFill>
              </a:rPr>
              <a:t> </a:t>
            </a:r>
            <a:r>
              <a:rPr lang="nb-NO" sz="1800" dirty="0"/>
              <a:t>er 3 operasjoner:  a) les i, b) legg til </a:t>
            </a:r>
            <a:r>
              <a:rPr lang="nb-NO" sz="1800" dirty="0">
                <a:latin typeface="Andalus" pitchFamily="18" charset="-78"/>
                <a:cs typeface="Andalus" pitchFamily="18" charset="-78"/>
              </a:rPr>
              <a:t>1</a:t>
            </a:r>
            <a:r>
              <a:rPr lang="nb-NO" sz="1800" dirty="0"/>
              <a:t>, c) skriv i tilbake</a:t>
            </a:r>
          </a:p>
          <a:p>
            <a:pPr lvl="1"/>
            <a:r>
              <a:rPr lang="nb-NO" sz="1800" dirty="0"/>
              <a:t>Anta i =2, og to tråder gjør i++</a:t>
            </a:r>
          </a:p>
          <a:p>
            <a:pPr lvl="1"/>
            <a:r>
              <a:rPr lang="nb-NO" sz="1800" dirty="0"/>
              <a:t>Vi kan få svaret 3 eller 4 (skulle fått 4!)</a:t>
            </a:r>
          </a:p>
          <a:p>
            <a:pPr lvl="1"/>
            <a:r>
              <a:rPr lang="nb-NO" sz="1800" dirty="0"/>
              <a:t>Dette skjer i praksis !</a:t>
            </a:r>
          </a:p>
          <a:p>
            <a:pPr lvl="1"/>
            <a:endParaRPr lang="nb-NO" sz="1800" dirty="0"/>
          </a:p>
          <a:p>
            <a:pPr lvl="1"/>
            <a:endParaRPr lang="nb-NO" sz="1800" dirty="0"/>
          </a:p>
        </p:txBody>
      </p:sp>
      <p:grpSp>
        <p:nvGrpSpPr>
          <p:cNvPr id="5" name="Gruppe 4"/>
          <p:cNvGrpSpPr/>
          <p:nvPr/>
        </p:nvGrpSpPr>
        <p:grpSpPr>
          <a:xfrm>
            <a:off x="1219200" y="3874532"/>
            <a:ext cx="7696200" cy="2819400"/>
            <a:chOff x="1219200" y="3505200"/>
            <a:chExt cx="7696200" cy="3188732"/>
          </a:xfrm>
        </p:grpSpPr>
        <p:sp>
          <p:nvSpPr>
            <p:cNvPr id="4" name="Rectangle 3"/>
            <p:cNvSpPr/>
            <p:nvPr/>
          </p:nvSpPr>
          <p:spPr>
            <a:xfrm>
              <a:off x="2438400" y="38862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133600" y="6096000"/>
              <a:ext cx="5638800" cy="0"/>
            </a:xfrm>
            <a:prstGeom prst="line">
              <a:avLst/>
            </a:prstGeom>
            <a:ln w="38100"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3"/>
              <a:endCxn id="11" idx="1"/>
            </p:cNvCxnSpPr>
            <p:nvPr/>
          </p:nvCxnSpPr>
          <p:spPr>
            <a:xfrm>
              <a:off x="3124200" y="40767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4038600" y="38862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cxnSp>
          <p:nvCxnSpPr>
            <p:cNvPr id="13" name="Straight Arrow Connector 12"/>
            <p:cNvCxnSpPr>
              <a:endCxn id="14" idx="1"/>
            </p:cNvCxnSpPr>
            <p:nvPr/>
          </p:nvCxnSpPr>
          <p:spPr>
            <a:xfrm>
              <a:off x="4725988" y="4038600"/>
              <a:ext cx="2055812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6781800" y="38862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19200" y="4038600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latin typeface="Arial" pitchFamily="34" charset="0"/>
                  <a:cs typeface="Arial" pitchFamily="34" charset="0"/>
                </a:rPr>
                <a:t>tråd1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0" y="4812268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latin typeface="Arial" pitchFamily="34" charset="0"/>
                  <a:cs typeface="Arial" pitchFamily="34" charset="0"/>
                </a:rPr>
                <a:t>tråd2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52800" y="48006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cxnSp>
          <p:nvCxnSpPr>
            <p:cNvPr id="25" name="Straight Arrow Connector 24"/>
            <p:cNvCxnSpPr>
              <a:stCxn id="24" idx="3"/>
              <a:endCxn id="26" idx="1"/>
            </p:cNvCxnSpPr>
            <p:nvPr/>
          </p:nvCxnSpPr>
          <p:spPr>
            <a:xfrm>
              <a:off x="4038600" y="49911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4953000" y="48006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cxnSp>
          <p:nvCxnSpPr>
            <p:cNvPr id="27" name="Straight Arrow Connector 26"/>
            <p:cNvCxnSpPr>
              <a:endCxn id="28" idx="1"/>
            </p:cNvCxnSpPr>
            <p:nvPr/>
          </p:nvCxnSpPr>
          <p:spPr>
            <a:xfrm>
              <a:off x="5640388" y="4953000"/>
              <a:ext cx="2055812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7696200" y="48006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38400" y="3505200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Les i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38600" y="3505200"/>
              <a:ext cx="1040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Legg til </a:t>
              </a:r>
              <a:r>
                <a:rPr lang="nb-NO" dirty="0">
                  <a:latin typeface="Andalus" pitchFamily="18" charset="-78"/>
                  <a:cs typeface="Andalus" pitchFamily="18" charset="-78"/>
                </a:rPr>
                <a:t>1</a:t>
              </a:r>
              <a:endParaRPr lang="nb-NO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629400" y="3505200"/>
              <a:ext cx="1431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Skriv i tilbake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62400" y="6324600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tiden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76600" y="4431268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Les i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76800" y="4431268"/>
              <a:ext cx="1040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Legg til </a:t>
              </a:r>
              <a:r>
                <a:rPr lang="nb-NO" dirty="0">
                  <a:latin typeface="Andalus" pitchFamily="18" charset="-78"/>
                  <a:cs typeface="Andalus" pitchFamily="18" charset="-78"/>
                </a:rPr>
                <a:t>1</a:t>
              </a:r>
              <a:endParaRPr lang="nb-NO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484046" y="4431268"/>
              <a:ext cx="1431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Skriv i tilbake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Test på i++;   parallell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762000"/>
          </a:xfrm>
        </p:spPr>
        <p:txBody>
          <a:bodyPr>
            <a:noAutofit/>
          </a:bodyPr>
          <a:lstStyle/>
          <a:p>
            <a:r>
              <a:rPr lang="nb-NO" sz="1800" dirty="0"/>
              <a:t>Setter i gang </a:t>
            </a:r>
            <a:r>
              <a:rPr lang="nb-NO" sz="1800" b="1" dirty="0"/>
              <a:t>n tråder </a:t>
            </a:r>
            <a:r>
              <a:rPr lang="nb-NO" sz="1800" dirty="0"/>
              <a:t>(på en 2-kjerner CPU) som alle prøver å øke med</a:t>
            </a:r>
            <a:r>
              <a:rPr lang="nb-NO" sz="1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nb-NO" sz="1800" dirty="0"/>
              <a:t>en felles variabel </a:t>
            </a:r>
            <a:r>
              <a:rPr lang="nb-NO" sz="1800" dirty="0" err="1"/>
              <a:t>int</a:t>
            </a:r>
            <a:r>
              <a:rPr lang="nb-NO" sz="1800" dirty="0"/>
              <a:t> i; 100 000 ganger uten synkronisering;</a:t>
            </a:r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  <a:p>
            <a:r>
              <a:rPr lang="nb-NO" sz="1800" dirty="0"/>
              <a:t>Vi fikk følgende feil - antall og %, (manglende verdier).</a:t>
            </a:r>
            <a:br>
              <a:rPr lang="nb-NO" sz="1800" dirty="0"/>
            </a:br>
            <a:r>
              <a:rPr lang="nb-NO" sz="1800" dirty="0"/>
              <a:t>Merk: Resultatene </a:t>
            </a:r>
            <a:r>
              <a:rPr lang="nb-NO" sz="1800" i="1" dirty="0"/>
              <a:t>varierer</a:t>
            </a:r>
            <a:r>
              <a:rPr lang="nb-NO" sz="1800" dirty="0"/>
              <a:t> </a:t>
            </a:r>
            <a:r>
              <a:rPr lang="nb-NO" sz="1800" i="1" dirty="0"/>
              <a:t>også mye </a:t>
            </a:r>
            <a:r>
              <a:rPr lang="nb-NO" sz="1800" dirty="0"/>
              <a:t>mellom hver kjøring :</a:t>
            </a:r>
          </a:p>
          <a:p>
            <a:pPr>
              <a:buNone/>
            </a:pPr>
            <a:endParaRPr lang="nb-NO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757871" y="2200870"/>
            <a:ext cx="293830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for (</a:t>
            </a:r>
            <a:r>
              <a:rPr lang="nb-NO" dirty="0" err="1"/>
              <a:t>int</a:t>
            </a:r>
            <a:r>
              <a:rPr lang="nb-NO" dirty="0"/>
              <a:t> j =0; j&lt; 100000; j++) {</a:t>
            </a:r>
          </a:p>
          <a:p>
            <a:r>
              <a:rPr lang="nb-NO" dirty="0"/>
              <a:t>	i++;</a:t>
            </a:r>
            <a:br>
              <a:rPr lang="nb-NO" dirty="0"/>
            </a:br>
            <a:r>
              <a:rPr lang="nb-NO" dirty="0"/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255939"/>
              </p:ext>
            </p:extLst>
          </p:nvPr>
        </p:nvGraphicFramePr>
        <p:xfrm>
          <a:off x="755579" y="4005064"/>
          <a:ext cx="8159822" cy="225225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3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9197">
                <a:tc>
                  <a:txBody>
                    <a:bodyPr/>
                    <a:lstStyle/>
                    <a:p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Antall tråder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979">
                <a:tc>
                  <a:txBody>
                    <a:bodyPr/>
                    <a:lstStyle/>
                    <a:p>
                      <a:r>
                        <a:rPr lang="nb-NO" dirty="0"/>
                        <a:t>Svar     1.gang </a:t>
                      </a:r>
                    </a:p>
                    <a:p>
                      <a:r>
                        <a:rPr lang="nb-NO" dirty="0"/>
                        <a:t>           2.gang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100 000</a:t>
                      </a:r>
                    </a:p>
                    <a:p>
                      <a:pPr algn="ctr"/>
                      <a:r>
                        <a:rPr lang="nb-NO" dirty="0"/>
                        <a:t>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200000</a:t>
                      </a:r>
                    </a:p>
                    <a:p>
                      <a:pPr algn="ctr"/>
                      <a:r>
                        <a:rPr lang="nb-NO" dirty="0"/>
                        <a:t>159234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1290279 1706068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16940111</a:t>
                      </a:r>
                    </a:p>
                    <a:p>
                      <a:pPr algn="ctr"/>
                      <a:r>
                        <a:rPr lang="nb-NO" dirty="0"/>
                        <a:t>16459210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170127199</a:t>
                      </a:r>
                    </a:p>
                    <a:p>
                      <a:pPr algn="ctr"/>
                      <a:r>
                        <a:rPr lang="nb-NO" dirty="0"/>
                        <a:t>164954894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083">
                <a:tc>
                  <a:txBody>
                    <a:bodyPr/>
                    <a:lstStyle/>
                    <a:p>
                      <a:r>
                        <a:rPr lang="nb-NO" dirty="0"/>
                        <a:t>Tap   1.gang</a:t>
                      </a:r>
                    </a:p>
                    <a:p>
                      <a:r>
                        <a:rPr lang="nb-NO" dirty="0"/>
                        <a:t>        2. 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 0 %</a:t>
                      </a:r>
                    </a:p>
                    <a:p>
                      <a:pPr algn="ctr"/>
                      <a:r>
                        <a:rPr lang="nb-NO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20,4%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35,5%</a:t>
                      </a:r>
                    </a:p>
                    <a:p>
                      <a:pPr algn="ctr"/>
                      <a:r>
                        <a:rPr lang="nb-NO" dirty="0"/>
                        <a:t>14,6%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15,3%</a:t>
                      </a:r>
                    </a:p>
                    <a:p>
                      <a:pPr algn="ctr"/>
                      <a:r>
                        <a:rPr lang="nb-NO" dirty="0"/>
                        <a:t>17,7%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14,9%</a:t>
                      </a:r>
                    </a:p>
                    <a:p>
                      <a:pPr algn="ctr"/>
                      <a:r>
                        <a:rPr lang="nb-NO" dirty="0"/>
                        <a:t>17,5%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End </a:t>
            </a:r>
            <a:r>
              <a:rPr lang="nb-NO" sz="2400" dirty="0" err="1"/>
              <a:t>of</a:t>
            </a:r>
            <a:r>
              <a:rPr lang="nb-NO" sz="2400" dirty="0"/>
              <a:t> L1 IN3030 </a:t>
            </a:r>
            <a:r>
              <a:rPr lang="nb-NO" sz="2400" dirty="0" err="1"/>
              <a:t>Lecture</a:t>
            </a:r>
            <a:r>
              <a:rPr lang="nb-NO" sz="2400" dirty="0"/>
              <a:t> 2023-01-25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94262" y="1340768"/>
            <a:ext cx="5249738" cy="4791745"/>
          </a:xfrm>
        </p:spPr>
        <p:txBody>
          <a:bodyPr/>
          <a:lstStyle/>
          <a:p>
            <a:endParaRPr lang="nb-NO" sz="1800" dirty="0"/>
          </a:p>
          <a:p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0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M:\INF2440Para\Powerpoint\FreqencyHal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84"/>
            <a:ext cx="8877186" cy="638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384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Maskin 1980 (uten </a:t>
            </a:r>
            <a:r>
              <a:rPr lang="nb-NO" dirty="0" err="1"/>
              <a:t>cache</a:t>
            </a:r>
            <a:r>
              <a:rPr lang="nb-NO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2695" y="1772816"/>
            <a:ext cx="6290580" cy="280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99592" y="5085184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/>
              <a:t>Figur 19.1 Skisse av en datamaskin i ca. 1980 hvor det bare var én beregningsenhet, en CPU, som leste sine instruksjoner og både skrev og leste data (variable) direkte i </a:t>
            </a:r>
            <a:r>
              <a:rPr lang="nb-NO" i="1" dirty="0" err="1"/>
              <a:t>hovedhukommelsen</a:t>
            </a:r>
            <a:r>
              <a:rPr lang="nb-NO" i="1" dirty="0"/>
              <a:t>. Intel 8080: 1 MHz CPU</a:t>
            </a:r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Maskin ca. 2010 med to dobbeltkjerne </a:t>
            </a:r>
            <a:r>
              <a:rPr lang="nb-NO" dirty="0" err="1"/>
              <a:t>CPU-er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412776"/>
            <a:ext cx="6264696" cy="521327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http://upload.wikimedia.org/wikipedia/commons/e/ec/AMD_Bulldozer_block_diagram_(8_core_CPU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42231"/>
            <a:ext cx="7138652" cy="588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1259632" y="188640"/>
            <a:ext cx="712879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Hukommelses-systemet i en 4 kjerne CPU – mange lag og flere ulike beregningsmoduler i hver kjerne.:</a:t>
            </a:r>
          </a:p>
        </p:txBody>
      </p:sp>
    </p:spTree>
    <p:extLst>
      <p:ext uri="{BB962C8B-B14F-4D97-AF65-F5344CB8AC3E}">
        <p14:creationId xmlns:p14="http://schemas.microsoft.com/office/powerpoint/2010/main" val="3238054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tar vi hensyn til cache-systemet for å få raskere programmer?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Vi ser bare på data-cachene (lite å hente på instruksjonene)</a:t>
            </a:r>
          </a:p>
          <a:p>
            <a:r>
              <a:rPr lang="nb-NO" sz="2000" dirty="0"/>
              <a:t>Viktig å vite er at hver gang vi skal hente data i hovedlageret , får vi en cach-linje = 64 byte = f.eks 8 heltall (int)</a:t>
            </a:r>
          </a:p>
          <a:p>
            <a:r>
              <a:rPr lang="nb-NO" sz="2000" dirty="0"/>
              <a:t>Det er svært begrenset plass i cachene, og en cach-linje som ikke har vært brukt på ‘lenge’ vil bli ‘kastet ut’(overskrevet av en annen, nyere) cache-linje</a:t>
            </a:r>
          </a:p>
          <a:p>
            <a:r>
              <a:rPr lang="nb-NO" sz="2000" dirty="0"/>
              <a:t>Slik er raskest:</a:t>
            </a:r>
          </a:p>
          <a:p>
            <a:pPr lvl="1"/>
            <a:r>
              <a:rPr lang="nb-NO" sz="1600" dirty="0"/>
              <a:t>Jobber på få data (korte deler av en array) ‘lenge’ av gangen – ikke hoppe rundt.</a:t>
            </a:r>
          </a:p>
          <a:p>
            <a:pPr lvl="1"/>
            <a:r>
              <a:rPr lang="nb-NO" sz="1600" dirty="0"/>
              <a:t>Helst gå forlengs eller baklengs gjennom data (arrayene) (i, i+1,.. eller: i, i-1,..)</a:t>
            </a:r>
            <a:br>
              <a:rPr lang="nb-NO" sz="1600" dirty="0"/>
            </a:br>
            <a:endParaRPr lang="nb-NO" sz="1600" dirty="0"/>
          </a:p>
          <a:p>
            <a:pPr marL="57150" indent="0">
              <a:buNone/>
            </a:pPr>
            <a:r>
              <a:rPr lang="en-US" dirty="0">
                <a:solidFill>
                  <a:srgbClr val="CC6600"/>
                </a:solidFill>
              </a:rPr>
              <a:t>Vi</a:t>
            </a:r>
            <a:r>
              <a:rPr lang="nb-NO" dirty="0">
                <a:solidFill>
                  <a:srgbClr val="CC6600"/>
                </a:solidFill>
              </a:rPr>
              <a:t> må lage slike cache-vennlige programmer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512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/>
              <a:t>Instruksjonsparallellitet i en CPU-kjerne. Pipeline – flere instruksjoner (her 4) utføres </a:t>
            </a:r>
            <a:r>
              <a:rPr lang="nb-NO" sz="2000" i="1" dirty="0"/>
              <a:t>samtidig</a:t>
            </a:r>
            <a:r>
              <a:rPr lang="nb-NO" sz="2000" dirty="0"/>
              <a:t> i raskest mulig rekkefølge.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M:\INF2440Para\Powerpoint\Pipeli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96148"/>
            <a:ext cx="5676974" cy="504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816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Test av forsinkelse i data-</a:t>
            </a:r>
            <a:r>
              <a:rPr lang="nb-NO" sz="2400" dirty="0" err="1"/>
              <a:t>cachene</a:t>
            </a:r>
            <a:r>
              <a:rPr lang="nb-NO" sz="2400" dirty="0"/>
              <a:t> og </a:t>
            </a:r>
            <a:r>
              <a:rPr lang="nb-NO" sz="2400" dirty="0" err="1"/>
              <a:t>hovedhukommelsen</a:t>
            </a:r>
            <a:r>
              <a:rPr lang="nb-NO" sz="2400" dirty="0"/>
              <a:t>  - latency.exe (fra CPUZ)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5"/>
            <a:ext cx="7632848" cy="5821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13301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31249</TotalTime>
  <Words>1695</Words>
  <Application>Microsoft Macintosh PowerPoint</Application>
  <PresentationFormat>Skjermfremvisning (4:3)</PresentationFormat>
  <Paragraphs>253</Paragraphs>
  <Slides>23</Slides>
  <Notes>21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31" baseType="lpstr">
      <vt:lpstr>Andalus</vt:lpstr>
      <vt:lpstr>Arial</vt:lpstr>
      <vt:lpstr>Calibri</vt:lpstr>
      <vt:lpstr>Courier New</vt:lpstr>
      <vt:lpstr>Tahoma</vt:lpstr>
      <vt:lpstr>Times New Roman</vt:lpstr>
      <vt:lpstr>Wingdings</vt:lpstr>
      <vt:lpstr>Blends</vt:lpstr>
      <vt:lpstr>  Moore’s «Law»</vt:lpstr>
      <vt:lpstr>PowerPoint-presentasjon</vt:lpstr>
      <vt:lpstr>PowerPoint-presentasjon</vt:lpstr>
      <vt:lpstr>Maskin 1980 (uten cache)</vt:lpstr>
      <vt:lpstr>Maskin ca. 2010 med to dobbeltkjerne CPU-er</vt:lpstr>
      <vt:lpstr>PowerPoint-presentasjon</vt:lpstr>
      <vt:lpstr>Hvordan tar vi hensyn til cache-systemet for å få raskere programmer?</vt:lpstr>
      <vt:lpstr>Instruksjonsparallellitet i en CPU-kjerne. Pipeline – flere instruksjoner (her 4) utføres samtidig i raskest mulig rekkefølge.</vt:lpstr>
      <vt:lpstr>Test av forsinkelse i data-cachene og hovedhukommelsen  - latency.exe (fra CPUZ)</vt:lpstr>
      <vt:lpstr>Oppsummering – ideen om at vi har uniform aksesstid i hukommelsen er helt galt</vt:lpstr>
      <vt:lpstr>Helt avgjørede for oss – cache-hukommelse</vt:lpstr>
      <vt:lpstr>Vi kan ikke hente mer fra automatisk forbedring av hastigheten på våre programmer:</vt:lpstr>
      <vt:lpstr>Operativsystemet og tråder</vt:lpstr>
      <vt:lpstr> Java forenkler dette ved å velge to nivåer </vt:lpstr>
      <vt:lpstr>Hva er tråder i Java ?</vt:lpstr>
      <vt:lpstr>&gt;java (også kalt JVM) starter main-tråden  som igjen starter nye tråder</vt:lpstr>
      <vt:lpstr>Konstruktør til Thread-klassen</vt:lpstr>
      <vt:lpstr>   Tråder i Java </vt:lpstr>
      <vt:lpstr>   Tråder i Java </vt:lpstr>
      <vt:lpstr>Flere problemer med parallellitet og tråder i Java</vt:lpstr>
      <vt:lpstr>1) Ett problem i dag:  operasjoner blandes ved samtidige oppdateringer</vt:lpstr>
      <vt:lpstr>Test på i++;   parallell</vt:lpstr>
      <vt:lpstr>End of L1 IN3030 Lecture 2023-01-25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Bartley Jul</cp:lastModifiedBy>
  <cp:revision>265</cp:revision>
  <cp:lastPrinted>2018-01-19T12:15:20Z</cp:lastPrinted>
  <dcterms:created xsi:type="dcterms:W3CDTF">2013-10-07T06:57:58Z</dcterms:created>
  <dcterms:modified xsi:type="dcterms:W3CDTF">2023-01-26T17:42:07Z</dcterms:modified>
</cp:coreProperties>
</file>