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36"/>
  </p:notesMasterIdLst>
  <p:sldIdLst>
    <p:sldId id="259" r:id="rId2"/>
    <p:sldId id="402" r:id="rId3"/>
    <p:sldId id="356" r:id="rId4"/>
    <p:sldId id="401" r:id="rId5"/>
    <p:sldId id="416" r:id="rId6"/>
    <p:sldId id="558" r:id="rId7"/>
    <p:sldId id="559" r:id="rId8"/>
    <p:sldId id="567" r:id="rId9"/>
    <p:sldId id="568" r:id="rId10"/>
    <p:sldId id="560" r:id="rId11"/>
    <p:sldId id="561" r:id="rId12"/>
    <p:sldId id="570" r:id="rId13"/>
    <p:sldId id="571" r:id="rId14"/>
    <p:sldId id="562" r:id="rId15"/>
    <p:sldId id="564" r:id="rId16"/>
    <p:sldId id="563" r:id="rId17"/>
    <p:sldId id="565" r:id="rId18"/>
    <p:sldId id="566" r:id="rId19"/>
    <p:sldId id="413" r:id="rId20"/>
    <p:sldId id="335" r:id="rId21"/>
    <p:sldId id="336" r:id="rId22"/>
    <p:sldId id="296" r:id="rId23"/>
    <p:sldId id="337" r:id="rId24"/>
    <p:sldId id="339" r:id="rId25"/>
    <p:sldId id="298" r:id="rId26"/>
    <p:sldId id="406" r:id="rId27"/>
    <p:sldId id="407" r:id="rId28"/>
    <p:sldId id="408" r:id="rId29"/>
    <p:sldId id="370" r:id="rId30"/>
    <p:sldId id="371" r:id="rId31"/>
    <p:sldId id="362" r:id="rId32"/>
    <p:sldId id="363" r:id="rId33"/>
    <p:sldId id="364" r:id="rId34"/>
    <p:sldId id="572" r:id="rId35"/>
  </p:sldIdLst>
  <p:sldSz cx="9144000" cy="6858000" type="screen4x3"/>
  <p:notesSz cx="6669088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CCFFCC"/>
    <a:srgbClr val="CC6600"/>
    <a:srgbClr val="D9F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453" autoAdjust="0"/>
    <p:restoredTop sz="50000" autoAdjust="0"/>
  </p:normalViewPr>
  <p:slideViewPr>
    <p:cSldViewPr>
      <p:cViewPr varScale="1">
        <p:scale>
          <a:sx n="128" d="100"/>
          <a:sy n="128" d="100"/>
        </p:scale>
        <p:origin x="87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17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8554B-CEC2-48D7-B598-E688F7E17C77}" type="datetimeFigureOut">
              <a:rPr lang="nb-NO" smtClean="0"/>
              <a:pPr/>
              <a:t>03.03.2023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AB904-1DF5-43CE-9478-405E80D7FCBE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0294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1pPr>
            <a:lvl2pPr marL="685817" indent="-26377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2pPr>
            <a:lvl3pPr marL="1055103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3pPr>
            <a:lvl4pPr marL="1477145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4pPr>
            <a:lvl5pPr marL="1899186" indent="-211021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Times New Roman" pitchFamily="18" charset="0"/>
              </a:defRPr>
            </a:lvl5pPr>
            <a:lvl6pPr marL="2321227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6pPr>
            <a:lvl7pPr marL="2743269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7pPr>
            <a:lvl8pPr marL="3165310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8pPr>
            <a:lvl9pPr marL="3587351" indent="-211021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0000FF"/>
              </a:buClr>
            </a:pPr>
            <a:fld id="{3D073915-8A33-4E80-9448-DC6F1E5E4C87}" type="slidenum">
              <a:rPr lang="nb-NO" altLang="nb-NO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  <a:buClr>
                  <a:srgbClr val="0000FF"/>
                </a:buClr>
              </a:pPr>
              <a:t>1</a:t>
            </a:fld>
            <a:endParaRPr lang="nb-NO" altLang="nb-NO">
              <a:solidFill>
                <a:prstClr val="black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b-NO" alt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50810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11845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907589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952185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71904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85187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59284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217061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234401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19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01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41680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07796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144806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234729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085832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229317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322725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5618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7883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240397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29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1758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834833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03108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59514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5954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595141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34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0002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67752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53278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96247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03263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82105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AB904-1DF5-43CE-9478-405E80D7FCBE}" type="slidenum">
              <a:rPr lang="nb-NO" smtClean="0"/>
              <a:pPr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14506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53988" y="2120900"/>
            <a:ext cx="9009062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chemeClr val="hlink"/>
                  </a:buClr>
                  <a:buSzPct val="55000"/>
                  <a:buFont typeface="Wingdings" pitchFamily="2" charset="2"/>
                  <a:defRPr sz="1400" i="1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fontAlgn="base" hangingPunct="1">
                  <a:lnSpc>
                    <a:spcPct val="90000"/>
                  </a:lnSpc>
                  <a:spcBef>
                    <a:spcPct val="50000"/>
                  </a:spcBef>
                  <a:spcAft>
                    <a:spcPct val="0"/>
                  </a:spcAft>
                  <a:buClr>
                    <a:srgbClr val="FF0000"/>
                  </a:buClr>
                  <a:buSzPct val="55000"/>
                  <a:buFont typeface="Wingdings" pitchFamily="2" charset="2"/>
                  <a:buNone/>
                </a:pPr>
                <a:endParaRPr lang="nb-NO" altLang="nb-NO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defRPr sz="1400" i="1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rgbClr val="FF0000"/>
                </a:buClr>
                <a:buSzPct val="55000"/>
                <a:buFont typeface="Wingdings" pitchFamily="2" charset="2"/>
                <a:buNone/>
              </a:pPr>
              <a:endParaRPr lang="nb-NO" altLang="nb-NO">
                <a:solidFill>
                  <a:srgbClr val="000000"/>
                </a:solidFill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4588" y="13589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2000"/>
            </a:lvl1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nb-NO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32283ACB-6AF9-4BF6-9914-D6AD14E531B9}" type="slidenum">
              <a:rPr lang="nb-NO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947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FE00-EE6B-4020-A55C-300A50692D2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134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72071-1264-4461-ABA2-9EAA58A008F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38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3C224-D263-4DD0-983B-D890F84AF20A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25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C88A2-028F-411F-BE58-82B38CFC1A29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7039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8286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45088" y="1314450"/>
            <a:ext cx="3810000" cy="23320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45088" y="3798888"/>
            <a:ext cx="3810000" cy="233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8497C8-C5CD-44F4-B17B-D9158697A286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663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600" baseline="0"/>
            </a:lvl1pPr>
          </a:lstStyle>
          <a:p>
            <a:r>
              <a:rPr lang="en-US" dirty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 baseline="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C119C-BAD2-474F-B7B2-66F11C4D5BFD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352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E24AA-31CE-4F89-904B-E6BDB8EAE7C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308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314450"/>
            <a:ext cx="38100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E78CB3-283C-4960-8D44-934A4FD6D72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7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14ED1-80A2-4D44-B3F5-B28083BFD663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749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E4BEE-34BD-45E8-807D-9D81BD53E60F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861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17921E-7B4C-4555-B282-9B0856B0325B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06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AE8318-8D50-44AA-949F-71D6A8D3C272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148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18FE-EF61-4DE6-A58C-94C454A76821}" type="slidenum">
              <a:rPr lang="nb-NO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392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522288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522288"/>
            <a:ext cx="328613" cy="474662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944563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944563"/>
            <a:ext cx="368300" cy="474662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871538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414338"/>
            <a:ext cx="31750" cy="105251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204913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400" i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defRPr sz="1400" i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kumimoji="1" lang="nb-NO" altLang="nb-NO" sz="2400" i="0">
              <a:solidFill>
                <a:srgbClr val="000000"/>
              </a:solidFill>
              <a:latin typeface="Tahoma" pitchFamily="34" charset="0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314450"/>
            <a:ext cx="7772400" cy="481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/>
              <a:t>Click to edit Master text styles</a:t>
            </a:r>
          </a:p>
          <a:p>
            <a:pPr lvl="1"/>
            <a:r>
              <a:rPr lang="nb-NO" altLang="nb-NO"/>
              <a:t>Second level</a:t>
            </a:r>
          </a:p>
          <a:p>
            <a:pPr lvl="2"/>
            <a:r>
              <a:rPr lang="nb-NO" altLang="nb-NO"/>
              <a:t>Third level</a:t>
            </a:r>
          </a:p>
          <a:p>
            <a:pPr lvl="3"/>
            <a:r>
              <a:rPr lang="nb-NO" altLang="nb-NO"/>
              <a:t>Fourth level</a:t>
            </a:r>
          </a:p>
          <a:p>
            <a:pPr lvl="4"/>
            <a:r>
              <a:rPr lang="nb-NO" altLang="nb-NO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nb-NO" sz="1400">
              <a:solidFill>
                <a:srgbClr val="000000"/>
              </a:solidFill>
            </a:endParaRPr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i="0">
                <a:latin typeface="+mn-lt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C7B0F74F-4C71-4646-B964-CEF69E33E404}" type="slidenum">
              <a:rPr lang="nb-NO" sz="1400">
                <a:solidFill>
                  <a:srgbClr val="000000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nb-NO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33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  <p:sldLayoutId id="2147484236" r:id="rId12"/>
    <p:sldLayoutId id="2147484237" r:id="rId13"/>
    <p:sldLayoutId id="2147484238" r:id="rId14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microsoft.com/office/2007/relationships/hdphoto" Target="../media/hdphoto1.wdp"/><Relationship Id="rId4" Type="http://schemas.openxmlformats.org/officeDocument/2006/relationships/image" Target="../media/image10.png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B1E6F-5505-4244-B2EA-CAE49B692FA4}" type="slidenum">
              <a:rPr lang="nb-NO">
                <a:solidFill>
                  <a:srgbClr val="1C1C1C"/>
                </a:solidFill>
              </a:rPr>
              <a:pPr>
                <a:defRPr/>
              </a:pPr>
              <a:t>1</a:t>
            </a:fld>
            <a:endParaRPr lang="nb-NO" dirty="0">
              <a:solidFill>
                <a:srgbClr val="1C1C1C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nb-NO" sz="2400" noProof="0" dirty="0"/>
              <a:t>IN3030 </a:t>
            </a:r>
            <a:r>
              <a:rPr lang="nb-NO" sz="2400"/>
              <a:t>L05v23</a:t>
            </a:r>
            <a:r>
              <a:rPr lang="nb-NO" sz="2400" noProof="0" dirty="0"/>
              <a:t> – </a:t>
            </a:r>
            <a:r>
              <a:rPr lang="nb-NO" sz="2400" noProof="0" dirty="0" err="1"/>
              <a:t>About</a:t>
            </a:r>
            <a:r>
              <a:rPr lang="nb-NO" sz="2400" noProof="0" dirty="0"/>
              <a:t> </a:t>
            </a:r>
            <a:r>
              <a:rPr lang="nb-NO" sz="2400" dirty="0" err="1"/>
              <a:t>Moore’s</a:t>
            </a:r>
            <a:r>
              <a:rPr lang="nb-NO" sz="2400" dirty="0"/>
              <a:t> Law, </a:t>
            </a:r>
            <a:r>
              <a:rPr lang="nb-NO" sz="2400" dirty="0" err="1"/>
              <a:t>the</a:t>
            </a:r>
            <a:r>
              <a:rPr lang="nb-NO" sz="2400" dirty="0"/>
              <a:t> speed </a:t>
            </a:r>
            <a:r>
              <a:rPr lang="nb-NO" sz="2400" dirty="0" err="1"/>
              <a:t>of</a:t>
            </a:r>
            <a:r>
              <a:rPr lang="nb-NO" sz="2400" dirty="0"/>
              <a:t> </a:t>
            </a:r>
            <a:r>
              <a:rPr lang="nb-NO" sz="2400" dirty="0" err="1"/>
              <a:t>light</a:t>
            </a:r>
            <a:r>
              <a:rPr lang="nb-NO" sz="2400" dirty="0"/>
              <a:t>, JIT, and Gustavson</a:t>
            </a:r>
            <a:endParaRPr lang="nb-NO" altLang="nb-NO" sz="2400" noProof="0" dirty="0"/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19175" y="3886200"/>
            <a:ext cx="7069138" cy="1752600"/>
          </a:xfrm>
        </p:spPr>
        <p:txBody>
          <a:bodyPr/>
          <a:lstStyle/>
          <a:p>
            <a:r>
              <a:rPr lang="nb-NO" noProof="0" dirty="0"/>
              <a:t>Eric Jul</a:t>
            </a:r>
          </a:p>
          <a:p>
            <a:r>
              <a:rPr lang="nb-NO" dirty="0"/>
              <a:t>Programming Technology Group</a:t>
            </a:r>
            <a:endParaRPr lang="nb-NO" noProof="0" dirty="0"/>
          </a:p>
          <a:p>
            <a:r>
              <a:rPr lang="nb-NO" dirty="0"/>
              <a:t>Department </a:t>
            </a:r>
            <a:r>
              <a:rPr lang="nb-NO" dirty="0" err="1"/>
              <a:t>of</a:t>
            </a:r>
            <a:r>
              <a:rPr lang="nb-NO" noProof="0" dirty="0"/>
              <a:t> </a:t>
            </a:r>
            <a:r>
              <a:rPr lang="nb-NO" dirty="0"/>
              <a:t>I</a:t>
            </a:r>
            <a:r>
              <a:rPr lang="nb-NO" noProof="0" dirty="0" err="1"/>
              <a:t>nformatics</a:t>
            </a:r>
            <a:endParaRPr lang="nb-NO" noProof="0" dirty="0"/>
          </a:p>
          <a:p>
            <a:r>
              <a:rPr lang="nb-NO" dirty="0" err="1"/>
              <a:t>University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Oslo</a:t>
            </a:r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2346384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Performance</a:t>
            </a:r>
            <a:r>
              <a:rPr lang="nb-NO" dirty="0"/>
              <a:t> 1980 </a:t>
            </a:r>
            <a:r>
              <a:rPr lang="nb-NO" dirty="0" err="1"/>
              <a:t>vs</a:t>
            </a:r>
            <a:r>
              <a:rPr lang="nb-NO" dirty="0"/>
              <a:t> 2018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2018: Intel i7</a:t>
            </a:r>
          </a:p>
          <a:p>
            <a:pPr lvl="1"/>
            <a:r>
              <a:rPr lang="nb-NO" dirty="0"/>
              <a:t>1 MHz CPU </a:t>
            </a:r>
            <a:r>
              <a:rPr lang="nb-NO" dirty="0" err="1"/>
              <a:t>vs</a:t>
            </a:r>
            <a:r>
              <a:rPr lang="nb-NO" dirty="0"/>
              <a:t> 8 x 3.2 GHz ~ </a:t>
            </a:r>
            <a:r>
              <a:rPr lang="nb-NO" dirty="0" err="1"/>
              <a:t>factor</a:t>
            </a:r>
            <a:r>
              <a:rPr lang="nb-NO" dirty="0"/>
              <a:t> 25,600</a:t>
            </a:r>
          </a:p>
          <a:p>
            <a:pPr lvl="1"/>
            <a:r>
              <a:rPr lang="nb-NO" dirty="0"/>
              <a:t>16 </a:t>
            </a:r>
            <a:r>
              <a:rPr lang="nb-NO" dirty="0" err="1"/>
              <a:t>Gbyte</a:t>
            </a:r>
            <a:r>
              <a:rPr lang="nb-NO" dirty="0"/>
              <a:t> Memory vs. 64 </a:t>
            </a:r>
            <a:r>
              <a:rPr lang="nb-NO" dirty="0" err="1"/>
              <a:t>kbytes</a:t>
            </a:r>
            <a:r>
              <a:rPr lang="nb-NO" dirty="0"/>
              <a:t> ~ </a:t>
            </a:r>
            <a:r>
              <a:rPr lang="nb-NO" dirty="0" err="1"/>
              <a:t>factor</a:t>
            </a:r>
            <a:r>
              <a:rPr lang="nb-NO" dirty="0"/>
              <a:t> 250,000</a:t>
            </a:r>
          </a:p>
          <a:p>
            <a:pPr lvl="1"/>
            <a:r>
              <a:rPr lang="nb-NO" dirty="0"/>
              <a:t>10 </a:t>
            </a:r>
            <a:r>
              <a:rPr lang="nb-NO" dirty="0" err="1"/>
              <a:t>Gbit</a:t>
            </a:r>
            <a:r>
              <a:rPr lang="nb-NO" dirty="0"/>
              <a:t>/s </a:t>
            </a:r>
            <a:r>
              <a:rPr lang="nb-NO" dirty="0" err="1"/>
              <a:t>network</a:t>
            </a:r>
            <a:r>
              <a:rPr lang="nb-NO" dirty="0"/>
              <a:t> </a:t>
            </a:r>
            <a:r>
              <a:rPr lang="nb-NO" dirty="0" err="1"/>
              <a:t>vs</a:t>
            </a:r>
            <a:r>
              <a:rPr lang="nb-NO" dirty="0"/>
              <a:t> 1 </a:t>
            </a:r>
            <a:r>
              <a:rPr lang="nb-NO" dirty="0" err="1"/>
              <a:t>kbit</a:t>
            </a:r>
            <a:r>
              <a:rPr lang="nb-NO" dirty="0"/>
              <a:t>/s ~ </a:t>
            </a:r>
            <a:r>
              <a:rPr lang="nb-NO" dirty="0" err="1"/>
              <a:t>factor</a:t>
            </a:r>
            <a:r>
              <a:rPr lang="nb-NO" dirty="0"/>
              <a:t> 10,000,000</a:t>
            </a:r>
          </a:p>
          <a:p>
            <a:pPr lvl="1"/>
            <a:r>
              <a:rPr lang="nb-NO" dirty="0"/>
              <a:t>128 kB </a:t>
            </a:r>
            <a:r>
              <a:rPr lang="nb-NO" dirty="0" err="1"/>
              <a:t>floppy</a:t>
            </a:r>
            <a:r>
              <a:rPr lang="nb-NO" dirty="0"/>
              <a:t> disk </a:t>
            </a:r>
            <a:r>
              <a:rPr lang="nb-NO" dirty="0" err="1"/>
              <a:t>vs</a:t>
            </a:r>
            <a:r>
              <a:rPr lang="nb-NO" dirty="0"/>
              <a:t> 1 TB SSD ~ </a:t>
            </a:r>
            <a:r>
              <a:rPr lang="nb-NO" dirty="0" err="1"/>
              <a:t>factor</a:t>
            </a:r>
            <a:r>
              <a:rPr lang="nb-NO" dirty="0"/>
              <a:t> 8,000,000</a:t>
            </a:r>
          </a:p>
          <a:p>
            <a:pPr lvl="1"/>
            <a:r>
              <a:rPr lang="nb-NO" dirty="0"/>
              <a:t>1200 baud </a:t>
            </a:r>
            <a:r>
              <a:rPr lang="nb-NO" dirty="0" err="1"/>
              <a:t>serial</a:t>
            </a:r>
            <a:r>
              <a:rPr lang="nb-NO" dirty="0"/>
              <a:t> line </a:t>
            </a:r>
            <a:r>
              <a:rPr lang="nb-NO" dirty="0" err="1"/>
              <a:t>vs</a:t>
            </a:r>
            <a:r>
              <a:rPr lang="nb-NO" dirty="0"/>
              <a:t> 1 </a:t>
            </a:r>
            <a:r>
              <a:rPr lang="nb-NO" dirty="0" err="1"/>
              <a:t>Gbit</a:t>
            </a:r>
            <a:r>
              <a:rPr lang="nb-NO" dirty="0"/>
              <a:t>/s Ethernet ~ </a:t>
            </a:r>
            <a:r>
              <a:rPr lang="nb-NO" dirty="0" err="1"/>
              <a:t>factor</a:t>
            </a:r>
            <a:r>
              <a:rPr lang="nb-NO" dirty="0"/>
              <a:t> 800,000</a:t>
            </a:r>
          </a:p>
          <a:p>
            <a:endParaRPr lang="nb-NO" dirty="0"/>
          </a:p>
          <a:p>
            <a:r>
              <a:rPr lang="nb-NO" sz="4000" dirty="0">
                <a:sym typeface="Wingdings" pitchFamily="2" charset="2"/>
              </a:rPr>
              <a:t></a:t>
            </a:r>
          </a:p>
          <a:p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613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BREAK L05v23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endParaRPr lang="nb-NO" dirty="0">
              <a:sym typeface="Wingdings" pitchFamily="2" charset="2"/>
            </a:endParaRPr>
          </a:p>
          <a:p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9175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is ping?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nb-NO" dirty="0">
                <a:latin typeface="Courier New" panose="02070309020205020404" pitchFamily="49" charset="0"/>
                <a:cs typeface="Courier New" panose="02070309020205020404" pitchFamily="49" charset="0"/>
                <a:sym typeface="Wingdings" pitchFamily="2" charset="2"/>
              </a:rPr>
              <a:t>Ping</a:t>
            </a:r>
            <a:r>
              <a:rPr lang="nb-NO" dirty="0">
                <a:sym typeface="Wingdings" pitchFamily="2" charset="2"/>
              </a:rPr>
              <a:t>: </a:t>
            </a:r>
            <a:r>
              <a:rPr lang="nb-NO" dirty="0" err="1">
                <a:sym typeface="Wingdings" pitchFamily="2" charset="2"/>
              </a:rPr>
              <a:t>low-level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internet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messaging</a:t>
            </a:r>
            <a:r>
              <a:rPr lang="nb-NO" dirty="0">
                <a:sym typeface="Wingdings" pitchFamily="2" charset="2"/>
              </a:rPr>
              <a:t>: </a:t>
            </a:r>
            <a:r>
              <a:rPr lang="nb-NO" dirty="0" err="1">
                <a:sym typeface="Wingdings" pitchFamily="2" charset="2"/>
              </a:rPr>
              <a:t>sends</a:t>
            </a:r>
            <a:r>
              <a:rPr lang="nb-NO" dirty="0">
                <a:sym typeface="Wingdings" pitchFamily="2" charset="2"/>
              </a:rPr>
              <a:t> an </a:t>
            </a:r>
            <a:r>
              <a:rPr lang="nb-NO" dirty="0" err="1">
                <a:sym typeface="Wingdings" pitchFamily="2" charset="2"/>
              </a:rPr>
              <a:t>empty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message</a:t>
            </a:r>
            <a:r>
              <a:rPr lang="nb-NO" dirty="0">
                <a:sym typeface="Wingdings" pitchFamily="2" charset="2"/>
              </a:rPr>
              <a:t> from </a:t>
            </a:r>
            <a:r>
              <a:rPr lang="nb-NO" dirty="0" err="1">
                <a:sym typeface="Wingdings" pitchFamily="2" charset="2"/>
              </a:rPr>
              <a:t>one</a:t>
            </a:r>
            <a:r>
              <a:rPr lang="nb-NO" dirty="0">
                <a:sym typeface="Wingdings" pitchFamily="2" charset="2"/>
              </a:rPr>
              <a:t> computer to </a:t>
            </a:r>
            <a:r>
              <a:rPr lang="nb-NO" dirty="0" err="1">
                <a:sym typeface="Wingdings" pitchFamily="2" charset="2"/>
              </a:rPr>
              <a:t>another</a:t>
            </a:r>
            <a:r>
              <a:rPr lang="nb-NO" dirty="0">
                <a:sym typeface="Wingdings" pitchFamily="2" charset="2"/>
              </a:rPr>
              <a:t>. The </a:t>
            </a:r>
            <a:r>
              <a:rPr lang="nb-NO" dirty="0" err="1">
                <a:sym typeface="Wingdings" pitchFamily="2" charset="2"/>
              </a:rPr>
              <a:t>other</a:t>
            </a:r>
            <a:r>
              <a:rPr lang="nb-NO" dirty="0">
                <a:sym typeface="Wingdings" pitchFamily="2" charset="2"/>
              </a:rPr>
              <a:t> computer </a:t>
            </a:r>
            <a:r>
              <a:rPr lang="nb-NO" dirty="0" err="1">
                <a:sym typeface="Wingdings" pitchFamily="2" charset="2"/>
              </a:rPr>
              <a:t>returns</a:t>
            </a:r>
            <a:r>
              <a:rPr lang="nb-NO" dirty="0">
                <a:sym typeface="Wingdings" pitchFamily="2" charset="2"/>
              </a:rPr>
              <a:t> it</a:t>
            </a:r>
          </a:p>
          <a:p>
            <a:pPr marL="400050"/>
            <a:r>
              <a:rPr lang="nb-NO" dirty="0">
                <a:sym typeface="Wingdings" pitchFamily="2" charset="2"/>
              </a:rPr>
              <a:t>sending an </a:t>
            </a:r>
            <a:r>
              <a:rPr lang="nb-NO" dirty="0" err="1">
                <a:sym typeface="Wingdings" pitchFamily="2" charset="2"/>
              </a:rPr>
              <a:t>empty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message</a:t>
            </a:r>
            <a:r>
              <a:rPr lang="nb-NO" dirty="0">
                <a:sym typeface="Wingdings" pitchFamily="2" charset="2"/>
              </a:rPr>
              <a:t> from Copenhagen/Oslo to Seattle &amp; back</a:t>
            </a:r>
          </a:p>
          <a:p>
            <a:pPr marL="400050"/>
            <a:r>
              <a:rPr lang="nb-NO" dirty="0">
                <a:sym typeface="Wingdings" pitchFamily="2" charset="2"/>
              </a:rPr>
              <a:t>In 1988, </a:t>
            </a:r>
            <a:r>
              <a:rPr lang="nb-NO" dirty="0" err="1">
                <a:sym typeface="Wingdings" pitchFamily="2" charset="2"/>
              </a:rPr>
              <a:t>when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the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internet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was</a:t>
            </a:r>
            <a:r>
              <a:rPr lang="nb-NO" dirty="0">
                <a:sym typeface="Wingdings" pitchFamily="2" charset="2"/>
              </a:rPr>
              <a:t> first »</a:t>
            </a:r>
            <a:r>
              <a:rPr lang="nb-NO" dirty="0" err="1">
                <a:sym typeface="Wingdings" pitchFamily="2" charset="2"/>
              </a:rPr>
              <a:t>opened</a:t>
            </a:r>
            <a:r>
              <a:rPr lang="nb-NO" dirty="0">
                <a:sym typeface="Wingdings" pitchFamily="2" charset="2"/>
              </a:rPr>
              <a:t>» in Scandinavia: a ping </a:t>
            </a:r>
            <a:r>
              <a:rPr lang="nb-NO" dirty="0" err="1">
                <a:sym typeface="Wingdings" pitchFamily="2" charset="2"/>
              </a:rPr>
              <a:t>took</a:t>
            </a:r>
            <a:r>
              <a:rPr lang="nb-NO" dirty="0">
                <a:sym typeface="Wingdings" pitchFamily="2" charset="2"/>
              </a:rPr>
              <a:t> a </a:t>
            </a:r>
            <a:r>
              <a:rPr lang="nb-NO" dirty="0" err="1">
                <a:sym typeface="Wingdings" pitchFamily="2" charset="2"/>
              </a:rPr>
              <a:t>little</a:t>
            </a:r>
            <a:r>
              <a:rPr lang="nb-NO" dirty="0">
                <a:sym typeface="Wingdings" pitchFamily="2" charset="2"/>
              </a:rPr>
              <a:t> under 200 ms</a:t>
            </a:r>
          </a:p>
          <a:p>
            <a:pPr marL="400050"/>
            <a:r>
              <a:rPr lang="nb-NO" dirty="0">
                <a:sym typeface="Wingdings" pitchFamily="2" charset="2"/>
              </a:rPr>
              <a:t>How </a:t>
            </a:r>
            <a:r>
              <a:rPr lang="nb-NO" dirty="0" err="1">
                <a:sym typeface="Wingdings" pitchFamily="2" charset="2"/>
              </a:rPr>
              <a:t>long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does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this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take</a:t>
            </a:r>
            <a:r>
              <a:rPr lang="nb-NO" dirty="0">
                <a:sym typeface="Wingdings" pitchFamily="2" charset="2"/>
              </a:rPr>
              <a:t> 35 </a:t>
            </a:r>
            <a:r>
              <a:rPr lang="nb-NO" dirty="0" err="1">
                <a:sym typeface="Wingdings" pitchFamily="2" charset="2"/>
              </a:rPr>
              <a:t>years</a:t>
            </a:r>
            <a:r>
              <a:rPr lang="nb-NO" dirty="0">
                <a:sym typeface="Wingdings" pitchFamily="2" charset="2"/>
              </a:rPr>
              <a:t> later – in 2023?</a:t>
            </a:r>
          </a:p>
          <a:p>
            <a:pPr marL="400050"/>
            <a:endParaRPr lang="nb-NO" dirty="0">
              <a:sym typeface="Wingdings" pitchFamily="2" charset="2"/>
            </a:endParaRPr>
          </a:p>
          <a:p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941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What</a:t>
            </a:r>
            <a:r>
              <a:rPr lang="nb-NO" dirty="0"/>
              <a:t> </a:t>
            </a:r>
            <a:r>
              <a:rPr lang="nb-NO" dirty="0" err="1"/>
              <a:t>about</a:t>
            </a:r>
            <a:r>
              <a:rPr lang="nb-NO" dirty="0"/>
              <a:t> ping time?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nb-NO" dirty="0">
                <a:sym typeface="Wingdings" pitchFamily="2" charset="2"/>
              </a:rPr>
              <a:t>Ping: sending an </a:t>
            </a:r>
            <a:r>
              <a:rPr lang="nb-NO" dirty="0" err="1">
                <a:sym typeface="Wingdings" pitchFamily="2" charset="2"/>
              </a:rPr>
              <a:t>empty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message</a:t>
            </a:r>
            <a:r>
              <a:rPr lang="nb-NO" dirty="0">
                <a:sym typeface="Wingdings" pitchFamily="2" charset="2"/>
              </a:rPr>
              <a:t> from Oslo to Seattle &amp; back</a:t>
            </a:r>
          </a:p>
          <a:p>
            <a:pPr marL="400050"/>
            <a:r>
              <a:rPr lang="nb-NO" dirty="0">
                <a:sym typeface="Wingdings" pitchFamily="2" charset="2"/>
              </a:rPr>
              <a:t>How </a:t>
            </a:r>
            <a:r>
              <a:rPr lang="nb-NO" dirty="0" err="1">
                <a:sym typeface="Wingdings" pitchFamily="2" charset="2"/>
              </a:rPr>
              <a:t>long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does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this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take</a:t>
            </a:r>
            <a:r>
              <a:rPr lang="nb-NO" dirty="0">
                <a:sym typeface="Wingdings" pitchFamily="2" charset="2"/>
              </a:rPr>
              <a:t> 1988 </a:t>
            </a:r>
            <a:r>
              <a:rPr lang="nb-NO" dirty="0" err="1">
                <a:sym typeface="Wingdings" pitchFamily="2" charset="2"/>
              </a:rPr>
              <a:t>vs</a:t>
            </a:r>
            <a:r>
              <a:rPr lang="nb-NO" dirty="0">
                <a:sym typeface="Wingdings" pitchFamily="2" charset="2"/>
              </a:rPr>
              <a:t> 2022?</a:t>
            </a:r>
          </a:p>
          <a:p>
            <a:pPr marL="400050"/>
            <a:endParaRPr lang="nb-NO" dirty="0">
              <a:sym typeface="Wingdings" pitchFamily="2" charset="2"/>
            </a:endParaRPr>
          </a:p>
          <a:p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1333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Round-trip</a:t>
            </a:r>
            <a:r>
              <a:rPr lang="nb-NO" dirty="0"/>
              <a:t> ping Time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nb-NO" dirty="0">
                <a:sym typeface="Wingdings" pitchFamily="2" charset="2"/>
              </a:rPr>
              <a:t>1988: </a:t>
            </a:r>
            <a:r>
              <a:rPr lang="nb-NO" dirty="0" err="1">
                <a:sym typeface="Wingdings" pitchFamily="2" charset="2"/>
              </a:rPr>
              <a:t>Approximately</a:t>
            </a:r>
            <a:r>
              <a:rPr lang="nb-NO" dirty="0">
                <a:sym typeface="Wingdings" pitchFamily="2" charset="2"/>
              </a:rPr>
              <a:t> 180-200 ms</a:t>
            </a:r>
          </a:p>
          <a:p>
            <a:pPr marL="400050"/>
            <a:r>
              <a:rPr lang="nb-NO" dirty="0">
                <a:sym typeface="Wingdings" pitchFamily="2" charset="2"/>
              </a:rPr>
              <a:t>2022: How </a:t>
            </a:r>
            <a:r>
              <a:rPr lang="nb-NO" dirty="0" err="1">
                <a:sym typeface="Wingdings" pitchFamily="2" charset="2"/>
              </a:rPr>
              <a:t>much</a:t>
            </a:r>
            <a:r>
              <a:rPr lang="nb-NO" dirty="0">
                <a:sym typeface="Wingdings" pitchFamily="2" charset="2"/>
              </a:rPr>
              <a:t> faster?</a:t>
            </a:r>
          </a:p>
          <a:p>
            <a:pPr marL="800100" lvl="1"/>
            <a:r>
              <a:rPr lang="nb-NO" dirty="0">
                <a:sym typeface="Wingdings" pitchFamily="2" charset="2"/>
              </a:rPr>
              <a:t>1,000,000x faster?</a:t>
            </a:r>
          </a:p>
          <a:p>
            <a:pPr marL="800100" lvl="1"/>
            <a:r>
              <a:rPr lang="nb-NO" dirty="0">
                <a:sym typeface="Wingdings" pitchFamily="2" charset="2"/>
              </a:rPr>
              <a:t>100,000x faster?</a:t>
            </a:r>
          </a:p>
          <a:p>
            <a:pPr marL="800100" lvl="1"/>
            <a:r>
              <a:rPr lang="nb-NO" dirty="0">
                <a:sym typeface="Wingdings" pitchFamily="2" charset="2"/>
              </a:rPr>
              <a:t>10,000x faster?</a:t>
            </a:r>
          </a:p>
          <a:p>
            <a:pPr marL="800100" lvl="1"/>
            <a:r>
              <a:rPr lang="nb-NO" dirty="0">
                <a:sym typeface="Wingdings" pitchFamily="2" charset="2"/>
              </a:rPr>
              <a:t>1,000x faster?</a:t>
            </a:r>
          </a:p>
          <a:p>
            <a:pPr marL="800100" lvl="1"/>
            <a:r>
              <a:rPr lang="nb-NO" dirty="0">
                <a:sym typeface="Wingdings" pitchFamily="2" charset="2"/>
              </a:rPr>
              <a:t>100x faster?</a:t>
            </a:r>
          </a:p>
          <a:p>
            <a:pPr marL="800100" lvl="1"/>
            <a:r>
              <a:rPr lang="nb-NO" dirty="0">
                <a:sym typeface="Wingdings" pitchFamily="2" charset="2"/>
              </a:rPr>
              <a:t>10x faster?</a:t>
            </a:r>
          </a:p>
          <a:p>
            <a:pPr marL="800100" lvl="1"/>
            <a:r>
              <a:rPr lang="nb-NO" dirty="0">
                <a:sym typeface="Wingdings" pitchFamily="2" charset="2"/>
              </a:rPr>
              <a:t>Same time?</a:t>
            </a:r>
          </a:p>
          <a:p>
            <a:pPr marL="400050"/>
            <a:endParaRPr lang="nb-NO" dirty="0">
              <a:sym typeface="Wingdings" pitchFamily="2" charset="2"/>
            </a:endParaRPr>
          </a:p>
          <a:p>
            <a:pPr marL="400050"/>
            <a:endParaRPr lang="nb-NO" dirty="0">
              <a:sym typeface="Wingdings" pitchFamily="2" charset="2"/>
            </a:endParaRPr>
          </a:p>
          <a:p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028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Latency</a:t>
            </a:r>
            <a:r>
              <a:rPr lang="nb-NO" dirty="0"/>
              <a:t> has </a:t>
            </a:r>
            <a:r>
              <a:rPr lang="nb-NO" b="1" i="1" dirty="0"/>
              <a:t>not</a:t>
            </a:r>
            <a:r>
              <a:rPr lang="nb-NO" dirty="0"/>
              <a:t> </a:t>
            </a:r>
            <a:r>
              <a:rPr lang="nb-NO" dirty="0" err="1"/>
              <a:t>changed</a:t>
            </a:r>
            <a:r>
              <a:rPr lang="nb-NO" dirty="0"/>
              <a:t>: </a:t>
            </a:r>
            <a:r>
              <a:rPr lang="nb-NO" dirty="0" err="1"/>
              <a:t>dominated</a:t>
            </a:r>
            <a:r>
              <a:rPr lang="nb-NO" dirty="0"/>
              <a:t> and </a:t>
            </a:r>
            <a:r>
              <a:rPr lang="nb-NO" dirty="0" err="1"/>
              <a:t>limited</a:t>
            </a:r>
            <a:r>
              <a:rPr lang="nb-NO" dirty="0"/>
              <a:t> by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i="1" dirty="0" err="1"/>
              <a:t>incredibly</a:t>
            </a:r>
            <a:r>
              <a:rPr lang="nb-NO" dirty="0"/>
              <a:t> </a:t>
            </a:r>
            <a:r>
              <a:rPr lang="nb-NO" dirty="0" err="1"/>
              <a:t>slow</a:t>
            </a:r>
            <a:r>
              <a:rPr lang="nb-NO" dirty="0"/>
              <a:t> speed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light</a:t>
            </a:r>
            <a:r>
              <a:rPr lang="nb-NO" dirty="0"/>
              <a:t>!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nb-NO" dirty="0">
                <a:sym typeface="Wingdings" pitchFamily="2" charset="2"/>
              </a:rPr>
              <a:t>How fast is </a:t>
            </a:r>
            <a:r>
              <a:rPr lang="nb-NO" dirty="0" err="1">
                <a:sym typeface="Wingdings" pitchFamily="2" charset="2"/>
              </a:rPr>
              <a:t>the</a:t>
            </a:r>
            <a:r>
              <a:rPr lang="nb-NO" dirty="0">
                <a:sym typeface="Wingdings" pitchFamily="2" charset="2"/>
              </a:rPr>
              <a:t> speed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light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approximately</a:t>
            </a:r>
            <a:r>
              <a:rPr lang="nb-NO" dirty="0">
                <a:sym typeface="Wingdings" pitchFamily="2" charset="2"/>
              </a:rPr>
              <a:t>?</a:t>
            </a:r>
          </a:p>
          <a:p>
            <a:pPr marL="400050"/>
            <a:r>
              <a:rPr lang="nb-NO" dirty="0">
                <a:sym typeface="Wingdings" pitchFamily="2" charset="2"/>
              </a:rPr>
              <a:t>Great </a:t>
            </a:r>
            <a:r>
              <a:rPr lang="nb-NO" dirty="0" err="1">
                <a:sym typeface="Wingdings" pitchFamily="2" charset="2"/>
              </a:rPr>
              <a:t>circle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route</a:t>
            </a:r>
            <a:r>
              <a:rPr lang="nb-NO" dirty="0">
                <a:sym typeface="Wingdings" pitchFamily="2" charset="2"/>
              </a:rPr>
              <a:t> over and back 16,000 km</a:t>
            </a:r>
          </a:p>
          <a:p>
            <a:pPr marL="400050"/>
            <a:r>
              <a:rPr lang="nb-NO" dirty="0">
                <a:sym typeface="Wingdings" pitchFamily="2" charset="2"/>
              </a:rPr>
              <a:t>Speed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light</a:t>
            </a:r>
            <a:r>
              <a:rPr lang="nb-NO" dirty="0">
                <a:sym typeface="Wingdings" pitchFamily="2" charset="2"/>
              </a:rPr>
              <a:t> in fiber 11/15, </a:t>
            </a:r>
            <a:r>
              <a:rPr lang="nb-NO" dirty="0" err="1">
                <a:sym typeface="Wingdings" pitchFamily="2" charset="2"/>
              </a:rPr>
              <a:t>copper</a:t>
            </a:r>
            <a:r>
              <a:rPr lang="nb-NO" dirty="0">
                <a:sym typeface="Wingdings" pitchFamily="2" charset="2"/>
              </a:rPr>
              <a:t> 3/5</a:t>
            </a:r>
          </a:p>
          <a:p>
            <a:pPr marL="400050"/>
            <a:r>
              <a:rPr lang="nb-NO" dirty="0">
                <a:sym typeface="Wingdings" pitchFamily="2" charset="2"/>
              </a:rPr>
              <a:t>Great </a:t>
            </a:r>
            <a:r>
              <a:rPr lang="nb-NO" dirty="0" err="1">
                <a:sym typeface="Wingdings" pitchFamily="2" charset="2"/>
              </a:rPr>
              <a:t>Circle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round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trip</a:t>
            </a:r>
            <a:r>
              <a:rPr lang="nb-NO" dirty="0">
                <a:sym typeface="Wingdings" pitchFamily="2" charset="2"/>
              </a:rPr>
              <a:t> time: minimum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about</a:t>
            </a:r>
            <a:r>
              <a:rPr lang="nb-NO" dirty="0">
                <a:sym typeface="Wingdings" pitchFamily="2" charset="2"/>
              </a:rPr>
              <a:t> 100 ms</a:t>
            </a:r>
          </a:p>
          <a:p>
            <a:pPr marL="400050"/>
            <a:r>
              <a:rPr lang="nb-NO" dirty="0">
                <a:sym typeface="Wingdings" pitchFamily="2" charset="2"/>
              </a:rPr>
              <a:t>So ping time </a:t>
            </a:r>
            <a:r>
              <a:rPr lang="nb-NO" dirty="0" err="1">
                <a:sym typeface="Wingdings" pitchFamily="2" charset="2"/>
              </a:rPr>
              <a:t>will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b="1" i="1" dirty="0">
                <a:sym typeface="Wingdings" pitchFamily="2" charset="2"/>
              </a:rPr>
              <a:t>NEVER </a:t>
            </a:r>
            <a:r>
              <a:rPr lang="nb-NO" dirty="0" err="1">
                <a:sym typeface="Wingdings" pitchFamily="2" charset="2"/>
              </a:rPr>
              <a:t>go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below</a:t>
            </a:r>
            <a:r>
              <a:rPr lang="nb-NO" dirty="0">
                <a:sym typeface="Wingdings" pitchFamily="2" charset="2"/>
              </a:rPr>
              <a:t> 100 ms!</a:t>
            </a:r>
            <a:endParaRPr lang="nb-NO" b="1" i="1" dirty="0">
              <a:sym typeface="Wingdings" pitchFamily="2" charset="2"/>
            </a:endParaRPr>
          </a:p>
          <a:p>
            <a:pPr marL="400050"/>
            <a:endParaRPr lang="nb-NO" dirty="0">
              <a:sym typeface="Wingdings" pitchFamily="2" charset="2"/>
            </a:endParaRPr>
          </a:p>
          <a:p>
            <a:pPr marL="400050"/>
            <a:endParaRPr lang="nb-NO" dirty="0">
              <a:sym typeface="Wingdings" pitchFamily="2" charset="2"/>
            </a:endParaRPr>
          </a:p>
          <a:p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0010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Speed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Light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nb-NO" dirty="0">
                <a:sym typeface="Wingdings" pitchFamily="2" charset="2"/>
              </a:rPr>
              <a:t>How fast is </a:t>
            </a:r>
            <a:r>
              <a:rPr lang="nb-NO" dirty="0" err="1">
                <a:sym typeface="Wingdings" pitchFamily="2" charset="2"/>
              </a:rPr>
              <a:t>the</a:t>
            </a:r>
            <a:r>
              <a:rPr lang="nb-NO" dirty="0">
                <a:sym typeface="Wingdings" pitchFamily="2" charset="2"/>
              </a:rPr>
              <a:t> speed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light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approximately</a:t>
            </a:r>
            <a:r>
              <a:rPr lang="nb-NO" dirty="0">
                <a:sym typeface="Wingdings" pitchFamily="2" charset="2"/>
              </a:rPr>
              <a:t>?</a:t>
            </a:r>
          </a:p>
          <a:p>
            <a:pPr marL="800100" lvl="1"/>
            <a:r>
              <a:rPr lang="nb-NO" dirty="0">
                <a:sym typeface="Wingdings" pitchFamily="2" charset="2"/>
              </a:rPr>
              <a:t>300,000 km/s</a:t>
            </a:r>
          </a:p>
          <a:p>
            <a:pPr marL="800100" lvl="1"/>
            <a:r>
              <a:rPr lang="nb-NO" dirty="0" err="1">
                <a:sym typeface="Wingdings" pitchFamily="2" charset="2"/>
              </a:rPr>
              <a:t>Exact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value</a:t>
            </a:r>
            <a:r>
              <a:rPr lang="nb-NO" dirty="0">
                <a:sym typeface="Wingdings" pitchFamily="2" charset="2"/>
              </a:rPr>
              <a:t>?</a:t>
            </a:r>
          </a:p>
          <a:p>
            <a:pPr marL="400050"/>
            <a:r>
              <a:rPr lang="nb-NO" dirty="0">
                <a:sym typeface="Wingdings" pitchFamily="2" charset="2"/>
              </a:rPr>
              <a:t>Speed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light</a:t>
            </a:r>
            <a:endParaRPr lang="nb-NO" dirty="0">
              <a:sym typeface="Wingdings" pitchFamily="2" charset="2"/>
            </a:endParaRPr>
          </a:p>
          <a:p>
            <a:pPr marL="800100" lvl="1"/>
            <a:r>
              <a:rPr lang="nb-NO" dirty="0">
                <a:sym typeface="Wingdings" pitchFamily="2" charset="2"/>
              </a:rPr>
              <a:t>in fiber 11/15: </a:t>
            </a:r>
            <a:r>
              <a:rPr lang="nb-NO" dirty="0" err="1">
                <a:sym typeface="Wingdings" pitchFamily="2" charset="2"/>
              </a:rPr>
              <a:t>about</a:t>
            </a:r>
            <a:r>
              <a:rPr lang="nb-NO" dirty="0">
                <a:sym typeface="Wingdings" pitchFamily="2" charset="2"/>
              </a:rPr>
              <a:t> 220,000 km/s</a:t>
            </a:r>
          </a:p>
          <a:p>
            <a:pPr marL="800100" lvl="1"/>
            <a:r>
              <a:rPr lang="nb-NO" dirty="0">
                <a:sym typeface="Wingdings" pitchFamily="2" charset="2"/>
              </a:rPr>
              <a:t>in </a:t>
            </a:r>
            <a:r>
              <a:rPr lang="nb-NO" dirty="0" err="1">
                <a:sym typeface="Wingdings" pitchFamily="2" charset="2"/>
              </a:rPr>
              <a:t>copper</a:t>
            </a:r>
            <a:r>
              <a:rPr lang="nb-NO" dirty="0">
                <a:sym typeface="Wingdings" pitchFamily="2" charset="2"/>
              </a:rPr>
              <a:t> 3/5: </a:t>
            </a:r>
            <a:r>
              <a:rPr lang="nb-NO" dirty="0" err="1">
                <a:sym typeface="Wingdings" pitchFamily="2" charset="2"/>
              </a:rPr>
              <a:t>about</a:t>
            </a:r>
            <a:r>
              <a:rPr lang="nb-NO" dirty="0">
                <a:sym typeface="Wingdings" pitchFamily="2" charset="2"/>
              </a:rPr>
              <a:t> 180,000 km/s</a:t>
            </a:r>
          </a:p>
          <a:p>
            <a:pPr marL="400050"/>
            <a:endParaRPr lang="nb-NO" dirty="0">
              <a:sym typeface="Wingdings" pitchFamily="2" charset="2"/>
            </a:endParaRPr>
          </a:p>
          <a:p>
            <a:pPr marL="400050"/>
            <a:endParaRPr lang="nb-NO" dirty="0">
              <a:sym typeface="Wingdings" pitchFamily="2" charset="2"/>
            </a:endParaRPr>
          </a:p>
          <a:p>
            <a:pPr marL="400050"/>
            <a:endParaRPr lang="nb-NO" dirty="0">
              <a:sym typeface="Wingdings" pitchFamily="2" charset="2"/>
            </a:endParaRPr>
          </a:p>
          <a:p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5741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Speed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light</a:t>
            </a:r>
            <a:r>
              <a:rPr lang="nb-NO" dirty="0"/>
              <a:t> </a:t>
            </a:r>
            <a:r>
              <a:rPr lang="nb-NO" dirty="0" err="1"/>
              <a:t>revisited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nb-NO" dirty="0">
                <a:sym typeface="Wingdings" pitchFamily="2" charset="2"/>
              </a:rPr>
              <a:t>How fast is </a:t>
            </a:r>
            <a:r>
              <a:rPr lang="nb-NO" dirty="0" err="1">
                <a:sym typeface="Wingdings" pitchFamily="2" charset="2"/>
              </a:rPr>
              <a:t>the</a:t>
            </a:r>
            <a:r>
              <a:rPr lang="nb-NO" dirty="0">
                <a:sym typeface="Wingdings" pitchFamily="2" charset="2"/>
              </a:rPr>
              <a:t> speed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light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approximately</a:t>
            </a:r>
            <a:r>
              <a:rPr lang="nb-NO" dirty="0">
                <a:sym typeface="Wingdings" pitchFamily="2" charset="2"/>
              </a:rPr>
              <a:t>?</a:t>
            </a:r>
          </a:p>
          <a:p>
            <a:pPr marL="800100" lvl="1"/>
            <a:r>
              <a:rPr lang="nb-NO" dirty="0">
                <a:sym typeface="Wingdings" pitchFamily="2" charset="2"/>
              </a:rPr>
              <a:t>300,000 km/s</a:t>
            </a:r>
          </a:p>
          <a:p>
            <a:pPr marL="400050"/>
            <a:r>
              <a:rPr lang="nb-NO" dirty="0">
                <a:sym typeface="Wingdings" pitchFamily="2" charset="2"/>
              </a:rPr>
              <a:t>How far </a:t>
            </a:r>
            <a:r>
              <a:rPr lang="nb-NO" dirty="0" err="1">
                <a:sym typeface="Wingdings" pitchFamily="2" charset="2"/>
              </a:rPr>
              <a:t>does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light</a:t>
            </a:r>
            <a:r>
              <a:rPr lang="nb-NO" dirty="0">
                <a:sym typeface="Wingdings" pitchFamily="2" charset="2"/>
              </a:rPr>
              <a:t> travel in 1 </a:t>
            </a:r>
            <a:r>
              <a:rPr lang="nb-NO" dirty="0" err="1">
                <a:sym typeface="Wingdings" pitchFamily="2" charset="2"/>
              </a:rPr>
              <a:t>ns</a:t>
            </a:r>
            <a:r>
              <a:rPr lang="nb-NO" dirty="0">
                <a:sym typeface="Wingdings" pitchFamily="2" charset="2"/>
              </a:rPr>
              <a:t>?</a:t>
            </a:r>
          </a:p>
          <a:p>
            <a:pPr marL="400050"/>
            <a:r>
              <a:rPr lang="nb-NO" dirty="0">
                <a:sym typeface="Wingdings" pitchFamily="2" charset="2"/>
              </a:rPr>
              <a:t>How far in </a:t>
            </a:r>
            <a:r>
              <a:rPr lang="nb-NO" dirty="0" err="1">
                <a:sym typeface="Wingdings" pitchFamily="2" charset="2"/>
              </a:rPr>
              <a:t>copper</a:t>
            </a:r>
            <a:r>
              <a:rPr lang="nb-NO" dirty="0">
                <a:sym typeface="Wingdings" pitchFamily="2" charset="2"/>
              </a:rPr>
              <a:t> in 1 </a:t>
            </a:r>
            <a:r>
              <a:rPr lang="nb-NO" dirty="0" err="1">
                <a:sym typeface="Wingdings" pitchFamily="2" charset="2"/>
              </a:rPr>
              <a:t>ns</a:t>
            </a:r>
            <a:r>
              <a:rPr lang="nb-NO" dirty="0">
                <a:sym typeface="Wingdings" pitchFamily="2" charset="2"/>
              </a:rPr>
              <a:t>?</a:t>
            </a:r>
          </a:p>
          <a:p>
            <a:pPr marL="400050"/>
            <a:r>
              <a:rPr lang="nb-NO" dirty="0" err="1">
                <a:sym typeface="Wingdings" pitchFamily="2" charset="2"/>
              </a:rPr>
              <a:t>When</a:t>
            </a:r>
            <a:r>
              <a:rPr lang="nb-NO" dirty="0">
                <a:sym typeface="Wingdings" pitchFamily="2" charset="2"/>
              </a:rPr>
              <a:t> a 3 GHz </a:t>
            </a:r>
            <a:r>
              <a:rPr lang="nb-NO" dirty="0" err="1">
                <a:sym typeface="Wingdings" pitchFamily="2" charset="2"/>
              </a:rPr>
              <a:t>core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executes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one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cycle</a:t>
            </a:r>
            <a:r>
              <a:rPr lang="nb-NO" dirty="0">
                <a:sym typeface="Wingdings" pitchFamily="2" charset="2"/>
              </a:rPr>
              <a:t>, </a:t>
            </a:r>
            <a:r>
              <a:rPr lang="nb-NO" dirty="0" err="1">
                <a:sym typeface="Wingdings" pitchFamily="2" charset="2"/>
              </a:rPr>
              <a:t>how</a:t>
            </a:r>
            <a:r>
              <a:rPr lang="nb-NO" dirty="0">
                <a:sym typeface="Wingdings" pitchFamily="2" charset="2"/>
              </a:rPr>
              <a:t> far </a:t>
            </a:r>
            <a:r>
              <a:rPr lang="nb-NO" dirty="0" err="1">
                <a:sym typeface="Wingdings" pitchFamily="2" charset="2"/>
              </a:rPr>
              <a:t>does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light</a:t>
            </a:r>
            <a:r>
              <a:rPr lang="nb-NO" dirty="0">
                <a:sym typeface="Wingdings" pitchFamily="2" charset="2"/>
              </a:rPr>
              <a:t> travel?</a:t>
            </a:r>
          </a:p>
          <a:p>
            <a:pPr marL="400050"/>
            <a:endParaRPr lang="nb-NO" dirty="0">
              <a:sym typeface="Wingdings" pitchFamily="2" charset="2"/>
            </a:endParaRPr>
          </a:p>
          <a:p>
            <a:pPr marL="400050"/>
            <a:endParaRPr lang="nb-NO" dirty="0">
              <a:sym typeface="Wingdings" pitchFamily="2" charset="2"/>
            </a:endParaRPr>
          </a:p>
          <a:p>
            <a:pPr marL="400050"/>
            <a:endParaRPr lang="nb-NO" dirty="0">
              <a:sym typeface="Wingdings" pitchFamily="2" charset="2"/>
            </a:endParaRPr>
          </a:p>
          <a:p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444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Speed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light</a:t>
            </a:r>
            <a:r>
              <a:rPr lang="nb-NO" dirty="0"/>
              <a:t>: </a:t>
            </a:r>
            <a:r>
              <a:rPr lang="nb-NO" dirty="0" err="1"/>
              <a:t>answers</a:t>
            </a:r>
            <a:r>
              <a:rPr lang="nb-NO" dirty="0"/>
              <a:t> to questions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/>
            <a:r>
              <a:rPr lang="nb-NO" dirty="0">
                <a:sym typeface="Wingdings" pitchFamily="2" charset="2"/>
              </a:rPr>
              <a:t>How fast is </a:t>
            </a:r>
            <a:r>
              <a:rPr lang="nb-NO" dirty="0" err="1">
                <a:sym typeface="Wingdings" pitchFamily="2" charset="2"/>
              </a:rPr>
              <a:t>the</a:t>
            </a:r>
            <a:r>
              <a:rPr lang="nb-NO" dirty="0">
                <a:sym typeface="Wingdings" pitchFamily="2" charset="2"/>
              </a:rPr>
              <a:t> speed </a:t>
            </a:r>
            <a:r>
              <a:rPr lang="nb-NO" dirty="0" err="1">
                <a:sym typeface="Wingdings" pitchFamily="2" charset="2"/>
              </a:rPr>
              <a:t>of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light</a:t>
            </a:r>
            <a:r>
              <a:rPr lang="nb-NO" dirty="0">
                <a:sym typeface="Wingdings" pitchFamily="2" charset="2"/>
              </a:rPr>
              <a:t>?</a:t>
            </a:r>
          </a:p>
          <a:p>
            <a:pPr marL="800100" lvl="1"/>
            <a:r>
              <a:rPr lang="nb-NO" dirty="0" err="1">
                <a:sym typeface="Wingdings" pitchFamily="2" charset="2"/>
              </a:rPr>
              <a:t>About</a:t>
            </a:r>
            <a:r>
              <a:rPr lang="nb-NO" dirty="0">
                <a:sym typeface="Wingdings" pitchFamily="2" charset="2"/>
              </a:rPr>
              <a:t> 300,000 km/s</a:t>
            </a:r>
          </a:p>
          <a:p>
            <a:pPr marL="800100" lvl="1"/>
            <a:r>
              <a:rPr lang="nb-NO" dirty="0">
                <a:sym typeface="Wingdings" pitchFamily="2" charset="2"/>
              </a:rPr>
              <a:t>299,792,458 </a:t>
            </a:r>
            <a:r>
              <a:rPr lang="nb-NO" dirty="0" err="1">
                <a:sym typeface="Wingdings" pitchFamily="2" charset="2"/>
              </a:rPr>
              <a:t>m/s</a:t>
            </a:r>
            <a:r>
              <a:rPr lang="nb-NO" dirty="0">
                <a:sym typeface="Wingdings" pitchFamily="2" charset="2"/>
              </a:rPr>
              <a:t> EXACTLY – by </a:t>
            </a:r>
            <a:r>
              <a:rPr lang="nb-NO" dirty="0" err="1">
                <a:sym typeface="Wingdings" pitchFamily="2" charset="2"/>
              </a:rPr>
              <a:t>definition</a:t>
            </a:r>
            <a:endParaRPr lang="nb-NO" dirty="0">
              <a:sym typeface="Wingdings" pitchFamily="2" charset="2"/>
            </a:endParaRPr>
          </a:p>
          <a:p>
            <a:pPr marL="400050"/>
            <a:r>
              <a:rPr lang="nb-NO" dirty="0">
                <a:sym typeface="Wingdings" pitchFamily="2" charset="2"/>
              </a:rPr>
              <a:t>How far </a:t>
            </a:r>
            <a:r>
              <a:rPr lang="nb-NO" dirty="0" err="1">
                <a:sym typeface="Wingdings" pitchFamily="2" charset="2"/>
              </a:rPr>
              <a:t>does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light</a:t>
            </a:r>
            <a:r>
              <a:rPr lang="nb-NO" dirty="0">
                <a:sym typeface="Wingdings" pitchFamily="2" charset="2"/>
              </a:rPr>
              <a:t> travel in 1 </a:t>
            </a:r>
            <a:r>
              <a:rPr lang="nb-NO" dirty="0" err="1">
                <a:sym typeface="Wingdings" pitchFamily="2" charset="2"/>
              </a:rPr>
              <a:t>ns</a:t>
            </a:r>
            <a:r>
              <a:rPr lang="nb-NO" dirty="0">
                <a:sym typeface="Wingdings" pitchFamily="2" charset="2"/>
              </a:rPr>
              <a:t>?</a:t>
            </a:r>
          </a:p>
          <a:p>
            <a:pPr marL="800100" lvl="1"/>
            <a:r>
              <a:rPr lang="nb-NO" dirty="0" err="1">
                <a:sym typeface="Wingdings" pitchFamily="2" charset="2"/>
              </a:rPr>
              <a:t>About</a:t>
            </a:r>
            <a:r>
              <a:rPr lang="nb-NO" dirty="0">
                <a:sym typeface="Wingdings" pitchFamily="2" charset="2"/>
              </a:rPr>
              <a:t> 30 cm – </a:t>
            </a:r>
            <a:r>
              <a:rPr lang="nb-NO" dirty="0" err="1">
                <a:sym typeface="Wingdings" pitchFamily="2" charset="2"/>
              </a:rPr>
              <a:t>call</a:t>
            </a:r>
            <a:r>
              <a:rPr lang="nb-NO" dirty="0">
                <a:sym typeface="Wingdings" pitchFamily="2" charset="2"/>
              </a:rPr>
              <a:t> it a </a:t>
            </a:r>
            <a:r>
              <a:rPr lang="nb-NO" i="1" dirty="0" err="1">
                <a:sym typeface="Wingdings" pitchFamily="2" charset="2"/>
              </a:rPr>
              <a:t>lightfoot</a:t>
            </a:r>
            <a:endParaRPr lang="nb-NO" i="1" dirty="0">
              <a:sym typeface="Wingdings" pitchFamily="2" charset="2"/>
            </a:endParaRPr>
          </a:p>
          <a:p>
            <a:pPr marL="400050"/>
            <a:r>
              <a:rPr lang="nb-NO" dirty="0">
                <a:sym typeface="Wingdings" pitchFamily="2" charset="2"/>
              </a:rPr>
              <a:t>How far in </a:t>
            </a:r>
            <a:r>
              <a:rPr lang="nb-NO" dirty="0" err="1">
                <a:sym typeface="Wingdings" pitchFamily="2" charset="2"/>
              </a:rPr>
              <a:t>copper</a:t>
            </a:r>
            <a:r>
              <a:rPr lang="nb-NO" dirty="0">
                <a:sym typeface="Wingdings" pitchFamily="2" charset="2"/>
              </a:rPr>
              <a:t> in 1 </a:t>
            </a:r>
            <a:r>
              <a:rPr lang="nb-NO" dirty="0" err="1">
                <a:sym typeface="Wingdings" pitchFamily="2" charset="2"/>
              </a:rPr>
              <a:t>ns</a:t>
            </a:r>
            <a:r>
              <a:rPr lang="nb-NO" dirty="0">
                <a:sym typeface="Wingdings" pitchFamily="2" charset="2"/>
              </a:rPr>
              <a:t>?</a:t>
            </a:r>
          </a:p>
          <a:p>
            <a:pPr marL="800100" lvl="1"/>
            <a:r>
              <a:rPr lang="nb-NO" dirty="0" err="1">
                <a:sym typeface="Wingdings" pitchFamily="2" charset="2"/>
              </a:rPr>
              <a:t>About</a:t>
            </a:r>
            <a:r>
              <a:rPr lang="nb-NO" dirty="0">
                <a:sym typeface="Wingdings" pitchFamily="2" charset="2"/>
              </a:rPr>
              <a:t> 18 cm</a:t>
            </a:r>
          </a:p>
          <a:p>
            <a:pPr marL="400050"/>
            <a:r>
              <a:rPr lang="nb-NO" dirty="0" err="1">
                <a:sym typeface="Wingdings" pitchFamily="2" charset="2"/>
              </a:rPr>
              <a:t>When</a:t>
            </a:r>
            <a:r>
              <a:rPr lang="nb-NO" dirty="0">
                <a:sym typeface="Wingdings" pitchFamily="2" charset="2"/>
              </a:rPr>
              <a:t> a 3 GHz </a:t>
            </a:r>
            <a:r>
              <a:rPr lang="nb-NO" dirty="0" err="1">
                <a:sym typeface="Wingdings" pitchFamily="2" charset="2"/>
              </a:rPr>
              <a:t>core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executes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one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cycle</a:t>
            </a:r>
            <a:r>
              <a:rPr lang="nb-NO" dirty="0">
                <a:sym typeface="Wingdings" pitchFamily="2" charset="2"/>
              </a:rPr>
              <a:t>, </a:t>
            </a:r>
            <a:r>
              <a:rPr lang="nb-NO" dirty="0" err="1">
                <a:sym typeface="Wingdings" pitchFamily="2" charset="2"/>
              </a:rPr>
              <a:t>how</a:t>
            </a:r>
            <a:r>
              <a:rPr lang="nb-NO" dirty="0">
                <a:sym typeface="Wingdings" pitchFamily="2" charset="2"/>
              </a:rPr>
              <a:t> far </a:t>
            </a:r>
            <a:r>
              <a:rPr lang="nb-NO" dirty="0" err="1">
                <a:sym typeface="Wingdings" pitchFamily="2" charset="2"/>
              </a:rPr>
              <a:t>does</a:t>
            </a:r>
            <a:r>
              <a:rPr lang="nb-NO" dirty="0">
                <a:sym typeface="Wingdings" pitchFamily="2" charset="2"/>
              </a:rPr>
              <a:t> </a:t>
            </a:r>
            <a:r>
              <a:rPr lang="nb-NO" dirty="0" err="1">
                <a:sym typeface="Wingdings" pitchFamily="2" charset="2"/>
              </a:rPr>
              <a:t>light</a:t>
            </a:r>
            <a:r>
              <a:rPr lang="nb-NO" dirty="0">
                <a:sym typeface="Wingdings" pitchFamily="2" charset="2"/>
              </a:rPr>
              <a:t> travel in </a:t>
            </a:r>
            <a:r>
              <a:rPr lang="nb-NO" dirty="0" err="1">
                <a:sym typeface="Wingdings" pitchFamily="2" charset="2"/>
              </a:rPr>
              <a:t>vacuum</a:t>
            </a:r>
            <a:r>
              <a:rPr lang="nb-NO" dirty="0">
                <a:sym typeface="Wingdings" pitchFamily="2" charset="2"/>
              </a:rPr>
              <a:t> and in </a:t>
            </a:r>
            <a:r>
              <a:rPr lang="nb-NO" dirty="0" err="1">
                <a:sym typeface="Wingdings" pitchFamily="2" charset="2"/>
              </a:rPr>
              <a:t>copper</a:t>
            </a:r>
            <a:r>
              <a:rPr lang="nb-NO" dirty="0">
                <a:sym typeface="Wingdings" pitchFamily="2" charset="2"/>
              </a:rPr>
              <a:t>?</a:t>
            </a:r>
          </a:p>
          <a:p>
            <a:pPr marL="800100" lvl="1"/>
            <a:r>
              <a:rPr lang="nb-NO" dirty="0" err="1">
                <a:sym typeface="Wingdings" pitchFamily="2" charset="2"/>
              </a:rPr>
              <a:t>About</a:t>
            </a:r>
            <a:r>
              <a:rPr lang="nb-NO" dirty="0">
                <a:sym typeface="Wingdings" pitchFamily="2" charset="2"/>
              </a:rPr>
              <a:t> 10 cm (</a:t>
            </a:r>
            <a:r>
              <a:rPr lang="nb-NO" dirty="0" err="1">
                <a:sym typeface="Wingdings" pitchFamily="2" charset="2"/>
              </a:rPr>
              <a:t>vacuum</a:t>
            </a:r>
            <a:r>
              <a:rPr lang="nb-NO" dirty="0">
                <a:sym typeface="Wingdings" pitchFamily="2" charset="2"/>
              </a:rPr>
              <a:t>)  and 6 cm (</a:t>
            </a:r>
            <a:r>
              <a:rPr lang="nb-NO" dirty="0" err="1">
                <a:sym typeface="Wingdings" pitchFamily="2" charset="2"/>
              </a:rPr>
              <a:t>copper</a:t>
            </a:r>
            <a:r>
              <a:rPr lang="nb-NO" dirty="0">
                <a:sym typeface="Wingdings" pitchFamily="2" charset="2"/>
              </a:rPr>
              <a:t>)</a:t>
            </a:r>
          </a:p>
          <a:p>
            <a:pPr marL="400050"/>
            <a:endParaRPr lang="nb-NO" dirty="0">
              <a:sym typeface="Wingdings" pitchFamily="2" charset="2"/>
            </a:endParaRPr>
          </a:p>
          <a:p>
            <a:pPr marL="400050"/>
            <a:endParaRPr lang="nb-NO" dirty="0">
              <a:sym typeface="Wingdings" pitchFamily="2" charset="2"/>
            </a:endParaRPr>
          </a:p>
          <a:p>
            <a:pPr marL="400050"/>
            <a:endParaRPr lang="nb-NO" dirty="0">
              <a:sym typeface="Wingdings" pitchFamily="2" charset="2"/>
            </a:endParaRPr>
          </a:p>
          <a:p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3639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PRAM modellen for parallelle beregninger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PRAM (</a:t>
            </a:r>
            <a:r>
              <a:rPr lang="nb-NO" sz="2000" dirty="0" err="1"/>
              <a:t>Parallel</a:t>
            </a:r>
            <a:r>
              <a:rPr lang="nb-NO" sz="2000" dirty="0"/>
              <a:t> Random Access Memory) antar to ting:</a:t>
            </a:r>
          </a:p>
          <a:p>
            <a:pPr lvl="1"/>
            <a:r>
              <a:rPr lang="nb-NO" sz="1800" dirty="0"/>
              <a:t>Du har uendelig mange kjerner til beregningene</a:t>
            </a:r>
          </a:p>
          <a:p>
            <a:pPr lvl="1"/>
            <a:r>
              <a:rPr lang="nb-NO" sz="1800" dirty="0"/>
              <a:t>Enhver aksess i lageret tar like lag tid, </a:t>
            </a:r>
            <a:br>
              <a:rPr lang="nb-NO" sz="1800" dirty="0"/>
            </a:br>
            <a:r>
              <a:rPr lang="nb-NO" sz="1800" dirty="0"/>
              <a:t>- ignorerer f.eks fordelen med cache-hukommelsen</a:t>
            </a:r>
          </a:p>
          <a:p>
            <a:r>
              <a:rPr lang="nb-NO" sz="2000" dirty="0"/>
              <a:t>Da blir mange algoritmer lette å beregne og programmere</a:t>
            </a:r>
          </a:p>
          <a:p>
            <a:r>
              <a:rPr lang="nb-NO" sz="2000" dirty="0"/>
              <a:t>Problemet er at begge forutsetningene er helt gale.</a:t>
            </a:r>
          </a:p>
          <a:p>
            <a:r>
              <a:rPr lang="nb-NO" sz="2000" dirty="0"/>
              <a:t>Det PRAM gjør er å telle antall instruksjoner utført</a:t>
            </a:r>
          </a:p>
          <a:p>
            <a:pPr marL="400050" lvl="1" indent="0">
              <a:buNone/>
            </a:pPr>
            <a:r>
              <a:rPr lang="nb-NO" sz="1800" dirty="0"/>
              <a:t>Det har vi sett er helt feilaktig (Radix og Matrise-mult)</a:t>
            </a:r>
          </a:p>
          <a:p>
            <a:r>
              <a:rPr lang="nb-NO" sz="2000" dirty="0"/>
              <a:t>Svært mange kurs og lærebøker er basert på PRAM</a:t>
            </a:r>
          </a:p>
          <a:p>
            <a:endParaRPr lang="nb-NO" sz="2000" dirty="0"/>
          </a:p>
          <a:p>
            <a:r>
              <a:rPr lang="nb-NO" sz="2000" dirty="0"/>
              <a:t>PRAM vil si at de to sekvensielle algoritmene  (med og uten transponering) gikk den utransponerte fortest!</a:t>
            </a:r>
          </a:p>
          <a:p>
            <a:r>
              <a:rPr lang="nb-NO" sz="2000" dirty="0"/>
              <a:t>Dette kurset bruker </a:t>
            </a:r>
            <a:r>
              <a:rPr lang="nb-NO" sz="2000" b="1" dirty="0"/>
              <a:t>ikke</a:t>
            </a:r>
            <a:r>
              <a:rPr lang="nb-NO" sz="2000" dirty="0"/>
              <a:t>  PRAM-modellen!</a:t>
            </a:r>
          </a:p>
          <a:p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70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Review F4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82688" y="1314450"/>
            <a:ext cx="7772400" cy="5138886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sz="2000" dirty="0"/>
              <a:t>Oblig 2 Matrix </a:t>
            </a:r>
            <a:r>
              <a:rPr lang="nb-NO" sz="2000" dirty="0" err="1"/>
              <a:t>multiply</a:t>
            </a:r>
            <a:endParaRPr lang="nb-NO" sz="2000" dirty="0"/>
          </a:p>
          <a:p>
            <a:pPr marL="457200" indent="-457200">
              <a:buFont typeface="+mj-lt"/>
              <a:buAutoNum type="arabicPeriod"/>
            </a:pPr>
            <a:r>
              <a:rPr lang="nb-NO" sz="2000" dirty="0" err="1"/>
              <a:t>Guest</a:t>
            </a:r>
            <a:r>
              <a:rPr lang="nb-NO" sz="2000" dirty="0"/>
              <a:t> </a:t>
            </a:r>
            <a:r>
              <a:rPr lang="nb-NO" sz="2000" dirty="0" err="1"/>
              <a:t>lecture</a:t>
            </a:r>
            <a:r>
              <a:rPr lang="nb-NO" sz="2000" dirty="0"/>
              <a:t> </a:t>
            </a:r>
            <a:r>
              <a:rPr lang="nb-NO" sz="2000" dirty="0" err="1"/>
              <a:t>on</a:t>
            </a:r>
            <a:r>
              <a:rPr lang="nb-NO" sz="2000" dirty="0"/>
              <a:t> </a:t>
            </a:r>
            <a:r>
              <a:rPr lang="nb-NO" sz="2000" dirty="0" err="1"/>
              <a:t>CPU’s</a:t>
            </a:r>
            <a:r>
              <a:rPr lang="nb-NO" sz="2000" dirty="0"/>
              <a:t> and </a:t>
            </a:r>
            <a:r>
              <a:rPr lang="nb-NO" sz="2000" dirty="0" err="1"/>
              <a:t>GPU’s</a:t>
            </a:r>
            <a:endParaRPr lang="nb-NO" sz="2000" dirty="0"/>
          </a:p>
          <a:p>
            <a:pPr marL="457200" indent="-457200">
              <a:buFont typeface="+mj-lt"/>
              <a:buAutoNum type="arabicPeriod"/>
            </a:pPr>
            <a:endParaRPr lang="nb-NO" sz="2000" dirty="0"/>
          </a:p>
          <a:p>
            <a:pPr marL="457200" indent="-457200">
              <a:buFont typeface="+mj-lt"/>
              <a:buAutoNum type="arabicPeriod"/>
            </a:pPr>
            <a:endParaRPr lang="nb-NO" sz="2000" dirty="0"/>
          </a:p>
          <a:p>
            <a:pPr lvl="1" indent="-342900">
              <a:buFont typeface="+mj-lt"/>
              <a:buAutoNum type="arabicPeriod"/>
            </a:pPr>
            <a:endParaRPr lang="nb-NO" sz="18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9989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Maskin 1980 (uten </a:t>
            </a:r>
            <a:r>
              <a:rPr lang="nb-NO" dirty="0" err="1"/>
              <a:t>cache</a:t>
            </a:r>
            <a:r>
              <a:rPr lang="nb-NO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7921E-7B4C-4555-B282-9B0856B0325B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20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2695" y="1772816"/>
            <a:ext cx="6290580" cy="2808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899592" y="5085184"/>
            <a:ext cx="64087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/>
              <a:t>Figur 19.1 Skisse av en datamaskin i ca. 1980 hvor det bare var én beregningsenhet, en CPU, som leste sine instruksjoner og både skrev og leste data (variable) direkte i </a:t>
            </a:r>
            <a:r>
              <a:rPr lang="nb-NO" i="1" dirty="0" err="1"/>
              <a:t>hovedhukommelsen</a:t>
            </a:r>
            <a:r>
              <a:rPr lang="nb-NO" i="1" dirty="0"/>
              <a:t>. Intel 8080: 1 MHz CPU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760117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Maskin ca. 2010 med to dobbeltkjerne </a:t>
            </a:r>
            <a:r>
              <a:rPr lang="nb-NO" dirty="0" err="1"/>
              <a:t>CPU-er</a:t>
            </a:r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21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1412776"/>
            <a:ext cx="6264696" cy="521327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33846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22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0" name="Picture 2" descr="http://upload.wikimedia.org/wikipedia/commons/e/ec/AMD_Bulldozer_block_diagram_(8_core_CPU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842231"/>
            <a:ext cx="7138652" cy="588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Sylinder 1"/>
          <p:cNvSpPr txBox="1"/>
          <p:nvPr/>
        </p:nvSpPr>
        <p:spPr>
          <a:xfrm>
            <a:off x="1259632" y="188640"/>
            <a:ext cx="7128792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nb-NO" dirty="0"/>
              <a:t>Hukommelses-systemet i en 4 kjerne CPU – mange lag og flere ulike beregningsmoduler i hver kjerne.:</a:t>
            </a:r>
          </a:p>
        </p:txBody>
      </p:sp>
    </p:spTree>
    <p:extLst>
      <p:ext uri="{BB962C8B-B14F-4D97-AF65-F5344CB8AC3E}">
        <p14:creationId xmlns:p14="http://schemas.microsoft.com/office/powerpoint/2010/main" val="3835762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tar vi hensyn til cache-systemet for å få raskere programmer?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Vi ser bare på data-cachene (lite å hente på instruksjonene)</a:t>
            </a:r>
          </a:p>
          <a:p>
            <a:r>
              <a:rPr lang="nb-NO" sz="2000" dirty="0"/>
              <a:t>Viktig å vite er at hver gang vi skal hente data i hovedlageret , får vi en cach-linje = 64 byte = f.eks 8 heltall (int)</a:t>
            </a:r>
          </a:p>
          <a:p>
            <a:r>
              <a:rPr lang="nb-NO" sz="2000" dirty="0"/>
              <a:t>Det er svært begrenset plass i cachene, og en cach-linje som ikke har vært brukt på ‘lenge’ vil bli ‘kastet ut’(overskrevet av en annen, nyere) cache-linje</a:t>
            </a:r>
          </a:p>
          <a:p>
            <a:r>
              <a:rPr lang="nb-NO" sz="2000" dirty="0"/>
              <a:t>Slik er raskest:</a:t>
            </a:r>
          </a:p>
          <a:p>
            <a:pPr lvl="1"/>
            <a:r>
              <a:rPr lang="nb-NO" sz="1600" dirty="0"/>
              <a:t>Jobber på få data (korte deler av en array) ‘lenge’ av gangen – ikke hoppe rundt.</a:t>
            </a:r>
          </a:p>
          <a:p>
            <a:pPr lvl="1"/>
            <a:r>
              <a:rPr lang="nb-NO" sz="1600" dirty="0"/>
              <a:t>Helst gå forlengs eller baklengs gjennom data (arrayene) (i, i+1,.. eller: i, i-1,..)</a:t>
            </a:r>
            <a:br>
              <a:rPr lang="nb-NO" sz="1600" dirty="0"/>
            </a:br>
            <a:endParaRPr lang="nb-NO" sz="1600" dirty="0"/>
          </a:p>
          <a:p>
            <a:pPr marL="57150" indent="0">
              <a:buNone/>
            </a:pPr>
            <a:r>
              <a:rPr lang="en-US" dirty="0">
                <a:solidFill>
                  <a:srgbClr val="CC6600"/>
                </a:solidFill>
              </a:rPr>
              <a:t>Vi</a:t>
            </a:r>
            <a:r>
              <a:rPr lang="nb-NO" dirty="0">
                <a:solidFill>
                  <a:srgbClr val="CC6600"/>
                </a:solidFill>
              </a:rPr>
              <a:t> må lage slike cache-vennlige programmer 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14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Test av forsinkelse i data-</a:t>
            </a:r>
            <a:r>
              <a:rPr lang="nb-NO" sz="2400" dirty="0" err="1"/>
              <a:t>cachene</a:t>
            </a:r>
            <a:r>
              <a:rPr lang="nb-NO" sz="2400" dirty="0"/>
              <a:t> og </a:t>
            </a:r>
            <a:r>
              <a:rPr lang="nb-NO" sz="2400" dirty="0" err="1"/>
              <a:t>hovedhukommelsen</a:t>
            </a:r>
            <a:r>
              <a:rPr lang="nb-NO" sz="2400" dirty="0"/>
              <a:t>  - latency.exe (fra CPUZ)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24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052735"/>
            <a:ext cx="7632848" cy="5821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33788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– ideen om at vi har </a:t>
            </a:r>
            <a:r>
              <a:rPr lang="nb-NO" i="1" dirty="0"/>
              <a:t>uniform</a:t>
            </a:r>
            <a:r>
              <a:rPr lang="nb-NO" dirty="0"/>
              <a:t> aksesstid i hukommelsen er helt galt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25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" name="Plassholder for innhold 4"/>
          <p:cNvSpPr txBox="1">
            <a:spLocks noGrp="1"/>
          </p:cNvSpPr>
          <p:nvPr>
            <p:ph idx="1"/>
          </p:nvPr>
        </p:nvSpPr>
        <p:spPr>
          <a:xfrm>
            <a:off x="1182688" y="1314450"/>
            <a:ext cx="7772400" cy="416729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Hukommelses-systemet i en multicore CPU ,</a:t>
            </a:r>
            <a:r>
              <a:rPr lang="nb-NO" sz="2000" dirty="0"/>
              <a:t>Intel Core i5-459 3.3 GHz</a:t>
            </a:r>
            <a:r>
              <a:rPr lang="nb-NO" dirty="0"/>
              <a:t>,  – mange lag (typisk aksesstid i instruksjonssykler):</a:t>
            </a:r>
            <a:br>
              <a:rPr lang="nb-NO" dirty="0"/>
            </a:br>
            <a:endParaRPr lang="nb-NO" sz="1200" dirty="0"/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Registre i kjernen (1) – 8/32 registre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L1 cache  (3-4) – 32 Kb 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L2  cache (13) – 256 kb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L3 </a:t>
            </a:r>
            <a:r>
              <a:rPr lang="nb-NO" sz="1800" dirty="0" err="1"/>
              <a:t>cache</a:t>
            </a:r>
            <a:r>
              <a:rPr lang="nb-NO" sz="1800" dirty="0"/>
              <a:t>  (32) – 8Mb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 err="1"/>
              <a:t>Hovedhukommelsen</a:t>
            </a:r>
            <a:r>
              <a:rPr lang="nb-NO" sz="1800" dirty="0"/>
              <a:t> (virtuell hukommelse) (ca. 200) – 8-64 GB</a:t>
            </a:r>
          </a:p>
          <a:p>
            <a:pPr lvl="1" indent="-342900">
              <a:buFont typeface="+mj-lt"/>
              <a:buAutoNum type="arabicPeriod"/>
            </a:pPr>
            <a:r>
              <a:rPr lang="nb-NO" sz="1800" dirty="0"/>
              <a:t>Disken (15 000 000 roterende) = 5 ms – 1000 GB </a:t>
            </a:r>
            <a:r>
              <a:rPr lang="mr-IN" sz="1800" dirty="0"/>
              <a:t>–</a:t>
            </a:r>
            <a:r>
              <a:rPr lang="nb-NO" sz="1800" dirty="0"/>
              <a:t> 1-5 TB</a:t>
            </a:r>
            <a:br>
              <a:rPr lang="nb-NO" sz="1800" dirty="0"/>
            </a:br>
            <a:r>
              <a:rPr lang="nb-NO" sz="1800" dirty="0"/>
              <a:t>FlashDisk (ca 2 000 000 les, ca. 10 000 000 skriv) = ca. 1 ms  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3710120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Kjøretider – i </a:t>
            </a:r>
            <a:r>
              <a:rPr lang="nb-NO" dirty="0" err="1"/>
              <a:t>millisek</a:t>
            </a:r>
            <a:r>
              <a:rPr lang="nb-NO" dirty="0"/>
              <a:t>. (y-aksen logaritmisk)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26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24" y="1340768"/>
            <a:ext cx="7912492" cy="5278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279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/>
              <a:t>Kjøretidsresultater – </a:t>
            </a:r>
            <a:r>
              <a:rPr lang="nb-NO" sz="2400" dirty="0" err="1"/>
              <a:t>Speedup</a:t>
            </a:r>
            <a:r>
              <a:rPr lang="nb-NO" sz="2400" dirty="0"/>
              <a:t> , y-aksen logaritmisk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27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25608"/>
            <a:ext cx="7200800" cy="5305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123834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Speedup</a:t>
            </a:r>
            <a:r>
              <a:rPr lang="nb-NO" dirty="0"/>
              <a:t> – med lineær y-akse 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28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498" y="1484784"/>
            <a:ext cx="6900862" cy="5084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00275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Hvordan framstille ytelse I 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>
          <a:xfrm>
            <a:off x="1182688" y="1314451"/>
            <a:ext cx="7772400" cy="674390"/>
          </a:xfrm>
        </p:spPr>
        <p:txBody>
          <a:bodyPr/>
          <a:lstStyle/>
          <a:p>
            <a:r>
              <a:rPr lang="nb-NO" dirty="0"/>
              <a:t>Disse fire kurvene fremviser samme tall! Hvordan ?</a:t>
            </a:r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29</a:t>
            </a:fld>
            <a:endParaRPr lang="nb-NO">
              <a:solidFill>
                <a:srgbClr val="0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2432" y="4365104"/>
            <a:ext cx="356193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834" y="4362637"/>
            <a:ext cx="3565634" cy="2378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9459" y="1818128"/>
            <a:ext cx="3358885" cy="2474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772816"/>
            <a:ext cx="3372470" cy="2484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9454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F5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100" dirty="0" err="1"/>
              <a:t>Synchronization</a:t>
            </a:r>
            <a:r>
              <a:rPr lang="nb-NO" sz="2100" dirty="0"/>
              <a:t> is HARD and ERROR PRONE!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Moore’s</a:t>
            </a:r>
            <a:r>
              <a:rPr lang="nb-NO" sz="2100" dirty="0"/>
              <a:t> Law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100" dirty="0"/>
              <a:t>Speed </a:t>
            </a:r>
            <a:r>
              <a:rPr lang="nb-NO" sz="2100" dirty="0" err="1"/>
              <a:t>of</a:t>
            </a:r>
            <a:r>
              <a:rPr lang="nb-NO" sz="2100" dirty="0"/>
              <a:t> </a:t>
            </a:r>
            <a:r>
              <a:rPr lang="nb-NO" sz="2100" dirty="0" err="1"/>
              <a:t>light</a:t>
            </a:r>
            <a:endParaRPr lang="nb-NO" sz="2100" dirty="0"/>
          </a:p>
          <a:p>
            <a:pPr marL="514350" indent="-514350">
              <a:buFont typeface="+mj-lt"/>
              <a:buAutoNum type="romanUcPeriod"/>
            </a:pPr>
            <a:r>
              <a:rPr lang="nb-NO" sz="2100" dirty="0" err="1"/>
              <a:t>Why</a:t>
            </a:r>
            <a:r>
              <a:rPr lang="nb-NO" sz="2100" dirty="0"/>
              <a:t> </a:t>
            </a:r>
            <a:r>
              <a:rPr lang="nb-NO" sz="2100" dirty="0" err="1"/>
              <a:t>distribution</a:t>
            </a:r>
            <a:r>
              <a:rPr lang="nb-NO" sz="2100" dirty="0"/>
              <a:t> 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100" dirty="0"/>
              <a:t>JIT </a:t>
            </a:r>
            <a:r>
              <a:rPr lang="nb-NO" sz="2100" dirty="0" err="1"/>
              <a:t>compilation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How to present </a:t>
            </a:r>
            <a:r>
              <a:rPr lang="nb-NO" sz="2000" dirty="0" err="1"/>
              <a:t>your</a:t>
            </a:r>
            <a:r>
              <a:rPr lang="nb-NO" sz="2000" dirty="0"/>
              <a:t> timing </a:t>
            </a:r>
            <a:r>
              <a:rPr lang="nb-NO" sz="2000" dirty="0" err="1"/>
              <a:t>results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Hva er PRAM modellen - og hvorfor er den ubrukelig for oss</a:t>
            </a:r>
          </a:p>
          <a:p>
            <a:pPr marL="514350" indent="-514350">
              <a:buFont typeface="+mj-lt"/>
              <a:buAutoNum type="romanUcPeriod"/>
            </a:pPr>
            <a:r>
              <a:rPr lang="nb-NO" sz="2000" dirty="0" err="1"/>
              <a:t>Amdahl’s</a:t>
            </a:r>
            <a:r>
              <a:rPr lang="nb-NO" sz="2000" dirty="0"/>
              <a:t> and </a:t>
            </a:r>
            <a:r>
              <a:rPr lang="nb-NO" sz="2000" dirty="0" err="1"/>
              <a:t>Gustavson’s</a:t>
            </a:r>
            <a:r>
              <a:rPr lang="nb-NO" sz="2000" dirty="0"/>
              <a:t> </a:t>
            </a:r>
            <a:r>
              <a:rPr lang="nb-NO" sz="2000" dirty="0" err="1"/>
              <a:t>laws</a:t>
            </a:r>
            <a:endParaRPr lang="nb-NO" sz="2000" dirty="0"/>
          </a:p>
          <a:p>
            <a:pPr marL="514350" indent="-514350">
              <a:buFont typeface="+mj-lt"/>
              <a:buAutoNum type="romanUcPeriod"/>
            </a:pPr>
            <a:r>
              <a:rPr lang="nb-NO" sz="2000" dirty="0"/>
              <a:t>PRAM Model</a:t>
            </a:r>
          </a:p>
          <a:p>
            <a:pPr marL="0" indent="0">
              <a:buNone/>
            </a:pPr>
            <a:r>
              <a:rPr lang="nb-NO" sz="2000" dirty="0"/>
              <a:t>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46976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Både logaritmisk x- og y-akse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30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6" name="TekstSylinder 5"/>
          <p:cNvSpPr txBox="1"/>
          <p:nvPr/>
        </p:nvSpPr>
        <p:spPr>
          <a:xfrm>
            <a:off x="1187624" y="5733256"/>
            <a:ext cx="7200800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Fordel med log-akse er at den viser fram nøyaktigere små verdier, </a:t>
            </a:r>
            <a:br>
              <a:rPr lang="nb-NO" dirty="0"/>
            </a:br>
            <a:r>
              <a:rPr lang="nb-NO" dirty="0"/>
              <a:t>men vanskelig å lese nøyaktig mellom to merker på aksene.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59717"/>
            <a:ext cx="5616624" cy="4138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31292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II) Oblig 2: 	matrisemultiplisering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1187624" y="1484784"/>
                <a:ext cx="7772400" cy="720080"/>
              </a:xfrm>
            </p:spPr>
            <p:txBody>
              <a:bodyPr/>
              <a:lstStyle/>
              <a:p>
                <a:r>
                  <a:rPr lang="nb-NO" dirty="0"/>
                  <a:t>Matriser er todimensjonale </a:t>
                </a:r>
                <a:r>
                  <a:rPr lang="nb-NO" dirty="0" err="1"/>
                  <a:t>arrayer</a:t>
                </a:r>
                <a:endParaRPr lang="nb-NO" dirty="0"/>
              </a:p>
              <a:p>
                <a:r>
                  <a:rPr lang="nb-NO" dirty="0"/>
                  <a:t>Skal beregne C=</a:t>
                </a:r>
                <a:r>
                  <a:rPr lang="nb-NO" dirty="0" err="1"/>
                  <a:t>AxB</a:t>
                </a:r>
                <a:r>
                  <a:rPr lang="nb-NO" dirty="0"/>
                  <a:t>  (A,B,C er matriser)</a:t>
                </a:r>
              </a:p>
              <a:p>
                <a:pPr marL="0" indent="0">
                  <a:buNone/>
                </a:pPr>
                <a:br>
                  <a:rPr lang="nb-NO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>
                          <a:latin typeface="Cambria Math"/>
                        </a:rPr>
                        <m:t>c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i</m:t>
                          </m:r>
                        </m:e>
                      </m:d>
                      <m:r>
                        <a:rPr lang="nb-NO">
                          <a:latin typeface="Cambria Math"/>
                        </a:rPr>
                        <m:t>[</m:t>
                      </m:r>
                      <m:r>
                        <m:rPr>
                          <m:sty m:val="p"/>
                        </m:rPr>
                        <a:rPr lang="nb-NO">
                          <a:latin typeface="Cambria Math"/>
                        </a:rPr>
                        <m:t>j</m:t>
                      </m:r>
                      <m:r>
                        <a:rPr lang="nb-NO">
                          <a:latin typeface="Cambria Math"/>
                        </a:rPr>
                        <m:t>]</m:t>
                      </m:r>
                      <m:r>
                        <a:rPr lang="nb-NO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b-NO" i="1">
                              <a:latin typeface="Cambria Math"/>
                            </a:rPr>
                            <m:t>𝑘</m:t>
                          </m:r>
                          <m:r>
                            <a:rPr lang="nb-NO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nb-NO" i="1">
                              <a:latin typeface="Cambria Math"/>
                            </a:rPr>
                            <m:t>𝑛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a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i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k</m:t>
                              </m:r>
                            </m:e>
                          </m:d>
                          <m:r>
                            <a:rPr lang="nb-NO" i="1">
                              <a:latin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b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k</m:t>
                              </m:r>
                            </m:e>
                          </m:d>
                          <m:r>
                            <a:rPr lang="nb-NO">
                              <a:latin typeface="Cambria Math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j</m:t>
                          </m:r>
                          <m:r>
                            <a:rPr lang="nb-NO">
                              <a:latin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7624" y="1484784"/>
                <a:ext cx="7772400" cy="720080"/>
              </a:xfrm>
              <a:blipFill rotWithShape="1">
                <a:blip r:embed="rId3" cstate="print"/>
                <a:stretch>
                  <a:fillRect l="-78" t="-4237" b="-195763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31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2" name="TekstSylinder 51"/>
          <p:cNvSpPr txBox="1"/>
          <p:nvPr/>
        </p:nvSpPr>
        <p:spPr>
          <a:xfrm>
            <a:off x="323528" y="4293096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C</a:t>
            </a:r>
            <a:r>
              <a:rPr lang="nb-NO" sz="2800" baseline="-25000" dirty="0"/>
              <a:t> i,j </a:t>
            </a:r>
            <a:r>
              <a:rPr lang="nb-NO" sz="2800" dirty="0"/>
              <a:t>=</a:t>
            </a:r>
          </a:p>
        </p:txBody>
      </p:sp>
      <p:sp>
        <p:nvSpPr>
          <p:cNvPr id="53" name="TekstSylinder 52"/>
          <p:cNvSpPr txBox="1"/>
          <p:nvPr/>
        </p:nvSpPr>
        <p:spPr>
          <a:xfrm>
            <a:off x="4764309" y="4437112"/>
            <a:ext cx="455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X</a:t>
            </a:r>
            <a:endParaRPr lang="nb-NO" sz="2400" dirty="0"/>
          </a:p>
        </p:txBody>
      </p:sp>
      <p:grpSp>
        <p:nvGrpSpPr>
          <p:cNvPr id="68" name="Gruppe 67"/>
          <p:cNvGrpSpPr/>
          <p:nvPr/>
        </p:nvGrpSpPr>
        <p:grpSpPr>
          <a:xfrm>
            <a:off x="1475656" y="3778803"/>
            <a:ext cx="3240360" cy="1839011"/>
            <a:chOff x="1475656" y="3778803"/>
            <a:chExt cx="3240360" cy="1839011"/>
          </a:xfrm>
        </p:grpSpPr>
        <p:grpSp>
          <p:nvGrpSpPr>
            <p:cNvPr id="43" name="Gruppe 42"/>
            <p:cNvGrpSpPr>
              <a:grpSpLocks/>
            </p:cNvGrpSpPr>
            <p:nvPr/>
          </p:nvGrpSpPr>
          <p:grpSpPr>
            <a:xfrm>
              <a:off x="1475656" y="3778803"/>
              <a:ext cx="3240360" cy="1839011"/>
              <a:chOff x="0" y="0"/>
              <a:chExt cx="4208492" cy="2099697"/>
            </a:xfrm>
          </p:grpSpPr>
          <p:pic>
            <p:nvPicPr>
              <p:cNvPr id="44" name="Bilde 43" descr="M:\INF2440Para\Powerpoint\Uke3\toDimArray.png"/>
              <p:cNvPicPr/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052" y="79127"/>
                <a:ext cx="3520440" cy="202057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45" name="Gruppe 44"/>
              <p:cNvGrpSpPr/>
              <p:nvPr/>
            </p:nvGrpSpPr>
            <p:grpSpPr>
              <a:xfrm>
                <a:off x="0" y="0"/>
                <a:ext cx="1440160" cy="2053749"/>
                <a:chOff x="0" y="0"/>
                <a:chExt cx="1440160" cy="2053749"/>
              </a:xfrm>
            </p:grpSpPr>
            <p:sp>
              <p:nvSpPr>
                <p:cNvPr id="46" name="TekstSylinder 4"/>
                <p:cNvSpPr txBox="1"/>
                <p:nvPr/>
              </p:nvSpPr>
              <p:spPr>
                <a:xfrm>
                  <a:off x="0" y="258334"/>
                  <a:ext cx="432049" cy="38654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6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A</a:t>
                  </a:r>
                  <a:endParaRPr lang="nb-NO" dirty="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7" name="Rektangel 46"/>
                <p:cNvSpPr/>
                <p:nvPr/>
              </p:nvSpPr>
              <p:spPr>
                <a:xfrm>
                  <a:off x="72008" y="585356"/>
                  <a:ext cx="432048" cy="1440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 dirty="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nb-NO" sz="1100" dirty="0">
                    <a:effectLst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48" name="Rett pil 47"/>
                <p:cNvCxnSpPr/>
                <p:nvPr/>
              </p:nvCxnSpPr>
              <p:spPr>
                <a:xfrm flipV="1">
                  <a:off x="504056" y="412740"/>
                  <a:ext cx="576064" cy="244624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9" name="TekstSylinder 8"/>
                <p:cNvSpPr txBox="1"/>
                <p:nvPr/>
              </p:nvSpPr>
              <p:spPr>
                <a:xfrm>
                  <a:off x="832068" y="0"/>
                  <a:ext cx="60809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800" kern="1200">
                      <a:solidFill>
                        <a:srgbClr val="FFFFFF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cc</a:t>
                  </a:r>
                  <a:endParaRPr lang="nb-NO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50" name="Rektangel 49"/>
                <p:cNvSpPr/>
                <p:nvPr/>
              </p:nvSpPr>
              <p:spPr>
                <a:xfrm>
                  <a:off x="792088" y="1809492"/>
                  <a:ext cx="288032" cy="1440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nb-NO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51" name="TekstSylinder 9"/>
                <p:cNvSpPr txBox="1"/>
                <p:nvPr/>
              </p:nvSpPr>
              <p:spPr>
                <a:xfrm>
                  <a:off x="654654" y="1737485"/>
                  <a:ext cx="747289" cy="316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2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n-1</a:t>
                  </a:r>
                  <a:endParaRPr lang="nb-NO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sp>
          <p:nvSpPr>
            <p:cNvPr id="65" name="Rektangel 64"/>
            <p:cNvSpPr/>
            <p:nvPr/>
          </p:nvSpPr>
          <p:spPr bwMode="auto">
            <a:xfrm rot="16200000">
              <a:off x="3563887" y="4077071"/>
              <a:ext cx="72008" cy="1656185"/>
            </a:xfrm>
            <a:prstGeom prst="rect">
              <a:avLst/>
            </a:prstGeom>
            <a:solidFill>
              <a:srgbClr val="CC6600">
                <a:alpha val="44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6" name="TekstSylinder 65"/>
            <p:cNvSpPr txBox="1"/>
            <p:nvPr/>
          </p:nvSpPr>
          <p:spPr>
            <a:xfrm>
              <a:off x="2051720" y="4725144"/>
              <a:ext cx="2375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i</a:t>
              </a:r>
            </a:p>
          </p:txBody>
        </p:sp>
      </p:grpSp>
      <p:grpSp>
        <p:nvGrpSpPr>
          <p:cNvPr id="69" name="Gruppe 68"/>
          <p:cNvGrpSpPr/>
          <p:nvPr/>
        </p:nvGrpSpPr>
        <p:grpSpPr>
          <a:xfrm>
            <a:off x="5436096" y="3789040"/>
            <a:ext cx="3272612" cy="1839531"/>
            <a:chOff x="5436096" y="3789040"/>
            <a:chExt cx="3272612" cy="1839531"/>
          </a:xfrm>
        </p:grpSpPr>
        <p:pic>
          <p:nvPicPr>
            <p:cNvPr id="55" name="Bilde 54" descr="M:\INF2440Para\Powerpoint\Uke3\toDimArray.png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1140" y="3858864"/>
              <a:ext cx="2737568" cy="1769707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6" name="Gruppe 55"/>
            <p:cNvGrpSpPr/>
            <p:nvPr/>
          </p:nvGrpSpPr>
          <p:grpSpPr>
            <a:xfrm>
              <a:off x="5436096" y="3789561"/>
              <a:ext cx="1119899" cy="1798767"/>
              <a:chOff x="0" y="0"/>
              <a:chExt cx="1440160" cy="2053749"/>
            </a:xfrm>
          </p:grpSpPr>
          <p:sp>
            <p:nvSpPr>
              <p:cNvPr id="57" name="TekstSylinder 4"/>
              <p:cNvSpPr txBox="1"/>
              <p:nvPr/>
            </p:nvSpPr>
            <p:spPr>
              <a:xfrm>
                <a:off x="0" y="305723"/>
                <a:ext cx="432048" cy="38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600" dirty="0">
                    <a:solidFill>
                      <a:srgbClr val="000000"/>
                    </a:solidFill>
                    <a:latin typeface="Calibri"/>
                    <a:ea typeface="Times New Roman"/>
                    <a:cs typeface="Times New Roman"/>
                  </a:rPr>
                  <a:t>B</a:t>
                </a:r>
                <a:endParaRPr lang="nb-NO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58" name="Rektangel 57"/>
              <p:cNvSpPr/>
              <p:nvPr/>
            </p:nvSpPr>
            <p:spPr>
              <a:xfrm>
                <a:off x="72008" y="585356"/>
                <a:ext cx="432048" cy="14401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nb-NO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59" name="Rett pil 58"/>
              <p:cNvCxnSpPr/>
              <p:nvPr/>
            </p:nvCxnSpPr>
            <p:spPr>
              <a:xfrm flipV="1">
                <a:off x="504056" y="412740"/>
                <a:ext cx="576064" cy="244624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0" name="TekstSylinder 8"/>
              <p:cNvSpPr txBox="1"/>
              <p:nvPr/>
            </p:nvSpPr>
            <p:spPr>
              <a:xfrm>
                <a:off x="832068" y="0"/>
                <a:ext cx="60809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800" kern="1200">
                    <a:solidFill>
                      <a:srgbClr val="FFFFFF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cc</a:t>
                </a:r>
                <a:endParaRPr lang="nb-NO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61" name="Rektangel 60"/>
              <p:cNvSpPr/>
              <p:nvPr/>
            </p:nvSpPr>
            <p:spPr>
              <a:xfrm>
                <a:off x="792088" y="1809492"/>
                <a:ext cx="288032" cy="1440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ea typeface="Times New Roman"/>
                    <a:cs typeface="Times New Roman"/>
                  </a:rPr>
                  <a:t> </a:t>
                </a:r>
                <a:endParaRPr lang="nb-NO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62" name="TekstSylinder 9"/>
              <p:cNvSpPr txBox="1"/>
              <p:nvPr/>
            </p:nvSpPr>
            <p:spPr>
              <a:xfrm>
                <a:off x="688052" y="1737484"/>
                <a:ext cx="576063" cy="316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200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n-1</a:t>
                </a:r>
                <a:endParaRPr lang="nb-NO" sz="1200" dirty="0">
                  <a:effectLst/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63" name="Rektangel 62"/>
            <p:cNvSpPr/>
            <p:nvPr/>
          </p:nvSpPr>
          <p:spPr bwMode="auto">
            <a:xfrm>
              <a:off x="7668344" y="4149080"/>
              <a:ext cx="108012" cy="1368152"/>
            </a:xfrm>
            <a:prstGeom prst="rect">
              <a:avLst/>
            </a:prstGeom>
            <a:solidFill>
              <a:srgbClr val="CC6600">
                <a:alpha val="44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67" name="TekstSylinder 66"/>
            <p:cNvSpPr txBox="1"/>
            <p:nvPr/>
          </p:nvSpPr>
          <p:spPr>
            <a:xfrm>
              <a:off x="7632340" y="3789040"/>
              <a:ext cx="1080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j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2837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Idé – transponer B (=bytte om rader og kolonner) 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22833" y="1268760"/>
            <a:ext cx="7772400" cy="610653"/>
          </a:xfrm>
        </p:spPr>
        <p:txBody>
          <a:bodyPr/>
          <a:lstStyle/>
          <a:p>
            <a:r>
              <a:rPr lang="nb-NO" dirty="0"/>
              <a:t>Bytt om elementene i B (</a:t>
            </a:r>
            <a:r>
              <a:rPr lang="nb-NO" dirty="0" err="1"/>
              <a:t>B</a:t>
            </a:r>
            <a:r>
              <a:rPr lang="nb-NO" baseline="-25000" dirty="0" err="1"/>
              <a:t>i,j</a:t>
            </a:r>
            <a:r>
              <a:rPr lang="nb-NO" dirty="0"/>
              <a:t> byttes om med </a:t>
            </a:r>
            <a:r>
              <a:rPr lang="nb-NO" dirty="0" err="1"/>
              <a:t>B</a:t>
            </a:r>
            <a:r>
              <a:rPr lang="nb-NO" baseline="-25000" dirty="0" err="1"/>
              <a:t>j,i</a:t>
            </a:r>
            <a:r>
              <a:rPr lang="nb-NO" dirty="0"/>
              <a:t> ) </a:t>
            </a:r>
          </a:p>
          <a:p>
            <a:r>
              <a:rPr lang="nb-NO" dirty="0"/>
              <a:t>Da blir kolonnene lagret radvis. 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32</a:t>
            </a:fld>
            <a:endParaRPr lang="nb-NO">
              <a:solidFill>
                <a:srgbClr val="000000"/>
              </a:solidFill>
            </a:endParaRPr>
          </a:p>
        </p:txBody>
      </p:sp>
      <p:grpSp>
        <p:nvGrpSpPr>
          <p:cNvPr id="53" name="Gruppe 52"/>
          <p:cNvGrpSpPr/>
          <p:nvPr/>
        </p:nvGrpSpPr>
        <p:grpSpPr>
          <a:xfrm>
            <a:off x="251520" y="2204864"/>
            <a:ext cx="4320480" cy="2593526"/>
            <a:chOff x="251520" y="2204864"/>
            <a:chExt cx="4320480" cy="2593526"/>
          </a:xfrm>
        </p:grpSpPr>
        <p:pic>
          <p:nvPicPr>
            <p:cNvPr id="6" name="Bilde 5" descr="M:\INF2440Para\Powerpoint\Uke3\toDimArray.png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57881" y="2260199"/>
              <a:ext cx="3614119" cy="2538191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" name="Gruppe 6"/>
            <p:cNvGrpSpPr/>
            <p:nvPr/>
          </p:nvGrpSpPr>
          <p:grpSpPr>
            <a:xfrm>
              <a:off x="251520" y="2205611"/>
              <a:ext cx="1478483" cy="2579870"/>
              <a:chOff x="0" y="0"/>
              <a:chExt cx="1440160" cy="2053749"/>
            </a:xfrm>
          </p:grpSpPr>
          <p:sp>
            <p:nvSpPr>
              <p:cNvPr id="10" name="TekstSylinder 4"/>
              <p:cNvSpPr txBox="1"/>
              <p:nvPr/>
            </p:nvSpPr>
            <p:spPr>
              <a:xfrm>
                <a:off x="0" y="305723"/>
                <a:ext cx="432048" cy="386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600" dirty="0">
                    <a:solidFill>
                      <a:srgbClr val="000000"/>
                    </a:solidFill>
                    <a:latin typeface="Calibri"/>
                    <a:ea typeface="Times New Roman"/>
                    <a:cs typeface="Times New Roman"/>
                  </a:rPr>
                  <a:t>B</a:t>
                </a:r>
                <a:endParaRPr lang="nb-NO" dirty="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1" name="Rektangel 10"/>
              <p:cNvSpPr/>
              <p:nvPr/>
            </p:nvSpPr>
            <p:spPr>
              <a:xfrm>
                <a:off x="72008" y="585356"/>
                <a:ext cx="432048" cy="14401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 dirty="0">
                    <a:effectLst/>
                    <a:ea typeface="Times New Roman"/>
                    <a:cs typeface="Times New Roman"/>
                  </a:rPr>
                  <a:t> </a:t>
                </a:r>
                <a:endParaRPr lang="nb-NO" sz="1100" dirty="0">
                  <a:effectLst/>
                  <a:ea typeface="Calibri"/>
                  <a:cs typeface="Times New Roman"/>
                </a:endParaRPr>
              </a:p>
            </p:txBody>
          </p:sp>
          <p:cxnSp>
            <p:nvCxnSpPr>
              <p:cNvPr id="12" name="Rett pil 11"/>
              <p:cNvCxnSpPr/>
              <p:nvPr/>
            </p:nvCxnSpPr>
            <p:spPr>
              <a:xfrm flipV="1">
                <a:off x="504056" y="412740"/>
                <a:ext cx="576064" cy="244624"/>
              </a:xfrm>
              <a:prstGeom prst="straightConnector1">
                <a:avLst/>
              </a:prstGeom>
              <a:ln w="6350">
                <a:solidFill>
                  <a:schemeClr val="tx1"/>
                </a:solidFill>
                <a:headEnd type="non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kstSylinder 8"/>
              <p:cNvSpPr txBox="1"/>
              <p:nvPr/>
            </p:nvSpPr>
            <p:spPr>
              <a:xfrm>
                <a:off x="832068" y="0"/>
                <a:ext cx="608092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800" kern="1200">
                    <a:solidFill>
                      <a:srgbClr val="FFFFFF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cc</a:t>
                </a:r>
                <a:endParaRPr lang="nb-NO" sz="12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14" name="Rektangel 13"/>
              <p:cNvSpPr/>
              <p:nvPr/>
            </p:nvSpPr>
            <p:spPr>
              <a:xfrm>
                <a:off x="792088" y="1809492"/>
                <a:ext cx="288032" cy="144016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nb-NO" sz="1100">
                    <a:effectLst/>
                    <a:ea typeface="Times New Roman"/>
                    <a:cs typeface="Times New Roman"/>
                  </a:rPr>
                  <a:t> </a:t>
                </a:r>
                <a:endParaRPr lang="nb-NO" sz="1100">
                  <a:effectLst/>
                  <a:ea typeface="Calibri"/>
                  <a:cs typeface="Times New Roman"/>
                </a:endParaRPr>
              </a:p>
            </p:txBody>
          </p:sp>
          <p:sp>
            <p:nvSpPr>
              <p:cNvPr id="15" name="TekstSylinder 9"/>
              <p:cNvSpPr txBox="1"/>
              <p:nvPr/>
            </p:nvSpPr>
            <p:spPr>
              <a:xfrm>
                <a:off x="688052" y="1737484"/>
                <a:ext cx="576063" cy="3162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nb-NO" sz="1200" kern="1200" dirty="0">
                    <a:solidFill>
                      <a:srgbClr val="000000"/>
                    </a:solidFill>
                    <a:effectLst/>
                    <a:latin typeface="Calibri"/>
                    <a:ea typeface="Times New Roman"/>
                    <a:cs typeface="Times New Roman"/>
                  </a:rPr>
                  <a:t>n-1</a:t>
                </a:r>
                <a:endParaRPr lang="nb-NO" sz="1200" dirty="0">
                  <a:effectLst/>
                  <a:latin typeface="Times New Roman"/>
                  <a:ea typeface="Times New Roman"/>
                </a:endParaRPr>
              </a:p>
            </p:txBody>
          </p:sp>
        </p:grpSp>
        <p:sp>
          <p:nvSpPr>
            <p:cNvPr id="8" name="Rektangel 7"/>
            <p:cNvSpPr/>
            <p:nvPr/>
          </p:nvSpPr>
          <p:spPr bwMode="auto">
            <a:xfrm>
              <a:off x="3198519" y="2721249"/>
              <a:ext cx="142597" cy="1962264"/>
            </a:xfrm>
            <a:prstGeom prst="rect">
              <a:avLst/>
            </a:prstGeom>
            <a:solidFill>
              <a:srgbClr val="CC6600">
                <a:alpha val="44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TekstSylinder 8"/>
            <p:cNvSpPr txBox="1"/>
            <p:nvPr/>
          </p:nvSpPr>
          <p:spPr>
            <a:xfrm>
              <a:off x="3150986" y="2204864"/>
              <a:ext cx="142597" cy="5297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dirty="0"/>
                <a:t>j</a:t>
              </a:r>
            </a:p>
          </p:txBody>
        </p:sp>
        <p:cxnSp>
          <p:nvCxnSpPr>
            <p:cNvPr id="23" name="Rett pil 22"/>
            <p:cNvCxnSpPr/>
            <p:nvPr/>
          </p:nvCxnSpPr>
          <p:spPr bwMode="auto">
            <a:xfrm flipV="1">
              <a:off x="2051720" y="2826296"/>
              <a:ext cx="216024" cy="258427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5" name="Rett pil 24"/>
            <p:cNvCxnSpPr/>
            <p:nvPr/>
          </p:nvCxnSpPr>
          <p:spPr bwMode="auto">
            <a:xfrm flipV="1">
              <a:off x="2082395" y="2826296"/>
              <a:ext cx="1985549" cy="1822073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8" name="Rett pil 27"/>
            <p:cNvCxnSpPr/>
            <p:nvPr/>
          </p:nvCxnSpPr>
          <p:spPr bwMode="auto">
            <a:xfrm flipV="1">
              <a:off x="2082395" y="2832438"/>
              <a:ext cx="401373" cy="452546"/>
            </a:xfrm>
            <a:prstGeom prst="straightConnector1">
              <a:avLst/>
            </a:prstGeom>
            <a:noFill/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</p:grpSp>
      <p:grpSp>
        <p:nvGrpSpPr>
          <p:cNvPr id="39" name="Gruppe 38"/>
          <p:cNvGrpSpPr/>
          <p:nvPr/>
        </p:nvGrpSpPr>
        <p:grpSpPr>
          <a:xfrm>
            <a:off x="4932039" y="2319250"/>
            <a:ext cx="3744417" cy="2477902"/>
            <a:chOff x="1475655" y="3778803"/>
            <a:chExt cx="3240361" cy="1839011"/>
          </a:xfrm>
        </p:grpSpPr>
        <p:grpSp>
          <p:nvGrpSpPr>
            <p:cNvPr id="40" name="Gruppe 39"/>
            <p:cNvGrpSpPr>
              <a:grpSpLocks/>
            </p:cNvGrpSpPr>
            <p:nvPr/>
          </p:nvGrpSpPr>
          <p:grpSpPr>
            <a:xfrm>
              <a:off x="1475655" y="3778803"/>
              <a:ext cx="3240361" cy="1839011"/>
              <a:chOff x="-1" y="0"/>
              <a:chExt cx="4208493" cy="2099697"/>
            </a:xfrm>
          </p:grpSpPr>
          <p:pic>
            <p:nvPicPr>
              <p:cNvPr id="43" name="Bilde 42" descr="M:\INF2440Para\Powerpoint\Uke3\toDimArray.png"/>
              <p:cNvPicPr/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8052" y="79127"/>
                <a:ext cx="3520440" cy="2020570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44" name="Gruppe 43"/>
              <p:cNvGrpSpPr/>
              <p:nvPr/>
            </p:nvGrpSpPr>
            <p:grpSpPr>
              <a:xfrm>
                <a:off x="-1" y="0"/>
                <a:ext cx="1440161" cy="2053749"/>
                <a:chOff x="-1" y="0"/>
                <a:chExt cx="1440161" cy="2053749"/>
              </a:xfrm>
            </p:grpSpPr>
            <p:sp>
              <p:nvSpPr>
                <p:cNvPr id="45" name="TekstSylinder 4"/>
                <p:cNvSpPr txBox="1"/>
                <p:nvPr/>
              </p:nvSpPr>
              <p:spPr>
                <a:xfrm>
                  <a:off x="-1" y="258334"/>
                  <a:ext cx="654654" cy="3129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dirty="0">
                      <a:effectLst/>
                      <a:latin typeface="+mj-lt"/>
                      <a:ea typeface="Times New Roman"/>
                    </a:rPr>
                    <a:t>B </a:t>
                  </a:r>
                  <a:r>
                    <a:rPr lang="nb-NO" baseline="30000" dirty="0">
                      <a:effectLst/>
                      <a:latin typeface="+mj-lt"/>
                      <a:ea typeface="Times New Roman"/>
                    </a:rPr>
                    <a:t>T</a:t>
                  </a:r>
                </a:p>
              </p:txBody>
            </p:sp>
            <p:sp>
              <p:nvSpPr>
                <p:cNvPr id="46" name="Rektangel 45"/>
                <p:cNvSpPr/>
                <p:nvPr/>
              </p:nvSpPr>
              <p:spPr>
                <a:xfrm>
                  <a:off x="72008" y="585356"/>
                  <a:ext cx="432048" cy="144016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 dirty="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nb-NO" sz="1100" dirty="0">
                    <a:effectLst/>
                    <a:ea typeface="Calibri"/>
                    <a:cs typeface="Times New Roman"/>
                  </a:endParaRPr>
                </a:p>
              </p:txBody>
            </p:sp>
            <p:cxnSp>
              <p:nvCxnSpPr>
                <p:cNvPr id="47" name="Rett pil 46"/>
                <p:cNvCxnSpPr/>
                <p:nvPr/>
              </p:nvCxnSpPr>
              <p:spPr>
                <a:xfrm flipV="1">
                  <a:off x="504056" y="412740"/>
                  <a:ext cx="576064" cy="244624"/>
                </a:xfrm>
                <a:prstGeom prst="straightConnector1">
                  <a:avLst/>
                </a:prstGeom>
                <a:ln w="6350">
                  <a:solidFill>
                    <a:schemeClr val="tx1"/>
                  </a:solidFill>
                  <a:headEnd type="none" w="med" len="med"/>
                  <a:tailEnd type="triangl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TekstSylinder 8"/>
                <p:cNvSpPr txBox="1"/>
                <p:nvPr/>
              </p:nvSpPr>
              <p:spPr>
                <a:xfrm>
                  <a:off x="832068" y="0"/>
                  <a:ext cx="608092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800" kern="1200">
                      <a:solidFill>
                        <a:srgbClr val="FFFFFF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cc</a:t>
                  </a:r>
                  <a:endParaRPr lang="nb-NO" sz="1200">
                    <a:effectLst/>
                    <a:latin typeface="Times New Roman"/>
                    <a:ea typeface="Times New Roman"/>
                  </a:endParaRPr>
                </a:p>
              </p:txBody>
            </p:sp>
            <p:sp>
              <p:nvSpPr>
                <p:cNvPr id="49" name="Rektangel 48"/>
                <p:cNvSpPr/>
                <p:nvPr/>
              </p:nvSpPr>
              <p:spPr>
                <a:xfrm>
                  <a:off x="792088" y="1809492"/>
                  <a:ext cx="288032" cy="144016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nb-NO" sz="1100">
                      <a:effectLst/>
                      <a:ea typeface="Times New Roman"/>
                      <a:cs typeface="Times New Roman"/>
                    </a:rPr>
                    <a:t> </a:t>
                  </a:r>
                  <a:endParaRPr lang="nb-NO" sz="1100">
                    <a:effectLst/>
                    <a:ea typeface="Calibri"/>
                    <a:cs typeface="Times New Roman"/>
                  </a:endParaRPr>
                </a:p>
              </p:txBody>
            </p:sp>
            <p:sp>
              <p:nvSpPr>
                <p:cNvPr id="50" name="TekstSylinder 9"/>
                <p:cNvSpPr txBox="1"/>
                <p:nvPr/>
              </p:nvSpPr>
              <p:spPr>
                <a:xfrm>
                  <a:off x="654654" y="1737485"/>
                  <a:ext cx="747289" cy="31626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>
                    <a:spcAft>
                      <a:spcPts val="0"/>
                    </a:spcAft>
                  </a:pPr>
                  <a:r>
                    <a:rPr lang="nb-NO" sz="1200" kern="1200" dirty="0">
                      <a:solidFill>
                        <a:srgbClr val="000000"/>
                      </a:solidFill>
                      <a:effectLst/>
                      <a:latin typeface="Calibri"/>
                      <a:ea typeface="Times New Roman"/>
                      <a:cs typeface="Times New Roman"/>
                    </a:rPr>
                    <a:t>n-1</a:t>
                  </a:r>
                  <a:endParaRPr lang="nb-NO" sz="1200" dirty="0">
                    <a:effectLst/>
                    <a:latin typeface="Times New Roman"/>
                    <a:ea typeface="Times New Roman"/>
                  </a:endParaRPr>
                </a:p>
              </p:txBody>
            </p:sp>
          </p:grpSp>
        </p:grpSp>
        <p:sp>
          <p:nvSpPr>
            <p:cNvPr id="41" name="Rektangel 40"/>
            <p:cNvSpPr/>
            <p:nvPr/>
          </p:nvSpPr>
          <p:spPr bwMode="auto">
            <a:xfrm rot="16200000">
              <a:off x="3563887" y="4077071"/>
              <a:ext cx="72008" cy="1656185"/>
            </a:xfrm>
            <a:prstGeom prst="rect">
              <a:avLst/>
            </a:prstGeom>
            <a:solidFill>
              <a:srgbClr val="CC6600">
                <a:alpha val="44000"/>
              </a:srgbClr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285750" marR="0" indent="-285750" algn="l" defTabSz="914400" rtl="0" eaLnBrk="1" fontAlgn="base" latinLnBrk="0" hangingPunct="1">
                <a:lnSpc>
                  <a:spcPct val="90000"/>
                </a:lnSpc>
                <a:spcBef>
                  <a:spcPct val="5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itchFamily="2" charset="2"/>
                <a:buNone/>
                <a:tabLst/>
              </a:pPr>
              <a:endParaRPr kumimoji="0" lang="nb-NO" sz="1400" b="0" i="1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2" name="TekstSylinder 41"/>
            <p:cNvSpPr txBox="1"/>
            <p:nvPr/>
          </p:nvSpPr>
          <p:spPr>
            <a:xfrm>
              <a:off x="2051720" y="4725144"/>
              <a:ext cx="216684" cy="2741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/>
                <a:t>j</a:t>
              </a:r>
            </a:p>
          </p:txBody>
        </p:sp>
      </p:grpSp>
      <p:sp>
        <p:nvSpPr>
          <p:cNvPr id="51" name="Pil høyre 50"/>
          <p:cNvSpPr/>
          <p:nvPr/>
        </p:nvSpPr>
        <p:spPr bwMode="auto">
          <a:xfrm>
            <a:off x="4211960" y="3574104"/>
            <a:ext cx="616310" cy="404259"/>
          </a:xfrm>
          <a:prstGeom prst="rightArrow">
            <a:avLst/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kstSylinder 4"/>
          <p:cNvSpPr txBox="1"/>
          <p:nvPr/>
        </p:nvSpPr>
        <p:spPr>
          <a:xfrm>
            <a:off x="1212534" y="5517232"/>
            <a:ext cx="7131084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nb-NO" dirty="0"/>
              <a:t>Begrunnelse: Det blir for mange cache-linjer (hver 64 byte) fra B i cachene </a:t>
            </a:r>
          </a:p>
        </p:txBody>
      </p:sp>
    </p:spTree>
    <p:extLst>
      <p:ext uri="{BB962C8B-B14F-4D97-AF65-F5344CB8AC3E}">
        <p14:creationId xmlns:p14="http://schemas.microsoft.com/office/powerpoint/2010/main" val="3784966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 har da at litt ny formel for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Plassholder for innhold 2"/>
              <p:cNvSpPr>
                <a:spLocks noGrp="1"/>
              </p:cNvSpPr>
              <p:nvPr>
                <p:ph idx="1"/>
              </p:nvPr>
            </p:nvSpPr>
            <p:spPr>
              <a:xfrm>
                <a:off x="541784" y="1664804"/>
                <a:ext cx="7772400" cy="72008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b-NO" smtClean="0">
                          <a:latin typeface="Cambria Math"/>
                        </a:rPr>
                        <m:t>c</m:t>
                      </m:r>
                      <m:d>
                        <m:dPr>
                          <m:begChr m:val="["/>
                          <m:endChr m:val="]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i</m:t>
                          </m:r>
                        </m:e>
                      </m:d>
                      <m:r>
                        <a:rPr lang="nb-NO">
                          <a:latin typeface="Cambria Math"/>
                        </a:rPr>
                        <m:t>[</m:t>
                      </m:r>
                      <m:r>
                        <m:rPr>
                          <m:sty m:val="p"/>
                        </m:rPr>
                        <a:rPr lang="nb-NO">
                          <a:latin typeface="Cambria Math"/>
                        </a:rPr>
                        <m:t>j</m:t>
                      </m:r>
                      <m:r>
                        <a:rPr lang="nb-NO">
                          <a:latin typeface="Cambria Math"/>
                        </a:rPr>
                        <m:t>]</m:t>
                      </m:r>
                      <m:r>
                        <a:rPr lang="nb-NO" i="1">
                          <a:latin typeface="Cambria Math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nb-NO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nb-NO" i="1">
                              <a:latin typeface="Cambria Math"/>
                            </a:rPr>
                            <m:t>𝑘</m:t>
                          </m:r>
                          <m:r>
                            <a:rPr lang="nb-NO" i="1">
                              <a:latin typeface="Cambria Math"/>
                            </a:rPr>
                            <m:t>=0</m:t>
                          </m:r>
                        </m:sub>
                        <m:sup>
                          <m:r>
                            <a:rPr lang="nb-NO" i="1">
                              <a:latin typeface="Cambria Math"/>
                            </a:rPr>
                            <m:t>𝑛</m:t>
                          </m:r>
                          <m:r>
                            <a:rPr lang="nb-NO" b="0" i="1" smtClean="0">
                              <a:latin typeface="Cambria Math"/>
                            </a:rPr>
                            <m:t>−1</m:t>
                          </m:r>
                        </m:sup>
                        <m:e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a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i</m:t>
                              </m:r>
                            </m:e>
                          </m:d>
                          <m:d>
                            <m:dPr>
                              <m:begChr m:val="["/>
                              <m:endChr m:val="]"/>
                              <m:ctrlPr>
                                <a:rPr lang="nb-NO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>
                                  <a:latin typeface="Cambria Math"/>
                                </a:rPr>
                                <m:t>k</m:t>
                              </m:r>
                            </m:e>
                          </m:d>
                          <m:r>
                            <a:rPr lang="nb-NO" i="1">
                              <a:latin typeface="Cambria Math"/>
                            </a:rPr>
                            <m:t>∗</m:t>
                          </m:r>
                          <m:r>
                            <m:rPr>
                              <m:sty m:val="p"/>
                            </m:rPr>
                            <a:rPr lang="nb-NO">
                              <a:latin typeface="Cambria Math"/>
                            </a:rPr>
                            <m:t>b</m:t>
                          </m:r>
                          <m:r>
                            <m:rPr>
                              <m:sty m:val="p"/>
                            </m:rPr>
                            <a:rPr lang="nb-NO" b="0" i="0" baseline="30000" smtClean="0">
                              <a:latin typeface="Cambria Math"/>
                            </a:rPr>
                            <m:t>T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nb-NO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nb-NO" b="0" i="0" smtClean="0">
                                  <a:solidFill>
                                    <a:srgbClr val="C00000"/>
                                  </a:solidFill>
                                  <a:latin typeface="Cambria Math"/>
                                </a:rPr>
                                <m:t>j</m:t>
                              </m:r>
                            </m:e>
                          </m:d>
                          <m:r>
                            <a:rPr lang="nb-NO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[</m:t>
                          </m:r>
                          <m:r>
                            <m:rPr>
                              <m:sty m:val="p"/>
                            </m:rPr>
                            <a:rPr lang="nb-NO" b="0" i="0" smtClean="0">
                              <a:solidFill>
                                <a:srgbClr val="C00000"/>
                              </a:solidFill>
                              <a:latin typeface="Cambria Math"/>
                            </a:rPr>
                            <m:t>k</m:t>
                          </m:r>
                          <m:r>
                            <a:rPr lang="nb-NO">
                              <a:latin typeface="Cambria Math"/>
                            </a:rPr>
                            <m:t>]</m:t>
                          </m:r>
                        </m:e>
                      </m:nary>
                    </m:oMath>
                  </m:oMathPara>
                </a14:m>
                <a:endParaRPr lang="nb-NO" dirty="0"/>
              </a:p>
            </p:txBody>
          </p:sp>
        </mc:Choice>
        <mc:Fallback xmlns="">
          <p:sp>
            <p:nvSpPr>
              <p:cNvPr id="3" name="Plassholder for innhol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1784" y="1664804"/>
                <a:ext cx="7772400" cy="720080"/>
              </a:xfrm>
              <a:blipFill rotWithShape="1">
                <a:blip r:embed="rId3"/>
                <a:stretch>
                  <a:fillRect b="-37288"/>
                </a:stretch>
              </a:blipFill>
            </p:spPr>
            <p:txBody>
              <a:bodyPr/>
              <a:lstStyle/>
              <a:p>
                <a:r>
                  <a:rPr lang="nb-N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33</a:t>
            </a:fld>
            <a:endParaRPr lang="nb-NO">
              <a:solidFill>
                <a:srgbClr val="000000"/>
              </a:solidFill>
            </a:endParaRPr>
          </a:p>
        </p:txBody>
      </p:sp>
      <p:sp>
        <p:nvSpPr>
          <p:cNvPr id="52" name="TekstSylinder 51"/>
          <p:cNvSpPr txBox="1"/>
          <p:nvPr/>
        </p:nvSpPr>
        <p:spPr>
          <a:xfrm>
            <a:off x="323528" y="3583253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C</a:t>
            </a:r>
            <a:r>
              <a:rPr lang="nb-NO" sz="2800" baseline="-25000" dirty="0"/>
              <a:t> i,j </a:t>
            </a:r>
            <a:r>
              <a:rPr lang="nb-NO" sz="2800" dirty="0"/>
              <a:t>=</a:t>
            </a:r>
          </a:p>
        </p:txBody>
      </p:sp>
      <p:sp>
        <p:nvSpPr>
          <p:cNvPr id="53" name="TekstSylinder 52"/>
          <p:cNvSpPr txBox="1"/>
          <p:nvPr/>
        </p:nvSpPr>
        <p:spPr>
          <a:xfrm>
            <a:off x="4764309" y="3727269"/>
            <a:ext cx="4557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400" dirty="0" err="1"/>
              <a:t>X</a:t>
            </a:r>
            <a:endParaRPr lang="nb-NO" sz="2400" dirty="0"/>
          </a:p>
        </p:txBody>
      </p:sp>
      <p:pic>
        <p:nvPicPr>
          <p:cNvPr id="44" name="Bilde 43" descr="M:\INF2440Para\Powerpoint\Uke3\toDimArray.png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6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427" y="3138263"/>
            <a:ext cx="2710589" cy="1769708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TekstSylinder 4"/>
          <p:cNvSpPr txBox="1"/>
          <p:nvPr/>
        </p:nvSpPr>
        <p:spPr>
          <a:xfrm>
            <a:off x="1475656" y="3295221"/>
            <a:ext cx="33265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6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A</a:t>
            </a:r>
            <a:endParaRPr lang="nb-NO" dirty="0">
              <a:effectLst/>
              <a:latin typeface="Times New Roman"/>
              <a:ea typeface="Times New Roman"/>
            </a:endParaRPr>
          </a:p>
        </p:txBody>
      </p:sp>
      <p:sp>
        <p:nvSpPr>
          <p:cNvPr id="47" name="Rektangel 46"/>
          <p:cNvSpPr/>
          <p:nvPr/>
        </p:nvSpPr>
        <p:spPr>
          <a:xfrm>
            <a:off x="1531099" y="3581642"/>
            <a:ext cx="332659" cy="126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100" dirty="0">
                <a:effectLst/>
                <a:ea typeface="Times New Roman"/>
                <a:cs typeface="Times New Roman"/>
              </a:rPr>
              <a:t> </a:t>
            </a:r>
            <a:endParaRPr lang="nb-NO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48" name="Rett pil 47"/>
          <p:cNvCxnSpPr/>
          <p:nvPr/>
        </p:nvCxnSpPr>
        <p:spPr>
          <a:xfrm flipV="1">
            <a:off x="1863758" y="3430457"/>
            <a:ext cx="443545" cy="214253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kstSylinder 8"/>
          <p:cNvSpPr txBox="1"/>
          <p:nvPr/>
        </p:nvSpPr>
        <p:spPr>
          <a:xfrm>
            <a:off x="2116313" y="3068960"/>
            <a:ext cx="468205" cy="3234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800" kern="1200">
                <a:solidFill>
                  <a:srgbClr val="FFFFFF"/>
                </a:solidFill>
                <a:effectLst/>
                <a:latin typeface="Calibri"/>
                <a:ea typeface="Times New Roman"/>
                <a:cs typeface="Times New Roman"/>
              </a:rPr>
              <a:t>cc</a:t>
            </a:r>
            <a:endParaRPr lang="nb-NO" sz="1200">
              <a:effectLst/>
              <a:latin typeface="Times New Roman"/>
              <a:ea typeface="Times New Roman"/>
            </a:endParaRPr>
          </a:p>
        </p:txBody>
      </p:sp>
      <p:sp>
        <p:nvSpPr>
          <p:cNvPr id="50" name="Rektangel 49"/>
          <p:cNvSpPr/>
          <p:nvPr/>
        </p:nvSpPr>
        <p:spPr>
          <a:xfrm>
            <a:off x="2085530" y="4653796"/>
            <a:ext cx="221772" cy="12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100">
                <a:effectLst/>
                <a:ea typeface="Times New Roman"/>
                <a:cs typeface="Times New Roman"/>
              </a:rPr>
              <a:t> </a:t>
            </a:r>
            <a:endParaRPr lang="nb-NO" sz="1100">
              <a:effectLst/>
              <a:ea typeface="Calibri"/>
              <a:cs typeface="Times New Roman"/>
            </a:endParaRPr>
          </a:p>
        </p:txBody>
      </p:sp>
      <p:sp>
        <p:nvSpPr>
          <p:cNvPr id="51" name="TekstSylinder 9"/>
          <p:cNvSpPr txBox="1"/>
          <p:nvPr/>
        </p:nvSpPr>
        <p:spPr>
          <a:xfrm>
            <a:off x="1979712" y="4590729"/>
            <a:ext cx="5753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n-1</a:t>
            </a:r>
            <a:endParaRPr lang="nb-N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65" name="Rektangel 64"/>
          <p:cNvSpPr/>
          <p:nvPr/>
        </p:nvSpPr>
        <p:spPr bwMode="auto">
          <a:xfrm rot="16200000">
            <a:off x="3563887" y="3367228"/>
            <a:ext cx="72008" cy="1656185"/>
          </a:xfrm>
          <a:prstGeom prst="rect">
            <a:avLst/>
          </a:prstGeom>
          <a:solidFill>
            <a:srgbClr val="CC6600">
              <a:alpha val="44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TekstSylinder 65"/>
          <p:cNvSpPr txBox="1"/>
          <p:nvPr/>
        </p:nvSpPr>
        <p:spPr>
          <a:xfrm>
            <a:off x="2051720" y="4015301"/>
            <a:ext cx="237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i</a:t>
            </a:r>
          </a:p>
        </p:txBody>
      </p:sp>
      <p:pic>
        <p:nvPicPr>
          <p:cNvPr id="34" name="Bilde 33" descr="M:\INF2440Para\Powerpoint\Uke3\toDimArray.png"/>
          <p:cNvPicPr/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4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275" y="3138263"/>
            <a:ext cx="2163117" cy="1769709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TekstSylinder 4"/>
          <p:cNvSpPr txBox="1"/>
          <p:nvPr/>
        </p:nvSpPr>
        <p:spPr>
          <a:xfrm>
            <a:off x="5514504" y="3295221"/>
            <a:ext cx="5751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dirty="0">
                <a:effectLst/>
                <a:latin typeface="+mj-lt"/>
                <a:ea typeface="Times New Roman"/>
              </a:rPr>
              <a:t>B</a:t>
            </a:r>
            <a:r>
              <a:rPr lang="nb-NO" baseline="30000" dirty="0">
                <a:effectLst/>
                <a:latin typeface="+mj-lt"/>
                <a:ea typeface="Times New Roman"/>
              </a:rPr>
              <a:t>T</a:t>
            </a:r>
          </a:p>
        </p:txBody>
      </p:sp>
      <p:sp>
        <p:nvSpPr>
          <p:cNvPr id="37" name="Rektangel 36"/>
          <p:cNvSpPr/>
          <p:nvPr/>
        </p:nvSpPr>
        <p:spPr>
          <a:xfrm>
            <a:off x="5558750" y="3581642"/>
            <a:ext cx="265470" cy="126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100" dirty="0">
                <a:effectLst/>
                <a:ea typeface="Times New Roman"/>
                <a:cs typeface="Times New Roman"/>
              </a:rPr>
              <a:t> </a:t>
            </a:r>
            <a:endParaRPr lang="nb-NO" sz="1100" dirty="0">
              <a:effectLst/>
              <a:ea typeface="Calibri"/>
              <a:cs typeface="Times New Roman"/>
            </a:endParaRPr>
          </a:p>
        </p:txBody>
      </p:sp>
      <p:cxnSp>
        <p:nvCxnSpPr>
          <p:cNvPr id="38" name="Rett pil 37"/>
          <p:cNvCxnSpPr/>
          <p:nvPr/>
        </p:nvCxnSpPr>
        <p:spPr>
          <a:xfrm flipV="1">
            <a:off x="5824219" y="3430457"/>
            <a:ext cx="353960" cy="214253"/>
          </a:xfrm>
          <a:prstGeom prst="straightConnector1">
            <a:avLst/>
          </a:prstGeom>
          <a:ln w="63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kstSylinder 8"/>
          <p:cNvSpPr txBox="1"/>
          <p:nvPr/>
        </p:nvSpPr>
        <p:spPr>
          <a:xfrm>
            <a:off x="6025765" y="3068960"/>
            <a:ext cx="373639" cy="3234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800" kern="1200">
                <a:solidFill>
                  <a:srgbClr val="FFFFFF"/>
                </a:solidFill>
                <a:effectLst/>
                <a:latin typeface="Calibri"/>
                <a:ea typeface="Times New Roman"/>
                <a:cs typeface="Times New Roman"/>
              </a:rPr>
              <a:t>cc</a:t>
            </a:r>
            <a:endParaRPr lang="nb-NO" sz="1200">
              <a:effectLst/>
              <a:latin typeface="Times New Roman"/>
              <a:ea typeface="Times New Roman"/>
            </a:endParaRPr>
          </a:p>
        </p:txBody>
      </p:sp>
      <p:sp>
        <p:nvSpPr>
          <p:cNvPr id="40" name="Rektangel 39"/>
          <p:cNvSpPr/>
          <p:nvPr/>
        </p:nvSpPr>
        <p:spPr>
          <a:xfrm>
            <a:off x="6001199" y="4653797"/>
            <a:ext cx="176980" cy="126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b-NO" sz="1100">
                <a:effectLst/>
                <a:ea typeface="Times New Roman"/>
                <a:cs typeface="Times New Roman"/>
              </a:rPr>
              <a:t> </a:t>
            </a:r>
            <a:endParaRPr lang="nb-NO" sz="1100">
              <a:effectLst/>
              <a:ea typeface="Calibri"/>
              <a:cs typeface="Times New Roman"/>
            </a:endParaRPr>
          </a:p>
        </p:txBody>
      </p:sp>
      <p:sp>
        <p:nvSpPr>
          <p:cNvPr id="41" name="TekstSylinder 9"/>
          <p:cNvSpPr txBox="1"/>
          <p:nvPr/>
        </p:nvSpPr>
        <p:spPr>
          <a:xfrm>
            <a:off x="5916754" y="4590730"/>
            <a:ext cx="459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nb-NO" sz="1200" kern="1200" dirty="0">
                <a:solidFill>
                  <a:srgbClr val="000000"/>
                </a:solidFill>
                <a:effectLst/>
                <a:latin typeface="Calibri"/>
                <a:ea typeface="Times New Roman"/>
                <a:cs typeface="Times New Roman"/>
              </a:rPr>
              <a:t>n-1</a:t>
            </a:r>
            <a:endParaRPr lang="nb-NO" sz="12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2" name="Rektangel 31"/>
          <p:cNvSpPr/>
          <p:nvPr/>
        </p:nvSpPr>
        <p:spPr bwMode="auto">
          <a:xfrm rot="16200000">
            <a:off x="7173693" y="3534483"/>
            <a:ext cx="72008" cy="1321676"/>
          </a:xfrm>
          <a:prstGeom prst="rect">
            <a:avLst/>
          </a:prstGeom>
          <a:solidFill>
            <a:srgbClr val="CC6600">
              <a:alpha val="44000"/>
            </a:srgb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85750" marR="0" indent="-28575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None/>
              <a:tabLst/>
            </a:pPr>
            <a:endParaRPr kumimoji="0" lang="nb-NO" sz="1400" b="0" i="1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3" name="TekstSylinder 32"/>
          <p:cNvSpPr txBox="1"/>
          <p:nvPr/>
        </p:nvSpPr>
        <p:spPr>
          <a:xfrm>
            <a:off x="5974218" y="4015302"/>
            <a:ext cx="172919" cy="2741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/>
              <a:t>j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83568" y="5949280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/>
              <a:t>Vi får multiplisert to rader med hverandre – går det fortere ?</a:t>
            </a:r>
          </a:p>
        </p:txBody>
      </p:sp>
    </p:spTree>
    <p:extLst>
      <p:ext uri="{BB962C8B-B14F-4D97-AF65-F5344CB8AC3E}">
        <p14:creationId xmlns:p14="http://schemas.microsoft.com/office/powerpoint/2010/main" val="1050379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Konklusjon – Matrisemultiplikasjon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dirty="0"/>
              <a:t>En rett frem implementasjon gikk ikke særlig fort </a:t>
            </a:r>
            <a:br>
              <a:rPr lang="nb-NO" sz="2000" dirty="0"/>
            </a:br>
            <a:r>
              <a:rPr lang="nb-NO" sz="2000" dirty="0"/>
              <a:t>(når n= 1000 ), tok det :</a:t>
            </a:r>
          </a:p>
          <a:p>
            <a:pPr lvl="1"/>
            <a:r>
              <a:rPr lang="nb-NO" sz="1800" dirty="0">
                <a:solidFill>
                  <a:srgbClr val="C00000"/>
                </a:solidFill>
              </a:rPr>
              <a:t>11,24 sek med vanlig sekvensiell løsning</a:t>
            </a:r>
          </a:p>
          <a:p>
            <a:pPr lvl="1"/>
            <a:r>
              <a:rPr lang="nb-NO" sz="1800" dirty="0"/>
              <a:t>3,24 sek. med rett fram parallellisering </a:t>
            </a:r>
          </a:p>
          <a:p>
            <a:pPr lvl="1"/>
            <a:r>
              <a:rPr lang="nb-NO" sz="1800" dirty="0"/>
              <a:t>0,91 sek med sekvensiell + transponering av B</a:t>
            </a:r>
          </a:p>
          <a:p>
            <a:pPr lvl="1"/>
            <a:r>
              <a:rPr lang="nb-NO" sz="1800" dirty="0">
                <a:solidFill>
                  <a:srgbClr val="C00000"/>
                </a:solidFill>
              </a:rPr>
              <a:t>0,26</a:t>
            </a:r>
            <a:r>
              <a:rPr lang="nb-NO" sz="1800" dirty="0"/>
              <a:t> </a:t>
            </a:r>
            <a:r>
              <a:rPr lang="nb-NO" sz="1800" dirty="0">
                <a:solidFill>
                  <a:srgbClr val="FF0000"/>
                </a:solidFill>
              </a:rPr>
              <a:t>sek med først transponering av B, så parallellisert</a:t>
            </a:r>
          </a:p>
          <a:p>
            <a:r>
              <a:rPr lang="nb-NO" sz="2000" dirty="0"/>
              <a:t>Det viktigste når vi skal parallelliser er:</a:t>
            </a:r>
          </a:p>
          <a:p>
            <a:pPr lvl="1"/>
            <a:r>
              <a:rPr lang="nb-NO" sz="1800" dirty="0"/>
              <a:t>Ha den ‘beste’ sekvensielle algoritmen</a:t>
            </a:r>
          </a:p>
          <a:p>
            <a:pPr lvl="1"/>
            <a:r>
              <a:rPr lang="nb-NO" sz="1800" dirty="0"/>
              <a:t>Så kan du parallellisere den</a:t>
            </a:r>
          </a:p>
          <a:p>
            <a:r>
              <a:rPr lang="nb-NO" sz="2000" dirty="0"/>
              <a:t>Hvis du er venner med cachen, vil parallellisering av en slik algoritme i tillegg nesten alltid lønne seg</a:t>
            </a:r>
          </a:p>
          <a:p>
            <a:r>
              <a:rPr lang="nb-NO" sz="2000" dirty="0"/>
              <a:t>Dette er ett eksempel på at det å aksessere data fortløpende, ikke på tvers av data , kan gi en </a:t>
            </a:r>
            <a:r>
              <a:rPr lang="nb-NO" sz="2000" dirty="0" err="1"/>
              <a:t>speedup</a:t>
            </a:r>
            <a:r>
              <a:rPr lang="nb-NO" sz="2000" dirty="0"/>
              <a:t> på 10-100 ganger.</a:t>
            </a:r>
          </a:p>
          <a:p>
            <a:r>
              <a:rPr lang="nb-NO" sz="2000" dirty="0"/>
              <a:t>(bare multiplikasjonen – ikke transponeringen, ble parallellisert)</a:t>
            </a:r>
          </a:p>
          <a:p>
            <a:endParaRPr lang="nb-NO" sz="2000" dirty="0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CE4BEE-34BD-45E8-807D-9D81BD53E60F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34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379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Moore’s</a:t>
            </a:r>
            <a:r>
              <a:rPr lang="nb-NO" dirty="0"/>
              <a:t> Law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100" dirty="0"/>
              <a:t>Used to be </a:t>
            </a:r>
            <a:r>
              <a:rPr lang="nb-NO" sz="2100" dirty="0" err="1"/>
              <a:t>known</a:t>
            </a:r>
            <a:r>
              <a:rPr lang="nb-NO" sz="2100" dirty="0"/>
              <a:t> as: «CPU speeds double </a:t>
            </a:r>
            <a:r>
              <a:rPr lang="nb-NO" sz="2100" dirty="0" err="1"/>
              <a:t>every</a:t>
            </a:r>
            <a:r>
              <a:rPr lang="nb-NO" sz="2100" dirty="0"/>
              <a:t> 2 </a:t>
            </a:r>
            <a:r>
              <a:rPr lang="nb-NO" sz="2100" dirty="0" err="1"/>
              <a:t>years</a:t>
            </a:r>
            <a:r>
              <a:rPr lang="nb-NO" sz="2100" dirty="0"/>
              <a:t>»</a:t>
            </a:r>
          </a:p>
          <a:p>
            <a:endParaRPr lang="nb-NO" sz="2100" dirty="0"/>
          </a:p>
          <a:p>
            <a:endParaRPr lang="nb-NO" sz="2100" dirty="0"/>
          </a:p>
          <a:p>
            <a:endParaRPr lang="nb-NO" sz="21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040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Original </a:t>
            </a:r>
            <a:r>
              <a:rPr lang="nb-NO" dirty="0" err="1"/>
              <a:t>Moore’s</a:t>
            </a:r>
            <a:r>
              <a:rPr lang="nb-NO" dirty="0"/>
              <a:t> Law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100" dirty="0"/>
              <a:t>Transistors per </a:t>
            </a:r>
            <a:r>
              <a:rPr lang="nb-NO" sz="2100" dirty="0" err="1"/>
              <a:t>square</a:t>
            </a:r>
            <a:r>
              <a:rPr lang="nb-NO" sz="2100" dirty="0"/>
              <a:t> cm doubles:</a:t>
            </a:r>
          </a:p>
          <a:p>
            <a:r>
              <a:rPr lang="nb-NO" sz="2100" dirty="0"/>
              <a:t>1965 </a:t>
            </a:r>
            <a:r>
              <a:rPr lang="nb-NO" sz="2100" dirty="0" err="1"/>
              <a:t>Article</a:t>
            </a:r>
            <a:r>
              <a:rPr lang="nb-NO" sz="2100" dirty="0"/>
              <a:t>: </a:t>
            </a:r>
            <a:r>
              <a:rPr lang="nb-NO" sz="2100" dirty="0" err="1"/>
              <a:t>Every</a:t>
            </a:r>
            <a:r>
              <a:rPr lang="nb-NO" sz="2100" dirty="0"/>
              <a:t> </a:t>
            </a:r>
            <a:r>
              <a:rPr lang="nb-NO" sz="2100" dirty="0" err="1"/>
              <a:t>year</a:t>
            </a:r>
            <a:endParaRPr lang="nb-NO" sz="2100" dirty="0"/>
          </a:p>
          <a:p>
            <a:r>
              <a:rPr lang="nb-NO" sz="2100" dirty="0"/>
              <a:t>1975 </a:t>
            </a:r>
            <a:r>
              <a:rPr lang="nb-NO" sz="2100" dirty="0" err="1"/>
              <a:t>Article</a:t>
            </a:r>
            <a:r>
              <a:rPr lang="nb-NO" sz="2100" dirty="0"/>
              <a:t>: </a:t>
            </a:r>
            <a:r>
              <a:rPr lang="nb-NO" sz="2100" dirty="0" err="1"/>
              <a:t>Every</a:t>
            </a:r>
            <a:r>
              <a:rPr lang="nb-NO" sz="2100" dirty="0"/>
              <a:t> </a:t>
            </a:r>
            <a:r>
              <a:rPr lang="nb-NO" sz="2100" dirty="0" err="1"/>
              <a:t>two</a:t>
            </a:r>
            <a:r>
              <a:rPr lang="nb-NO" sz="2100" dirty="0"/>
              <a:t> </a:t>
            </a:r>
            <a:r>
              <a:rPr lang="nb-NO" sz="2100" dirty="0" err="1"/>
              <a:t>years</a:t>
            </a:r>
            <a:endParaRPr lang="nb-NO" sz="2100" dirty="0"/>
          </a:p>
          <a:p>
            <a:endParaRPr lang="nb-NO" sz="2100" dirty="0"/>
          </a:p>
          <a:p>
            <a:endParaRPr lang="nb-NO" sz="2100" dirty="0"/>
          </a:p>
          <a:p>
            <a:endParaRPr lang="nb-NO" sz="21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083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Perspektiv: Utvikling i CPU, minne, nettverk</a:t>
            </a:r>
            <a:br>
              <a:rPr lang="nb-NO" dirty="0"/>
            </a:br>
            <a:r>
              <a:rPr lang="nb-NO" dirty="0"/>
              <a:t>og mere om </a:t>
            </a:r>
            <a:r>
              <a:rPr lang="nb-NO" dirty="0" err="1"/>
              <a:t>Moore’s</a:t>
            </a:r>
            <a:r>
              <a:rPr lang="nb-NO" dirty="0"/>
              <a:t> </a:t>
            </a:r>
            <a:r>
              <a:rPr lang="nb-NO" dirty="0" err="1"/>
              <a:t>law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1980 CPU: Intel 8080 8-bit </a:t>
            </a:r>
            <a:r>
              <a:rPr lang="nb-NO" dirty="0" err="1"/>
              <a:t>processor</a:t>
            </a:r>
            <a:endParaRPr lang="nb-NO" dirty="0"/>
          </a:p>
          <a:p>
            <a:pPr lvl="1"/>
            <a:r>
              <a:rPr lang="nb-NO" dirty="0"/>
              <a:t>«int»: </a:t>
            </a:r>
            <a:r>
              <a:rPr lang="nb-NO" dirty="0" err="1"/>
              <a:t>one</a:t>
            </a:r>
            <a:r>
              <a:rPr lang="nb-NO" dirty="0"/>
              <a:t> byte</a:t>
            </a:r>
          </a:p>
          <a:p>
            <a:pPr lvl="1"/>
            <a:r>
              <a:rPr lang="nb-NO" dirty="0"/>
              <a:t>«</a:t>
            </a:r>
            <a:r>
              <a:rPr lang="nb-NO" dirty="0" err="1"/>
              <a:t>long</a:t>
            </a:r>
            <a:r>
              <a:rPr lang="nb-NO" dirty="0"/>
              <a:t>»: </a:t>
            </a:r>
            <a:r>
              <a:rPr lang="nb-NO" dirty="0" err="1"/>
              <a:t>two</a:t>
            </a:r>
            <a:r>
              <a:rPr lang="nb-NO" dirty="0"/>
              <a:t> bytes</a:t>
            </a:r>
          </a:p>
          <a:p>
            <a:pPr lvl="1"/>
            <a:r>
              <a:rPr lang="nb-NO" dirty="0"/>
              <a:t>CPU </a:t>
            </a:r>
            <a:r>
              <a:rPr lang="nb-NO" dirty="0" err="1"/>
              <a:t>clock</a:t>
            </a:r>
            <a:r>
              <a:rPr lang="nb-NO" dirty="0"/>
              <a:t> </a:t>
            </a:r>
            <a:r>
              <a:rPr lang="nb-NO" dirty="0" err="1"/>
              <a:t>frequency</a:t>
            </a:r>
            <a:r>
              <a:rPr lang="nb-NO" dirty="0"/>
              <a:t>: 1 MHz</a:t>
            </a:r>
          </a:p>
          <a:p>
            <a:pPr lvl="1"/>
            <a:r>
              <a:rPr lang="nb-NO" dirty="0"/>
              <a:t>Memory: 64 kilobytes </a:t>
            </a:r>
            <a:r>
              <a:rPr lang="nb-NO" dirty="0" err="1"/>
              <a:t>max</a:t>
            </a:r>
            <a:r>
              <a:rPr lang="nb-NO" dirty="0"/>
              <a:t>, </a:t>
            </a:r>
            <a:r>
              <a:rPr lang="nb-NO" i="1" dirty="0"/>
              <a:t>i.e.</a:t>
            </a:r>
            <a:r>
              <a:rPr lang="nb-NO" dirty="0"/>
              <a:t>, 16 bit </a:t>
            </a:r>
            <a:r>
              <a:rPr lang="nb-NO" dirty="0" err="1"/>
              <a:t>addresses</a:t>
            </a:r>
            <a:r>
              <a:rPr lang="nb-NO" dirty="0"/>
              <a:t> (2 bytes)</a:t>
            </a:r>
          </a:p>
          <a:p>
            <a:pPr lvl="1"/>
            <a:r>
              <a:rPr lang="nb-NO" dirty="0"/>
              <a:t>128 kB </a:t>
            </a:r>
            <a:r>
              <a:rPr lang="nb-NO" dirty="0" err="1"/>
              <a:t>floppy</a:t>
            </a:r>
            <a:r>
              <a:rPr lang="nb-NO" dirty="0"/>
              <a:t> disk</a:t>
            </a:r>
          </a:p>
          <a:p>
            <a:pPr lvl="1"/>
            <a:r>
              <a:rPr lang="nb-NO" dirty="0"/>
              <a:t>Data </a:t>
            </a:r>
            <a:r>
              <a:rPr lang="nb-NO" dirty="0" err="1"/>
              <a:t>transmission</a:t>
            </a:r>
            <a:r>
              <a:rPr lang="nb-NO" dirty="0"/>
              <a:t> 1.2 </a:t>
            </a:r>
            <a:r>
              <a:rPr lang="nb-NO" dirty="0" err="1"/>
              <a:t>kbit</a:t>
            </a:r>
            <a:r>
              <a:rPr lang="nb-NO" dirty="0"/>
              <a:t>/s == 150 bytes/s</a:t>
            </a:r>
          </a:p>
          <a:p>
            <a:pPr lvl="1"/>
            <a:endParaRPr lang="nb-NO" dirty="0"/>
          </a:p>
          <a:p>
            <a:r>
              <a:rPr lang="nb-NO" dirty="0"/>
              <a:t>A </a:t>
            </a:r>
            <a:r>
              <a:rPr lang="nb-NO" dirty="0" err="1"/>
              <a:t>look</a:t>
            </a:r>
            <a:r>
              <a:rPr lang="nb-NO" dirty="0"/>
              <a:t> at </a:t>
            </a:r>
            <a:r>
              <a:rPr lang="nb-NO" dirty="0" err="1"/>
              <a:t>Moore’s</a:t>
            </a:r>
            <a:r>
              <a:rPr lang="nb-NO" dirty="0"/>
              <a:t> </a:t>
            </a:r>
            <a:r>
              <a:rPr lang="nb-NO" dirty="0" err="1"/>
              <a:t>law</a:t>
            </a:r>
            <a:endParaRPr lang="nb-NO" dirty="0"/>
          </a:p>
          <a:p>
            <a:pPr lvl="1"/>
            <a:r>
              <a:rPr lang="nb-NO" dirty="0" err="1"/>
              <a:t>Moore’s</a:t>
            </a:r>
            <a:r>
              <a:rPr lang="nb-NO" dirty="0"/>
              <a:t> original </a:t>
            </a:r>
            <a:r>
              <a:rPr lang="nb-NO" dirty="0" err="1"/>
              <a:t>prediction</a:t>
            </a:r>
            <a:r>
              <a:rPr lang="nb-NO" dirty="0"/>
              <a:t> 1965</a:t>
            </a:r>
          </a:p>
          <a:p>
            <a:pPr lvl="1"/>
            <a:r>
              <a:rPr lang="nb-NO" dirty="0" err="1"/>
              <a:t>Moore’s</a:t>
            </a:r>
            <a:r>
              <a:rPr lang="nb-NO" dirty="0"/>
              <a:t> </a:t>
            </a:r>
            <a:r>
              <a:rPr lang="nb-NO" dirty="0" err="1"/>
              <a:t>revisted</a:t>
            </a:r>
            <a:r>
              <a:rPr lang="nb-NO" dirty="0"/>
              <a:t> </a:t>
            </a:r>
            <a:r>
              <a:rPr lang="nb-NO" dirty="0" err="1"/>
              <a:t>prediction</a:t>
            </a:r>
            <a:r>
              <a:rPr lang="nb-NO" dirty="0"/>
              <a:t> 1975</a:t>
            </a:r>
          </a:p>
          <a:p>
            <a:endParaRPr lang="nb-NO" dirty="0"/>
          </a:p>
          <a:p>
            <a:pPr lvl="1"/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3794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Moore’s</a:t>
            </a:r>
            <a:r>
              <a:rPr lang="nb-NO" dirty="0"/>
              <a:t> Law </a:t>
            </a:r>
            <a:r>
              <a:rPr lang="nb-NO" dirty="0" err="1"/>
              <a:t>Summary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Effects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1958-1975</a:t>
            </a:r>
          </a:p>
          <a:p>
            <a:pPr lvl="1"/>
            <a:r>
              <a:rPr lang="nb-NO" dirty="0" err="1"/>
              <a:t>Doubling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transistors </a:t>
            </a:r>
            <a:r>
              <a:rPr lang="nb-NO" dirty="0" err="1"/>
              <a:t>every</a:t>
            </a:r>
            <a:r>
              <a:rPr lang="nb-NO" dirty="0"/>
              <a:t> </a:t>
            </a:r>
            <a:r>
              <a:rPr lang="nb-NO" dirty="0" err="1"/>
              <a:t>year</a:t>
            </a:r>
            <a:endParaRPr lang="nb-NO" dirty="0"/>
          </a:p>
          <a:p>
            <a:pPr lvl="1"/>
            <a:r>
              <a:rPr lang="nb-NO" dirty="0" err="1"/>
              <a:t>Derived</a:t>
            </a:r>
            <a:r>
              <a:rPr lang="nb-NO" dirty="0"/>
              <a:t> </a:t>
            </a:r>
            <a:r>
              <a:rPr lang="nb-NO" dirty="0" err="1"/>
              <a:t>effect</a:t>
            </a:r>
            <a:r>
              <a:rPr lang="nb-NO" dirty="0"/>
              <a:t>: </a:t>
            </a:r>
            <a:r>
              <a:rPr lang="nb-NO" dirty="0" err="1"/>
              <a:t>doubling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CPU speeds</a:t>
            </a:r>
          </a:p>
          <a:p>
            <a:r>
              <a:rPr lang="nb-NO" dirty="0"/>
              <a:t>1975-2005</a:t>
            </a:r>
          </a:p>
          <a:p>
            <a:pPr lvl="1"/>
            <a:r>
              <a:rPr lang="nb-NO" dirty="0" err="1"/>
              <a:t>Doubling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transistors </a:t>
            </a:r>
            <a:r>
              <a:rPr lang="nb-NO" dirty="0" err="1"/>
              <a:t>every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</a:t>
            </a:r>
            <a:r>
              <a:rPr lang="nb-NO" dirty="0" err="1"/>
              <a:t>years</a:t>
            </a:r>
            <a:endParaRPr lang="nb-NO" dirty="0"/>
          </a:p>
          <a:p>
            <a:pPr lvl="1"/>
            <a:r>
              <a:rPr lang="nb-NO" dirty="0" err="1"/>
              <a:t>Derived</a:t>
            </a:r>
            <a:r>
              <a:rPr lang="nb-NO" dirty="0"/>
              <a:t> </a:t>
            </a:r>
            <a:r>
              <a:rPr lang="nb-NO" dirty="0" err="1"/>
              <a:t>effect</a:t>
            </a:r>
            <a:r>
              <a:rPr lang="nb-NO" dirty="0"/>
              <a:t>: </a:t>
            </a:r>
            <a:r>
              <a:rPr lang="nb-NO" dirty="0" err="1"/>
              <a:t>doubling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CPU speeds – </a:t>
            </a:r>
            <a:r>
              <a:rPr lang="nb-NO" dirty="0" err="1"/>
              <a:t>screaching</a:t>
            </a:r>
            <a:r>
              <a:rPr lang="nb-NO" dirty="0"/>
              <a:t> halt at </a:t>
            </a:r>
            <a:r>
              <a:rPr lang="nb-NO" dirty="0" err="1"/>
              <a:t>about</a:t>
            </a:r>
            <a:r>
              <a:rPr lang="nb-NO" dirty="0"/>
              <a:t> 3 GHz</a:t>
            </a:r>
          </a:p>
          <a:p>
            <a:r>
              <a:rPr lang="nb-NO" dirty="0"/>
              <a:t>2005-2020</a:t>
            </a:r>
          </a:p>
          <a:p>
            <a:pPr lvl="1"/>
            <a:r>
              <a:rPr lang="nb-NO" dirty="0" err="1"/>
              <a:t>Doubling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transistors </a:t>
            </a:r>
            <a:r>
              <a:rPr lang="nb-NO" dirty="0" err="1"/>
              <a:t>every</a:t>
            </a:r>
            <a:r>
              <a:rPr lang="nb-NO" dirty="0"/>
              <a:t> </a:t>
            </a:r>
            <a:r>
              <a:rPr lang="nb-NO" dirty="0" err="1"/>
              <a:t>two</a:t>
            </a:r>
            <a:r>
              <a:rPr lang="nb-NO" dirty="0"/>
              <a:t> </a:t>
            </a:r>
            <a:r>
              <a:rPr lang="nb-NO" dirty="0" err="1"/>
              <a:t>years</a:t>
            </a:r>
            <a:endParaRPr lang="nb-NO" dirty="0"/>
          </a:p>
          <a:p>
            <a:pPr lvl="1"/>
            <a:r>
              <a:rPr lang="nb-NO" dirty="0" err="1"/>
              <a:t>Derived</a:t>
            </a:r>
            <a:r>
              <a:rPr lang="nb-NO" dirty="0"/>
              <a:t> </a:t>
            </a:r>
            <a:r>
              <a:rPr lang="nb-NO" dirty="0" err="1"/>
              <a:t>effect</a:t>
            </a:r>
            <a:r>
              <a:rPr lang="nb-NO" dirty="0"/>
              <a:t>: </a:t>
            </a:r>
            <a:r>
              <a:rPr lang="nb-NO" dirty="0" err="1"/>
              <a:t>doubling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number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CORES </a:t>
            </a:r>
            <a:r>
              <a:rPr lang="nb-NO" i="1" dirty="0"/>
              <a:t>or </a:t>
            </a:r>
            <a:r>
              <a:rPr lang="nb-NO" dirty="0" err="1"/>
              <a:t>doubling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</a:t>
            </a:r>
            <a:r>
              <a:rPr lang="nb-NO" dirty="0" err="1"/>
              <a:t>the</a:t>
            </a:r>
            <a:r>
              <a:rPr lang="nb-NO" dirty="0"/>
              <a:t> </a:t>
            </a:r>
            <a:r>
              <a:rPr lang="nb-NO" dirty="0" err="1"/>
              <a:t>amount</a:t>
            </a:r>
            <a:r>
              <a:rPr lang="nb-NO" dirty="0"/>
              <a:t> </a:t>
            </a:r>
            <a:r>
              <a:rPr lang="nb-NO" dirty="0" err="1"/>
              <a:t>of</a:t>
            </a:r>
            <a:r>
              <a:rPr lang="nb-NO" dirty="0"/>
              <a:t> on-chip </a:t>
            </a:r>
            <a:r>
              <a:rPr lang="nb-NO" dirty="0" err="1"/>
              <a:t>cache</a:t>
            </a:r>
            <a:endParaRPr lang="nb-NO" i="1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8741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Newer</a:t>
            </a:r>
            <a:r>
              <a:rPr lang="nb-NO" dirty="0"/>
              <a:t> Machines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2020: My </a:t>
            </a:r>
            <a:r>
              <a:rPr lang="nb-NO" dirty="0" err="1"/>
              <a:t>Macbook</a:t>
            </a:r>
            <a:r>
              <a:rPr lang="nb-NO" dirty="0"/>
              <a:t> Pro w Intel i7</a:t>
            </a:r>
          </a:p>
          <a:p>
            <a:pPr lvl="1"/>
            <a:r>
              <a:rPr lang="nb-NO" dirty="0"/>
              <a:t>2.4 up-to 3.2 GHz – 8x </a:t>
            </a:r>
            <a:r>
              <a:rPr lang="nb-NO" dirty="0" err="1"/>
              <a:t>cores</a:t>
            </a:r>
            <a:endParaRPr lang="nb-NO" dirty="0"/>
          </a:p>
          <a:p>
            <a:pPr lvl="1"/>
            <a:r>
              <a:rPr lang="nb-NO" dirty="0"/>
              <a:t>16 </a:t>
            </a:r>
            <a:r>
              <a:rPr lang="nb-NO" dirty="0" err="1"/>
              <a:t>Gbyte</a:t>
            </a:r>
            <a:r>
              <a:rPr lang="nb-NO" dirty="0"/>
              <a:t> Memory</a:t>
            </a:r>
          </a:p>
          <a:p>
            <a:pPr lvl="1"/>
            <a:r>
              <a:rPr lang="nb-NO" dirty="0"/>
              <a:t>10 </a:t>
            </a:r>
            <a:r>
              <a:rPr lang="nb-NO" dirty="0" err="1"/>
              <a:t>Gbit</a:t>
            </a:r>
            <a:r>
              <a:rPr lang="nb-NO" dirty="0"/>
              <a:t>/s </a:t>
            </a:r>
            <a:r>
              <a:rPr lang="nb-NO" dirty="0" err="1"/>
              <a:t>network</a:t>
            </a:r>
            <a:endParaRPr lang="nb-NO" dirty="0"/>
          </a:p>
          <a:p>
            <a:pPr lvl="1"/>
            <a:r>
              <a:rPr lang="nb-NO" dirty="0"/>
              <a:t>1 GB Solid State Disk (SSD)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733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/>
              <a:t>Newer</a:t>
            </a:r>
            <a:r>
              <a:rPr lang="nb-NO" dirty="0"/>
              <a:t> Machines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2023: My </a:t>
            </a:r>
            <a:r>
              <a:rPr lang="nb-NO" dirty="0" err="1"/>
              <a:t>Macbook</a:t>
            </a:r>
            <a:r>
              <a:rPr lang="nb-NO" dirty="0"/>
              <a:t> Pro w Intel i7</a:t>
            </a:r>
          </a:p>
          <a:p>
            <a:pPr lvl="1"/>
            <a:r>
              <a:rPr lang="nb-NO" dirty="0"/>
              <a:t>2.4 up-to 3.2 GHz – 12x </a:t>
            </a:r>
            <a:r>
              <a:rPr lang="nb-NO" dirty="0" err="1"/>
              <a:t>cores</a:t>
            </a:r>
            <a:r>
              <a:rPr lang="nb-NO" dirty="0"/>
              <a:t>: 1</a:t>
            </a:r>
          </a:p>
          <a:p>
            <a:pPr lvl="1"/>
            <a:r>
              <a:rPr lang="nb-NO" dirty="0"/>
              <a:t>16 </a:t>
            </a:r>
            <a:r>
              <a:rPr lang="nb-NO" dirty="0" err="1"/>
              <a:t>Gbyte</a:t>
            </a:r>
            <a:r>
              <a:rPr lang="nb-NO" dirty="0"/>
              <a:t> Memory</a:t>
            </a:r>
          </a:p>
          <a:p>
            <a:pPr lvl="1"/>
            <a:r>
              <a:rPr lang="nb-NO" dirty="0"/>
              <a:t>10 </a:t>
            </a:r>
            <a:r>
              <a:rPr lang="nb-NO" dirty="0" err="1"/>
              <a:t>Gbit</a:t>
            </a:r>
            <a:r>
              <a:rPr lang="nb-NO" dirty="0"/>
              <a:t>/s </a:t>
            </a:r>
            <a:r>
              <a:rPr lang="nb-NO" dirty="0" err="1"/>
              <a:t>network</a:t>
            </a:r>
            <a:endParaRPr lang="nb-NO" dirty="0"/>
          </a:p>
          <a:p>
            <a:pPr lvl="1"/>
            <a:r>
              <a:rPr lang="nb-NO" dirty="0"/>
              <a:t>1 GB Solid State Disk (SSD)</a:t>
            </a:r>
          </a:p>
          <a:p>
            <a:pPr lvl="1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0C119C-BAD2-474F-B7B2-66F11C4D5BFD}" type="slidenum">
              <a:rPr lang="nb-NO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nb-NO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5130160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285750" marR="0" indent="-28575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>
            <a:schemeClr val="hlink"/>
          </a:buClr>
          <a:buSzPct val="55000"/>
          <a:buFont typeface="Wingdings" pitchFamily="2" charset="2"/>
          <a:buNone/>
          <a:tabLst/>
          <a:defRPr kumimoji="0" lang="en-US" sz="1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38619</TotalTime>
  <Words>1652</Words>
  <Application>Microsoft Macintosh PowerPoint</Application>
  <PresentationFormat>On-screen Show (4:3)</PresentationFormat>
  <Paragraphs>335</Paragraphs>
  <Slides>34</Slides>
  <Notes>34</Notes>
  <HiddenSlides>5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Calibri</vt:lpstr>
      <vt:lpstr>Cambria Math</vt:lpstr>
      <vt:lpstr>Courier New</vt:lpstr>
      <vt:lpstr>Tahoma</vt:lpstr>
      <vt:lpstr>Times New Roman</vt:lpstr>
      <vt:lpstr>Wingdings</vt:lpstr>
      <vt:lpstr>Blends</vt:lpstr>
      <vt:lpstr>IN3030 L05v23 – About Moore’s Law, the speed of light, JIT, and Gustavson</vt:lpstr>
      <vt:lpstr>Review F4 </vt:lpstr>
      <vt:lpstr>Plan for F5</vt:lpstr>
      <vt:lpstr>Moore’s Law</vt:lpstr>
      <vt:lpstr>Original Moore’s Law</vt:lpstr>
      <vt:lpstr>Perspektiv: Utvikling i CPU, minne, nettverk og mere om Moore’s law</vt:lpstr>
      <vt:lpstr>Moore’s Law Summary of Effects</vt:lpstr>
      <vt:lpstr>Newer Machines</vt:lpstr>
      <vt:lpstr>Newer Machines</vt:lpstr>
      <vt:lpstr>Performance 1980 vs 2018</vt:lpstr>
      <vt:lpstr>BREAK L05v23</vt:lpstr>
      <vt:lpstr>What is ping?</vt:lpstr>
      <vt:lpstr>What about ping time?</vt:lpstr>
      <vt:lpstr>Round-trip ping Time</vt:lpstr>
      <vt:lpstr>Latency has not changed: dominated and limited by the incredibly slow speed of light!</vt:lpstr>
      <vt:lpstr>Speed of Light</vt:lpstr>
      <vt:lpstr>Speed of light revisited</vt:lpstr>
      <vt:lpstr>Speed of light: answers to questions</vt:lpstr>
      <vt:lpstr>PRAM modellen for parallelle beregninger</vt:lpstr>
      <vt:lpstr>Maskin 1980 (uten cache)</vt:lpstr>
      <vt:lpstr>Maskin ca. 2010 med to dobbeltkjerne CPU-er</vt:lpstr>
      <vt:lpstr>PowerPoint Presentation</vt:lpstr>
      <vt:lpstr>Hvordan tar vi hensyn til cache-systemet for å få raskere programmer?</vt:lpstr>
      <vt:lpstr>Test av forsinkelse i data-cachene og hovedhukommelsen  - latency.exe (fra CPUZ)</vt:lpstr>
      <vt:lpstr>Oppsummering – ideen om at vi har uniform aksesstid i hukommelsen er helt galt</vt:lpstr>
      <vt:lpstr>Kjøretider – i millisek. (y-aksen logaritmisk)</vt:lpstr>
      <vt:lpstr>Kjøretidsresultater – Speedup , y-aksen logaritmisk</vt:lpstr>
      <vt:lpstr>Speedup – med lineær y-akse </vt:lpstr>
      <vt:lpstr>Hvordan framstille ytelse I </vt:lpstr>
      <vt:lpstr>Både logaritmisk x- og y-akse</vt:lpstr>
      <vt:lpstr>II) Oblig 2:  matrisemultiplisering</vt:lpstr>
      <vt:lpstr>Idé – transponer B (=bytte om rader og kolonner) </vt:lpstr>
      <vt:lpstr>Vi har da at litt ny formel for C</vt:lpstr>
      <vt:lpstr>Konklusjon – Matrisemultiplikasjon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INF2440 – Effektiv parallellprogrammering Uke 1, v2014</dc:title>
  <dc:creator>Arne Maus</dc:creator>
  <cp:lastModifiedBy>Eric Bartley Jul</cp:lastModifiedBy>
  <cp:revision>404</cp:revision>
  <cp:lastPrinted>2015-02-11T10:40:46Z</cp:lastPrinted>
  <dcterms:created xsi:type="dcterms:W3CDTF">2013-10-07T06:57:58Z</dcterms:created>
  <dcterms:modified xsi:type="dcterms:W3CDTF">2023-03-03T11:24:53Z</dcterms:modified>
</cp:coreProperties>
</file>