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49"/>
  </p:notesMasterIdLst>
  <p:sldIdLst>
    <p:sldId id="259" r:id="rId2"/>
    <p:sldId id="402" r:id="rId3"/>
    <p:sldId id="356" r:id="rId4"/>
    <p:sldId id="310" r:id="rId5"/>
    <p:sldId id="306" r:id="rId6"/>
    <p:sldId id="309" r:id="rId7"/>
    <p:sldId id="307" r:id="rId8"/>
    <p:sldId id="311" r:id="rId9"/>
    <p:sldId id="281" r:id="rId10"/>
    <p:sldId id="410" r:id="rId11"/>
    <p:sldId id="436" r:id="rId12"/>
    <p:sldId id="435" r:id="rId13"/>
    <p:sldId id="426" r:id="rId14"/>
    <p:sldId id="411" r:id="rId15"/>
    <p:sldId id="429" r:id="rId16"/>
    <p:sldId id="437" r:id="rId17"/>
    <p:sldId id="438" r:id="rId18"/>
    <p:sldId id="412" r:id="rId19"/>
    <p:sldId id="417" r:id="rId20"/>
    <p:sldId id="413" r:id="rId21"/>
    <p:sldId id="414" r:id="rId22"/>
    <p:sldId id="415" r:id="rId23"/>
    <p:sldId id="432" r:id="rId24"/>
    <p:sldId id="431" r:id="rId25"/>
    <p:sldId id="420" r:id="rId26"/>
    <p:sldId id="421" r:id="rId27"/>
    <p:sldId id="422" r:id="rId28"/>
    <p:sldId id="423" r:id="rId29"/>
    <p:sldId id="424" r:id="rId30"/>
    <p:sldId id="289" r:id="rId31"/>
    <p:sldId id="439" r:id="rId32"/>
    <p:sldId id="279" r:id="rId33"/>
    <p:sldId id="297" r:id="rId34"/>
    <p:sldId id="283" r:id="rId35"/>
    <p:sldId id="290" r:id="rId36"/>
    <p:sldId id="294" r:id="rId37"/>
    <p:sldId id="291" r:id="rId38"/>
    <p:sldId id="295" r:id="rId39"/>
    <p:sldId id="318" r:id="rId40"/>
    <p:sldId id="319" r:id="rId41"/>
    <p:sldId id="292" r:id="rId42"/>
    <p:sldId id="314" r:id="rId43"/>
    <p:sldId id="305" r:id="rId44"/>
    <p:sldId id="308" r:id="rId45"/>
    <p:sldId id="380" r:id="rId46"/>
    <p:sldId id="384" r:id="rId47"/>
    <p:sldId id="381" r:id="rId48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CC"/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78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5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01.03.2023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11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6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405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32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49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320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167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715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41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168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446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22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698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5972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239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724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28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6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453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91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71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40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2400" noProof="0" dirty="0"/>
              <a:t>IN3030 </a:t>
            </a:r>
            <a:r>
              <a:rPr lang="nb-NO" sz="2400" dirty="0"/>
              <a:t>L06v23</a:t>
            </a:r>
            <a:r>
              <a:rPr lang="nb-NO" sz="2400" noProof="0" dirty="0"/>
              <a:t> – Amdahl, </a:t>
            </a:r>
            <a:r>
              <a:rPr lang="nb-NO" sz="2400" dirty="0"/>
              <a:t>Gustavson, Prime </a:t>
            </a:r>
            <a:r>
              <a:rPr lang="nb-NO" sz="2400" dirty="0" err="1"/>
              <a:t>Numbers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dirty="0"/>
              <a:t>Programming Technology Group</a:t>
            </a:r>
            <a:endParaRPr lang="nb-NO" noProof="0" dirty="0"/>
          </a:p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noProof="0" dirty="0"/>
              <a:t> </a:t>
            </a:r>
            <a:r>
              <a:rPr lang="nb-NO" dirty="0"/>
              <a:t>I</a:t>
            </a:r>
            <a:r>
              <a:rPr lang="nb-NO" noProof="0" dirty="0" err="1"/>
              <a:t>nformatics</a:t>
            </a:r>
            <a:endParaRPr lang="nb-NO" noProof="0" dirty="0"/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Primtall og faktorisering av ikke-primtall.</a:t>
            </a:r>
          </a:p>
          <a:p>
            <a:r>
              <a:rPr lang="nb-NO" dirty="0"/>
              <a:t>Et primtall er:</a:t>
            </a:r>
            <a:br>
              <a:rPr lang="nb-NO" dirty="0"/>
            </a:br>
            <a:r>
              <a:rPr lang="nb-NO" dirty="0"/>
              <a:t>Et heltall som bare lar seg dividere med 1 og seg selv.</a:t>
            </a:r>
          </a:p>
          <a:p>
            <a:pPr lvl="1"/>
            <a:r>
              <a:rPr lang="nb-NO" dirty="0"/>
              <a:t>1 er ikke et primtall (det mente mange på 1700-tallet, og noen mener det fortsatt)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0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og faktorisering </a:t>
            </a:r>
            <a:r>
              <a:rPr lang="nb-NO" dirty="0" err="1"/>
              <a:t>af</a:t>
            </a:r>
            <a:r>
              <a:rPr lang="nb-NO" dirty="0"/>
              <a:t> heltall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Ethvert heltall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 måter å lage primtall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Ønsker at finne alle </a:t>
            </a:r>
            <a:r>
              <a:rPr lang="nb-NO" dirty="0" err="1"/>
              <a:t>primtal</a:t>
            </a:r>
            <a:r>
              <a:rPr lang="nb-NO" dirty="0"/>
              <a:t> p</a:t>
            </a:r>
            <a:r>
              <a:rPr lang="nb-NO" baseline="-25000" dirty="0"/>
              <a:t>i</a:t>
            </a:r>
            <a:r>
              <a:rPr lang="nb-NO" dirty="0"/>
              <a:t> &lt; N</a:t>
            </a:r>
          </a:p>
          <a:p>
            <a:r>
              <a:rPr lang="nb-NO" dirty="0"/>
              <a:t>Dividere alle tall &lt; N  med alle tall  &lt;  N</a:t>
            </a:r>
          </a:p>
          <a:p>
            <a:pPr lvl="1"/>
            <a:r>
              <a:rPr lang="nb-NO" dirty="0"/>
              <a:t>Divisjonsmetoden</a:t>
            </a:r>
          </a:p>
          <a:p>
            <a:pPr lvl="1"/>
            <a:r>
              <a:rPr lang="nb-NO" dirty="0"/>
              <a:t>Bare oddetall (2 </a:t>
            </a:r>
            <a:r>
              <a:rPr lang="nb-NO" dirty="0" err="1"/>
              <a:t>spesiel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Bare opp til          -- hvorfor?</a:t>
            </a:r>
          </a:p>
          <a:p>
            <a:pPr lvl="1"/>
            <a:r>
              <a:rPr lang="nb-NO" dirty="0"/>
              <a:t>Bare primtall opp til        -- hvorfor? </a:t>
            </a:r>
          </a:p>
          <a:p>
            <a:pPr lvl="1"/>
            <a:endParaRPr lang="en-US" dirty="0"/>
          </a:p>
          <a:p>
            <a:r>
              <a:rPr lang="nb-NO" dirty="0"/>
              <a:t>Lage en tabell over alle de primtallene vi trenger</a:t>
            </a:r>
          </a:p>
          <a:p>
            <a:pPr lvl="1"/>
            <a:r>
              <a:rPr lang="nb-NO" dirty="0" err="1"/>
              <a:t>Eratosthene</a:t>
            </a:r>
            <a:r>
              <a:rPr lang="nb-NO" dirty="0"/>
              <a:t> sil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856" y="2852936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852936"/>
                <a:ext cx="58233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4">
                <a:extLst>
                  <a:ext uri="{FF2B5EF4-FFF2-40B4-BE49-F238E27FC236}">
                    <a16:creationId xmlns:a16="http://schemas.microsoft.com/office/drawing/2014/main" id="{888F3D95-ACE5-C74A-8016-940FBEFA9E62}"/>
                  </a:ext>
                </a:extLst>
              </p:cNvPr>
              <p:cNvSpPr txBox="1"/>
              <p:nvPr/>
            </p:nvSpPr>
            <p:spPr>
              <a:xfrm>
                <a:off x="4280830" y="3228945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4">
                <a:extLst>
                  <a:ext uri="{FF2B5EF4-FFF2-40B4-BE49-F238E27FC236}">
                    <a16:creationId xmlns:a16="http://schemas.microsoft.com/office/drawing/2014/main" id="{888F3D95-ACE5-C74A-8016-940FBEFA9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830" y="3228945"/>
                <a:ext cx="58233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28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Eratosthenes, matematikker, laget også et estimat på jordas radius som var </a:t>
            </a:r>
            <a:r>
              <a:rPr lang="nb-NO"/>
              <a:t>&lt; 1,5</a:t>
            </a:r>
            <a:r>
              <a:rPr lang="nb-NO" dirty="0"/>
              <a:t>% feil, grunnla geografi som fag, fant opp skuddårsdagen + at han var sjef for Biblioteket i Alexandria (den tids største forskningsinstitusjon).</a:t>
            </a:r>
          </a:p>
          <a:p>
            <a:pPr marL="342900" lvl="2" indent="-342900">
              <a:buSzPct val="60000"/>
            </a:pPr>
            <a:endParaRPr lang="nb-NO" sz="18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5-2016\Eratosth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2608"/>
            <a:ext cx="26193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5-2016\JordRadi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17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6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primtall -- Eratosthenes 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1800" dirty="0"/>
              <a:t>Hvordan?</a:t>
            </a:r>
          </a:p>
          <a:p>
            <a:pPr lvl="1"/>
            <a:r>
              <a:rPr lang="nb-NO" sz="1800" dirty="0"/>
              <a:t>(</a:t>
            </a:r>
            <a:r>
              <a:rPr lang="nb-NO" sz="1800" dirty="0" err="1"/>
              <a:t>Blackboard</a:t>
            </a:r>
            <a:r>
              <a:rPr lang="nb-NO" sz="1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Hvad</a:t>
            </a:r>
            <a:r>
              <a:rPr lang="nb-NO" dirty="0"/>
              <a:t> er raskest?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51785"/>
          </a:xfrm>
        </p:spPr>
        <p:txBody>
          <a:bodyPr/>
          <a:lstStyle/>
          <a:p>
            <a:r>
              <a:rPr lang="nb-NO" dirty="0"/>
              <a:t>A) Med </a:t>
            </a:r>
            <a:r>
              <a:rPr lang="nb-NO" dirty="0" err="1"/>
              <a:t>Eratosthenes</a:t>
            </a:r>
            <a:r>
              <a:rPr lang="nb-NO" dirty="0"/>
              <a:t> sil: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Med gjentatte divisjoner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Å lage primtallene p og finne dem ved divisjon (del på alle oddetall &lt; SQRT(p), p = 3,5,7,..) er ca. 100 ganger langsommere enn </a:t>
            </a:r>
            <a:r>
              <a:rPr lang="nb-NO" dirty="0" err="1"/>
              <a:t>Eratosthenes</a:t>
            </a:r>
            <a:r>
              <a:rPr lang="nb-NO" dirty="0"/>
              <a:t> avkryssings-tabell (kalt </a:t>
            </a:r>
            <a:r>
              <a:rPr lang="nb-NO" dirty="0" err="1"/>
              <a:t>Eratosthenes</a:t>
            </a:r>
            <a:r>
              <a:rPr lang="nb-NO" dirty="0"/>
              <a:t> sil).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347" y="1916832"/>
            <a:ext cx="734481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 primtall &lt;= 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</a:t>
            </a:r>
            <a:r>
              <a:rPr lang="nb-NO" b="1" dirty="0">
                <a:solidFill>
                  <a:srgbClr val="FF0000"/>
                </a:solidFill>
              </a:rPr>
              <a:t>18 949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b="1" dirty="0" err="1">
                <a:solidFill>
                  <a:srgbClr val="FF0000"/>
                </a:solidFill>
              </a:rPr>
              <a:t>Eratosthenes</a:t>
            </a:r>
            <a:r>
              <a:rPr lang="nb-NO" b="1" dirty="0">
                <a:solidFill>
                  <a:srgbClr val="FF0000"/>
                </a:solidFill>
              </a:rPr>
              <a:t> sil  </a:t>
            </a:r>
            <a:r>
              <a:rPr lang="nb-NO" dirty="0">
                <a:solidFill>
                  <a:schemeClr val="bg1"/>
                </a:solidFill>
              </a:rPr>
              <a:t>og det største primtallet er:1999999973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80648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Z:\INF2440Para\Primtall&gt;java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PrimtallDiv</a:t>
            </a:r>
            <a:r>
              <a:rPr lang="nb-NO" dirty="0">
                <a:solidFill>
                  <a:schemeClr val="bg1"/>
                </a:solidFill>
              </a:rPr>
              <a:t> 2000000000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alle primtall &lt;=2000000000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</a:t>
            </a:r>
            <a:r>
              <a:rPr lang="nb-NO" b="1" dirty="0">
                <a:solidFill>
                  <a:srgbClr val="FF0000"/>
                </a:solidFill>
              </a:rPr>
              <a:t>1 577 302 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 med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b="1" dirty="0">
                <a:solidFill>
                  <a:srgbClr val="FF0000"/>
                </a:solidFill>
              </a:rPr>
              <a:t>divisjon</a:t>
            </a:r>
            <a:r>
              <a:rPr lang="nb-NO" dirty="0">
                <a:solidFill>
                  <a:schemeClr val="bg1"/>
                </a:solidFill>
              </a:rPr>
              <a:t> , og det største primtallet er:1999999973</a:t>
            </a:r>
          </a:p>
          <a:p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24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og faktorisering av heltall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Ethvert heltall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  <a:p>
            <a:r>
              <a:rPr lang="nb-NO" dirty="0"/>
              <a:t>Eksempel: faktorisering av 532</a:t>
            </a:r>
          </a:p>
          <a:p>
            <a:endParaRPr lang="nb-NO" dirty="0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7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lage og lagre primtall (Erotosthenes sil)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Som en </a:t>
            </a:r>
            <a:r>
              <a:rPr lang="nb-NO" sz="2000" dirty="0" err="1"/>
              <a:t>bit-tabell</a:t>
            </a:r>
            <a:r>
              <a:rPr lang="nb-NO" sz="2000" dirty="0"/>
              <a:t> (1- betyr primtall, 0-betyr ikke-primtall)</a:t>
            </a:r>
          </a:p>
          <a:p>
            <a:pPr lvl="1"/>
            <a:r>
              <a:rPr lang="nb-NO" sz="1800" dirty="0"/>
              <a:t>Påfunnet i jernalderen av Eratosthenes (ca. 200 f.kr)</a:t>
            </a:r>
          </a:p>
          <a:p>
            <a:pPr lvl="1"/>
            <a:r>
              <a:rPr lang="nb-NO" sz="1800" dirty="0"/>
              <a:t>Man skal finne alle primtall &lt; M</a:t>
            </a:r>
          </a:p>
          <a:p>
            <a:pPr lvl="1"/>
            <a:r>
              <a:rPr lang="nb-NO" sz="1800" dirty="0"/>
              <a:t>Man finner da de første primtallene og krysser av alle multipla av disse (N.B. dette forbedres/endres senere):</a:t>
            </a:r>
          </a:p>
          <a:p>
            <a:pPr lvl="2"/>
            <a:r>
              <a:rPr lang="nb-NO" sz="1800" dirty="0"/>
              <a:t>Eks: 3 er et primtall, da krysses 6, 9,12,15,.. Av fordi de alle er </a:t>
            </a:r>
            <a:r>
              <a:rPr lang="nb-NO" sz="1800" dirty="0" err="1"/>
              <a:t>ett-eller-annet-tall</a:t>
            </a:r>
            <a:r>
              <a:rPr lang="nb-NO" sz="1800" dirty="0"/>
              <a:t> (1,2,3,4,5,..) ganger 3 og følgelig selv ikke er et primtall. 6=2*3, 9 = 3*3, </a:t>
            </a:r>
            <a:br>
              <a:rPr lang="nb-NO" sz="1800" dirty="0"/>
            </a:br>
            <a:r>
              <a:rPr lang="nb-NO" sz="1800" dirty="0"/>
              <a:t>12 =2*2*3, 15 = 5*3, ..osv</a:t>
            </a:r>
          </a:p>
          <a:p>
            <a:pPr lvl="2"/>
            <a:r>
              <a:rPr lang="nb-NO" sz="1800" dirty="0"/>
              <a:t>De tallene som </a:t>
            </a:r>
            <a:r>
              <a:rPr lang="nb-NO" sz="1800" i="1" dirty="0"/>
              <a:t>ikke blir</a:t>
            </a:r>
            <a:r>
              <a:rPr lang="nb-NO" sz="1800" dirty="0"/>
              <a:t> krysset av, når vi har krysset av for alle primtallene vi har, er primtallene</a:t>
            </a:r>
          </a:p>
          <a:p>
            <a:r>
              <a:rPr lang="nb-NO" sz="2000" dirty="0"/>
              <a:t>Vi finner 5 som et primtall fordi, etter at vi har krysset av for 3, finner første ikke-avkryssete tall: 5, som da er et primtall (og som vi så krysser av for, …finner så 7 osv)</a:t>
            </a:r>
          </a:p>
          <a:p>
            <a:pPr lvl="1"/>
            <a:endParaRPr lang="nb-NO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06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Eratothenes 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000" dirty="0"/>
              <a:t>Vi representerer ikke partallene på den tallinja som det krysses av på fordi vi vet at 2 er et primtall (det første) og at alle andre partall er ikke-primtall.</a:t>
            </a:r>
            <a:endParaRPr lang="en-US" sz="2000" dirty="0"/>
          </a:p>
          <a:p>
            <a:pPr lvl="0"/>
            <a:r>
              <a:rPr lang="nb-NO" sz="2000" dirty="0"/>
              <a:t>Har vi funnet et nytt primtall p, for eksempel. 5, starter vi avkryssingen for dette primtallet først for tallet p*p (i eksempelet: 25), men etter det krysses det av for p*p+2p, p*p+4p,.. (i eksempelet 35,45,55,…osv.). Grunnen til at vi kan starte på p*p er at alle andre tall t &lt; p*p slik det krysses av i for eksempel Wikipedia-artikkelen har allerede blitt krysset av andre primtall &lt; p. </a:t>
            </a:r>
          </a:p>
          <a:p>
            <a:pPr lvl="0"/>
            <a:r>
              <a:rPr lang="nb-NO" sz="2000" dirty="0"/>
              <a:t>Det betyr at for å krysse av og finne alle primtall &lt; N , behøver vi bare å krysse av på denne måten for alle primtall p ≤ </a:t>
            </a:r>
            <a:r>
              <a:rPr lang="nb-NO" sz="2000" dirty="0" err="1"/>
              <a:t>sqrt</a:t>
            </a:r>
            <a:r>
              <a:rPr lang="nb-NO" sz="2000" dirty="0"/>
              <a:t>(N). Dette sparer svært mye tid.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1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Review</a:t>
            </a:r>
            <a:r>
              <a:rPr lang="nb-NO" dirty="0"/>
              <a:t> F05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5138886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Moore’s</a:t>
            </a:r>
            <a:r>
              <a:rPr lang="nb-NO" sz="2100" dirty="0"/>
              <a:t> Law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Latency</a:t>
            </a:r>
            <a:r>
              <a:rPr lang="nb-NO" sz="2100" dirty="0"/>
              <a:t> </a:t>
            </a:r>
            <a:r>
              <a:rPr lang="nb-NO" sz="2100" dirty="0" err="1"/>
              <a:t>caused</a:t>
            </a:r>
            <a:r>
              <a:rPr lang="nb-NO" sz="2100" dirty="0"/>
              <a:t> by </a:t>
            </a:r>
            <a:r>
              <a:rPr lang="nb-NO" sz="2100" dirty="0" err="1"/>
              <a:t>the</a:t>
            </a:r>
            <a:r>
              <a:rPr lang="nb-NO" sz="2100" dirty="0"/>
              <a:t> </a:t>
            </a:r>
            <a:r>
              <a:rPr lang="nb-NO" sz="2100" dirty="0" err="1"/>
              <a:t>slow</a:t>
            </a:r>
            <a:r>
              <a:rPr lang="nb-NO" sz="2100" dirty="0"/>
              <a:t> 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Why</a:t>
            </a:r>
            <a:r>
              <a:rPr lang="nb-NO" sz="2100" dirty="0"/>
              <a:t> </a:t>
            </a:r>
            <a:r>
              <a:rPr lang="nb-NO" sz="2100" dirty="0" err="1"/>
              <a:t>distribution</a:t>
            </a:r>
            <a:r>
              <a:rPr lang="nb-NO" sz="2100" dirty="0"/>
              <a:t> 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How to present </a:t>
            </a:r>
            <a:r>
              <a:rPr lang="nb-NO" sz="2000" dirty="0" err="1"/>
              <a:t>your</a:t>
            </a:r>
            <a:r>
              <a:rPr lang="nb-NO" sz="2000" dirty="0"/>
              <a:t> timing </a:t>
            </a:r>
            <a:r>
              <a:rPr lang="nb-NO" sz="2000" dirty="0" err="1"/>
              <a:t>results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Hva er PRAM modellen - og hvorfor er den ubrukelig for oss</a:t>
            </a:r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lvl="1" indent="-342900">
              <a:buFont typeface="+mj-lt"/>
              <a:buAutoNum type="arabicPeriod"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9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4914" y="359034"/>
            <a:ext cx="7793037" cy="828675"/>
          </a:xfrm>
        </p:spPr>
        <p:txBody>
          <a:bodyPr/>
          <a:lstStyle/>
          <a:p>
            <a:r>
              <a:rPr lang="nb-NO" sz="2000" dirty="0"/>
              <a:t>Vise at vi trenger bare primtallene &lt;10 for å finne alle primtall &lt; 100, avkryssing for 3 (3*3, 9+2*3,9+4*3, ….)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826126" y="6388359"/>
            <a:ext cx="1905000" cy="457200"/>
          </a:xfrm>
        </p:spPr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539552" y="1628802"/>
          <a:ext cx="4228123" cy="2808310"/>
        </p:xfrm>
        <a:graphic>
          <a:graphicData uri="http://schemas.openxmlformats.org/drawingml/2006/table">
            <a:tbl>
              <a:tblPr firstRow="1" firstCol="1" bandRow="1"/>
              <a:tblGrid>
                <a:gridCol w="84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5148064" y="1628800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4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200" dirty="0"/>
              <a:t>Avkryssing for 5 (starter med 25, så 25+2*5, 25+4,5,..):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95536" y="1772816"/>
          <a:ext cx="3349691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66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534677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Avkryssing for 7 (starter med 49, så 49+2*7,49+4*7,.):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79512" y="1772816"/>
          <a:ext cx="3997763" cy="2848690"/>
        </p:xfrm>
        <a:graphic>
          <a:graphicData uri="http://schemas.openxmlformats.org/drawingml/2006/table">
            <a:tbl>
              <a:tblPr firstRow="1" firstCol="1" bandRow="1"/>
              <a:tblGrid>
                <a:gridCol w="79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462671" y="1772816"/>
          <a:ext cx="4645833" cy="2712720"/>
        </p:xfrm>
        <a:graphic>
          <a:graphicData uri="http://schemas.openxmlformats.org/drawingml/2006/table">
            <a:tbl>
              <a:tblPr firstRow="1" firstCol="1" bandRow="1"/>
              <a:tblGrid>
                <a:gridCol w="9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15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19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21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25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27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29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37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39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47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49</a:t>
                      </a:r>
                      <a:endParaRPr lang="nb-NO" sz="11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57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59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 </a:t>
                      </a: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67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69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 </a:t>
                      </a: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77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79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87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89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B05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91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93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>
                          <a:solidFill>
                            <a:srgbClr val="0070C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95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Courier New"/>
                          <a:ea typeface="SimSun"/>
                          <a:cs typeface="Times New Roman"/>
                        </a:rPr>
                        <a:t>97</a:t>
                      </a:r>
                      <a:endParaRPr lang="nb-NO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600" b="1" dirty="0">
                          <a:solidFill>
                            <a:srgbClr val="FF0000"/>
                          </a:solidFill>
                          <a:effectLst/>
                          <a:latin typeface="Courier New"/>
                          <a:ea typeface="SimSun"/>
                          <a:cs typeface="Times New Roman"/>
                        </a:rPr>
                        <a:t>99</a:t>
                      </a:r>
                      <a:endParaRPr lang="nb-NO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43608" y="5373216"/>
            <a:ext cx="698477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Er nå ferdig fordi neste primtall vi finner: 11, så er 11*11=121 utenfor tabellen</a:t>
            </a:r>
          </a:p>
        </p:txBody>
      </p:sp>
    </p:spTree>
    <p:extLst>
      <p:ext uri="{BB962C8B-B14F-4D97-AF65-F5344CB8AC3E}">
        <p14:creationId xmlns:p14="http://schemas.microsoft.com/office/powerpoint/2010/main" val="448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71EC4B-F0D2-4A42-97FE-4C7DC228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representeres tallene?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B264D4-E364-764B-A62C-1644A10D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Kun oddetall – 2 kjenner vi!</a:t>
            </a:r>
          </a:p>
          <a:p>
            <a:r>
              <a:rPr lang="nb-NO" dirty="0" err="1"/>
              <a:t>Array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Boolean?</a:t>
            </a:r>
          </a:p>
          <a:p>
            <a:pPr lvl="1"/>
            <a:r>
              <a:rPr lang="nb-NO" dirty="0"/>
              <a:t>Problem: 32 bit per primtall</a:t>
            </a:r>
          </a:p>
          <a:p>
            <a:r>
              <a:rPr lang="nb-NO" dirty="0" err="1"/>
              <a:t>Kompakter</a:t>
            </a:r>
            <a:r>
              <a:rPr lang="nb-NO" dirty="0"/>
              <a:t> </a:t>
            </a:r>
            <a:r>
              <a:rPr lang="nb-NO" dirty="0" err="1"/>
              <a:t>bitarray</a:t>
            </a:r>
            <a:endParaRPr lang="nb-NO" dirty="0"/>
          </a:p>
          <a:p>
            <a:pPr lvl="2"/>
            <a:r>
              <a:rPr lang="nb-NO" dirty="0"/>
              <a:t>Kun 1 bit per oddetall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72A21A-9F9E-C94F-9384-A62E2983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51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5" y="116632"/>
            <a:ext cx="7793037" cy="828675"/>
          </a:xfrm>
        </p:spPr>
        <p:txBody>
          <a:bodyPr/>
          <a:lstStyle/>
          <a:p>
            <a:r>
              <a:rPr lang="nb-NO" sz="2400" dirty="0"/>
              <a:t>Hvordan bruke 8 eller 7 bit i en </a:t>
            </a:r>
            <a:r>
              <a:rPr lang="nb-NO" sz="2400" b="1" dirty="0"/>
              <a:t>byte-array </a:t>
            </a:r>
            <a:r>
              <a:rPr lang="nb-NO" sz="2400" dirty="0"/>
              <a:t>for å representere primtallene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43928"/>
            <a:ext cx="7772400" cy="3207569"/>
          </a:xfrm>
        </p:spPr>
        <p:txBody>
          <a:bodyPr/>
          <a:lstStyle/>
          <a:p>
            <a:r>
              <a:rPr lang="nb-NO" sz="2000" dirty="0"/>
              <a:t>Vi representer alle oddetallene (1,3,5,,,) som ett bit (0= ikke-primtall, 1 = primtall) </a:t>
            </a:r>
          </a:p>
          <a:p>
            <a:r>
              <a:rPr lang="nb-NO" sz="2000" dirty="0"/>
              <a:t>Bruke alle 8 bit :</a:t>
            </a:r>
          </a:p>
          <a:p>
            <a:pPr lvl="1"/>
            <a:r>
              <a:rPr lang="nb-NO" sz="1800" dirty="0"/>
              <a:t>Fordel: mer kompakt lagring og litt raskere(?) adressering</a:t>
            </a:r>
          </a:p>
          <a:p>
            <a:pPr lvl="1"/>
            <a:r>
              <a:rPr lang="nb-NO" sz="1800" dirty="0"/>
              <a:t>Ulempe: Kan da ikke bruke verdien i byten direkte (</a:t>
            </a:r>
            <a:r>
              <a:rPr lang="nb-NO" sz="1800" dirty="0" err="1"/>
              <a:t>f.eks</a:t>
            </a:r>
            <a:r>
              <a:rPr lang="nb-NO" sz="1800" dirty="0"/>
              <a:t> som en indeks  til en </a:t>
            </a:r>
            <a:r>
              <a:rPr lang="nb-NO" sz="1800" dirty="0" err="1"/>
              <a:t>array</a:t>
            </a:r>
            <a:r>
              <a:rPr lang="nb-NO" sz="1800" dirty="0"/>
              <a:t>), heller ikke +,-,* eller /-operasjonene på verdien</a:t>
            </a:r>
          </a:p>
          <a:p>
            <a:r>
              <a:rPr lang="nb-NO" dirty="0"/>
              <a:t>Bruke 7 bit:</a:t>
            </a:r>
          </a:p>
          <a:p>
            <a:pPr lvl="1"/>
            <a:r>
              <a:rPr lang="nb-NO" dirty="0"/>
              <a:t>Fordel: ingen av ulempene med 8 bit</a:t>
            </a:r>
          </a:p>
          <a:p>
            <a:pPr lvl="1"/>
            <a:r>
              <a:rPr lang="nb-NO" dirty="0"/>
              <a:t>Ulempe: Tar litt større plass og litt langsommere(?) adressering </a:t>
            </a:r>
          </a:p>
          <a:p>
            <a:pPr lvl="1"/>
            <a:endParaRPr lang="nb-NO" sz="1800" dirty="0"/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31840" y="1772816"/>
            <a:ext cx="2520280" cy="504056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19872" y="1835532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08012" y="1441375"/>
            <a:ext cx="553998" cy="2149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85012" y="2024844"/>
            <a:ext cx="1146828" cy="2143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065951" y="1156102"/>
            <a:ext cx="248933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En byte = 8 bit heltall: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00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Hvordan representere 8 (eller 7) bit i en byte-array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16196"/>
            <a:ext cx="7772400" cy="3535302"/>
          </a:xfrm>
        </p:spPr>
        <p:txBody>
          <a:bodyPr/>
          <a:lstStyle/>
          <a:p>
            <a:r>
              <a:rPr lang="nb-NO" sz="2000" dirty="0"/>
              <a:t>Bruker alle 8 bitene til oddetallene:</a:t>
            </a:r>
          </a:p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primtall,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hvis det er et partall (men ikke 2) da nei – ellers sjekk så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da:</a:t>
            </a:r>
          </a:p>
          <a:p>
            <a:pPr lvl="3"/>
            <a:r>
              <a:rPr lang="en-US" sz="1600" dirty="0" err="1"/>
              <a:t>Enten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/16,  </a:t>
            </a:r>
            <a:r>
              <a:rPr lang="en-US" sz="1600" dirty="0" err="1"/>
              <a:t>eller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nb-NO" sz="1600" dirty="0"/>
              <a:t> </a:t>
            </a:r>
            <a:r>
              <a:rPr lang="en-US" sz="1600" dirty="0"/>
              <a:t>&gt;&gt;&gt;4 (shift 4 </a:t>
            </a:r>
            <a:r>
              <a:rPr lang="en-US" sz="1600" dirty="0" err="1"/>
              <a:t>høyreover</a:t>
            </a:r>
            <a:r>
              <a:rPr lang="en-US" sz="1600" dirty="0"/>
              <a:t> </a:t>
            </a:r>
            <a:r>
              <a:rPr lang="en-US" sz="1600" dirty="0" err="1"/>
              <a:t>uten</a:t>
            </a:r>
            <a:r>
              <a:rPr lang="en-US" sz="1600" dirty="0"/>
              <a:t> kopi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fortegns-bitet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samme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å dele med 16)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i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 </a:t>
            </a:r>
            <a:r>
              <a:rPr lang="en-US" sz="1800" dirty="0" err="1"/>
              <a:t>enten</a:t>
            </a:r>
            <a:r>
              <a:rPr lang="en-US" sz="1800" dirty="0"/>
              <a:t>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%16)/2  </a:t>
            </a:r>
            <a:r>
              <a:rPr lang="en-US" sz="1800" dirty="0" err="1"/>
              <a:t>eller</a:t>
            </a:r>
            <a:br>
              <a:rPr lang="en-US" sz="1800" dirty="0"/>
            </a:br>
            <a:r>
              <a:rPr lang="en-US" sz="1800" dirty="0"/>
              <a:t> 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&amp;15)&gt;&gt;1</a:t>
            </a:r>
            <a:endParaRPr lang="nb-NO" sz="1800" dirty="0"/>
          </a:p>
          <a:p>
            <a:pPr lvl="1"/>
            <a:r>
              <a:rPr lang="nb-NO" sz="1800" dirty="0"/>
              <a:t>Hvorfor dele på 16 når det er 8 bit </a:t>
            </a:r>
          </a:p>
          <a:p>
            <a:pPr lvl="2"/>
            <a:r>
              <a:rPr lang="nb-NO" sz="1800" dirty="0"/>
              <a:t>fordi vi fjernet alle partallene – egentlig 16 tall representert i første byten, for byte 0: tallene 0-15</a:t>
            </a:r>
          </a:p>
          <a:p>
            <a:pPr lvl="1"/>
            <a:r>
              <a:rPr lang="en-US" sz="1800" dirty="0"/>
              <a:t>Om </a:t>
            </a:r>
            <a:r>
              <a:rPr lang="en-US" sz="1800" dirty="0" err="1"/>
              <a:t>så</a:t>
            </a:r>
            <a:r>
              <a:rPr lang="en-US" sz="1800" dirty="0"/>
              <a:t> å </a:t>
            </a:r>
            <a:r>
              <a:rPr lang="en-US" sz="1800" dirty="0" err="1"/>
              <a:t>finne</a:t>
            </a:r>
            <a:r>
              <a:rPr lang="en-US" sz="1800" dirty="0"/>
              <a:t> </a:t>
            </a:r>
            <a:r>
              <a:rPr lang="en-US" sz="1800" dirty="0" err="1"/>
              <a:t>bitverdien</a:t>
            </a:r>
            <a:r>
              <a:rPr lang="en-US" sz="1800" dirty="0"/>
              <a:t> – se </a:t>
            </a:r>
            <a:r>
              <a:rPr lang="en-US" sz="1800" dirty="0" err="1"/>
              <a:t>neste</a:t>
            </a:r>
            <a:r>
              <a:rPr lang="en-US" sz="1800" dirty="0"/>
              <a:t> </a:t>
            </a:r>
            <a:r>
              <a:rPr lang="en-US" sz="1800" dirty="0" err="1"/>
              <a:t>lysark</a:t>
            </a:r>
            <a:r>
              <a:rPr lang="en-US" sz="1800" dirty="0"/>
              <a:t>.</a:t>
            </a:r>
          </a:p>
          <a:p>
            <a:pPr lvl="3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91680" y="2516195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3023646" y="1551185"/>
            <a:ext cx="2397543" cy="322911"/>
            <a:chOff x="1403648" y="1556792"/>
            <a:chExt cx="1944216" cy="504056"/>
          </a:xfrm>
        </p:grpSpPr>
        <p:sp>
          <p:nvSpPr>
            <p:cNvPr id="5" name="Rectangle 4"/>
            <p:cNvSpPr/>
            <p:nvPr/>
          </p:nvSpPr>
          <p:spPr bwMode="auto">
            <a:xfrm>
              <a:off x="1403648" y="1556792"/>
              <a:ext cx="19442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403648" y="1556792"/>
              <a:ext cx="144016" cy="5040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97651" y="1591362"/>
            <a:ext cx="1903853" cy="236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7 bit data (0-127)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755215" y="1004935"/>
            <a:ext cx="354905" cy="2044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nb-NO" sz="1200" dirty="0"/>
              <a:t>Fortegns-bit </a:t>
            </a:r>
            <a:br>
              <a:rPr lang="nb-NO" sz="1200" dirty="0"/>
            </a:br>
            <a:r>
              <a:rPr lang="nb-NO" sz="1200" dirty="0"/>
              <a:t>(0 = positiv, 1=negativ)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0" idx="3"/>
            <a:endCxn id="5" idx="1"/>
          </p:cNvCxnSpPr>
          <p:nvPr/>
        </p:nvCxnSpPr>
        <p:spPr bwMode="auto">
          <a:xfrm flipV="1">
            <a:off x="1932668" y="1712640"/>
            <a:ext cx="1090978" cy="1373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43608" y="1124744"/>
            <a:ext cx="244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byte = et 8 bit heltall</a:t>
            </a:r>
          </a:p>
        </p:txBody>
      </p:sp>
    </p:spTree>
    <p:extLst>
      <p:ext uri="{BB962C8B-B14F-4D97-AF65-F5344CB8AC3E}">
        <p14:creationId xmlns:p14="http://schemas.microsoft.com/office/powerpoint/2010/main" val="508293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 7 bit i hver byte i </a:t>
            </a:r>
            <a:r>
              <a:rPr lang="nb-NO" dirty="0" err="1"/>
              <a:t>arrayen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14450"/>
            <a:ext cx="8127504" cy="4818063"/>
          </a:xfrm>
        </p:spPr>
        <p:txBody>
          <a:bodyPr/>
          <a:lstStyle/>
          <a:p>
            <a:pPr lvl="1"/>
            <a:r>
              <a:rPr lang="nb-NO" sz="1800" dirty="0"/>
              <a:t>Anta at vi vil sjekke om tallet </a:t>
            </a:r>
            <a:r>
              <a:rPr lang="nb-NO" sz="1800" b="1" i="1" dirty="0"/>
              <a:t>k</a:t>
            </a:r>
            <a:r>
              <a:rPr lang="nb-NO" sz="1800" dirty="0"/>
              <a:t> er et primtall sjekk først om </a:t>
            </a:r>
            <a:r>
              <a:rPr lang="nb-NO" sz="1800" b="1" i="1" dirty="0"/>
              <a:t>k</a:t>
            </a:r>
            <a:r>
              <a:rPr lang="nb-NO" sz="1800" dirty="0"/>
              <a:t> er 2, da ja, ellers hvis det er et partall (men ikke 2) da nei – ellers:</a:t>
            </a:r>
          </a:p>
          <a:p>
            <a:pPr lvl="1"/>
            <a:r>
              <a:rPr lang="nb-NO" sz="1800" dirty="0"/>
              <a:t>Sjekk da tallets bit i byte-</a:t>
            </a:r>
            <a:r>
              <a:rPr lang="nb-NO" sz="1800" dirty="0" err="1"/>
              <a:t>arrayen</a:t>
            </a:r>
            <a:r>
              <a:rPr lang="nb-NO" sz="1800" dirty="0"/>
              <a:t> </a:t>
            </a:r>
          </a:p>
          <a:p>
            <a:pPr lvl="2"/>
            <a:r>
              <a:rPr lang="nb-NO" sz="1800" dirty="0"/>
              <a:t>Byte nummeret  til </a:t>
            </a:r>
            <a:r>
              <a:rPr lang="nb-NO" sz="1800" b="1" i="1" dirty="0"/>
              <a:t>k</a:t>
            </a:r>
            <a:r>
              <a:rPr lang="nb-NO" sz="1800" dirty="0"/>
              <a:t> i </a:t>
            </a:r>
            <a:r>
              <a:rPr lang="nb-NO" sz="1800" dirty="0" err="1"/>
              <a:t>arrayen</a:t>
            </a:r>
            <a:r>
              <a:rPr lang="nb-NO" sz="1800" dirty="0"/>
              <a:t> er da</a:t>
            </a:r>
            <a:r>
              <a:rPr lang="en-US" sz="1600" dirty="0"/>
              <a:t>: </a:t>
            </a:r>
            <a:r>
              <a:rPr lang="nb-NO" sz="1600" b="1" i="1" dirty="0"/>
              <a:t>k</a:t>
            </a:r>
            <a:r>
              <a:rPr lang="en-US" sz="1600" dirty="0"/>
              <a:t> /14</a:t>
            </a:r>
          </a:p>
          <a:p>
            <a:pPr lvl="2"/>
            <a:r>
              <a:rPr lang="en-US" sz="1800" dirty="0"/>
              <a:t>Bit-</a:t>
            </a:r>
            <a:r>
              <a:rPr lang="en-US" sz="1800" dirty="0" err="1"/>
              <a:t>nummeret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byten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da: (</a:t>
            </a:r>
            <a:r>
              <a:rPr lang="nb-NO" sz="1800" b="1" i="1" dirty="0"/>
              <a:t>k</a:t>
            </a:r>
            <a:r>
              <a:rPr lang="nb-NO" sz="1800" dirty="0"/>
              <a:t> </a:t>
            </a:r>
            <a:r>
              <a:rPr lang="en-US" sz="1800" dirty="0"/>
              <a:t>%14)/2  </a:t>
            </a:r>
            <a:endParaRPr lang="nb-NO" sz="1800" dirty="0"/>
          </a:p>
          <a:p>
            <a:pPr lvl="1"/>
            <a:r>
              <a:rPr lang="nb-NO" sz="1800" dirty="0"/>
              <a:t>Nå har vi byte-nummeret og bit-nummeret i den byten. Vi kan da ta AND (&amp;) med det riktige elementet i en av de to </a:t>
            </a:r>
            <a:r>
              <a:rPr lang="nb-NO" sz="1800" dirty="0" err="1"/>
              <a:t>arrayene</a:t>
            </a:r>
            <a:r>
              <a:rPr lang="nb-NO" sz="1800" dirty="0"/>
              <a:t> som er oppgitt i skjelett-koden og teste om svaret er 0 eller ikke.</a:t>
            </a:r>
          </a:p>
          <a:p>
            <a:pPr lvl="1"/>
            <a:r>
              <a:rPr lang="nb-NO" sz="1800" dirty="0"/>
              <a:t>Hvordan sette alle 7 eller 8 bit == 1 i alle byter )</a:t>
            </a:r>
          </a:p>
          <a:p>
            <a:pPr lvl="2"/>
            <a:r>
              <a:rPr lang="nb-NO" sz="1800" dirty="0"/>
              <a:t>7 bit: hver byte settes  = 127  (men </a:t>
            </a:r>
            <a:r>
              <a:rPr lang="nb-NO" sz="1800" dirty="0" err="1"/>
              <a:t>bitet</a:t>
            </a:r>
            <a:r>
              <a:rPr lang="nb-NO" sz="1800" dirty="0"/>
              <a:t> for 1 settes =0)</a:t>
            </a:r>
          </a:p>
          <a:p>
            <a:pPr lvl="2"/>
            <a:r>
              <a:rPr lang="nb-NO" sz="1800" dirty="0"/>
              <a:t>8 bit: hver byte settes = -1 (men bit for 1 settes = 0)</a:t>
            </a:r>
          </a:p>
          <a:p>
            <a:pPr lvl="2"/>
            <a:endParaRPr lang="nb-NO" sz="1800" dirty="0"/>
          </a:p>
          <a:p>
            <a:r>
              <a:rPr lang="nb-NO" dirty="0"/>
              <a:t>Konklusjon: bruk 8 eller 7 bit i hver byte (valgfritt) i Oblig3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4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et tall M i sine primtallsfaktorer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sz="2000" dirty="0"/>
                  <a:t>Vi har laget og lagret ved hjelp av </a:t>
                </a:r>
                <a:r>
                  <a:rPr lang="nb-NO" sz="2000" dirty="0" err="1"/>
                  <a:t>Erotosthanes</a:t>
                </a:r>
                <a:r>
                  <a:rPr lang="nb-NO" sz="2000" dirty="0"/>
                  <a:t> sil alle (unntatt 2) primtall &lt; N   i en bit-array over alle odde-tallene.</a:t>
                </a:r>
              </a:p>
              <a:p>
                <a:pPr lvl="1"/>
                <a:r>
                  <a:rPr lang="nb-NO" sz="1800" dirty="0"/>
                  <a:t>1 = primtall, 0=ikke-primtall</a:t>
                </a:r>
              </a:p>
              <a:p>
                <a:pPr lvl="1"/>
                <a:r>
                  <a:rPr lang="nb-NO" sz="1800" dirty="0"/>
                  <a:t>Vi har krysset ut de som ikke er primtall</a:t>
                </a:r>
              </a:p>
              <a:p>
                <a:r>
                  <a:rPr lang="nb-NO" sz="2000" dirty="0"/>
                  <a:t>Hvordan skal vi så bruke dette til å faktorisere et tall</a:t>
                </a:r>
                <a:br>
                  <a:rPr lang="nb-NO" sz="2000" dirty="0"/>
                </a:br>
                <a:r>
                  <a:rPr lang="nb-NO" sz="2000" dirty="0"/>
                  <a:t> M &lt; N*N ?</a:t>
                </a:r>
              </a:p>
              <a:p>
                <a:r>
                  <a:rPr lang="nb-NO" sz="2000" b="1" dirty="0"/>
                  <a:t>Svar: </a:t>
                </a:r>
                <a:r>
                  <a:rPr lang="nb-NO" sz="2000" dirty="0"/>
                  <a:t>Divider M med alle primtall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i="1">
                            <a:latin typeface="Cambria Math"/>
                          </a:rPr>
                          <m:t>𝑀</m:t>
                        </m:r>
                      </m:e>
                    </m:rad>
                  </m:oMath>
                </a14:m>
                <a:r>
                  <a:rPr lang="nb-NO" sz="2000" dirty="0"/>
                  <a:t> (p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=2,3,5,..), og hver gang en slik divisjon  </a:t>
                </a:r>
                <a:r>
                  <a:rPr lang="nb-NO" sz="2000" dirty="0" err="1"/>
                  <a:t>M%p</a:t>
                </a:r>
                <a:r>
                  <a:rPr lang="nb-NO" sz="2000" baseline="-25000" dirty="0" err="1"/>
                  <a:t>i</a:t>
                </a:r>
                <a:r>
                  <a:rPr lang="nb-NO" sz="2000" baseline="-25000" dirty="0"/>
                  <a:t> </a:t>
                </a:r>
                <a:r>
                  <a:rPr lang="nb-NO" sz="2000" dirty="0"/>
                  <a:t>==0, så er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en av faktorene til M. Vi forsetter så med å faktorisere ett mindre tall  M’=M/p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Faktoriseringen av M = p</a:t>
                </a:r>
                <a:r>
                  <a:rPr lang="nb-NO" sz="2000" baseline="-25000" dirty="0"/>
                  <a:t>i </a:t>
                </a:r>
                <a:r>
                  <a:rPr lang="nb-NO" sz="2000" dirty="0"/>
                  <a:t>*..* </a:t>
                </a:r>
                <a:r>
                  <a:rPr lang="nb-NO" sz="2000" dirty="0" err="1"/>
                  <a:t>p</a:t>
                </a:r>
                <a:r>
                  <a:rPr lang="nb-NO" sz="2000" baseline="-25000" dirty="0" err="1"/>
                  <a:t>k</a:t>
                </a:r>
                <a:r>
                  <a:rPr lang="nb-NO" sz="2000" dirty="0"/>
                  <a:t> er da produktet av alle de primtall som dividerer M uten rest. </a:t>
                </a:r>
              </a:p>
              <a:p>
                <a:r>
                  <a:rPr lang="nb-NO" sz="2000" dirty="0"/>
                  <a:t>HUSK at en p</a:t>
                </a:r>
                <a:r>
                  <a:rPr lang="nb-NO" sz="2000" baseline="-25000" dirty="0"/>
                  <a:t>i</a:t>
                </a:r>
                <a:r>
                  <a:rPr lang="nb-NO" sz="2000" dirty="0"/>
                  <a:t> kan forekommer flere ganger i svaret.</a:t>
                </a:r>
                <a:br>
                  <a:rPr lang="nb-NO" sz="2000" dirty="0"/>
                </a:br>
                <a:r>
                  <a:rPr lang="nb-NO" sz="2000" dirty="0"/>
                  <a:t>eks: 20= 2*2*5,   81 = 3*3*3*3,  </a:t>
                </a:r>
                <a:r>
                  <a:rPr lang="nb-NO" sz="2000" dirty="0" err="1"/>
                  <a:t>osv</a:t>
                </a:r>
                <a:r>
                  <a:rPr lang="nb-NO" sz="2000" dirty="0"/>
                  <a:t> </a:t>
                </a:r>
              </a:p>
              <a:p>
                <a:r>
                  <a:rPr lang="nb-NO" sz="2000" dirty="0">
                    <a:solidFill>
                      <a:srgbClr val="FF0000"/>
                    </a:solidFill>
                  </a:rPr>
                  <a:t>Finner vi ingen faktorisering av M, dvs. ingen  p</a:t>
                </a:r>
                <a:r>
                  <a:rPr lang="nb-NO" sz="2000" baseline="-25000" dirty="0">
                    <a:solidFill>
                      <a:srgbClr val="FF0000"/>
                    </a:solidFill>
                  </a:rPr>
                  <a:t>i </a:t>
                </a:r>
                <a:r>
                  <a:rPr lang="nb-NO" sz="2000" dirty="0">
                    <a:solidFill>
                      <a:srgbClr val="FF0000"/>
                    </a:solidFill>
                  </a:rPr>
                  <a:t>≤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𝑀</m:t>
                        </m:r>
                        <m:r>
                          <a:rPr lang="nb-NO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nb-NO" sz="2000" dirty="0">
                    <a:solidFill>
                      <a:srgbClr val="FF0000"/>
                    </a:solidFill>
                  </a:rPr>
                  <a:t>som dividerer M med rest == 0, så er M selv et primtall.</a:t>
                </a: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33" r="-78" b="-79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64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93037" cy="828675"/>
          </a:xfrm>
        </p:spPr>
        <p:txBody>
          <a:bodyPr/>
          <a:lstStyle/>
          <a:p>
            <a:r>
              <a:rPr lang="nb-NO" dirty="0"/>
              <a:t>Hvordan parallellisere faktorisering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170434"/>
            <a:ext cx="7772400" cy="25465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Gjennomgås neste uke  - denne uka viktig å få på plass en effektiv sekvensiell løsning med om lag disse kjøretidene for N = 2 </a:t>
            </a:r>
            <a:r>
              <a:rPr lang="nb-NO" sz="2000" dirty="0" err="1"/>
              <a:t>mill</a:t>
            </a:r>
            <a:r>
              <a:rPr lang="nb-NO" sz="2000" dirty="0"/>
              <a:t>:</a:t>
            </a:r>
          </a:p>
          <a:p>
            <a:pPr lvl="2" indent="-342900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63688" y="2204864"/>
            <a:ext cx="6174432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M:\INF2440Para\Primtall&gt;java </a:t>
            </a:r>
            <a:r>
              <a:rPr lang="nb-NO" dirty="0" err="1">
                <a:solidFill>
                  <a:schemeClr val="bg1"/>
                </a:solidFill>
              </a:rPr>
              <a:t>PrimtallESil</a:t>
            </a:r>
            <a:r>
              <a:rPr lang="nb-NO" dirty="0">
                <a:solidFill>
                  <a:schemeClr val="bg1"/>
                </a:solidFill>
              </a:rPr>
              <a:t> 2000000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max</a:t>
            </a:r>
            <a:r>
              <a:rPr lang="nb-NO" dirty="0">
                <a:solidFill>
                  <a:schemeClr val="bg1"/>
                </a:solidFill>
              </a:rPr>
              <a:t> primtall m:2 000 000</a:t>
            </a:r>
          </a:p>
          <a:p>
            <a:r>
              <a:rPr lang="nb-NO" dirty="0">
                <a:solidFill>
                  <a:schemeClr val="bg1"/>
                </a:solidFill>
              </a:rPr>
              <a:t>Genererte primtall &lt;= 2000000 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        15.56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 </a:t>
            </a:r>
            <a:r>
              <a:rPr lang="nb-NO" dirty="0" err="1">
                <a:solidFill>
                  <a:schemeClr val="bg1"/>
                </a:solidFill>
              </a:rPr>
              <a:t>Eratosthenes</a:t>
            </a:r>
            <a:r>
              <a:rPr lang="nb-NO" dirty="0">
                <a:solidFill>
                  <a:schemeClr val="bg1"/>
                </a:solidFill>
              </a:rPr>
              <a:t> sil (  0.00004182 </a:t>
            </a:r>
            <a:r>
              <a:rPr lang="nb-NO" dirty="0" err="1">
                <a:solidFill>
                  <a:schemeClr val="bg1"/>
                </a:solidFill>
              </a:rPr>
              <a:t>millisek</a:t>
            </a:r>
            <a:r>
              <a:rPr lang="nb-NO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dirty="0">
                <a:solidFill>
                  <a:schemeClr val="bg1"/>
                </a:solidFill>
              </a:rPr>
              <a:t>……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3999998764380 = 2*2*3*5*103*647248991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3999998764381 = 37*108108074713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3999998764382 = 2*271*457*1931*8363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3999998764383 = 3*19*47*1493093977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3999998764384 = 2*2*2*2*2*7*313*1033*55229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3999998764385 = 5*13*59951*1026479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3999998764386 = 2*3*3*31*71*100964177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3999998764387 = 1163*1879*1830431</a:t>
            </a:r>
          </a:p>
          <a:p>
            <a:r>
              <a:rPr lang="nb-NO" dirty="0">
                <a:solidFill>
                  <a:schemeClr val="bg1"/>
                </a:solidFill>
              </a:rPr>
              <a:t>3999998764388 = 2*2*11*11*17*23*293*72139</a:t>
            </a:r>
          </a:p>
          <a:p>
            <a:r>
              <a:rPr lang="nb-NO" dirty="0">
                <a:solidFill>
                  <a:schemeClr val="bg1"/>
                </a:solidFill>
              </a:rPr>
              <a:t> 100 faktoriseringer beregnet </a:t>
            </a:r>
            <a:r>
              <a:rPr lang="nb-NO" dirty="0" err="1">
                <a:solidFill>
                  <a:schemeClr val="bg1"/>
                </a:solidFill>
              </a:rPr>
              <a:t>paa</a:t>
            </a:r>
            <a:r>
              <a:rPr lang="nb-NO" dirty="0">
                <a:solidFill>
                  <a:schemeClr val="bg1"/>
                </a:solidFill>
              </a:rPr>
              <a:t>:     422.0307ms -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dvs</a:t>
            </a:r>
            <a:r>
              <a:rPr lang="nb-NO" dirty="0">
                <a:solidFill>
                  <a:schemeClr val="bg1"/>
                </a:solidFill>
              </a:rPr>
              <a:t>:      4.2203ms. per faktorisering</a:t>
            </a:r>
          </a:p>
        </p:txBody>
      </p:sp>
    </p:spTree>
    <p:extLst>
      <p:ext uri="{BB962C8B-B14F-4D97-AF65-F5344CB8AC3E}">
        <p14:creationId xmlns:p14="http://schemas.microsoft.com/office/powerpoint/2010/main" val="3461268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Faktorisering av store tall med 18-19 desimale sifre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052736"/>
            <a:ext cx="7776864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Uke5&gt;java PrimtallESil 2140000000</a:t>
            </a:r>
          </a:p>
          <a:p>
            <a:r>
              <a:rPr lang="nb-NO" sz="1600" dirty="0" err="1">
                <a:solidFill>
                  <a:schemeClr val="bg1"/>
                </a:solidFill>
              </a:rPr>
              <a:t>max</a:t>
            </a:r>
            <a:r>
              <a:rPr lang="nb-NO" sz="1600" dirty="0">
                <a:solidFill>
                  <a:schemeClr val="bg1"/>
                </a:solidFill>
              </a:rPr>
              <a:t> primtall m:2 140 000 000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bitArr.length:133 750 001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Genererte primtall &lt;= 2 140 000 000 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    11030.36 </a:t>
            </a:r>
            <a:r>
              <a:rPr lang="nb-NO" sz="1600" dirty="0" err="1">
                <a:solidFill>
                  <a:schemeClr val="bg1"/>
                </a:solidFill>
              </a:rPr>
              <a:t>millisek</a:t>
            </a: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 Eratosthenes sil ( 0.00010530 </a:t>
            </a:r>
            <a:r>
              <a:rPr lang="nb-NO" sz="1600" dirty="0" err="1">
                <a:solidFill>
                  <a:schemeClr val="bg1"/>
                </a:solidFill>
              </a:rPr>
              <a:t>millisec</a:t>
            </a:r>
            <a:r>
              <a:rPr lang="nb-NO" sz="1600" dirty="0">
                <a:solidFill>
                  <a:schemeClr val="bg1"/>
                </a:solidFill>
              </a:rPr>
              <a:t>/primtall)</a:t>
            </a:r>
          </a:p>
          <a:p>
            <a:r>
              <a:rPr lang="nb-NO" sz="1600" dirty="0">
                <a:solidFill>
                  <a:schemeClr val="bg1"/>
                </a:solidFill>
              </a:rPr>
              <a:t> antall primtall &lt; 2 140 000 000 er: 104 748 779,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4.89% 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og det største primtallet er: 2 139 999 977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4 579 599 999 999 999 900 = 2*2*3*5*5*967*3673*19421*221303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4 579 599 999 999 999 901 = 4579599999999999901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4 579 599 999 999 999 902 = 2*2289799999999999951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4 579 599 999 999 999 903 = 3*31*13188589*3733758839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4 579 599 999 999 999 904 = 2*2*2*2*2*19*71*106087842846553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4 579 599 999 999 999 905 = 5*7*130845714285714283</a:t>
            </a:r>
          </a:p>
          <a:p>
            <a:r>
              <a:rPr lang="nb-NO" sz="1600" dirty="0">
                <a:solidFill>
                  <a:schemeClr val="bg1"/>
                </a:solidFill>
              </a:rPr>
              <a:t>..............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4 579 599 999 999 999 997 = 11*416327272727272727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4 579 599 999 999 999 998 = 2*121081*18911307306679</a:t>
            </a:r>
          </a:p>
          <a:p>
            <a:r>
              <a:rPr lang="nb-NO" sz="1600" dirty="0">
                <a:solidFill>
                  <a:schemeClr val="bg1"/>
                </a:solidFill>
              </a:rPr>
              <a:t>4 579 599 999 999 999 999 = 3*17*19*6625387*713333333</a:t>
            </a:r>
          </a:p>
          <a:p>
            <a:r>
              <a:rPr lang="nb-NO" sz="1600" dirty="0">
                <a:solidFill>
                  <a:schemeClr val="bg1"/>
                </a:solidFill>
              </a:rPr>
              <a:t>100 faktoriseringer beregnet </a:t>
            </a:r>
            <a:r>
              <a:rPr lang="nb-NO" sz="1600" dirty="0" err="1">
                <a:solidFill>
                  <a:schemeClr val="bg1"/>
                </a:solidFill>
              </a:rPr>
              <a:t>paa</a:t>
            </a:r>
            <a:r>
              <a:rPr lang="nb-NO" sz="1600" dirty="0">
                <a:solidFill>
                  <a:schemeClr val="bg1"/>
                </a:solidFill>
              </a:rPr>
              <a:t>:  333481.4427ms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dvs</a:t>
            </a:r>
            <a:r>
              <a:rPr lang="nb-NO" sz="1600" dirty="0">
                <a:solidFill>
                  <a:schemeClr val="bg1"/>
                </a:solidFill>
              </a:rPr>
              <a:t>:   3334.8144ms. per faktorisering</a:t>
            </a:r>
          </a:p>
          <a:p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largestLongFactorizedSafe</a:t>
            </a:r>
            <a:r>
              <a:rPr lang="nb-NO" sz="1600" dirty="0">
                <a:solidFill>
                  <a:schemeClr val="bg1"/>
                </a:solidFill>
              </a:rPr>
              <a:t>: 4 579 599 841 640 001 173= 2139999949*2139999977</a:t>
            </a:r>
          </a:p>
        </p:txBody>
      </p:sp>
    </p:spTree>
    <p:extLst>
      <p:ext uri="{BB962C8B-B14F-4D97-AF65-F5344CB8AC3E}">
        <p14:creationId xmlns:p14="http://schemas.microsoft.com/office/powerpoint/2010/main" val="179695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F06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GPU </a:t>
            </a:r>
            <a:r>
              <a:rPr lang="nb-NO" sz="2100" dirty="0" err="1"/>
              <a:t>Exercises</a:t>
            </a:r>
            <a:r>
              <a:rPr lang="nb-NO" sz="2100" dirty="0"/>
              <a:t> </a:t>
            </a:r>
            <a:r>
              <a:rPr lang="nb-NO" sz="2100" dirty="0" err="1"/>
              <a:t>this</a:t>
            </a:r>
            <a:r>
              <a:rPr lang="nb-NO" sz="2100" dirty="0"/>
              <a:t> </a:t>
            </a:r>
            <a:r>
              <a:rPr lang="nb-NO" sz="2100" dirty="0" err="1"/>
              <a:t>week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Amdahl’s</a:t>
            </a:r>
            <a:r>
              <a:rPr lang="nb-NO" sz="2000" dirty="0"/>
              <a:t> and </a:t>
            </a:r>
            <a:r>
              <a:rPr lang="nb-NO" sz="2000" dirty="0" err="1"/>
              <a:t>Gustavson’s</a:t>
            </a:r>
            <a:r>
              <a:rPr lang="nb-NO" sz="2000" dirty="0"/>
              <a:t> </a:t>
            </a:r>
            <a:r>
              <a:rPr lang="nb-NO" sz="2000" dirty="0" err="1"/>
              <a:t>laws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Prime </a:t>
            </a:r>
            <a:r>
              <a:rPr lang="nb-NO" sz="2000" dirty="0" err="1"/>
              <a:t>Numbers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Tidtagning</a:t>
            </a:r>
            <a:endParaRPr lang="nb-NO" sz="2000" dirty="0"/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JIT </a:t>
            </a:r>
            <a:r>
              <a:rPr lang="nb-NO" sz="1800" dirty="0" err="1"/>
              <a:t>compilation</a:t>
            </a:r>
            <a:endParaRPr lang="nb-NO" sz="1800" dirty="0"/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Operativsystem?</a:t>
            </a:r>
          </a:p>
          <a:p>
            <a:pPr marL="914400" lvl="1" indent="-514350">
              <a:buFont typeface="+mj-lt"/>
              <a:buAutoNum type="romanUcPeriod"/>
            </a:pPr>
            <a:r>
              <a:rPr lang="nb-NO" sz="1800" dirty="0"/>
              <a:t>Søppel/Garbage Collection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lecture</a:t>
            </a:r>
            <a:r>
              <a:rPr lang="nb-NO" dirty="0"/>
              <a:t> L06v23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18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 err="1"/>
              <a:t>Tidtagning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JIT –kompilering</a:t>
            </a:r>
          </a:p>
          <a:p>
            <a:pPr lvl="1"/>
            <a:r>
              <a:rPr lang="nb-NO" noProof="0" dirty="0"/>
              <a:t>Hvor mye betyr det egentlig</a:t>
            </a:r>
          </a:p>
          <a:p>
            <a:r>
              <a:rPr lang="nb-NO" noProof="0" dirty="0"/>
              <a:t>Operativsystemet (Windows eller Linux)</a:t>
            </a:r>
          </a:p>
          <a:p>
            <a:pPr lvl="1"/>
            <a:r>
              <a:rPr lang="nb-NO" noProof="0" dirty="0"/>
              <a:t>Er de like raske?</a:t>
            </a:r>
          </a:p>
          <a:p>
            <a:pPr lvl="0"/>
            <a:r>
              <a:rPr lang="nb-NO" noProof="0" dirty="0"/>
              <a:t>Søppeltømming i Java</a:t>
            </a:r>
          </a:p>
          <a:p>
            <a:pPr lvl="1"/>
            <a:r>
              <a:rPr lang="nb-NO" noProof="0" dirty="0"/>
              <a:t>Skjer under kjøring (med i tidene)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21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Tidsmålinger og JIT (Just In Time) -kompilering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/>
              <a:t>Tilbake til kompileringen av et Java-program: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/>
                <a:t>javac</a:t>
              </a:r>
              <a:r>
                <a:rPr lang="nb-NO" dirty="0"/>
                <a:t>  kompilerer først vårt java-program til en .class fil. som består av </a:t>
              </a:r>
              <a:r>
                <a:rPr lang="nb-NO" b="1" dirty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main(  ).</a:t>
              </a:r>
              <a:br>
                <a:rPr lang="nb-NO" dirty="0"/>
              </a:br>
              <a:r>
                <a:rPr lang="nb-NO" dirty="0"/>
                <a:t>Vårt program kjører først</a:t>
              </a:r>
            </a:p>
            <a:p>
              <a:r>
                <a:rPr lang="nb-NO" dirty="0"/>
                <a:t> interpretert (byte-koden tolkes).</a:t>
              </a:r>
            </a:p>
            <a:p>
              <a:r>
                <a:rPr lang="nb-NO" dirty="0"/>
                <a:t>Blir JIT-kompilert (mens koden kjører)</a:t>
              </a:r>
            </a:p>
            <a:p>
              <a:r>
                <a:rPr lang="nb-NO" dirty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 java (JVM)  starter vår </a:t>
              </a:r>
            </a:p>
            <a:p>
              <a:pPr algn="ctr"/>
              <a:r>
                <a:rPr lang="nb-NO" dirty="0"/>
                <a:t>program i ‘main()’, men følger med. </a:t>
              </a:r>
            </a:p>
            <a:p>
              <a:pPr algn="ctr"/>
              <a:r>
                <a:rPr lang="nb-NO" dirty="0"/>
                <a:t>1.Kalles en metode flere ganger, kompileres den over fra bytekode til </a:t>
              </a:r>
              <a:r>
                <a:rPr lang="nb-NO" b="1" dirty="0"/>
                <a:t>maskinkode</a:t>
              </a:r>
              <a:r>
                <a:rPr lang="nb-NO" dirty="0"/>
                <a:t>. </a:t>
              </a:r>
            </a:p>
            <a:p>
              <a:pPr algn="ctr"/>
              <a:r>
                <a:rPr lang="nb-NO" dirty="0"/>
                <a:t>2. Kalles den enda mange ganger kan denne koden igjen </a:t>
              </a:r>
              <a:r>
                <a:rPr lang="nb-NO" b="1" dirty="0"/>
                <a:t>optimaliseres </a:t>
              </a:r>
            </a:p>
            <a:p>
              <a:pPr algn="ctr"/>
              <a:r>
                <a:rPr lang="nb-NO" dirty="0"/>
                <a:t>(flere ganger)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17942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Optimaliserng</a:t>
            </a:r>
            <a:r>
              <a:rPr lang="nb-NO" dirty="0"/>
              <a:t> – ett eksempel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Original kode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1) </a:t>
            </a:r>
            <a:r>
              <a:rPr lang="nb-NO" sz="1400" dirty="0" err="1"/>
              <a:t>Inline</a:t>
            </a:r>
            <a:r>
              <a:rPr lang="nb-NO" sz="1400" dirty="0"/>
              <a:t> </a:t>
            </a:r>
            <a:r>
              <a:rPr lang="nb-NO" sz="1400" dirty="0" err="1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/>
              <a:t>} 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2) Fjern overflødige les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 = y;</a:t>
            </a:r>
          </a:p>
          <a:p>
            <a:r>
              <a:rPr lang="en-US" sz="1600" dirty="0"/>
              <a:t>    sum = y + y;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3) Fjern overflødige variable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y</a:t>
            </a:r>
            <a:r>
              <a:rPr lang="en-US" sz="1600" dirty="0"/>
              <a:t>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4) Fjern død kode</a:t>
            </a:r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/>
              <a:t>Mediantider for</a:t>
            </a:r>
            <a:br>
              <a:rPr lang="nb-NO" sz="1800" noProof="0" dirty="0"/>
            </a:br>
            <a:r>
              <a:rPr lang="nb-NO" sz="1800" noProof="0" dirty="0"/>
              <a:t> finnMax fra </a:t>
            </a:r>
            <a:br>
              <a:rPr lang="nb-NO" sz="1800" noProof="0" dirty="0"/>
            </a:br>
            <a:r>
              <a:rPr lang="nb-NO" sz="1800" noProof="0" dirty="0"/>
              <a:t>ukeoppgavene: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051720" y="-26099"/>
            <a:ext cx="7092280" cy="6894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FinnMaxMulti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10000 7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6.30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630.46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0.28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28.38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0.27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26.95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0.48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47.84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/n:    1.43</a:t>
            </a:r>
          </a:p>
          <a:p>
            <a:endParaRPr lang="nb-NO" sz="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seq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time:   </a:t>
            </a:r>
            <a:r>
              <a:rPr lang="nb-NO" sz="1400" dirty="0">
                <a:solidFill>
                  <a:srgbClr val="C00000"/>
                </a:solidFill>
              </a:rPr>
              <a:t>0.014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median para time</a:t>
            </a:r>
            <a:r>
              <a:rPr lang="nb-NO" sz="1400" dirty="0">
                <a:solidFill>
                  <a:srgbClr val="C00000"/>
                </a:solidFill>
              </a:rPr>
              <a:t>:   0.569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:    0.03, n = 10000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10 000</a:t>
            </a:r>
          </a:p>
          <a:p>
            <a:endParaRPr lang="nb-NO" dirty="0"/>
          </a:p>
          <a:p>
            <a:r>
              <a:rPr lang="nb-NO" dirty="0"/>
              <a:t>Vi ser at kjøretidene</a:t>
            </a:r>
            <a:br>
              <a:rPr lang="nb-NO" dirty="0"/>
            </a:br>
            <a:r>
              <a:rPr lang="nb-NO" dirty="0"/>
              <a:t>(</a:t>
            </a:r>
            <a:r>
              <a:rPr lang="nb-NO" dirty="0" err="1"/>
              <a:t>sekv</a:t>
            </a:r>
            <a:r>
              <a:rPr lang="nb-NO" dirty="0"/>
              <a:t> og para) synker dramatisk fra 1.ste til neste kjøring.</a:t>
            </a:r>
          </a:p>
          <a:p>
            <a:r>
              <a:rPr lang="nb-NO" dirty="0" err="1"/>
              <a:t>Pga</a:t>
            </a:r>
            <a:r>
              <a:rPr lang="nb-NO" dirty="0"/>
              <a:t> JIT-optimalisering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4283968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283968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283968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4283968" y="3068960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283968" y="3933056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FinnMaxMulti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14.08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1.41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6.98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0.70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3.17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4.75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0.47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2.79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5.04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2.87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2.92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a:9999216,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5.03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0.50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   5.052, median para time:   3.173,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1.59, n = 10 000 000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009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M:\INF2440Para\FinnMax&gt;java -</a:t>
            </a:r>
            <a:r>
              <a:rPr lang="nb-NO" dirty="0" err="1"/>
              <a:t>Xint</a:t>
            </a:r>
            <a:r>
              <a:rPr lang="nb-NO" dirty="0"/>
              <a:t> </a:t>
            </a:r>
            <a:r>
              <a:rPr lang="nb-NO" dirty="0" err="1"/>
              <a:t>FinnMaxMulti</a:t>
            </a:r>
            <a:r>
              <a:rPr lang="nb-NO" dirty="0"/>
              <a:t>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67.24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6.72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179.40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17.94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64.00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6.40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175.12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17.51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51.42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5.14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176.23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17.62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64.95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6.49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173.17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17.32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</a:t>
            </a:r>
            <a:r>
              <a:rPr lang="nb-NO" dirty="0" err="1"/>
              <a:t>paa</a:t>
            </a:r>
            <a:r>
              <a:rPr lang="nb-NO" dirty="0"/>
              <a:t>:    60.11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 6.01</a:t>
            </a:r>
          </a:p>
          <a:p>
            <a:r>
              <a:rPr lang="nb-NO" dirty="0"/>
              <a:t>Max </a:t>
            </a:r>
            <a:r>
              <a:rPr lang="nb-NO" dirty="0" err="1"/>
              <a:t>sekv</a:t>
            </a:r>
            <a:r>
              <a:rPr lang="nb-NO" dirty="0"/>
              <a:t> = a:9999216, </a:t>
            </a:r>
            <a:r>
              <a:rPr lang="nb-NO" dirty="0" err="1"/>
              <a:t>paa</a:t>
            </a:r>
            <a:r>
              <a:rPr lang="nb-NO" dirty="0"/>
              <a:t>:   185.84 </a:t>
            </a:r>
            <a:r>
              <a:rPr lang="nb-NO" dirty="0" err="1"/>
              <a:t>msek</a:t>
            </a:r>
            <a:r>
              <a:rPr lang="nb-NO" dirty="0"/>
              <a:t>. , </a:t>
            </a:r>
            <a:r>
              <a:rPr lang="nb-NO" dirty="0" err="1"/>
              <a:t>nanosek</a:t>
            </a:r>
            <a:r>
              <a:rPr lang="nb-NO" dirty="0"/>
              <a:t>/n:   18.58</a:t>
            </a:r>
          </a:p>
          <a:p>
            <a:endParaRPr lang="nb-NO" dirty="0"/>
          </a:p>
          <a:p>
            <a:r>
              <a:rPr lang="nb-NO" dirty="0"/>
              <a:t>Median </a:t>
            </a:r>
            <a:r>
              <a:rPr lang="nb-NO" dirty="0" err="1"/>
              <a:t>seq</a:t>
            </a:r>
            <a:r>
              <a:rPr lang="nb-NO" dirty="0"/>
              <a:t> time: 179.403, median para time:  64.950,</a:t>
            </a:r>
          </a:p>
          <a:p>
            <a:r>
              <a:rPr lang="nb-NO" dirty="0"/>
              <a:t> </a:t>
            </a:r>
            <a:r>
              <a:rPr lang="nb-NO" dirty="0" err="1"/>
              <a:t>Speedup</a:t>
            </a:r>
            <a:r>
              <a:rPr lang="nb-NO" dirty="0"/>
              <a:t>:    2.76, n = 10 000 000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/>
              <a:t>JIT-kompilering</a:t>
            </a:r>
            <a:r>
              <a:rPr lang="nb-NO" b="1" dirty="0"/>
              <a:t> avslått :</a:t>
            </a:r>
          </a:p>
          <a:p>
            <a:r>
              <a:rPr lang="nb-NO" b="1" dirty="0"/>
              <a:t>&gt; java –</a:t>
            </a:r>
            <a:r>
              <a:rPr lang="nb-NO" b="1" dirty="0" err="1"/>
              <a:t>Xint</a:t>
            </a:r>
            <a:r>
              <a:rPr lang="nb-NO" dirty="0"/>
              <a:t> …..</a:t>
            </a:r>
          </a:p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480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M:\INF2440Para\FinnMax&gt;java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JIT-kompilering +optimalisering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Søppel-tømming</a:t>
            </a:r>
          </a:p>
        </p:txBody>
      </p:sp>
    </p:spTree>
    <p:extLst>
      <p:ext uri="{BB962C8B-B14F-4D97-AF65-F5344CB8AC3E}">
        <p14:creationId xmlns:p14="http://schemas.microsoft.com/office/powerpoint/2010/main" val="23913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betyr dette for tidsmålingene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Første gangen vi gjører er tiden vi måler en sum av:</a:t>
            </a:r>
          </a:p>
          <a:p>
            <a:pPr lvl="1"/>
            <a:r>
              <a:rPr lang="nb-NO" sz="1800" noProof="0" dirty="0"/>
              <a:t>Først litt </a:t>
            </a:r>
            <a:r>
              <a:rPr lang="nb-NO" sz="1800" noProof="0" dirty="0" err="1"/>
              <a:t>interpretering</a:t>
            </a:r>
            <a:r>
              <a:rPr lang="nb-NO" sz="1800" noProof="0" dirty="0"/>
              <a:t> av bytekode</a:t>
            </a:r>
          </a:p>
          <a:p>
            <a:pPr lvl="1"/>
            <a:r>
              <a:rPr lang="nb-NO" sz="1800" noProof="0" dirty="0"/>
              <a:t>Så oversetting(kompilering) av hyppig brukte metoder til maskinkode</a:t>
            </a:r>
          </a:p>
          <a:p>
            <a:pPr lvl="1"/>
            <a:r>
              <a:rPr lang="nb-NO" sz="1800" noProof="0" dirty="0"/>
              <a:t>kjøring av resten av programmet dels i maskinkode.</a:t>
            </a:r>
          </a:p>
          <a:p>
            <a:r>
              <a:rPr lang="nb-NO" sz="2000" noProof="0" dirty="0"/>
              <a:t>Andre gang vi kjører, kan følgende skje:</a:t>
            </a:r>
          </a:p>
          <a:p>
            <a:pPr lvl="1"/>
            <a:r>
              <a:rPr lang="nb-NO" sz="1800" noProof="0" dirty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/>
              <a:t>Kjøretiden synker ytterligere</a:t>
            </a:r>
          </a:p>
          <a:p>
            <a:r>
              <a:rPr lang="nb-NO" sz="2000" noProof="0" dirty="0"/>
              <a:t>Tredje gang er som oftest optimaliseringa ferdig, men ytterligere optimalisering kan bli gjort</a:t>
            </a:r>
          </a:p>
          <a:p>
            <a:r>
              <a:rPr lang="nb-NO" sz="2000" noProof="0" dirty="0" err="1"/>
              <a:t>Tidtakningen</a:t>
            </a:r>
            <a:r>
              <a:rPr lang="nb-NO" sz="2000" noProof="0" dirty="0"/>
              <a:t> vår må endres !</a:t>
            </a:r>
          </a:p>
          <a:p>
            <a:r>
              <a:rPr lang="nb-NO" sz="2000" noProof="0" dirty="0"/>
              <a:t>Vi kjører det sekvensielle og parallelle programmet </a:t>
            </a:r>
            <a:r>
              <a:rPr lang="nb-NO" sz="2000" noProof="0" dirty="0" err="1"/>
              <a:t>f.eks</a:t>
            </a:r>
            <a:r>
              <a:rPr lang="nb-NO" sz="2000" noProof="0" dirty="0"/>
              <a:t> 9 ganger i en løkke , noterer alle kjøretider i to </a:t>
            </a:r>
            <a:r>
              <a:rPr lang="nb-NO" sz="2000" noProof="0" dirty="0" err="1"/>
              <a:t>arrayer</a:t>
            </a:r>
            <a:r>
              <a:rPr lang="nb-NO" sz="2000" noProof="0" dirty="0"/>
              <a:t> som så sorteres og vi velger medianverdien = a[(a.length-1)/2] </a:t>
            </a:r>
          </a:p>
          <a:p>
            <a:r>
              <a:rPr lang="nb-NO" sz="2000" noProof="0" dirty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48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 err="1"/>
              <a:t>FinnMax</a:t>
            </a:r>
            <a:r>
              <a:rPr lang="nb-NO" sz="1600" dirty="0"/>
              <a:t> 3 ulike kjøringer (samme </a:t>
            </a:r>
            <a:r>
              <a:rPr lang="nb-NO" sz="1600" dirty="0" err="1"/>
              <a:t>parametre</a:t>
            </a:r>
            <a:r>
              <a:rPr lang="nb-NO" sz="1600" dirty="0"/>
              <a:t> , varierer antall tråder: 8, 16, 4 )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br>
              <a:rPr lang="nb-NO" sz="1200" dirty="0"/>
            </a:br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</a:p>
          <a:p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/>
              <a:t>………………</a:t>
            </a:r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316814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– viktig å parallellisere største del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2\Amdah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2" y="2132856"/>
            <a:ext cx="83584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847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«Aldri» samme resultatet to ganger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Uke2&gt;</a:t>
            </a:r>
            <a:r>
              <a:rPr lang="nb-NO" dirty="0" err="1"/>
              <a:t>java</a:t>
            </a:r>
            <a:r>
              <a:rPr lang="nb-NO" dirty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/>
              <a:t>ant kjerner:8, antTråder:8, n = 1mill</a:t>
            </a:r>
          </a:p>
          <a:p>
            <a:endParaRPr lang="nb-NO" dirty="0"/>
          </a:p>
          <a:p>
            <a:r>
              <a:rPr lang="nb-NO" dirty="0"/>
              <a:t>Med antall kjøringer for median = 9</a:t>
            </a:r>
            <a:br>
              <a:rPr lang="nb-NO" dirty="0"/>
            </a:br>
            <a:r>
              <a:rPr lang="nb-NO" dirty="0"/>
              <a:t> 1) </a:t>
            </a:r>
            <a:r>
              <a:rPr lang="nb-NO" dirty="0" err="1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4) </a:t>
            </a:r>
            <a:r>
              <a:rPr lang="nb-NO" dirty="0" err="1"/>
              <a:t>Speedup</a:t>
            </a:r>
            <a:r>
              <a:rPr lang="nb-NO" dirty="0"/>
              <a:t>:  0.71, n = 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1000000</a:t>
            </a:r>
          </a:p>
          <a:p>
            <a:r>
              <a:rPr lang="nb-NO" dirty="0"/>
              <a:t> 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1000000</a:t>
            </a:r>
          </a:p>
          <a:p>
            <a:endParaRPr lang="nb-NO" dirty="0"/>
          </a:p>
          <a:p>
            <a:r>
              <a:rPr lang="nb-NO" dirty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/>
              <a:t>13)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2292563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på JIT-kompilering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JIT-kompilering kan skrues av med &gt;java </a:t>
            </a:r>
            <a:r>
              <a:rPr lang="nb-NO" sz="2000" noProof="0" dirty="0">
                <a:solidFill>
                  <a:srgbClr val="0070C0"/>
                </a:solidFill>
              </a:rPr>
              <a:t>–</a:t>
            </a:r>
            <a:r>
              <a:rPr lang="nb-NO" sz="2000" noProof="0" dirty="0" err="1">
                <a:solidFill>
                  <a:srgbClr val="0070C0"/>
                </a:solidFill>
              </a:rPr>
              <a:t>Xint</a:t>
            </a:r>
            <a:r>
              <a:rPr lang="nb-NO" sz="2000" noProof="0" dirty="0">
                <a:solidFill>
                  <a:srgbClr val="0070C0"/>
                </a:solidFill>
              </a:rPr>
              <a:t>  </a:t>
            </a:r>
            <a:r>
              <a:rPr lang="nb-NO" sz="2000" noProof="0" dirty="0" err="1"/>
              <a:t>MittProg</a:t>
            </a:r>
            <a:r>
              <a:rPr lang="nb-NO" sz="2000" noProof="0" dirty="0"/>
              <a:t> ..</a:t>
            </a:r>
          </a:p>
          <a:p>
            <a:pPr lvl="1"/>
            <a:r>
              <a:rPr lang="nb-NO" sz="1800" noProof="0" dirty="0"/>
              <a:t>Brukes bare for </a:t>
            </a:r>
            <a:r>
              <a:rPr lang="nb-NO" sz="1800" noProof="0" dirty="0" err="1"/>
              <a:t>debugging</a:t>
            </a:r>
            <a:endParaRPr lang="nb-NO" sz="1800" noProof="0" dirty="0"/>
          </a:p>
          <a:p>
            <a:r>
              <a:rPr lang="nb-NO" sz="2000" noProof="0" dirty="0"/>
              <a:t>JIT kompilering kan gi 10 til </a:t>
            </a:r>
            <a:r>
              <a:rPr lang="nb-NO" sz="2000" dirty="0"/>
              <a:t>30</a:t>
            </a:r>
            <a:r>
              <a:rPr lang="nb-NO" sz="2000" noProof="0" dirty="0"/>
              <a:t> ganger så rask eksekvering for liten n (en god del mer for stor n)</a:t>
            </a:r>
          </a:p>
          <a:p>
            <a:r>
              <a:rPr lang="nb-NO" sz="2000" noProof="0" dirty="0"/>
              <a:t>Første, andre (og tredje)  kjøring er tidsmessig sterkt misvisende  </a:t>
            </a:r>
          </a:p>
          <a:p>
            <a:r>
              <a:rPr lang="nb-NO" sz="2000" noProof="0" dirty="0"/>
              <a:t>Vi må:</a:t>
            </a:r>
          </a:p>
          <a:p>
            <a:pPr lvl="1"/>
            <a:r>
              <a:rPr lang="nb-NO" sz="1800" noProof="0" dirty="0"/>
              <a:t>Kjøre programmet i en løkke </a:t>
            </a:r>
            <a:r>
              <a:rPr lang="nb-NO" sz="1800" dirty="0"/>
              <a:t> </a:t>
            </a:r>
            <a:r>
              <a:rPr lang="nb-NO" sz="1800" dirty="0" err="1"/>
              <a:t>f.eks</a:t>
            </a:r>
            <a:r>
              <a:rPr lang="nb-NO" sz="1800" dirty="0"/>
              <a:t> 9 (eller 7 eller 11) ganger</a:t>
            </a:r>
          </a:p>
          <a:p>
            <a:pPr lvl="1"/>
            <a:r>
              <a:rPr lang="nb-NO" sz="1800" noProof="0" dirty="0"/>
              <a:t>Legge tidene i hver sin array (sekvensielt og parallell tid)</a:t>
            </a:r>
          </a:p>
          <a:p>
            <a:pPr lvl="1"/>
            <a:r>
              <a:rPr lang="nb-NO" sz="1800" noProof="0" dirty="0"/>
              <a:t>Sortere </a:t>
            </a:r>
            <a:r>
              <a:rPr lang="nb-NO" sz="1800" noProof="0" dirty="0" err="1"/>
              <a:t>arrayene</a:t>
            </a:r>
            <a:endParaRPr lang="nb-NO" sz="1800" noProof="0" dirty="0"/>
          </a:p>
          <a:p>
            <a:pPr lvl="1"/>
            <a:r>
              <a:rPr lang="nb-NO" sz="1800" noProof="0" dirty="0"/>
              <a:t>Ta ut medianen  (element  (length-1)/2), som blir vår tidsmåling                                                                                 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649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ant, svar;</a:t>
            </a:r>
          </a:p>
          <a:p>
            <a:r>
              <a:rPr lang="nb-NO" sz="1300" dirty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           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/>
              <a:t>        }</a:t>
            </a:r>
          </a:p>
          <a:p>
            <a:r>
              <a:rPr lang="nb-NO" sz="1300" dirty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	ant 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</a:t>
            </a:r>
            <a:r>
              <a:rPr lang="nb-NO" sz="1300" dirty="0" err="1"/>
              <a:t>fellesData</a:t>
            </a:r>
            <a:r>
              <a:rPr lang="nb-NO" sz="1300" dirty="0"/>
              <a:t> = new int [ant];</a:t>
            </a:r>
          </a:p>
          <a:p>
            <a:r>
              <a:rPr lang="nb-NO" sz="1300" dirty="0"/>
              <a:t>	tidene = new double[9];</a:t>
            </a:r>
          </a:p>
          <a:p>
            <a:r>
              <a:rPr lang="nb-NO" sz="1300" dirty="0"/>
              <a:t>	for (int m = 0; m &lt;9; m++) {</a:t>
            </a:r>
          </a:p>
          <a:p>
            <a:r>
              <a:rPr lang="nb-NO" sz="1300" dirty="0"/>
              <a:t>		long 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/>
              <a:t>Thread</a:t>
            </a:r>
            <a:r>
              <a:rPr lang="nb-NO" sz="1300" dirty="0"/>
              <a:t> 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 </a:t>
            </a:r>
            <a:r>
              <a:rPr lang="nb-NO" sz="1300" dirty="0" err="1"/>
              <a:t>t.start</a:t>
            </a:r>
            <a:r>
              <a:rPr lang="nb-NO" sz="1300" dirty="0"/>
              <a:t>();</a:t>
            </a:r>
          </a:p>
          <a:p>
            <a:r>
              <a:rPr lang="nb-NO" sz="1300" dirty="0"/>
              <a:t> 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{return;}</a:t>
            </a:r>
            <a:br>
              <a:rPr lang="en-US" sz="1300" dirty="0"/>
            </a:br>
            <a:r>
              <a:rPr lang="nb-NO" sz="1300" dirty="0"/>
              <a:t>		tidene[m]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System.out.println("Tid for "+m + ", tråd:"+tidene[m]+"</a:t>
            </a:r>
            <a:r>
              <a:rPr lang="nb-NO" sz="1300" dirty="0" err="1"/>
              <a:t>millisec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       }</a:t>
            </a:r>
          </a:p>
          <a:p>
            <a:r>
              <a:rPr lang="nb-NO" sz="1300" dirty="0"/>
              <a:t>                Arrays.sort(tidene);</a:t>
            </a:r>
          </a:p>
          <a:p>
            <a:r>
              <a:rPr lang="nb-NO" sz="1300" dirty="0"/>
              <a:t>                System.out.println("Median med svar:"+svar+", for trådene:"+tidene[(tidene.length-1)/2]+" </a:t>
            </a:r>
            <a:r>
              <a:rPr lang="nb-NO" sz="1300" dirty="0" err="1"/>
              <a:t>millisec</a:t>
            </a:r>
            <a:r>
              <a:rPr lang="nb-NO" sz="1300" dirty="0"/>
              <a:t>");</a:t>
            </a:r>
          </a:p>
          <a:p>
            <a:r>
              <a:rPr lang="nb-NO" sz="1300" dirty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   // 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{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</p:spTree>
    <p:extLst>
      <p:ext uri="{BB962C8B-B14F-4D97-AF65-F5344CB8AC3E}">
        <p14:creationId xmlns:p14="http://schemas.microsoft.com/office/powerpoint/2010/main" val="10170293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operativsystemet: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/>
              <a:t>Linux og Windows har om lag like rask implementasjon av Java og trådprogrammering, </a:t>
            </a:r>
          </a:p>
          <a:p>
            <a:r>
              <a:rPr lang="nb-NO" dirty="0"/>
              <a:t>Dag Langmyhr testet to helt like maskiner med hhv. Linux og Windows, og resultatene tidsmessig (medianer) var nesten helt like, men</a:t>
            </a:r>
          </a:p>
          <a:p>
            <a:pPr lvl="1"/>
            <a:r>
              <a:rPr lang="nb-NO" dirty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1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søppeltømming – </a:t>
            </a:r>
            <a:r>
              <a:rPr lang="nb-NO" dirty="0" err="1"/>
              <a:t>garbage</a:t>
            </a:r>
            <a:r>
              <a:rPr lang="nb-NO" dirty="0"/>
              <a:t> </a:t>
            </a:r>
            <a:r>
              <a:rPr lang="nb-NO" dirty="0" err="1"/>
              <a:t>collection</a:t>
            </a:r>
            <a:r>
              <a:rPr lang="nb-NO" dirty="0"/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parallelliser et problem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1314451"/>
            <a:ext cx="7911480" cy="2618606"/>
          </a:xfrm>
        </p:spPr>
        <p:txBody>
          <a:bodyPr/>
          <a:lstStyle/>
          <a:p>
            <a:r>
              <a:rPr lang="nb-NO" sz="2000" dirty="0">
                <a:solidFill>
                  <a:srgbClr val="0070C0"/>
                </a:solidFill>
              </a:rPr>
              <a:t>Utgangspunkt: </a:t>
            </a:r>
            <a:r>
              <a:rPr lang="nb-NO" sz="2000" dirty="0"/>
              <a:t>Vi har en sekvensiell effektiv og riktig sekvensiell algoritme som løser problemet.</a:t>
            </a:r>
          </a:p>
          <a:p>
            <a:r>
              <a:rPr lang="nb-NO" sz="2000" dirty="0"/>
              <a:t>Vi kan dele opp både koden og data (hver for seg?)</a:t>
            </a:r>
          </a:p>
          <a:p>
            <a:r>
              <a:rPr lang="nb-NO" sz="2000" dirty="0"/>
              <a:t>Vanligst å dele opp data</a:t>
            </a:r>
            <a:endParaRPr lang="nb-NO" sz="1800" dirty="0"/>
          </a:p>
          <a:p>
            <a:pPr lvl="1"/>
            <a:r>
              <a:rPr lang="nb-NO" sz="1800" dirty="0"/>
              <a:t>Som oftest deler vi opp data, og lar ‘hele’ koden virke på hver av disse data-delene (en del til hver tråd).</a:t>
            </a:r>
          </a:p>
          <a:p>
            <a:pPr lvl="1"/>
            <a:r>
              <a:rPr lang="nb-NO" sz="1800" dirty="0"/>
              <a:t>Eks: Matriser</a:t>
            </a:r>
          </a:p>
          <a:p>
            <a:pPr lvl="2"/>
            <a:r>
              <a:rPr lang="nb-NO" sz="1800" dirty="0"/>
              <a:t>radvis eller kolonnevis oppdeling av C til hver tråd</a:t>
            </a:r>
          </a:p>
          <a:p>
            <a:pPr lvl="2"/>
            <a:r>
              <a:rPr lang="nb-NO" sz="1800" dirty="0"/>
              <a:t>Omforme data slik at de passer bedre i cachene (transponere B)</a:t>
            </a:r>
          </a:p>
          <a:p>
            <a:pPr lvl="1"/>
            <a:r>
              <a:rPr lang="nb-NO" sz="1800" dirty="0"/>
              <a:t>Rekursiv oppdeling av data  (‘lett’)</a:t>
            </a:r>
          </a:p>
          <a:p>
            <a:pPr lvl="2"/>
            <a:r>
              <a:rPr lang="nb-NO" sz="1800" dirty="0"/>
              <a:t>     Eks: Quicksort</a:t>
            </a:r>
          </a:p>
          <a:p>
            <a:r>
              <a:rPr lang="nb-NO" sz="2000" dirty="0"/>
              <a:t>Også mulig å dele opp koden:</a:t>
            </a:r>
          </a:p>
          <a:p>
            <a:pPr lvl="1"/>
            <a:r>
              <a:rPr lang="nb-NO" sz="1800" dirty="0"/>
              <a:t>Alternativ Oblig3 i INF1000: Beregning av Pi (3,1415..) med 17 000 sifre med tre </a:t>
            </a:r>
            <a:r>
              <a:rPr lang="nb-NO" sz="1800" dirty="0" err="1"/>
              <a:t>ArcTan</a:t>
            </a:r>
            <a:r>
              <a:rPr lang="nb-NO" sz="1800" dirty="0"/>
              <a:t>-rekker</a:t>
            </a:r>
          </a:p>
          <a:p>
            <a:pPr lvl="1"/>
            <a:r>
              <a:rPr lang="nb-NO" sz="1800" dirty="0"/>
              <a:t>Primtalls-faktorisering av store tall N for kodebrekking:</a:t>
            </a:r>
          </a:p>
          <a:p>
            <a:pPr lvl="2"/>
            <a:r>
              <a:rPr lang="nb-NO" sz="1800" dirty="0"/>
              <a:t>N= p</a:t>
            </a:r>
            <a:r>
              <a:rPr lang="nb-NO" sz="1800" baseline="-25000" dirty="0"/>
              <a:t>1</a:t>
            </a:r>
            <a:r>
              <a:rPr lang="nb-NO" sz="1800" dirty="0"/>
              <a:t>* p</a:t>
            </a:r>
            <a:r>
              <a:rPr lang="nb-NO" sz="1800" baseline="-25000" dirty="0"/>
              <a:t>2</a:t>
            </a:r>
            <a:endParaRPr lang="nb-NO" sz="18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76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algoritmen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Koden består en eller flere steg; som oftest i form av en eller flere samlinger av løkker (som er enkle, doble, triple..)</a:t>
            </a:r>
          </a:p>
          <a:p>
            <a:r>
              <a:rPr lang="nb-NO" sz="2000" dirty="0"/>
              <a:t>Vi vil parallellisere med k tråder, og hver slikt steg vil få hver sin parallellisering med en </a:t>
            </a:r>
            <a:r>
              <a:rPr lang="nb-NO" sz="2000" dirty="0" err="1"/>
              <a:t>CyclickBarrier</a:t>
            </a:r>
            <a:r>
              <a:rPr lang="nb-NO" sz="2000" dirty="0"/>
              <a:t>-synkronisering mellom hver av disse delene + en synkronisert avslutning (</a:t>
            </a:r>
            <a:r>
              <a:rPr lang="nb-NO" sz="2000" dirty="0" err="1"/>
              <a:t>join</a:t>
            </a:r>
            <a:r>
              <a:rPr lang="nb-NO" sz="2000" dirty="0"/>
              <a:t>(), ..).</a:t>
            </a:r>
          </a:p>
          <a:p>
            <a:r>
              <a:rPr lang="nb-NO" sz="2000" dirty="0"/>
              <a:t>Eks:</a:t>
            </a:r>
          </a:p>
          <a:p>
            <a:pPr lvl="1"/>
            <a:r>
              <a:rPr lang="nb-NO" sz="1800" dirty="0"/>
              <a:t>finnMax – hadde ett slikt steg: </a:t>
            </a:r>
            <a:r>
              <a:rPr lang="nb-NO" sz="1800" dirty="0">
                <a:solidFill>
                  <a:srgbClr val="0070C0"/>
                </a:solidFill>
              </a:rPr>
              <a:t>for</a:t>
            </a:r>
            <a:r>
              <a:rPr lang="nb-NO" sz="1800" dirty="0"/>
              <a:t> (</a:t>
            </a:r>
            <a:r>
              <a:rPr lang="nb-NO" sz="1800" dirty="0">
                <a:solidFill>
                  <a:srgbClr val="0070C0"/>
                </a:solidFill>
              </a:rPr>
              <a:t>int</a:t>
            </a:r>
            <a:r>
              <a:rPr lang="nb-NO" sz="1800" dirty="0"/>
              <a:t> i = 0 …n-1)  -løkke</a:t>
            </a:r>
          </a:p>
          <a:p>
            <a:pPr lvl="1"/>
            <a:r>
              <a:rPr lang="nb-NO" sz="1800" dirty="0" err="1"/>
              <a:t>MatriseMult</a:t>
            </a:r>
            <a:r>
              <a:rPr lang="nb-NO" sz="1800" dirty="0"/>
              <a:t> hadde ett slikt steg med trippel-løkke </a:t>
            </a:r>
          </a:p>
          <a:p>
            <a:pPr lvl="1"/>
            <a:r>
              <a:rPr lang="nb-NO" sz="1800" dirty="0"/>
              <a:t>Flere steg mulig: Eksempler senere i kurs (</a:t>
            </a:r>
            <a:r>
              <a:rPr lang="nb-NO" sz="1800" dirty="0" err="1"/>
              <a:t>Radix</a:t>
            </a:r>
            <a:r>
              <a:rPr lang="nb-NO" sz="1800" dirty="0"/>
              <a:t>)</a:t>
            </a:r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656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dele opp data – del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For å planlegge parallellisering av ett slikt steg må vi finne:</a:t>
            </a:r>
          </a:p>
          <a:p>
            <a:pPr lvl="1"/>
            <a:r>
              <a:rPr lang="nb-NO" sz="1800" dirty="0"/>
              <a:t>Hvilke data i problemet er lokale i hver tråd?</a:t>
            </a:r>
          </a:p>
          <a:p>
            <a:pPr lvl="1"/>
            <a:r>
              <a:rPr lang="nb-NO" sz="1800" dirty="0"/>
              <a:t>Hvilke data i problemet er felles/delt mellom trådene?</a:t>
            </a:r>
          </a:p>
          <a:p>
            <a:r>
              <a:rPr lang="nb-NO" sz="2000" dirty="0"/>
              <a:t>Viktig for effektiv parallell kode.</a:t>
            </a:r>
          </a:p>
          <a:p>
            <a:pPr lvl="1"/>
            <a:r>
              <a:rPr lang="nb-NO" sz="1800" dirty="0"/>
              <a:t>Hvordan deler vi opp felles data (om mulig) </a:t>
            </a:r>
          </a:p>
          <a:p>
            <a:pPr lvl="1"/>
            <a:r>
              <a:rPr lang="nb-NO" sz="1800" dirty="0"/>
              <a:t>Kan hver tråd beregne hver sin egen, disjunkte del av data</a:t>
            </a:r>
          </a:p>
          <a:p>
            <a:pPr lvl="1"/>
            <a:r>
              <a:rPr lang="nb-NO" sz="1800" dirty="0"/>
              <a:t>Færrest mulig synkroniseringer (de tar ‘mye’ tid)</a:t>
            </a:r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2"/>
            <a:endParaRPr lang="nb-NO" sz="1800" dirty="0"/>
          </a:p>
          <a:p>
            <a:pPr lvl="1"/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</p:spPr>
            <p:txBody>
              <a:bodyPr/>
              <a:lstStyle/>
              <a:p>
                <a:r>
                  <a:rPr lang="nb-NO" sz="2000" dirty="0"/>
                  <a:t>Amdahl lov: Har du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</a:t>
                </a:r>
                <a:r>
                  <a:rPr lang="nb-NO" sz="2000" dirty="0"/>
                  <a:t> andel sekvensiell kode og da </a:t>
                </a:r>
                <a:r>
                  <a:rPr lang="nb-NO" sz="2000" b="1" dirty="0"/>
                  <a:t>p </a:t>
                </a:r>
                <a:r>
                  <a:rPr lang="nb-NO" sz="2000" dirty="0"/>
                  <a:t>andel </a:t>
                </a:r>
                <a:r>
                  <a:rPr lang="nb-NO" sz="2000" dirty="0" err="1"/>
                  <a:t>parallelliserbar</a:t>
                </a:r>
                <a:r>
                  <a:rPr lang="nb-NO" sz="2000" dirty="0"/>
                  <a:t> kode i et parallelt program,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seq+p</a:t>
                </a:r>
                <a:r>
                  <a:rPr lang="nb-NO" sz="2000" b="1" dirty="0">
                    <a:cs typeface="Courier New" panose="02070309020205020404" pitchFamily="49" charset="0"/>
                  </a:rPr>
                  <a:t>=1</a:t>
                </a:r>
                <a:r>
                  <a:rPr lang="nb-NO" sz="2000" dirty="0"/>
                  <a:t>, er den største </a:t>
                </a:r>
                <a:r>
                  <a:rPr lang="nb-NO" sz="2000" dirty="0" err="1"/>
                  <a:t>speedup</a:t>
                </a:r>
                <a:r>
                  <a:rPr lang="nb-NO" sz="2000" dirty="0"/>
                  <a:t> S du kan få  med k kjerner:</a:t>
                </a:r>
              </a:p>
              <a:p>
                <a:endParaRPr lang="nb-NO" sz="2000" dirty="0"/>
              </a:p>
              <a:p>
                <a:endParaRPr lang="nb-NO" sz="2000" dirty="0"/>
              </a:p>
              <a:p>
                <a:r>
                  <a:rPr lang="nb-NO" sz="2000" dirty="0"/>
                  <a:t>Når k </a:t>
                </a:r>
                <a:r>
                  <a:rPr lang="nb-NO" sz="2000" dirty="0">
                    <a:sym typeface="Symbol"/>
                  </a:rPr>
                  <a:t>  , vil S 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Er p=0.9, så er S ≤ 10 uansett hvor mange kjerner du har, og har du ‘bare’ 50, er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0.9</m:t>
                        </m:r>
                        <m:r>
                          <a:rPr lang="nb-NO" sz="2000" i="1">
                            <a:latin typeface="Cambria Math"/>
                          </a:rPr>
                          <m:t>+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0,9</m:t>
                        </m:r>
                        <m:r>
                          <a:rPr lang="nb-NO" sz="2000" i="1">
                            <a:latin typeface="Cambria Math"/>
                          </a:rPr>
                          <m:t>/</m:t>
                        </m:r>
                        <m:r>
                          <a:rPr lang="nb-NO" sz="20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nb-NO" sz="2000" dirty="0"/>
                  <a:t>  = 8,5.</a:t>
                </a:r>
              </a:p>
              <a:p>
                <a:r>
                  <a:rPr lang="nb-NO" sz="2000" dirty="0"/>
                  <a:t>Amdahls lov er pessimistisk- antar fast størrelse på problemet </a:t>
                </a:r>
              </a:p>
              <a:p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«Hvis du først har brukt 10% av tida på en sekvensiell del, så kan resten av programmet ikke gå fortere enn 0.00 sekunder uansett hvor mange prosessorer du bruker på det. Dvs. at </a:t>
                </a:r>
                <a:r>
                  <a:rPr lang="nb-NO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speedup</a:t>
                </a:r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 ≤ 10»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  <a:blipFill rotWithShape="1">
                <a:blip r:embed="rId2"/>
                <a:stretch>
                  <a:fillRect t="-1104" b="-7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𝑆</m:t>
                    </m:r>
                    <m:r>
                      <a:rPr lang="nb-NO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(</m:t>
                        </m:r>
                        <m:r>
                          <a:rPr lang="nb-NO" b="0" i="1" smtClean="0">
                            <a:latin typeface="Cambria Math"/>
                          </a:rPr>
                          <m:t>𝑠𝑒𝑘𝑣𝑒𝑛𝑠𝑖𝑒𝑙𝑙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 (</m:t>
                        </m:r>
                        <m:r>
                          <a:rPr lang="nb-NO" b="0" i="1" smtClean="0">
                            <a:latin typeface="Cambria Math"/>
                          </a:rPr>
                          <m:t>𝑝𝑎𝑟𝑎𝑙𝑙𝑒𝑙𝑙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𝑠𝑒𝑞</m:t>
                        </m:r>
                        <m:r>
                          <a:rPr lang="nb-NO" b="0" i="1" smtClean="0">
                            <a:latin typeface="Cambria Math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b="0" i="1" smtClean="0">
                            <a:latin typeface="Cambria Math"/>
                          </a:rPr>
                          <m:t>/</m:t>
                        </m:r>
                        <m:r>
                          <a:rPr lang="nb-NO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1−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+</m:t>
                        </m:r>
                        <m:r>
                          <a:rPr lang="nb-NO" i="1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/</m:t>
                        </m:r>
                        <m:r>
                          <a:rPr lang="nb-NO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44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for ulike verdier av 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2\Amdah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602829"/>
            <a:ext cx="61071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60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60984" y="260648"/>
            <a:ext cx="7793037" cy="828675"/>
          </a:xfrm>
        </p:spPr>
        <p:txBody>
          <a:bodyPr/>
          <a:lstStyle/>
          <a:p>
            <a:r>
              <a:rPr lang="nb-NO" dirty="0"/>
              <a:t>Gustafsons lov for parallelle beregninger</a:t>
            </a:r>
          </a:p>
        </p:txBody>
      </p:sp>
      <p:pic>
        <p:nvPicPr>
          <p:cNvPr id="1026" name="Picture 2" descr="M:\INF2440Para\Powerpoint\Uke2\Side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365066"/>
            <a:ext cx="7056784" cy="44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879812" y="5075892"/>
            <a:ext cx="60207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at med flere maskiner vil vi øke størrelsen på problemet. 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5661248"/>
            <a:ext cx="7848871" cy="92333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«Hvis du tidligere brukte 1 time på å løse et problem sekvensielt,</a:t>
            </a:r>
            <a:br>
              <a:rPr lang="nb-NO" dirty="0"/>
            </a:br>
            <a:r>
              <a:rPr lang="nb-NO" dirty="0"/>
              <a:t> vil du nå også bruke 1 time på å løse et større, mer nøyaktig</a:t>
            </a:r>
            <a:br>
              <a:rPr lang="nb-NO" dirty="0"/>
            </a:br>
            <a:r>
              <a:rPr lang="nb-NO" dirty="0"/>
              <a:t> problem parallelt da med større </a:t>
            </a:r>
            <a:r>
              <a:rPr lang="nb-NO" dirty="0" err="1"/>
              <a:t>speedup</a:t>
            </a:r>
            <a:r>
              <a:rPr lang="nb-NO" dirty="0"/>
              <a:t>– for eksempel i meteorologi»</a:t>
            </a:r>
          </a:p>
        </p:txBody>
      </p:sp>
    </p:spTree>
    <p:extLst>
      <p:ext uri="{BB962C8B-B14F-4D97-AF65-F5344CB8AC3E}">
        <p14:creationId xmlns:p14="http://schemas.microsoft.com/office/powerpoint/2010/main" val="409612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Uke2\GustafsonsLo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877"/>
            <a:ext cx="9144000" cy="62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S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sz="16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d>
                          <m:r>
                            <a:rPr lang="nb-NO" sz="16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x</m:t>
                          </m:r>
                          <m:r>
                            <a:rPr lang="nb-NO" sz="1600" b="0" i="0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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−1</m:t>
                              </m:r>
                            </m:e>
                          </m:d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,   </m:t>
                          </m:r>
                        </m:fName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35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noProof="0" dirty="0"/>
              <a:t>Sammenligning av Amdahl og Gustafson + egne </a:t>
            </a:r>
            <a:r>
              <a:rPr lang="nb-NO" sz="2000" dirty="0"/>
              <a:t>betraktninger</a:t>
            </a:r>
            <a:endParaRPr lang="nb-NO" sz="2000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Amdahl antar at oppgaven er fast av en gitt lengde(n)</a:t>
            </a:r>
          </a:p>
          <a:p>
            <a:r>
              <a:rPr lang="nb-NO" sz="2000" dirty="0"/>
              <a:t>Gustafson antar at du med parallelle maskiner løser større problemer (større n) og da blir den sekvensielle delen mindre. </a:t>
            </a:r>
          </a:p>
          <a:p>
            <a:r>
              <a:rPr lang="nb-NO" sz="2000" dirty="0"/>
              <a:t>M</a:t>
            </a:r>
            <a:r>
              <a:rPr lang="nb-NO" sz="2000" noProof="0" dirty="0"/>
              <a:t>in betraktning: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En algoritme består av noen sekvensielle deler og noen </a:t>
            </a:r>
            <a:br>
              <a:rPr lang="nb-NO" sz="1600" dirty="0"/>
            </a:br>
            <a:r>
              <a:rPr lang="nb-NO" sz="1600" dirty="0" err="1"/>
              <a:t>parallelliserbare</a:t>
            </a:r>
            <a:r>
              <a:rPr lang="nb-NO" sz="1600" dirty="0"/>
              <a:t> deler.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noProof="0" dirty="0"/>
              <a:t>Hvis de sekvensielle delene har lavere orden – </a:t>
            </a:r>
            <a:r>
              <a:rPr lang="nb-NO" sz="1600" noProof="0" dirty="0" err="1"/>
              <a:t>f.eks</a:t>
            </a:r>
            <a:r>
              <a:rPr lang="nb-NO" sz="1600" noProof="0" dirty="0"/>
              <a:t> O(log n), men de parallelle har en større orden – eks O(n) så vil de parallelle delene bli en stadig større del av kjøretida hvis n øker (Gustafson)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Hvis de parallelle og sekvensielle delene har samme orden, vil et større problem ha samme sekvensielle andel som et mindre problem (Amdahl).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I tillegg kommer alltid et fast overhead på å starte k tråder (1-4 ms.)</a:t>
            </a:r>
          </a:p>
          <a:p>
            <a:pPr marL="457200" lvl="1" indent="0">
              <a:buNone/>
            </a:pPr>
            <a:r>
              <a:rPr lang="nb-NO" sz="1600" dirty="0"/>
              <a:t>Algoritmer vi skal jobbe med er mer av type 2 (Gustafson) enn type 3(Amdahl) men vi har alltid overhead, så små problemer løses best sekvensielt. </a:t>
            </a:r>
          </a:p>
          <a:p>
            <a:pPr marL="57150" indent="0">
              <a:buNone/>
            </a:pPr>
            <a:br>
              <a:rPr lang="nb-NO" sz="1050" dirty="0"/>
            </a:br>
            <a:r>
              <a:rPr lang="nb-NO" sz="2000" dirty="0"/>
              <a:t>Konklusjon: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For store problemer bør vi ha håp om å skalere nær lineært med antall kjerner hvis ikke vi får kø og forsinkelser når alle kjernene skal lese/skrive i lageret.</a:t>
            </a:r>
          </a:p>
          <a:p>
            <a:pPr marL="457200" lvl="1" indent="0">
              <a:buNone/>
            </a:pPr>
            <a:endParaRPr lang="nb-NO" sz="1600" noProof="0" dirty="0"/>
          </a:p>
          <a:p>
            <a:pPr marL="800100" lvl="1" indent="-342900">
              <a:buFont typeface="+mj-lt"/>
              <a:buAutoNum type="arabicPeriod"/>
            </a:pPr>
            <a:endParaRPr lang="nb-NO" sz="16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9816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38888</TotalTime>
  <Words>6143</Words>
  <Application>Microsoft Macintosh PowerPoint</Application>
  <PresentationFormat>On-screen Show (4:3)</PresentationFormat>
  <Paragraphs>956</Paragraphs>
  <Slides>47</Slides>
  <Notes>25</Notes>
  <HiddenSlides>18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L06v23 – Amdahl, Gustavson, Prime Numbers</vt:lpstr>
      <vt:lpstr>Review F05 </vt:lpstr>
      <vt:lpstr>Plan for F06</vt:lpstr>
      <vt:lpstr>Amdahl – viktig å parallellisere største del</vt:lpstr>
      <vt:lpstr>Amdahl lov for parallelle beregninger</vt:lpstr>
      <vt:lpstr>Amdahl for ulike verdier av p</vt:lpstr>
      <vt:lpstr>Gustafsons lov for parallelle beregninger</vt:lpstr>
      <vt:lpstr>PowerPoint Presentation</vt:lpstr>
      <vt:lpstr>Sammenligning av Amdahl og Gustafson + egne betraktninger</vt:lpstr>
      <vt:lpstr>Om primtall</vt:lpstr>
      <vt:lpstr>Om primtall og faktorisering af heltall</vt:lpstr>
      <vt:lpstr>2 måter å lage primtall</vt:lpstr>
      <vt:lpstr>Litt mer om Eratosthenes</vt:lpstr>
      <vt:lpstr>Hvad er raskest?</vt:lpstr>
      <vt:lpstr>Finne primtall -- Eratosthenes sil</vt:lpstr>
      <vt:lpstr>Hvad er raskest?</vt:lpstr>
      <vt:lpstr>Om primtall og faktorisering av heltall</vt:lpstr>
      <vt:lpstr>Å lage og lagre primtall (Erotosthenes sil)</vt:lpstr>
      <vt:lpstr>Litt mer om Eratothenes sil</vt:lpstr>
      <vt:lpstr>Vise at vi trenger bare primtallene &lt;10 for å finne alle primtall &lt; 100, avkryssing for 3 (3*3, 9+2*3,9+4*3, ….)</vt:lpstr>
      <vt:lpstr>Avkryssing for 5 (starter med 25, så 25+2*5, 25+4,5,..):</vt:lpstr>
      <vt:lpstr>Avkryssing for 7 (starter med 49, så 49+2*7,49+4*7,.):</vt:lpstr>
      <vt:lpstr>Hvordan representeres tallene?</vt:lpstr>
      <vt:lpstr>Hvordan bruke 8 eller 7 bit i en byte-array for å representere primtallene</vt:lpstr>
      <vt:lpstr>Hvordan representere 8 (eller 7) bit i en byte-array</vt:lpstr>
      <vt:lpstr>Bruke 7 bit i hver byte i arrayen</vt:lpstr>
      <vt:lpstr>Faktorisering av et tall M i sine primtallsfaktorer</vt:lpstr>
      <vt:lpstr>Hvordan parallellisere faktorisering ?</vt:lpstr>
      <vt:lpstr>Faktorisering av store tall med 18-19 desimale sifre </vt:lpstr>
      <vt:lpstr>End of lecture L06v23</vt:lpstr>
      <vt:lpstr>Tidtagning</vt:lpstr>
      <vt:lpstr>Tidsmålinger og JIT (Just In Time) -kompilering</vt:lpstr>
      <vt:lpstr>PowerPoint Presentation</vt:lpstr>
      <vt:lpstr>Mediantider for  finnMax fra  ukeoppgavene:</vt:lpstr>
      <vt:lpstr>PowerPoint Presentation</vt:lpstr>
      <vt:lpstr>PowerPoint Presentation</vt:lpstr>
      <vt:lpstr>PowerPoint Presentation</vt:lpstr>
      <vt:lpstr>Hva betyr dette for tidsmålingene </vt:lpstr>
      <vt:lpstr>FinnMax 3 ulike kjøringer (samme parametre , varierer antall tråder: 8, 16, 4 )</vt:lpstr>
      <vt:lpstr>«Aldri» samme resultatet to ganger  </vt:lpstr>
      <vt:lpstr>Konklusjon på JIT-kompilering</vt:lpstr>
      <vt:lpstr>PowerPoint Presentation</vt:lpstr>
      <vt:lpstr>Hva med operativsystemet:</vt:lpstr>
      <vt:lpstr>Hva med søppeltømming – garbage collection:</vt:lpstr>
      <vt:lpstr>Om å parallelliser et problem </vt:lpstr>
      <vt:lpstr>Å dele opp algoritmen </vt:lpstr>
      <vt:lpstr>Å dele opp data – del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407</cp:revision>
  <cp:lastPrinted>2015-02-11T10:40:46Z</cp:lastPrinted>
  <dcterms:created xsi:type="dcterms:W3CDTF">2013-10-07T06:57:58Z</dcterms:created>
  <dcterms:modified xsi:type="dcterms:W3CDTF">2023-03-01T13:27:52Z</dcterms:modified>
</cp:coreProperties>
</file>