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2"/>
  </p:notesMasterIdLst>
  <p:sldIdLst>
    <p:sldId id="259" r:id="rId2"/>
    <p:sldId id="402" r:id="rId3"/>
    <p:sldId id="356" r:id="rId4"/>
    <p:sldId id="410" r:id="rId5"/>
    <p:sldId id="436" r:id="rId6"/>
    <p:sldId id="435" r:id="rId7"/>
    <p:sldId id="426" r:id="rId8"/>
    <p:sldId id="411" r:id="rId9"/>
    <p:sldId id="429" r:id="rId10"/>
    <p:sldId id="437" r:id="rId11"/>
    <p:sldId id="438" r:id="rId12"/>
    <p:sldId id="412" r:id="rId13"/>
    <p:sldId id="417" r:id="rId14"/>
    <p:sldId id="413" r:id="rId15"/>
    <p:sldId id="414" r:id="rId16"/>
    <p:sldId id="415" r:id="rId17"/>
    <p:sldId id="432" r:id="rId18"/>
    <p:sldId id="431" r:id="rId19"/>
    <p:sldId id="420" r:id="rId20"/>
    <p:sldId id="421" r:id="rId21"/>
    <p:sldId id="422" r:id="rId22"/>
    <p:sldId id="423" r:id="rId23"/>
    <p:sldId id="424" r:id="rId24"/>
    <p:sldId id="380" r:id="rId25"/>
    <p:sldId id="384" r:id="rId26"/>
    <p:sldId id="381" r:id="rId27"/>
    <p:sldId id="439" r:id="rId28"/>
    <p:sldId id="279" r:id="rId29"/>
    <p:sldId id="297" r:id="rId30"/>
    <p:sldId id="283" r:id="rId31"/>
    <p:sldId id="290" r:id="rId32"/>
    <p:sldId id="294" r:id="rId33"/>
    <p:sldId id="291" r:id="rId34"/>
    <p:sldId id="295" r:id="rId35"/>
    <p:sldId id="318" r:id="rId36"/>
    <p:sldId id="319" r:id="rId37"/>
    <p:sldId id="292" r:id="rId38"/>
    <p:sldId id="314" r:id="rId39"/>
    <p:sldId id="305" r:id="rId40"/>
    <p:sldId id="308" r:id="rId41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CC"/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80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5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08.03.2023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11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6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405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32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49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167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715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41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168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446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22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698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7340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093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79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28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6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53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91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1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40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2400" noProof="0" dirty="0"/>
              <a:t>IN3030 </a:t>
            </a:r>
            <a:r>
              <a:rPr lang="nb-NO" sz="2400" dirty="0"/>
              <a:t>L07v23</a:t>
            </a:r>
            <a:r>
              <a:rPr lang="nb-NO" sz="2400" noProof="0" dirty="0"/>
              <a:t> – </a:t>
            </a:r>
            <a:r>
              <a:rPr lang="nb-NO" sz="2400" dirty="0"/>
              <a:t>Prime </a:t>
            </a:r>
            <a:r>
              <a:rPr lang="nb-NO" sz="2400" dirty="0" err="1"/>
              <a:t>Numbers</a:t>
            </a:r>
            <a:r>
              <a:rPr lang="nb-NO" sz="2400" dirty="0"/>
              <a:t>, Timing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955068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dirty="0"/>
              <a:t>Programming Technology Group</a:t>
            </a:r>
            <a:endParaRPr lang="nb-NO" noProof="0" dirty="0"/>
          </a:p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noProof="0" dirty="0"/>
              <a:t> </a:t>
            </a:r>
            <a:r>
              <a:rPr lang="nb-NO" dirty="0"/>
              <a:t>I</a:t>
            </a:r>
            <a:r>
              <a:rPr lang="nb-NO" noProof="0" dirty="0" err="1"/>
              <a:t>nformatics</a:t>
            </a:r>
            <a:endParaRPr lang="nb-NO" noProof="0" dirty="0"/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</a:p>
          <a:p>
            <a:r>
              <a:rPr lang="nb-NO" noProof="0" dirty="0"/>
              <a:t>202</a:t>
            </a:r>
            <a:r>
              <a:rPr lang="nb-NO" dirty="0"/>
              <a:t>3-03-08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2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og faktorisering av heltall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Ethvert heltall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  <a:p>
            <a:r>
              <a:rPr lang="nb-NO" dirty="0"/>
              <a:t>Eksempel: faktorisering av 532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og lagre primtall (Erotosthenes sil)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Som en </a:t>
            </a:r>
            <a:r>
              <a:rPr lang="nb-NO" sz="2000" dirty="0" err="1"/>
              <a:t>bit-tabell</a:t>
            </a:r>
            <a:r>
              <a:rPr lang="nb-NO" sz="2000" dirty="0"/>
              <a:t> (1- betyr primtall, 0-betyr ikke-primtall)</a:t>
            </a:r>
          </a:p>
          <a:p>
            <a:pPr lvl="1"/>
            <a:r>
              <a:rPr lang="nb-NO" sz="1800" dirty="0"/>
              <a:t>Påfunnet i jernalderen av Eratosthenes (ca. 200 f.kr)</a:t>
            </a:r>
          </a:p>
          <a:p>
            <a:pPr lvl="1"/>
            <a:r>
              <a:rPr lang="nb-NO" sz="1800" dirty="0"/>
              <a:t>Man skal finne alle primtall &lt; M</a:t>
            </a:r>
          </a:p>
          <a:p>
            <a:pPr lvl="1"/>
            <a:r>
              <a:rPr lang="nb-NO" sz="1800" dirty="0"/>
              <a:t>Man finner da de første primtallene og krysser av alle multipla av disse (N.B. dette forbedres/endres senere):</a:t>
            </a:r>
          </a:p>
          <a:p>
            <a:pPr lvl="2"/>
            <a:r>
              <a:rPr lang="nb-NO" sz="1800" dirty="0"/>
              <a:t>Eks: 3 er et primtall, da krysses 6, 9,12,15,.. Av fordi de alle er </a:t>
            </a:r>
            <a:r>
              <a:rPr lang="nb-NO" sz="1800" dirty="0" err="1"/>
              <a:t>ett-eller-annet-tall</a:t>
            </a:r>
            <a:r>
              <a:rPr lang="nb-NO" sz="1800" dirty="0"/>
              <a:t> (1,2,3,4,5,..) ganger 3 og følgelig selv ikke er et primtall. 6=2*3, 9 = 3*3, </a:t>
            </a:r>
            <a:br>
              <a:rPr lang="nb-NO" sz="1800" dirty="0"/>
            </a:br>
            <a:r>
              <a:rPr lang="nb-NO" sz="1800" dirty="0"/>
              <a:t>12 =2*2*3, 15 = 5*3, ..osv</a:t>
            </a:r>
          </a:p>
          <a:p>
            <a:pPr lvl="2"/>
            <a:r>
              <a:rPr lang="nb-NO" sz="1800" dirty="0"/>
              <a:t>De tallene som </a:t>
            </a:r>
            <a:r>
              <a:rPr lang="nb-NO" sz="1800" i="1" dirty="0"/>
              <a:t>ikke blir</a:t>
            </a:r>
            <a:r>
              <a:rPr lang="nb-NO" sz="1800" dirty="0"/>
              <a:t> krysset av, når vi har krysset av for alle primtallene vi har, er primtallene</a:t>
            </a:r>
          </a:p>
          <a:p>
            <a:r>
              <a:rPr lang="nb-NO" sz="2000" dirty="0"/>
              <a:t>Vi finner 5 som et primtall fordi, etter at vi har krysset av for 3, finner første ikke-avkryssete tall: 5, som da er et primtall (og som vi så krysser av for, …finner så 7 osv)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0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Eratothenes 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000" dirty="0"/>
              <a:t>Vi representerer ikke partallene på den tallinja som det krysses av på fordi vi vet at 2 er et primtall (det første) og at alle andre partall er ikke-primtall.</a:t>
            </a:r>
            <a:endParaRPr lang="en-US" sz="2000" dirty="0"/>
          </a:p>
          <a:p>
            <a:pPr lvl="0"/>
            <a:r>
              <a:rPr lang="nb-NO" sz="2000" dirty="0"/>
              <a:t>Har vi funnet et nytt primtall p, for eksempel. 5, starter vi avkryssingen for dette primtallet først for tallet p*p (i eksempelet: 25), men etter det krysses det av for p*p+2p, p*p+4p,.. (i eksempelet 35,45,55,…osv.). Grunnen til at vi kan starte på p*p er at alle andre tall t &lt; p*p slik det krysses av i for eksempel Wikipedia-artikkelen har allerede blitt krysset av andre primtall &lt; p. </a:t>
            </a:r>
          </a:p>
          <a:p>
            <a:pPr lvl="0"/>
            <a:r>
              <a:rPr lang="nb-NO" sz="2000" dirty="0"/>
              <a:t>Det betyr at for å krysse av og finne alle primtall &lt; N , behøver vi bare å krysse av på denne måten for alle primtall p ≤ </a:t>
            </a:r>
            <a:r>
              <a:rPr lang="nb-NO" sz="2000" dirty="0" err="1"/>
              <a:t>sqrt</a:t>
            </a:r>
            <a:r>
              <a:rPr lang="nb-NO" sz="2000" dirty="0"/>
              <a:t>(N). Dette sparer svært mye tid.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1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4914" y="359034"/>
            <a:ext cx="7793037" cy="828675"/>
          </a:xfrm>
        </p:spPr>
        <p:txBody>
          <a:bodyPr/>
          <a:lstStyle/>
          <a:p>
            <a:r>
              <a:rPr lang="nb-NO" sz="2000" dirty="0"/>
              <a:t>Vise at vi trenger bare primtallene &lt;10 for å finne alle primtall &lt; 100, avkryssing for 3 (3*3, 9+2*3,9+4*3, ….)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826126" y="6388359"/>
            <a:ext cx="1905000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539552" y="1628802"/>
          <a:ext cx="4228123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5148064" y="1628800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4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200" dirty="0"/>
              <a:t>Avkryssing for 5 (starter med 25, så 25+2*5, 25+4,5,..):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95536" y="1772816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534677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Avkryssing for 7 (starter med 49, så 49+2*7,49+4*7,.):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79512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462671" y="1772816"/>
          <a:ext cx="4645833" cy="2712720"/>
        </p:xfrm>
        <a:graphic>
          <a:graphicData uri="http://schemas.openxmlformats.org/drawingml/2006/table">
            <a:tbl>
              <a:tblPr firstRow="1" firstCol="1" bandRow="1"/>
              <a:tblGrid>
                <a:gridCol w="9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 </a:t>
                      </a: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5373216"/>
            <a:ext cx="69847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Er nå ferdig fordi neste primtall vi finner: 11, så er 11*11=121 utenfor tabellen</a:t>
            </a:r>
          </a:p>
        </p:txBody>
      </p:sp>
    </p:spTree>
    <p:extLst>
      <p:ext uri="{BB962C8B-B14F-4D97-AF65-F5344CB8AC3E}">
        <p14:creationId xmlns:p14="http://schemas.microsoft.com/office/powerpoint/2010/main" val="448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1EC4B-F0D2-4A42-97FE-4C7DC228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representeres tallene?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B264D4-E364-764B-A62C-1644A10D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 oddetall – 2 kjenner vi!</a:t>
            </a:r>
          </a:p>
          <a:p>
            <a:r>
              <a:rPr lang="nb-NO" dirty="0" err="1"/>
              <a:t>Array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Boolean?</a:t>
            </a:r>
          </a:p>
          <a:p>
            <a:pPr lvl="1"/>
            <a:r>
              <a:rPr lang="nb-NO" dirty="0"/>
              <a:t>Problem: 32 bit per primtall</a:t>
            </a:r>
          </a:p>
          <a:p>
            <a:r>
              <a:rPr lang="nb-NO" dirty="0" err="1"/>
              <a:t>Kompakter</a:t>
            </a:r>
            <a:r>
              <a:rPr lang="nb-NO" dirty="0"/>
              <a:t> </a:t>
            </a:r>
            <a:r>
              <a:rPr lang="nb-NO" dirty="0" err="1"/>
              <a:t>bitarray</a:t>
            </a:r>
            <a:endParaRPr lang="nb-NO" dirty="0"/>
          </a:p>
          <a:p>
            <a:pPr lvl="2"/>
            <a:r>
              <a:rPr lang="nb-NO" dirty="0"/>
              <a:t>Kun 1 bit per oddetall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72A21A-9F9E-C94F-9384-A62E298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51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5" y="116632"/>
            <a:ext cx="7793037" cy="828675"/>
          </a:xfrm>
        </p:spPr>
        <p:txBody>
          <a:bodyPr/>
          <a:lstStyle/>
          <a:p>
            <a:r>
              <a:rPr lang="nb-NO" sz="2400" dirty="0"/>
              <a:t>Hvordan bruke 8 eller 7 bit i en </a:t>
            </a:r>
            <a:r>
              <a:rPr lang="nb-NO" sz="2400" b="1" dirty="0"/>
              <a:t>byte-array </a:t>
            </a:r>
            <a:r>
              <a:rPr lang="nb-NO" sz="2400" dirty="0"/>
              <a:t>for å representere primtallene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43928"/>
            <a:ext cx="7772400" cy="3207569"/>
          </a:xfrm>
        </p:spPr>
        <p:txBody>
          <a:bodyPr/>
          <a:lstStyle/>
          <a:p>
            <a:r>
              <a:rPr lang="nb-NO" sz="2000" dirty="0"/>
              <a:t>Vi representer alle oddetallene (1,3,5,,,) som ett bit (0= ikke-primtall, 1 = primtall) </a:t>
            </a:r>
          </a:p>
          <a:p>
            <a:r>
              <a:rPr lang="nb-NO" sz="2000" dirty="0"/>
              <a:t>Bruke alle 8 bit :</a:t>
            </a:r>
          </a:p>
          <a:p>
            <a:pPr lvl="1"/>
            <a:r>
              <a:rPr lang="nb-NO" sz="1800" dirty="0"/>
              <a:t>Fordel: mer kompakt lagring og litt raskere(?) adressering</a:t>
            </a:r>
          </a:p>
          <a:p>
            <a:pPr lvl="1"/>
            <a:r>
              <a:rPr lang="nb-NO" sz="1800" dirty="0"/>
              <a:t>Ulempe: Kan da ikke bruke verdien i byten direkte (</a:t>
            </a:r>
            <a:r>
              <a:rPr lang="nb-NO" sz="1800" dirty="0" err="1"/>
              <a:t>f.eks</a:t>
            </a:r>
            <a:r>
              <a:rPr lang="nb-NO" sz="1800" dirty="0"/>
              <a:t> som en indeks  til en </a:t>
            </a:r>
            <a:r>
              <a:rPr lang="nb-NO" sz="1800" dirty="0" err="1"/>
              <a:t>array</a:t>
            </a:r>
            <a:r>
              <a:rPr lang="nb-NO" sz="1800" dirty="0"/>
              <a:t>), heller ikke +,-,* eller /-operasjonene på verdien</a:t>
            </a:r>
          </a:p>
          <a:p>
            <a:r>
              <a:rPr lang="nb-NO" dirty="0"/>
              <a:t>Bruke 7 bit:</a:t>
            </a:r>
          </a:p>
          <a:p>
            <a:pPr lvl="1"/>
            <a:r>
              <a:rPr lang="nb-NO" dirty="0"/>
              <a:t>Fordel: ingen av ulempene med 8 bit</a:t>
            </a:r>
          </a:p>
          <a:p>
            <a:pPr lvl="1"/>
            <a:r>
              <a:rPr lang="nb-NO" dirty="0"/>
              <a:t>Ulempe: Tar litt større plass og litt langsommere(?) adressering </a:t>
            </a:r>
          </a:p>
          <a:p>
            <a:pPr lvl="1"/>
            <a:endParaRPr lang="nb-NO" sz="1800" dirty="0"/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31840" y="1772816"/>
            <a:ext cx="2520280" cy="504056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19872" y="1835532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08012" y="1441375"/>
            <a:ext cx="553998" cy="2149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85012" y="2024844"/>
            <a:ext cx="1146828" cy="2143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65951" y="1156102"/>
            <a:ext cx="248933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byte = 8 bit heltall: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00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Hvordan representere 8 (eller 7) bit i en byte-array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16196"/>
            <a:ext cx="7772400" cy="3535302"/>
          </a:xfrm>
        </p:spPr>
        <p:txBody>
          <a:bodyPr/>
          <a:lstStyle/>
          <a:p>
            <a:r>
              <a:rPr lang="nb-NO" sz="2000" dirty="0"/>
              <a:t>Bruker alle 8 bitene til oddetallene:</a:t>
            </a:r>
          </a:p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primtall,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hvis det er et partall (men ikke 2) da nei – ellers sjekk så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da:</a:t>
            </a:r>
          </a:p>
          <a:p>
            <a:pPr lvl="3"/>
            <a:r>
              <a:rPr lang="en-US" sz="1600" dirty="0" err="1"/>
              <a:t>Enten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/16,  </a:t>
            </a:r>
            <a:r>
              <a:rPr lang="en-US" sz="1600" dirty="0" err="1"/>
              <a:t>eller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&gt;&gt;&gt;4 (shift 4 </a:t>
            </a:r>
            <a:r>
              <a:rPr lang="en-US" sz="1600" dirty="0" err="1"/>
              <a:t>høyreover</a:t>
            </a:r>
            <a:r>
              <a:rPr lang="en-US" sz="1600" dirty="0"/>
              <a:t> </a:t>
            </a:r>
            <a:r>
              <a:rPr lang="en-US" sz="1600" dirty="0" err="1"/>
              <a:t>uten</a:t>
            </a:r>
            <a:r>
              <a:rPr lang="en-US" sz="1600" dirty="0"/>
              <a:t> kopi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fortegns-bitet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samme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å dele med 16)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i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 </a:t>
            </a:r>
            <a:r>
              <a:rPr lang="en-US" sz="1800" dirty="0" err="1"/>
              <a:t>enten</a:t>
            </a:r>
            <a:r>
              <a:rPr lang="en-US" sz="1800" dirty="0"/>
              <a:t>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%16)/2  </a:t>
            </a:r>
            <a:r>
              <a:rPr lang="en-US" sz="1800" dirty="0" err="1"/>
              <a:t>eller</a:t>
            </a:r>
            <a:br>
              <a:rPr lang="en-US" sz="1800" dirty="0"/>
            </a:br>
            <a:r>
              <a:rPr lang="en-US" sz="1800" dirty="0"/>
              <a:t> 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&amp;15)&gt;&gt;1</a:t>
            </a:r>
            <a:endParaRPr lang="nb-NO" sz="1800" dirty="0"/>
          </a:p>
          <a:p>
            <a:pPr lvl="1"/>
            <a:r>
              <a:rPr lang="nb-NO" sz="1800" dirty="0"/>
              <a:t>Hvorfor dele på 16 når det er 8 bit </a:t>
            </a:r>
          </a:p>
          <a:p>
            <a:pPr lvl="2"/>
            <a:r>
              <a:rPr lang="nb-NO" sz="1800" dirty="0"/>
              <a:t>fordi vi fjernet alle partallene – egentlig 16 tall representert i første byten, for byte 0: tallene 0-15</a:t>
            </a:r>
          </a:p>
          <a:p>
            <a:pPr lvl="1"/>
            <a:r>
              <a:rPr lang="en-US" sz="1800" dirty="0"/>
              <a:t>Om </a:t>
            </a:r>
            <a:r>
              <a:rPr lang="en-US" sz="1800" dirty="0" err="1"/>
              <a:t>så</a:t>
            </a:r>
            <a:r>
              <a:rPr lang="en-US" sz="1800" dirty="0"/>
              <a:t> å </a:t>
            </a:r>
            <a:r>
              <a:rPr lang="en-US" sz="1800" dirty="0" err="1"/>
              <a:t>finne</a:t>
            </a:r>
            <a:r>
              <a:rPr lang="en-US" sz="1800" dirty="0"/>
              <a:t> </a:t>
            </a:r>
            <a:r>
              <a:rPr lang="en-US" sz="1800" dirty="0" err="1"/>
              <a:t>bitverdien</a:t>
            </a:r>
            <a:r>
              <a:rPr lang="en-US" sz="1800" dirty="0"/>
              <a:t> – se </a:t>
            </a:r>
            <a:r>
              <a:rPr lang="en-US" sz="1800" dirty="0" err="1"/>
              <a:t>neste</a:t>
            </a:r>
            <a:r>
              <a:rPr lang="en-US" sz="1800" dirty="0"/>
              <a:t> </a:t>
            </a:r>
            <a:r>
              <a:rPr lang="en-US" sz="1800" dirty="0" err="1"/>
              <a:t>lysark</a:t>
            </a:r>
            <a:r>
              <a:rPr lang="en-US" sz="1800" dirty="0"/>
              <a:t>.</a:t>
            </a:r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3023646" y="1551185"/>
            <a:ext cx="2397543" cy="322911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97651" y="1591362"/>
            <a:ext cx="1903853" cy="23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55215" y="1004935"/>
            <a:ext cx="354905" cy="2044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32668" y="1712640"/>
            <a:ext cx="1090978" cy="1373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43608" y="1124744"/>
            <a:ext cx="244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byte = et 8 bit heltall</a:t>
            </a:r>
          </a:p>
        </p:txBody>
      </p:sp>
    </p:spTree>
    <p:extLst>
      <p:ext uri="{BB962C8B-B14F-4D97-AF65-F5344CB8AC3E}">
        <p14:creationId xmlns:p14="http://schemas.microsoft.com/office/powerpoint/2010/main" val="50829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Review</a:t>
            </a:r>
            <a:r>
              <a:rPr lang="nb-NO" dirty="0"/>
              <a:t> L06v23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5138886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000" dirty="0"/>
              <a:t>GPU </a:t>
            </a:r>
            <a:r>
              <a:rPr lang="nb-NO" sz="2000" dirty="0" err="1"/>
              <a:t>Exercises</a:t>
            </a:r>
            <a:r>
              <a:rPr lang="nb-NO" sz="2000" dirty="0"/>
              <a:t> </a:t>
            </a:r>
            <a:r>
              <a:rPr lang="nb-NO" sz="2000" dirty="0" err="1"/>
              <a:t>this</a:t>
            </a:r>
            <a:r>
              <a:rPr lang="nb-NO" sz="2000" dirty="0"/>
              <a:t> </a:t>
            </a:r>
            <a:r>
              <a:rPr lang="nb-NO" sz="2000" dirty="0" err="1"/>
              <a:t>week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1800" dirty="0" err="1"/>
              <a:t>Amdahl’s</a:t>
            </a:r>
            <a:r>
              <a:rPr lang="nb-NO" sz="1800" dirty="0"/>
              <a:t> and </a:t>
            </a:r>
            <a:r>
              <a:rPr lang="nb-NO" sz="1800" dirty="0" err="1"/>
              <a:t>Gustavson’s</a:t>
            </a:r>
            <a:r>
              <a:rPr lang="nb-NO" sz="1800" dirty="0"/>
              <a:t> </a:t>
            </a:r>
            <a:r>
              <a:rPr lang="nb-NO" sz="1800" dirty="0" err="1"/>
              <a:t>laws</a:t>
            </a:r>
            <a:endParaRPr lang="nb-NO" sz="1800" dirty="0"/>
          </a:p>
          <a:p>
            <a:pPr marL="514350" indent="-514350">
              <a:buFont typeface="+mj-lt"/>
              <a:buAutoNum type="romanUcPeriod"/>
            </a:pPr>
            <a:r>
              <a:rPr lang="nb-NO" sz="1800" dirty="0"/>
              <a:t>Prime </a:t>
            </a:r>
            <a:r>
              <a:rPr lang="nb-NO" sz="1800" dirty="0" err="1"/>
              <a:t>Numbers</a:t>
            </a:r>
            <a:r>
              <a:rPr lang="nb-NO" sz="1800" dirty="0"/>
              <a:t>, </a:t>
            </a:r>
            <a:r>
              <a:rPr lang="nb-NO" sz="1800" dirty="0" err="1"/>
              <a:t>Erasthophenes</a:t>
            </a:r>
            <a:r>
              <a:rPr lang="nb-NO" sz="1800" dirty="0"/>
              <a:t> </a:t>
            </a:r>
            <a:r>
              <a:rPr lang="nb-NO" sz="1800" dirty="0" err="1"/>
              <a:t>sieve</a:t>
            </a:r>
            <a:endParaRPr lang="nb-NO" sz="18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9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 7 bit i hver byte i </a:t>
            </a:r>
            <a:r>
              <a:rPr lang="nb-NO" dirty="0" err="1"/>
              <a:t>arrayen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14450"/>
            <a:ext cx="8127504" cy="4818063"/>
          </a:xfrm>
        </p:spPr>
        <p:txBody>
          <a:bodyPr/>
          <a:lstStyle/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ellers hvis det er et partall (men ikke 2) da nei – ellers:</a:t>
            </a:r>
          </a:p>
          <a:p>
            <a:pPr lvl="1"/>
            <a:r>
              <a:rPr lang="nb-NO" sz="1800" dirty="0"/>
              <a:t>Sjekk da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en-US" sz="1600" dirty="0"/>
              <a:t> /14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da: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%14)/2  </a:t>
            </a:r>
            <a:endParaRPr lang="nb-NO" sz="1800" dirty="0"/>
          </a:p>
          <a:p>
            <a:pPr lvl="1"/>
            <a:r>
              <a:rPr lang="nb-NO" sz="1800" dirty="0"/>
              <a:t>Nå har vi byte-nummeret og bit-nummeret i den byten. Vi kan da ta AND (&amp;) med det riktige elementet i en av de to </a:t>
            </a:r>
            <a:r>
              <a:rPr lang="nb-NO" sz="1800" dirty="0" err="1"/>
              <a:t>arrayene</a:t>
            </a:r>
            <a:r>
              <a:rPr lang="nb-NO" sz="1800" dirty="0"/>
              <a:t> som er oppgitt i skjelett-koden og teste om svaret er 0 eller ikke.</a:t>
            </a:r>
          </a:p>
          <a:p>
            <a:pPr lvl="1"/>
            <a:r>
              <a:rPr lang="nb-NO" sz="1800" dirty="0"/>
              <a:t>Hvordan sette alle 7 eller 8 bit == 1 i alle byter )</a:t>
            </a:r>
          </a:p>
          <a:p>
            <a:pPr lvl="2"/>
            <a:r>
              <a:rPr lang="nb-NO" sz="1800" dirty="0"/>
              <a:t>7 bit: hver byte settes  = 127  (men </a:t>
            </a:r>
            <a:r>
              <a:rPr lang="nb-NO" sz="1800" dirty="0" err="1"/>
              <a:t>bitet</a:t>
            </a:r>
            <a:r>
              <a:rPr lang="nb-NO" sz="1800" dirty="0"/>
              <a:t> for 1 settes =0)</a:t>
            </a:r>
          </a:p>
          <a:p>
            <a:pPr lvl="2"/>
            <a:r>
              <a:rPr lang="nb-NO" sz="1800" dirty="0"/>
              <a:t>8 bit: hver byte settes = -1 (men bit for 1 settes = 0)</a:t>
            </a:r>
          </a:p>
          <a:p>
            <a:pPr lvl="2"/>
            <a:endParaRPr lang="nb-NO" sz="1800" dirty="0"/>
          </a:p>
          <a:p>
            <a:r>
              <a:rPr lang="nb-NO" dirty="0"/>
              <a:t>Konklusjon: bruk 8 eller 7 bit i hver byte (valgfritt) i Oblig3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et tall M i sine primtallsfaktorer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Vi har laget og lagret ved hjelp av </a:t>
                </a:r>
                <a:r>
                  <a:rPr lang="nb-NO" sz="2000" dirty="0" err="1"/>
                  <a:t>Erotosthanes</a:t>
                </a:r>
                <a:r>
                  <a:rPr lang="nb-NO" sz="2000" dirty="0"/>
                  <a:t> sil alle (unntatt 2) primtall &lt; N   i en bit-array over alle odde-tallene.</a:t>
                </a:r>
              </a:p>
              <a:p>
                <a:pPr lvl="1"/>
                <a:r>
                  <a:rPr lang="nb-NO" sz="1800" dirty="0"/>
                  <a:t>1 = primtall, 0=ikke-primtall</a:t>
                </a:r>
              </a:p>
              <a:p>
                <a:pPr lvl="1"/>
                <a:r>
                  <a:rPr lang="nb-NO" sz="1800" dirty="0"/>
                  <a:t>Vi har krysset ut de som ikke er primtall</a:t>
                </a:r>
              </a:p>
              <a:p>
                <a:r>
                  <a:rPr lang="nb-NO" sz="2000" dirty="0"/>
                  <a:t>Hvordan skal vi så bruke dette til å faktorisere et tall</a:t>
                </a:r>
                <a:br>
                  <a:rPr lang="nb-NO" sz="2000" dirty="0"/>
                </a:br>
                <a:r>
                  <a:rPr lang="nb-NO" sz="2000" dirty="0"/>
                  <a:t> M &lt; N*N ?</a:t>
                </a:r>
              </a:p>
              <a:p>
                <a:r>
                  <a:rPr lang="nb-NO" sz="2000" b="1" dirty="0"/>
                  <a:t>Svar: </a:t>
                </a:r>
                <a:r>
                  <a:rPr lang="nb-NO" sz="2000" dirty="0"/>
                  <a:t>Divider M med alle primtall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i="1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nb-NO" sz="2000" dirty="0"/>
                  <a:t> (p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=2,3,5,..), og hver gang en slik divisjon  </a:t>
                </a:r>
                <a:r>
                  <a:rPr lang="nb-NO" sz="2000" dirty="0" err="1"/>
                  <a:t>M%p</a:t>
                </a:r>
                <a:r>
                  <a:rPr lang="nb-NO" sz="2000" baseline="-25000" dirty="0" err="1"/>
                  <a:t>i</a:t>
                </a:r>
                <a:r>
                  <a:rPr lang="nb-NO" sz="2000" baseline="-25000" dirty="0"/>
                  <a:t> </a:t>
                </a:r>
                <a:r>
                  <a:rPr lang="nb-NO" sz="2000" dirty="0"/>
                  <a:t>==0, så er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en av faktorene til M. Vi forsetter så med å faktorisere ett mindre tall  M’=M/p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Faktoriseringen av M = 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*..* </a:t>
                </a:r>
                <a:r>
                  <a:rPr lang="nb-NO" sz="2000" dirty="0" err="1"/>
                  <a:t>p</a:t>
                </a:r>
                <a:r>
                  <a:rPr lang="nb-NO" sz="2000" baseline="-25000" dirty="0" err="1"/>
                  <a:t>k</a:t>
                </a:r>
                <a:r>
                  <a:rPr lang="nb-NO" sz="2000" dirty="0"/>
                  <a:t> er da produktet av alle de primtall som dividerer M uten rest. </a:t>
                </a:r>
              </a:p>
              <a:p>
                <a:r>
                  <a:rPr lang="nb-NO" sz="2000" dirty="0"/>
                  <a:t>HUSK at en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kan forekommer flere ganger i svaret.</a:t>
                </a:r>
                <a:br>
                  <a:rPr lang="nb-NO" sz="2000" dirty="0"/>
                </a:br>
                <a:r>
                  <a:rPr lang="nb-NO" sz="2000" dirty="0"/>
                  <a:t>eks: 20= 2*2*5,   81 = 3*3*3*3,  </a:t>
                </a:r>
                <a:r>
                  <a:rPr lang="nb-NO" sz="2000" dirty="0" err="1"/>
                  <a:t>osv</a:t>
                </a:r>
                <a:r>
                  <a:rPr lang="nb-NO" sz="2000" dirty="0"/>
                  <a:t> </a:t>
                </a:r>
              </a:p>
              <a:p>
                <a:r>
                  <a:rPr lang="nb-NO" sz="2000" dirty="0">
                    <a:solidFill>
                      <a:srgbClr val="FF0000"/>
                    </a:solidFill>
                  </a:rPr>
                  <a:t>Finner vi ingen faktorisering av M, dvs. ingen  p</a:t>
                </a:r>
                <a:r>
                  <a:rPr lang="nb-NO" sz="2000" baseline="-25000" dirty="0">
                    <a:solidFill>
                      <a:srgbClr val="FF0000"/>
                    </a:solidFill>
                  </a:rPr>
                  <a:t>i </a:t>
                </a:r>
                <a:r>
                  <a:rPr lang="nb-NO" sz="2000" dirty="0">
                    <a:solidFill>
                      <a:srgbClr val="FF0000"/>
                    </a:solidFill>
                  </a:rPr>
                  <a:t>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nb-NO" sz="2000" dirty="0">
                    <a:solidFill>
                      <a:srgbClr val="FF0000"/>
                    </a:solidFill>
                  </a:rPr>
                  <a:t>som dividerer M med rest == 0, så er M selv et primtall.</a:t>
                </a: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33" r="-78" b="-79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64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93037" cy="828675"/>
          </a:xfrm>
        </p:spPr>
        <p:txBody>
          <a:bodyPr/>
          <a:lstStyle/>
          <a:p>
            <a:r>
              <a:rPr lang="nb-NO" dirty="0"/>
              <a:t>Hvordan parallellisere faktorisering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170434"/>
            <a:ext cx="7772400" cy="25465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Denne uka viktig å få på plass en effektiv sekvensiell løsning med om lag disse kjøretidene for N = 2 </a:t>
            </a:r>
            <a:r>
              <a:rPr lang="nb-NO" sz="2000" dirty="0" err="1"/>
              <a:t>mill</a:t>
            </a:r>
            <a:r>
              <a:rPr lang="nb-NO" sz="2000" dirty="0"/>
              <a:t>:</a:t>
            </a:r>
          </a:p>
          <a:p>
            <a:pPr lvl="2" indent="-342900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63688" y="2204864"/>
            <a:ext cx="6174432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m:2 000 000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primtall &lt;= 2000000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   15.56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dirty="0" err="1">
                <a:solidFill>
                  <a:schemeClr val="bg1"/>
                </a:solidFill>
              </a:rPr>
              <a:t>Eratosthenes</a:t>
            </a:r>
            <a:r>
              <a:rPr lang="nb-NO" dirty="0">
                <a:solidFill>
                  <a:schemeClr val="bg1"/>
                </a:solidFill>
              </a:rPr>
              <a:t> sil (  0.00004182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dirty="0">
                <a:solidFill>
                  <a:schemeClr val="bg1"/>
                </a:solidFill>
              </a:rPr>
              <a:t>……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3999998764380 = 2*2*3*5*103*647248991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3999998764381 = 37*108108074713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3999998764382 = 2*271*457*1931*8363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3999998764383 = 3*19*47*1493093977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3999998764384 = 2*2*2*2*2*7*313*1033*55229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3999998764385 = 5*13*59951*1026479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3999998764386 = 2*3*3*31*71*100964177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3999998764387 = 1163*1879*1830431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3999998764388 = 2*2*11*11*17*23*293*72139</a:t>
            </a:r>
          </a:p>
          <a:p>
            <a:r>
              <a:rPr lang="nb-NO" dirty="0">
                <a:solidFill>
                  <a:schemeClr val="bg1"/>
                </a:solidFill>
              </a:rPr>
              <a:t> 100 faktoriseringer beregnet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:     422.0307ms -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dvs</a:t>
            </a:r>
            <a:r>
              <a:rPr lang="nb-NO" dirty="0">
                <a:solidFill>
                  <a:schemeClr val="bg1"/>
                </a:solidFill>
              </a:rPr>
              <a:t>:      4.2203ms. per faktorisering</a:t>
            </a:r>
          </a:p>
        </p:txBody>
      </p:sp>
    </p:spTree>
    <p:extLst>
      <p:ext uri="{BB962C8B-B14F-4D97-AF65-F5344CB8AC3E}">
        <p14:creationId xmlns:p14="http://schemas.microsoft.com/office/powerpoint/2010/main" val="3461268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store tall med 18-19 desimale sifre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052736"/>
            <a:ext cx="7776864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Uke5&gt;java PrimtallESil 2140000000</a:t>
            </a:r>
          </a:p>
          <a:p>
            <a:r>
              <a:rPr lang="nb-NO" sz="1600" dirty="0" err="1">
                <a:solidFill>
                  <a:schemeClr val="bg1"/>
                </a:solidFill>
              </a:rPr>
              <a:t>max</a:t>
            </a:r>
            <a:r>
              <a:rPr lang="nb-NO" sz="1600" dirty="0">
                <a:solidFill>
                  <a:schemeClr val="bg1"/>
                </a:solidFill>
              </a:rPr>
              <a:t> primtall m:2 140 000 000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bitArr.length:133 750 001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Genererte primtall &lt;= 2 140 000 000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    11030.36 </a:t>
            </a:r>
            <a:r>
              <a:rPr lang="nb-NO" sz="1600" dirty="0" err="1">
                <a:solidFill>
                  <a:schemeClr val="bg1"/>
                </a:solidFill>
              </a:rPr>
              <a:t>millisek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 Eratosthenes sil ( 0.00010530 </a:t>
            </a:r>
            <a:r>
              <a:rPr lang="nb-NO" sz="1600" dirty="0" err="1">
                <a:solidFill>
                  <a:schemeClr val="bg1"/>
                </a:solidFill>
              </a:rPr>
              <a:t>millisec</a:t>
            </a:r>
            <a:r>
              <a:rPr lang="nb-NO" sz="1600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antall primtall &lt; 2 140 000 000 er: 104 748 779,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4.89% 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og det største primtallet er: 2 139 999 977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4 579 599 999 999 999 900 = 2*2*3*5*5*967*3673*19421*221303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4 579 599 999 999 999 901 = 4579599999999999901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4 579 599 999 999 999 902 = 2*2289799999999999951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4 579 599 999 999 999 903 = 3*31*13188589*3733758839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4 579 599 999 999 999 904 = 2*2*2*2*2*19*71*106087842846553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4 579 599 999 999 999 905 = 5*7*130845714285714283</a:t>
            </a:r>
          </a:p>
          <a:p>
            <a:r>
              <a:rPr lang="nb-NO" sz="1600" dirty="0">
                <a:solidFill>
                  <a:schemeClr val="bg1"/>
                </a:solidFill>
              </a:rPr>
              <a:t>..............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4 579 599 999 999 999 997 = 11*416327272727272727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4 579 599 999 999 999 998 = 2*121081*18911307306679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4 579 599 999 999 999 999 = 3*17*19*6625387*713333333</a:t>
            </a:r>
          </a:p>
          <a:p>
            <a:r>
              <a:rPr lang="nb-NO" sz="1600" dirty="0">
                <a:solidFill>
                  <a:schemeClr val="bg1"/>
                </a:solidFill>
              </a:rPr>
              <a:t>100 faktoriseringer beregnet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333481.4427ms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 3334.8144ms. per faktorisering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largestLongFactorizedSafe</a:t>
            </a:r>
            <a:r>
              <a:rPr lang="nb-NO" sz="1600" dirty="0">
                <a:solidFill>
                  <a:schemeClr val="bg1"/>
                </a:solidFill>
              </a:rPr>
              <a:t>: 4 579 599 841 640 001 173= 2139999949*2139999977</a:t>
            </a:r>
          </a:p>
        </p:txBody>
      </p:sp>
    </p:spTree>
    <p:extLst>
      <p:ext uri="{BB962C8B-B14F-4D97-AF65-F5344CB8AC3E}">
        <p14:creationId xmlns:p14="http://schemas.microsoft.com/office/powerpoint/2010/main" val="1796951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parallelliser et problem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1314451"/>
            <a:ext cx="7911480" cy="2618606"/>
          </a:xfrm>
        </p:spPr>
        <p:txBody>
          <a:bodyPr/>
          <a:lstStyle/>
          <a:p>
            <a:r>
              <a:rPr lang="nb-NO" sz="2000" dirty="0">
                <a:solidFill>
                  <a:srgbClr val="0070C0"/>
                </a:solidFill>
              </a:rPr>
              <a:t>Utgangspunkt: </a:t>
            </a:r>
            <a:r>
              <a:rPr lang="nb-NO" sz="2000" dirty="0"/>
              <a:t>Vi har en sekvensiell effektiv og riktig sekvensiell algoritme som løser problemet.</a:t>
            </a:r>
          </a:p>
          <a:p>
            <a:r>
              <a:rPr lang="nb-NO" sz="2000" dirty="0"/>
              <a:t>Vi kan dele opp både koden og data (hver for seg?)</a:t>
            </a:r>
          </a:p>
          <a:p>
            <a:r>
              <a:rPr lang="nb-NO" sz="2000" dirty="0"/>
              <a:t>Vanligst å dele opp data</a:t>
            </a:r>
            <a:endParaRPr lang="nb-NO" sz="1800" dirty="0"/>
          </a:p>
          <a:p>
            <a:pPr lvl="1"/>
            <a:r>
              <a:rPr lang="nb-NO" sz="1800" dirty="0"/>
              <a:t>Som oftest deler vi opp data, og lar ‘hele’ koden virke på hver av disse data-delene (en del til hver tråd).</a:t>
            </a:r>
          </a:p>
          <a:p>
            <a:pPr lvl="1"/>
            <a:r>
              <a:rPr lang="nb-NO" sz="1800" dirty="0"/>
              <a:t>Eks: Matriser</a:t>
            </a:r>
          </a:p>
          <a:p>
            <a:pPr lvl="2"/>
            <a:r>
              <a:rPr lang="nb-NO" sz="1800" dirty="0"/>
              <a:t>radvis eller kolonnevis oppdeling av C til hver tråd</a:t>
            </a:r>
          </a:p>
          <a:p>
            <a:pPr lvl="2"/>
            <a:r>
              <a:rPr lang="nb-NO" sz="1800" dirty="0"/>
              <a:t>Omforme data slik at de passer bedre i cachene (transponere B)</a:t>
            </a:r>
          </a:p>
          <a:p>
            <a:pPr lvl="1"/>
            <a:r>
              <a:rPr lang="nb-NO" sz="1800" dirty="0"/>
              <a:t>Rekursiv oppdeling av data  (‘lett’)</a:t>
            </a:r>
          </a:p>
          <a:p>
            <a:pPr lvl="2"/>
            <a:r>
              <a:rPr lang="nb-NO" sz="1800" dirty="0"/>
              <a:t>     Eks: Quicksort</a:t>
            </a:r>
          </a:p>
          <a:p>
            <a:r>
              <a:rPr lang="nb-NO" sz="2000" dirty="0"/>
              <a:t>Også mulig å dele opp koden:</a:t>
            </a:r>
          </a:p>
          <a:p>
            <a:pPr lvl="1"/>
            <a:r>
              <a:rPr lang="nb-NO" sz="1800" dirty="0"/>
              <a:t>Alternativ Oblig3 i INF1000: Beregning av Pi (3,1415..) med 17 000 sifre med tre </a:t>
            </a:r>
            <a:r>
              <a:rPr lang="nb-NO" sz="1800" dirty="0" err="1"/>
              <a:t>ArcTan</a:t>
            </a:r>
            <a:r>
              <a:rPr lang="nb-NO" sz="1800" dirty="0"/>
              <a:t>-rekker</a:t>
            </a:r>
          </a:p>
          <a:p>
            <a:pPr lvl="1"/>
            <a:r>
              <a:rPr lang="nb-NO" sz="1800" dirty="0"/>
              <a:t>Primtalls-faktorisering av store tall N for kodebrekking:</a:t>
            </a:r>
          </a:p>
          <a:p>
            <a:pPr lvl="2"/>
            <a:r>
              <a:rPr lang="nb-NO" sz="1800" dirty="0"/>
              <a:t>N= p</a:t>
            </a:r>
            <a:r>
              <a:rPr lang="nb-NO" sz="1800" baseline="-25000" dirty="0"/>
              <a:t>1</a:t>
            </a:r>
            <a:r>
              <a:rPr lang="nb-NO" sz="1800" dirty="0"/>
              <a:t>* p</a:t>
            </a:r>
            <a:r>
              <a:rPr lang="nb-NO" sz="1800" baseline="-25000" dirty="0"/>
              <a:t>2</a:t>
            </a:r>
            <a:endParaRPr lang="nb-NO" sz="18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69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algoritmen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Koden består en eller flere steg; som oftest i form av en eller flere samlinger av løkker (som er enkle, doble, triple..)</a:t>
            </a:r>
          </a:p>
          <a:p>
            <a:r>
              <a:rPr lang="nb-NO" sz="2000" dirty="0"/>
              <a:t>Vi vil parallellisere med k tråder, og hver slikt steg vil få hver sin parallellisering med en </a:t>
            </a:r>
            <a:r>
              <a:rPr lang="nb-NO" sz="2000" dirty="0" err="1"/>
              <a:t>CyclickBarrier</a:t>
            </a:r>
            <a:r>
              <a:rPr lang="nb-NO" sz="2000" dirty="0"/>
              <a:t>-synkronisering mellom hver av disse delene + en synkronisert avslutning (</a:t>
            </a:r>
            <a:r>
              <a:rPr lang="nb-NO" sz="2000" dirty="0" err="1"/>
              <a:t>join</a:t>
            </a:r>
            <a:r>
              <a:rPr lang="nb-NO" sz="2000" dirty="0"/>
              <a:t>(), ..).</a:t>
            </a:r>
          </a:p>
          <a:p>
            <a:r>
              <a:rPr lang="nb-NO" sz="2000" dirty="0"/>
              <a:t>Eks:</a:t>
            </a:r>
          </a:p>
          <a:p>
            <a:pPr lvl="1"/>
            <a:r>
              <a:rPr lang="nb-NO" sz="1800" dirty="0"/>
              <a:t>finnMax – hadde ett slikt steg: </a:t>
            </a:r>
            <a:r>
              <a:rPr lang="nb-NO" sz="1800" dirty="0">
                <a:solidFill>
                  <a:srgbClr val="0070C0"/>
                </a:solidFill>
              </a:rPr>
              <a:t>for</a:t>
            </a:r>
            <a:r>
              <a:rPr lang="nb-NO" sz="1800" dirty="0"/>
              <a:t> (</a:t>
            </a:r>
            <a:r>
              <a:rPr lang="nb-NO" sz="1800" dirty="0">
                <a:solidFill>
                  <a:srgbClr val="0070C0"/>
                </a:solidFill>
              </a:rPr>
              <a:t>int</a:t>
            </a:r>
            <a:r>
              <a:rPr lang="nb-NO" sz="1800" dirty="0"/>
              <a:t> i = 0 …n-1)  -løkke</a:t>
            </a:r>
          </a:p>
          <a:p>
            <a:pPr lvl="1"/>
            <a:r>
              <a:rPr lang="nb-NO" sz="1800" dirty="0" err="1"/>
              <a:t>MatriseMult</a:t>
            </a:r>
            <a:r>
              <a:rPr lang="nb-NO" sz="1800" dirty="0"/>
              <a:t> hadde ett slikt steg med trippel-løkke </a:t>
            </a:r>
          </a:p>
          <a:p>
            <a:pPr lvl="1"/>
            <a:r>
              <a:rPr lang="nb-NO" sz="1800" dirty="0"/>
              <a:t>Flere steg mulig: Eksempler senere i kurs (</a:t>
            </a:r>
            <a:r>
              <a:rPr lang="nb-NO" sz="1800" dirty="0" err="1"/>
              <a:t>Radix</a:t>
            </a:r>
            <a:r>
              <a:rPr lang="nb-NO" sz="1800" dirty="0"/>
              <a:t>)</a:t>
            </a:r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49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data – del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For å planlegge parallellisering av ett slikt steg må vi finne:</a:t>
            </a:r>
          </a:p>
          <a:p>
            <a:pPr lvl="1"/>
            <a:r>
              <a:rPr lang="nb-NO" sz="1800" dirty="0"/>
              <a:t>Hvilke data i problemet er lokale i hver tråd?</a:t>
            </a:r>
          </a:p>
          <a:p>
            <a:pPr lvl="1"/>
            <a:r>
              <a:rPr lang="nb-NO" sz="1800" dirty="0"/>
              <a:t>Hvilke data i problemet er felles/delt mellom trådene?</a:t>
            </a:r>
          </a:p>
          <a:p>
            <a:r>
              <a:rPr lang="nb-NO" sz="2000" dirty="0"/>
              <a:t>Viktig for effektiv parallell kode.</a:t>
            </a:r>
          </a:p>
          <a:p>
            <a:pPr lvl="1"/>
            <a:r>
              <a:rPr lang="nb-NO" sz="1800" dirty="0"/>
              <a:t>Hvordan deler vi opp felles data (om mulig) </a:t>
            </a:r>
          </a:p>
          <a:p>
            <a:pPr lvl="1"/>
            <a:r>
              <a:rPr lang="nb-NO" sz="1800" dirty="0"/>
              <a:t>Kan hver tråd beregne hver sin egen, disjunkte del av data</a:t>
            </a:r>
          </a:p>
          <a:p>
            <a:pPr lvl="1"/>
            <a:r>
              <a:rPr lang="nb-NO" sz="1800" dirty="0"/>
              <a:t>Færrest mulig synkroniseringer (de tar ‘mye’ tid)</a:t>
            </a:r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1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96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err="1"/>
              <a:t>Tidtagning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JIT –kompilering</a:t>
            </a:r>
          </a:p>
          <a:p>
            <a:pPr lvl="1"/>
            <a:r>
              <a:rPr lang="nb-NO" noProof="0" dirty="0"/>
              <a:t>Hvor mye betyr det egentlig</a:t>
            </a:r>
          </a:p>
          <a:p>
            <a:r>
              <a:rPr lang="nb-NO" noProof="0" dirty="0"/>
              <a:t>Operativsystemet (Windows eller Linux)</a:t>
            </a:r>
          </a:p>
          <a:p>
            <a:pPr lvl="1"/>
            <a:r>
              <a:rPr lang="nb-NO" noProof="0" dirty="0"/>
              <a:t>Er de like raske?</a:t>
            </a:r>
          </a:p>
          <a:p>
            <a:pPr lvl="0"/>
            <a:r>
              <a:rPr lang="nb-NO" noProof="0" dirty="0"/>
              <a:t>Søppeltømming i Java</a:t>
            </a:r>
          </a:p>
          <a:p>
            <a:pPr lvl="1"/>
            <a:r>
              <a:rPr lang="nb-NO" noProof="0" dirty="0"/>
              <a:t>Skjer under kjøring (med i tidene)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21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Tidsmålinger og JIT (Just In Time) -kompilering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/>
              <a:t>Tilbake til kompileringen av et Java-program: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/>
                <a:t>javac</a:t>
              </a:r>
              <a:r>
                <a:rPr lang="nb-NO" dirty="0"/>
                <a:t>  kompilerer først vårt java-program til en .class fil. som består av </a:t>
              </a:r>
              <a:r>
                <a:rPr lang="nb-NO" b="1" dirty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main(  ).</a:t>
              </a:r>
              <a:br>
                <a:rPr lang="nb-NO" dirty="0"/>
              </a:br>
              <a:r>
                <a:rPr lang="nb-NO" dirty="0"/>
                <a:t>Vårt program kjører først</a:t>
              </a:r>
            </a:p>
            <a:p>
              <a:r>
                <a:rPr lang="nb-NO" dirty="0"/>
                <a:t> interpretert (byte-koden tolkes).</a:t>
              </a:r>
            </a:p>
            <a:p>
              <a:r>
                <a:rPr lang="nb-NO" dirty="0"/>
                <a:t>Blir JIT-kompilert (mens koden kjører)</a:t>
              </a:r>
            </a:p>
            <a:p>
              <a:r>
                <a:rPr lang="nb-NO" dirty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 java (JVM)  starter vår </a:t>
              </a:r>
            </a:p>
            <a:p>
              <a:pPr algn="ctr"/>
              <a:r>
                <a:rPr lang="nb-NO" dirty="0"/>
                <a:t>program i ‘main()’, men følger med. </a:t>
              </a:r>
            </a:p>
            <a:p>
              <a:pPr algn="ctr"/>
              <a:r>
                <a:rPr lang="nb-NO" dirty="0"/>
                <a:t>1.Kalles en metode flere ganger, kompileres den over fra bytekode til </a:t>
              </a:r>
              <a:r>
                <a:rPr lang="nb-NO" b="1" dirty="0"/>
                <a:t>maskinkode</a:t>
              </a:r>
              <a:r>
                <a:rPr lang="nb-NO" dirty="0"/>
                <a:t>. </a:t>
              </a:r>
            </a:p>
            <a:p>
              <a:pPr algn="ctr"/>
              <a:r>
                <a:rPr lang="nb-NO" dirty="0"/>
                <a:t>2. Kalles den enda mange ganger kan denne koden igjen </a:t>
              </a:r>
              <a:r>
                <a:rPr lang="nb-NO" b="1" dirty="0"/>
                <a:t>optimaliseres </a:t>
              </a:r>
            </a:p>
            <a:p>
              <a:pPr algn="ctr"/>
              <a:r>
                <a:rPr lang="nb-NO" dirty="0"/>
                <a:t>(flere ganger)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17942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Optimaliserng</a:t>
            </a:r>
            <a:r>
              <a:rPr lang="nb-NO" dirty="0"/>
              <a:t> – ett eksempel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Original kode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1) </a:t>
            </a:r>
            <a:r>
              <a:rPr lang="nb-NO" sz="1400" dirty="0" err="1"/>
              <a:t>Inline</a:t>
            </a:r>
            <a:r>
              <a:rPr lang="nb-NO" sz="1400" dirty="0"/>
              <a:t> </a:t>
            </a:r>
            <a:r>
              <a:rPr lang="nb-NO" sz="1400" dirty="0" err="1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/>
              <a:t>} 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2) Fjern overflødige les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 = y;</a:t>
            </a:r>
          </a:p>
          <a:p>
            <a:r>
              <a:rPr lang="en-US" sz="1600" dirty="0"/>
              <a:t>    sum = y + y;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3) Fjern overflødige variable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y</a:t>
            </a:r>
            <a:r>
              <a:rPr lang="en-US" sz="1600" dirty="0"/>
              <a:t>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4) Fjern død kode</a:t>
            </a:r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L07v23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Prime </a:t>
            </a:r>
            <a:r>
              <a:rPr lang="nb-NO" sz="2000" dirty="0" err="1"/>
              <a:t>Numbers</a:t>
            </a:r>
            <a:r>
              <a:rPr lang="nb-NO" sz="2000" dirty="0"/>
              <a:t>, </a:t>
            </a:r>
            <a:r>
              <a:rPr lang="nb-NO" sz="2000" dirty="0" err="1"/>
              <a:t>review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Oblig</a:t>
            </a:r>
            <a:r>
              <a:rPr lang="nb-NO" sz="2000" dirty="0"/>
              <a:t> 3: Prime </a:t>
            </a:r>
            <a:r>
              <a:rPr lang="nb-NO" sz="2000" dirty="0" err="1"/>
              <a:t>Numbers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Tidtagning</a:t>
            </a:r>
            <a:endParaRPr lang="nb-NO" sz="2000" dirty="0"/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JIT </a:t>
            </a:r>
            <a:r>
              <a:rPr lang="nb-NO" sz="1800" dirty="0" err="1"/>
              <a:t>compilation</a:t>
            </a:r>
            <a:endParaRPr lang="nb-NO" sz="1800" dirty="0"/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Operativsystem?</a:t>
            </a:r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Søppel/Garbage Collection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/>
              <a:t>Mediantider for</a:t>
            </a:r>
            <a:br>
              <a:rPr lang="nb-NO" sz="1800" noProof="0" dirty="0"/>
            </a:br>
            <a:r>
              <a:rPr lang="nb-NO" sz="1800" noProof="0" dirty="0"/>
              <a:t> finnMax fra </a:t>
            </a:r>
            <a:br>
              <a:rPr lang="nb-NO" sz="1800" noProof="0" dirty="0"/>
            </a:br>
            <a:r>
              <a:rPr lang="nb-NO" sz="1800" noProof="0" dirty="0"/>
              <a:t>ukeoppgavene: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051720" y="-26099"/>
            <a:ext cx="7092280" cy="6894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FinnMaxMulti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10000 7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6.30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630.46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0.28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28.38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0.27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26.95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0.48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47.84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1.43</a:t>
            </a:r>
          </a:p>
          <a:p>
            <a:endParaRPr lang="nb-NO" sz="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seq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time:   </a:t>
            </a:r>
            <a:r>
              <a:rPr lang="nb-NO" sz="1400" dirty="0">
                <a:solidFill>
                  <a:srgbClr val="C00000"/>
                </a:solidFill>
              </a:rPr>
              <a:t>0.014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median para time</a:t>
            </a:r>
            <a:r>
              <a:rPr lang="nb-NO" sz="1400" dirty="0">
                <a:solidFill>
                  <a:srgbClr val="C00000"/>
                </a:solidFill>
              </a:rPr>
              <a:t>:   0.569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0.03, n = 10000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10 000</a:t>
            </a:r>
          </a:p>
          <a:p>
            <a:endParaRPr lang="nb-NO" dirty="0"/>
          </a:p>
          <a:p>
            <a:r>
              <a:rPr lang="nb-NO" dirty="0"/>
              <a:t>Vi ser at kjøretidene</a:t>
            </a:r>
            <a:br>
              <a:rPr lang="nb-NO" dirty="0"/>
            </a:br>
            <a:r>
              <a:rPr lang="nb-NO" dirty="0"/>
              <a:t>(</a:t>
            </a:r>
            <a:r>
              <a:rPr lang="nb-NO" dirty="0" err="1"/>
              <a:t>sekv</a:t>
            </a:r>
            <a:r>
              <a:rPr lang="nb-NO" dirty="0"/>
              <a:t> og para) synker dramatisk fra 1.ste til neste kjøring.</a:t>
            </a:r>
          </a:p>
          <a:p>
            <a:r>
              <a:rPr lang="nb-NO" dirty="0" err="1"/>
              <a:t>Pga</a:t>
            </a:r>
            <a:r>
              <a:rPr lang="nb-NO" dirty="0"/>
              <a:t> JIT-optimalisering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4283968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283968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283968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4283968" y="3068960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283968" y="3933056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FinnMaxMulti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14.08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1.41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6.98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0.70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3.17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4.75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0.47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2.79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5.04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2.87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2.92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   5.052, median para time:   3.173,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1.59, n = 10 000 000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009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M:\INF2440Para\FinnMax&gt;java -</a:t>
            </a:r>
            <a:r>
              <a:rPr lang="nb-NO" dirty="0" err="1"/>
              <a:t>Xint</a:t>
            </a:r>
            <a:r>
              <a:rPr lang="nb-NO" dirty="0"/>
              <a:t> </a:t>
            </a:r>
            <a:r>
              <a:rPr lang="nb-NO" dirty="0" err="1"/>
              <a:t>FinnMaxMulti</a:t>
            </a:r>
            <a:r>
              <a:rPr lang="nb-NO" dirty="0"/>
              <a:t>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67.24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6.72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179.40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17.94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64.00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6.40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175.12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17.51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51.42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5.14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176.23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17.62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64.95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6.49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173.17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17.32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60.11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6.01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185.84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18.58</a:t>
            </a:r>
          </a:p>
          <a:p>
            <a:endParaRPr lang="nb-NO" dirty="0"/>
          </a:p>
          <a:p>
            <a:r>
              <a:rPr lang="nb-NO" dirty="0"/>
              <a:t>Median </a:t>
            </a:r>
            <a:r>
              <a:rPr lang="nb-NO" dirty="0" err="1"/>
              <a:t>seq</a:t>
            </a:r>
            <a:r>
              <a:rPr lang="nb-NO" dirty="0"/>
              <a:t> time: 179.403, median para time:  64.950,</a:t>
            </a:r>
          </a:p>
          <a:p>
            <a:r>
              <a:rPr lang="nb-NO" dirty="0"/>
              <a:t> </a:t>
            </a:r>
            <a:r>
              <a:rPr lang="nb-NO" dirty="0" err="1"/>
              <a:t>Speedup</a:t>
            </a:r>
            <a:r>
              <a:rPr lang="nb-NO" dirty="0"/>
              <a:t>:    2.76, n = 10 000 000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/>
              <a:t>JIT-kompilering</a:t>
            </a:r>
            <a:r>
              <a:rPr lang="nb-NO" b="1" dirty="0"/>
              <a:t> avslått :</a:t>
            </a:r>
          </a:p>
          <a:p>
            <a:r>
              <a:rPr lang="nb-NO" b="1" dirty="0"/>
              <a:t>&gt; java –</a:t>
            </a:r>
            <a:r>
              <a:rPr lang="nb-NO" b="1" dirty="0" err="1"/>
              <a:t>Xint</a:t>
            </a:r>
            <a:r>
              <a:rPr lang="nb-NO" dirty="0"/>
              <a:t> …..</a:t>
            </a:r>
          </a:p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480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JIT-kompilering +optimalisering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Søppel-tømming</a:t>
            </a:r>
          </a:p>
        </p:txBody>
      </p:sp>
    </p:spTree>
    <p:extLst>
      <p:ext uri="{BB962C8B-B14F-4D97-AF65-F5344CB8AC3E}">
        <p14:creationId xmlns:p14="http://schemas.microsoft.com/office/powerpoint/2010/main" val="23913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betyr dette for tidsmålingene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Første gangen vi gjører er tiden vi måler en sum av:</a:t>
            </a:r>
          </a:p>
          <a:p>
            <a:pPr lvl="1"/>
            <a:r>
              <a:rPr lang="nb-NO" sz="1800" noProof="0" dirty="0"/>
              <a:t>Først litt </a:t>
            </a:r>
            <a:r>
              <a:rPr lang="nb-NO" sz="1800" noProof="0" dirty="0" err="1"/>
              <a:t>interpretering</a:t>
            </a:r>
            <a:r>
              <a:rPr lang="nb-NO" sz="1800" noProof="0" dirty="0"/>
              <a:t> av bytekode</a:t>
            </a:r>
          </a:p>
          <a:p>
            <a:pPr lvl="1"/>
            <a:r>
              <a:rPr lang="nb-NO" sz="1800" noProof="0" dirty="0"/>
              <a:t>Så oversetting(kompilering) av hyppig brukte metoder til maskinkode</a:t>
            </a:r>
          </a:p>
          <a:p>
            <a:pPr lvl="1"/>
            <a:r>
              <a:rPr lang="nb-NO" sz="1800" noProof="0" dirty="0"/>
              <a:t>kjøring av resten av programmet dels i maskinkode.</a:t>
            </a:r>
          </a:p>
          <a:p>
            <a:r>
              <a:rPr lang="nb-NO" sz="2000" noProof="0" dirty="0"/>
              <a:t>Andre gang vi kjører, kan følgende skje:</a:t>
            </a:r>
          </a:p>
          <a:p>
            <a:pPr lvl="1"/>
            <a:r>
              <a:rPr lang="nb-NO" sz="1800" noProof="0" dirty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/>
              <a:t>Kjøretiden synker ytterligere</a:t>
            </a:r>
          </a:p>
          <a:p>
            <a:r>
              <a:rPr lang="nb-NO" sz="2000" noProof="0" dirty="0"/>
              <a:t>Tredje gang er som oftest optimaliseringa ferdig, men ytterligere optimalisering kan bli gjort</a:t>
            </a:r>
          </a:p>
          <a:p>
            <a:r>
              <a:rPr lang="nb-NO" sz="2000" noProof="0" dirty="0" err="1"/>
              <a:t>Tidtakningen</a:t>
            </a:r>
            <a:r>
              <a:rPr lang="nb-NO" sz="2000" noProof="0" dirty="0"/>
              <a:t> vår må endres !</a:t>
            </a:r>
          </a:p>
          <a:p>
            <a:r>
              <a:rPr lang="nb-NO" sz="2000" noProof="0" dirty="0"/>
              <a:t>Vi kjører det sekvensielle og parallelle programmet </a:t>
            </a:r>
            <a:r>
              <a:rPr lang="nb-NO" sz="2000" noProof="0" dirty="0" err="1"/>
              <a:t>f.eks</a:t>
            </a:r>
            <a:r>
              <a:rPr lang="nb-NO" sz="2000" noProof="0" dirty="0"/>
              <a:t> 9 ganger i en løkke , noterer alle kjøretider i to </a:t>
            </a:r>
            <a:r>
              <a:rPr lang="nb-NO" sz="2000" noProof="0" dirty="0" err="1"/>
              <a:t>arrayer</a:t>
            </a:r>
            <a:r>
              <a:rPr lang="nb-NO" sz="2000" noProof="0" dirty="0"/>
              <a:t> som så sorteres og vi velger medianverdien = a[(a.length-1)/2] </a:t>
            </a:r>
          </a:p>
          <a:p>
            <a:r>
              <a:rPr lang="nb-NO" sz="2000" noProof="0" dirty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4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 err="1"/>
              <a:t>FinnMax</a:t>
            </a:r>
            <a:r>
              <a:rPr lang="nb-NO" sz="1600" dirty="0"/>
              <a:t> 3 ulike kjøringer (samme </a:t>
            </a:r>
            <a:r>
              <a:rPr lang="nb-NO" sz="1600" dirty="0" err="1"/>
              <a:t>parametre</a:t>
            </a:r>
            <a:r>
              <a:rPr lang="nb-NO" sz="1600" dirty="0"/>
              <a:t> , varierer antall tråder: 8, 16, 4 )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br>
              <a:rPr lang="nb-NO" sz="1200" dirty="0"/>
            </a:br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</a:p>
          <a:p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/>
              <a:t>………………</a:t>
            </a:r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3168146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«Aldri» samme resultatet to ganger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Uke2&gt;</a:t>
            </a:r>
            <a:r>
              <a:rPr lang="nb-NO" dirty="0" err="1"/>
              <a:t>java</a:t>
            </a:r>
            <a:r>
              <a:rPr lang="nb-NO" dirty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/>
              <a:t>ant kjerner:8, antTråder:8, n = 1mill</a:t>
            </a:r>
          </a:p>
          <a:p>
            <a:endParaRPr lang="nb-NO" dirty="0"/>
          </a:p>
          <a:p>
            <a:r>
              <a:rPr lang="nb-NO" dirty="0"/>
              <a:t>Med antall kjøringer for median = 9</a:t>
            </a:r>
            <a:br>
              <a:rPr lang="nb-NO" dirty="0"/>
            </a:br>
            <a:r>
              <a:rPr lang="nb-NO" dirty="0"/>
              <a:t> 1) </a:t>
            </a:r>
            <a:r>
              <a:rPr lang="nb-NO" dirty="0" err="1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4) </a:t>
            </a:r>
            <a:r>
              <a:rPr lang="nb-NO" dirty="0" err="1"/>
              <a:t>Speedup</a:t>
            </a:r>
            <a:r>
              <a:rPr lang="nb-NO" dirty="0"/>
              <a:t>:  0.71, n = 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1000000</a:t>
            </a:r>
          </a:p>
          <a:p>
            <a:r>
              <a:rPr lang="nb-NO" dirty="0"/>
              <a:t> 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1000000</a:t>
            </a:r>
          </a:p>
          <a:p>
            <a:endParaRPr lang="nb-NO" dirty="0"/>
          </a:p>
          <a:p>
            <a:r>
              <a:rPr lang="nb-NO" dirty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/>
              <a:t>13)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22925635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på JIT-kompilering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JIT-kompilering kan skrues av med &gt;java </a:t>
            </a:r>
            <a:r>
              <a:rPr lang="nb-NO" sz="2000" noProof="0" dirty="0">
                <a:solidFill>
                  <a:srgbClr val="0070C0"/>
                </a:solidFill>
              </a:rPr>
              <a:t>–</a:t>
            </a:r>
            <a:r>
              <a:rPr lang="nb-NO" sz="2000" noProof="0" dirty="0" err="1">
                <a:solidFill>
                  <a:srgbClr val="0070C0"/>
                </a:solidFill>
              </a:rPr>
              <a:t>Xint</a:t>
            </a:r>
            <a:r>
              <a:rPr lang="nb-NO" sz="2000" noProof="0" dirty="0">
                <a:solidFill>
                  <a:srgbClr val="0070C0"/>
                </a:solidFill>
              </a:rPr>
              <a:t>  </a:t>
            </a:r>
            <a:r>
              <a:rPr lang="nb-NO" sz="2000" noProof="0" dirty="0" err="1"/>
              <a:t>MittProg</a:t>
            </a:r>
            <a:r>
              <a:rPr lang="nb-NO" sz="2000" noProof="0" dirty="0"/>
              <a:t> ..</a:t>
            </a:r>
          </a:p>
          <a:p>
            <a:pPr lvl="1"/>
            <a:r>
              <a:rPr lang="nb-NO" sz="1800" noProof="0" dirty="0"/>
              <a:t>Brukes bare for </a:t>
            </a:r>
            <a:r>
              <a:rPr lang="nb-NO" sz="1800" noProof="0" dirty="0" err="1"/>
              <a:t>debugging</a:t>
            </a:r>
            <a:endParaRPr lang="nb-NO" sz="1800" noProof="0" dirty="0"/>
          </a:p>
          <a:p>
            <a:r>
              <a:rPr lang="nb-NO" sz="2000" noProof="0" dirty="0"/>
              <a:t>JIT kompilering kan gi 10 til </a:t>
            </a:r>
            <a:r>
              <a:rPr lang="nb-NO" sz="2000" dirty="0"/>
              <a:t>30</a:t>
            </a:r>
            <a:r>
              <a:rPr lang="nb-NO" sz="2000" noProof="0" dirty="0"/>
              <a:t> ganger så rask eksekvering for liten n (en god del mer for stor n)</a:t>
            </a:r>
          </a:p>
          <a:p>
            <a:r>
              <a:rPr lang="nb-NO" sz="2000" noProof="0" dirty="0"/>
              <a:t>Første, andre (og tredje)  kjøring er tidsmessig sterkt misvisende  </a:t>
            </a:r>
          </a:p>
          <a:p>
            <a:r>
              <a:rPr lang="nb-NO" sz="2000" noProof="0" dirty="0"/>
              <a:t>Vi må:</a:t>
            </a:r>
          </a:p>
          <a:p>
            <a:pPr lvl="1"/>
            <a:r>
              <a:rPr lang="nb-NO" sz="1800" noProof="0" dirty="0"/>
              <a:t>Kjøre programmet i en løkke </a:t>
            </a:r>
            <a:r>
              <a:rPr lang="nb-NO" sz="1800" dirty="0"/>
              <a:t> </a:t>
            </a:r>
            <a:r>
              <a:rPr lang="nb-NO" sz="1800" dirty="0" err="1"/>
              <a:t>f.eks</a:t>
            </a:r>
            <a:r>
              <a:rPr lang="nb-NO" sz="1800" dirty="0"/>
              <a:t> 9 (eller 7 eller 11) ganger</a:t>
            </a:r>
          </a:p>
          <a:p>
            <a:pPr lvl="1"/>
            <a:r>
              <a:rPr lang="nb-NO" sz="1800" noProof="0" dirty="0"/>
              <a:t>Legge tidene i hver sin array (sekvensielt og parallell tid)</a:t>
            </a:r>
          </a:p>
          <a:p>
            <a:pPr lvl="1"/>
            <a:r>
              <a:rPr lang="nb-NO" sz="1800" noProof="0" dirty="0"/>
              <a:t>Sortere </a:t>
            </a:r>
            <a:r>
              <a:rPr lang="nb-NO" sz="1800" noProof="0" dirty="0" err="1"/>
              <a:t>arrayene</a:t>
            </a:r>
            <a:endParaRPr lang="nb-NO" sz="1800" noProof="0" dirty="0"/>
          </a:p>
          <a:p>
            <a:pPr lvl="1"/>
            <a:r>
              <a:rPr lang="nb-NO" sz="1800" noProof="0" dirty="0"/>
              <a:t>Ta ut medianen  (element  (length-1)/2), som blir vår tidsmåling                                                                                 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64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ant, svar;</a:t>
            </a:r>
          </a:p>
          <a:p>
            <a:r>
              <a:rPr lang="nb-NO" sz="1300" dirty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           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/>
              <a:t>        }</a:t>
            </a:r>
          </a:p>
          <a:p>
            <a:r>
              <a:rPr lang="nb-NO" sz="1300" dirty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	ant 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</a:t>
            </a:r>
            <a:r>
              <a:rPr lang="nb-NO" sz="1300" dirty="0" err="1"/>
              <a:t>fellesData</a:t>
            </a:r>
            <a:r>
              <a:rPr lang="nb-NO" sz="1300" dirty="0"/>
              <a:t> = new int [ant];</a:t>
            </a:r>
          </a:p>
          <a:p>
            <a:r>
              <a:rPr lang="nb-NO" sz="1300" dirty="0"/>
              <a:t>	tidene = new double[9];</a:t>
            </a:r>
          </a:p>
          <a:p>
            <a:r>
              <a:rPr lang="nb-NO" sz="1300" dirty="0"/>
              <a:t>	for (int m = 0; m &lt;9; m++) {</a:t>
            </a:r>
          </a:p>
          <a:p>
            <a:r>
              <a:rPr lang="nb-NO" sz="1300" dirty="0"/>
              <a:t>		long 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/>
              <a:t>Thread</a:t>
            </a:r>
            <a:r>
              <a:rPr lang="nb-NO" sz="1300" dirty="0"/>
              <a:t> 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 </a:t>
            </a:r>
            <a:r>
              <a:rPr lang="nb-NO" sz="1300" dirty="0" err="1"/>
              <a:t>t.start</a:t>
            </a:r>
            <a:r>
              <a:rPr lang="nb-NO" sz="1300" dirty="0"/>
              <a:t>();</a:t>
            </a:r>
          </a:p>
          <a:p>
            <a:r>
              <a:rPr lang="nb-NO" sz="1300" dirty="0"/>
              <a:t> 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{return;}</a:t>
            </a:r>
            <a:br>
              <a:rPr lang="en-US" sz="1300" dirty="0"/>
            </a:br>
            <a:r>
              <a:rPr lang="nb-NO" sz="1300" dirty="0"/>
              <a:t>		tidene[m]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System.out.println("Tid for "+m + ", tråd:"+tidene[m]+"</a:t>
            </a:r>
            <a:r>
              <a:rPr lang="nb-NO" sz="1300" dirty="0" err="1"/>
              <a:t>millisec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       }</a:t>
            </a:r>
          </a:p>
          <a:p>
            <a:r>
              <a:rPr lang="nb-NO" sz="1300" dirty="0"/>
              <a:t>                Arrays.sort(tidene);</a:t>
            </a:r>
          </a:p>
          <a:p>
            <a:r>
              <a:rPr lang="nb-NO" sz="1300" dirty="0"/>
              <a:t>                System.out.println("Median med svar:"+svar+", for trådene:"+tidene[(tidene.length-1)/2]+" </a:t>
            </a:r>
            <a:r>
              <a:rPr lang="nb-NO" sz="1300" dirty="0" err="1"/>
              <a:t>millisec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   // 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{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</p:spTree>
    <p:extLst>
      <p:ext uri="{BB962C8B-B14F-4D97-AF65-F5344CB8AC3E}">
        <p14:creationId xmlns:p14="http://schemas.microsoft.com/office/powerpoint/2010/main" val="1017029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operativsystemet: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/>
              <a:t>Linux og Windows har om lag like rask implementasjon av Java og trådprogrammering, </a:t>
            </a:r>
          </a:p>
          <a:p>
            <a:r>
              <a:rPr lang="nb-NO" dirty="0"/>
              <a:t>Dag Langmyhr testet to helt like maskiner med hhv. Linux og Windows, og resultatene tidsmessig (medianer) var nesten helt like, men</a:t>
            </a:r>
          </a:p>
          <a:p>
            <a:pPr lvl="1"/>
            <a:r>
              <a:rPr lang="nb-NO" dirty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Primtall og faktorisering av ikke-primtall.</a:t>
            </a:r>
          </a:p>
          <a:p>
            <a:r>
              <a:rPr lang="nb-NO" dirty="0"/>
              <a:t>Et primtall er:</a:t>
            </a:r>
            <a:br>
              <a:rPr lang="nb-NO" dirty="0"/>
            </a:br>
            <a:r>
              <a:rPr lang="nb-NO" dirty="0"/>
              <a:t>Et heltall som bare lar seg dividere med 1 og seg selv.</a:t>
            </a:r>
          </a:p>
          <a:p>
            <a:pPr lvl="1"/>
            <a:r>
              <a:rPr lang="nb-NO" dirty="0"/>
              <a:t>1 er ikke et primtall (det mente mange på 1700-tallet, og noen mener det fortsatt)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02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søppeltømming – </a:t>
            </a:r>
            <a:r>
              <a:rPr lang="nb-NO" dirty="0" err="1"/>
              <a:t>garbage</a:t>
            </a:r>
            <a:r>
              <a:rPr lang="nb-NO" dirty="0"/>
              <a:t> </a:t>
            </a:r>
            <a:r>
              <a:rPr lang="nb-NO" dirty="0" err="1"/>
              <a:t>collection</a:t>
            </a:r>
            <a:r>
              <a:rPr lang="nb-NO" dirty="0"/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og faktorisering </a:t>
            </a:r>
            <a:r>
              <a:rPr lang="nb-NO" dirty="0" err="1"/>
              <a:t>af</a:t>
            </a:r>
            <a:r>
              <a:rPr lang="nb-NO" dirty="0"/>
              <a:t> heltall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Ethvert heltall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 måter å lage primtall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Ønsker at finne alle </a:t>
            </a:r>
            <a:r>
              <a:rPr lang="nb-NO" dirty="0" err="1"/>
              <a:t>primtal</a:t>
            </a:r>
            <a:r>
              <a:rPr lang="nb-NO" dirty="0"/>
              <a:t> p</a:t>
            </a:r>
            <a:r>
              <a:rPr lang="nb-NO" baseline="-25000" dirty="0"/>
              <a:t>i</a:t>
            </a:r>
            <a:r>
              <a:rPr lang="nb-NO" dirty="0"/>
              <a:t> &lt; N</a:t>
            </a:r>
          </a:p>
          <a:p>
            <a:r>
              <a:rPr lang="nb-NO" dirty="0"/>
              <a:t>Dividere alle tall &lt; N  med alle tall  &lt;  N</a:t>
            </a:r>
          </a:p>
          <a:p>
            <a:pPr lvl="1"/>
            <a:r>
              <a:rPr lang="nb-NO" dirty="0"/>
              <a:t>Divisjonsmetoden</a:t>
            </a:r>
          </a:p>
          <a:p>
            <a:pPr lvl="1"/>
            <a:r>
              <a:rPr lang="nb-NO" dirty="0"/>
              <a:t>Bare oddetall (2 </a:t>
            </a:r>
            <a:r>
              <a:rPr lang="nb-NO" dirty="0" err="1"/>
              <a:t>spesiel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Bare opp til          -- hvorfor?</a:t>
            </a:r>
          </a:p>
          <a:p>
            <a:pPr lvl="1"/>
            <a:r>
              <a:rPr lang="nb-NO" dirty="0"/>
              <a:t>Bare primtall opp til        -- hvorfor? </a:t>
            </a:r>
          </a:p>
          <a:p>
            <a:pPr lvl="1"/>
            <a:endParaRPr lang="en-US" dirty="0"/>
          </a:p>
          <a:p>
            <a:r>
              <a:rPr lang="nb-NO" dirty="0"/>
              <a:t>Lage en tabell over alle de primtallene vi trenger</a:t>
            </a:r>
          </a:p>
          <a:p>
            <a:pPr lvl="1"/>
            <a:r>
              <a:rPr lang="nb-NO" dirty="0" err="1"/>
              <a:t>Eratosthene</a:t>
            </a:r>
            <a:r>
              <a:rPr lang="nb-NO" dirty="0"/>
              <a:t> sil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856" y="2852936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852936"/>
                <a:ext cx="58233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4">
                <a:extLst>
                  <a:ext uri="{FF2B5EF4-FFF2-40B4-BE49-F238E27FC236}">
                    <a16:creationId xmlns:a16="http://schemas.microsoft.com/office/drawing/2014/main" id="{888F3D95-ACE5-C74A-8016-940FBEFA9E62}"/>
                  </a:ext>
                </a:extLst>
              </p:cNvPr>
              <p:cNvSpPr txBox="1"/>
              <p:nvPr/>
            </p:nvSpPr>
            <p:spPr>
              <a:xfrm>
                <a:off x="4280830" y="3228945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4">
                <a:extLst>
                  <a:ext uri="{FF2B5EF4-FFF2-40B4-BE49-F238E27FC236}">
                    <a16:creationId xmlns:a16="http://schemas.microsoft.com/office/drawing/2014/main" id="{888F3D95-ACE5-C74A-8016-940FBEFA9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830" y="3228945"/>
                <a:ext cx="58233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8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Eratosthenes, matematikker, laget også et estimat på jordas radius som var </a:t>
            </a:r>
            <a:r>
              <a:rPr lang="nb-NO"/>
              <a:t>&lt; 1,5</a:t>
            </a:r>
            <a:r>
              <a:rPr lang="nb-NO" dirty="0"/>
              <a:t>% feil, grunnla geografi som fag, fant opp skuddårsdagen + at han var sjef for Biblioteket i Alexandria (den tids største forskningsinstitusjon).</a:t>
            </a:r>
          </a:p>
          <a:p>
            <a:pPr marL="342900" lvl="2" indent="-342900">
              <a:buSzPct val="60000"/>
            </a:pPr>
            <a:endParaRPr lang="nb-NO" sz="18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5-2016\Eratosth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2608"/>
            <a:ext cx="26193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5-2016\JordRadi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1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6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primtall -- Eratosthenes 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1800" dirty="0"/>
              <a:t>Hvordan?</a:t>
            </a:r>
          </a:p>
          <a:p>
            <a:pPr lvl="1"/>
            <a:r>
              <a:rPr lang="nb-NO" sz="1800" dirty="0"/>
              <a:t>(</a:t>
            </a:r>
            <a:r>
              <a:rPr lang="nb-NO" sz="1800" dirty="0" err="1"/>
              <a:t>Blackboard</a:t>
            </a:r>
            <a:r>
              <a:rPr lang="nb-NO" sz="1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78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39025</TotalTime>
  <Words>5674</Words>
  <Application>Microsoft Macintosh PowerPoint</Application>
  <PresentationFormat>On-screen Show (4:3)</PresentationFormat>
  <Paragraphs>919</Paragraphs>
  <Slides>40</Slides>
  <Notes>25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L07v23 – Prime Numbers, Timing</vt:lpstr>
      <vt:lpstr>Review L06v23 </vt:lpstr>
      <vt:lpstr>Plan for L07v23</vt:lpstr>
      <vt:lpstr>Om primtall</vt:lpstr>
      <vt:lpstr>Om primtall og faktorisering af heltall</vt:lpstr>
      <vt:lpstr>2 måter å lage primtall</vt:lpstr>
      <vt:lpstr>Litt mer om Eratosthenes</vt:lpstr>
      <vt:lpstr>Hvad er raskest?</vt:lpstr>
      <vt:lpstr>Finne primtall -- Eratosthenes sil</vt:lpstr>
      <vt:lpstr>Hvad er raskest?</vt:lpstr>
      <vt:lpstr>Om primtall og faktorisering av heltall</vt:lpstr>
      <vt:lpstr>Å lage og lagre primtall (Erotosthenes sil)</vt:lpstr>
      <vt:lpstr>Litt mer om Eratothenes sil</vt:lpstr>
      <vt:lpstr>Vise at vi trenger bare primtallene &lt;10 for å finne alle primtall &lt; 100, avkryssing for 3 (3*3, 9+2*3,9+4*3, ….)</vt:lpstr>
      <vt:lpstr>Avkryssing for 5 (starter med 25, så 25+2*5, 25+4,5,..):</vt:lpstr>
      <vt:lpstr>Avkryssing for 7 (starter med 49, så 49+2*7,49+4*7,.):</vt:lpstr>
      <vt:lpstr>Hvordan representeres tallene?</vt:lpstr>
      <vt:lpstr>Hvordan bruke 8 eller 7 bit i en byte-array for å representere primtallene</vt:lpstr>
      <vt:lpstr>Hvordan representere 8 (eller 7) bit i en byte-array</vt:lpstr>
      <vt:lpstr>Bruke 7 bit i hver byte i arrayen</vt:lpstr>
      <vt:lpstr>Faktorisering av et tall M i sine primtallsfaktorer</vt:lpstr>
      <vt:lpstr>Hvordan parallellisere faktorisering ?</vt:lpstr>
      <vt:lpstr>Faktorisering av store tall med 18-19 desimale sifre </vt:lpstr>
      <vt:lpstr>Om å parallelliser et problem </vt:lpstr>
      <vt:lpstr>Å dele opp algoritmen </vt:lpstr>
      <vt:lpstr>Å dele opp data – del 2</vt:lpstr>
      <vt:lpstr>Tidtagning</vt:lpstr>
      <vt:lpstr>Tidsmålinger og JIT (Just In Time) -kompilering</vt:lpstr>
      <vt:lpstr>PowerPoint Presentation</vt:lpstr>
      <vt:lpstr>Mediantider for  finnMax fra  ukeoppgavene:</vt:lpstr>
      <vt:lpstr>PowerPoint Presentation</vt:lpstr>
      <vt:lpstr>PowerPoint Presentation</vt:lpstr>
      <vt:lpstr>PowerPoint Presentation</vt:lpstr>
      <vt:lpstr>Hva betyr dette for tidsmålingene </vt:lpstr>
      <vt:lpstr>FinnMax 3 ulike kjøringer (samme parametre , varierer antall tråder: 8, 16, 4 )</vt:lpstr>
      <vt:lpstr>«Aldri» samme resultatet to ganger  </vt:lpstr>
      <vt:lpstr>Konklusjon på JIT-kompilering</vt:lpstr>
      <vt:lpstr>PowerPoint Presentation</vt:lpstr>
      <vt:lpstr>Hva med operativsystemet:</vt:lpstr>
      <vt:lpstr>Hva med søppeltømming – garbage collection: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409</cp:revision>
  <cp:lastPrinted>2015-02-11T10:40:46Z</cp:lastPrinted>
  <dcterms:created xsi:type="dcterms:W3CDTF">2013-10-07T06:57:58Z</dcterms:created>
  <dcterms:modified xsi:type="dcterms:W3CDTF">2023-03-08T11:10:39Z</dcterms:modified>
</cp:coreProperties>
</file>