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53"/>
  </p:notesMasterIdLst>
  <p:sldIdLst>
    <p:sldId id="259" r:id="rId2"/>
    <p:sldId id="357" r:id="rId3"/>
    <p:sldId id="358" r:id="rId4"/>
    <p:sldId id="359" r:id="rId5"/>
    <p:sldId id="346" r:id="rId6"/>
    <p:sldId id="360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299" r:id="rId16"/>
    <p:sldId id="325" r:id="rId17"/>
    <p:sldId id="326" r:id="rId18"/>
    <p:sldId id="301" r:id="rId19"/>
    <p:sldId id="302" r:id="rId20"/>
    <p:sldId id="327" r:id="rId21"/>
    <p:sldId id="361" r:id="rId22"/>
    <p:sldId id="362" r:id="rId23"/>
    <p:sldId id="363" r:id="rId24"/>
    <p:sldId id="364" r:id="rId25"/>
    <p:sldId id="367" r:id="rId26"/>
    <p:sldId id="365" r:id="rId27"/>
    <p:sldId id="366" r:id="rId28"/>
    <p:sldId id="328" r:id="rId29"/>
    <p:sldId id="279" r:id="rId30"/>
    <p:sldId id="297" r:id="rId31"/>
    <p:sldId id="329" r:id="rId32"/>
    <p:sldId id="330" r:id="rId33"/>
    <p:sldId id="294" r:id="rId34"/>
    <p:sldId id="291" r:id="rId35"/>
    <p:sldId id="295" r:id="rId36"/>
    <p:sldId id="318" r:id="rId37"/>
    <p:sldId id="319" r:id="rId38"/>
    <p:sldId id="292" r:id="rId39"/>
    <p:sldId id="314" r:id="rId40"/>
    <p:sldId id="320" r:id="rId41"/>
    <p:sldId id="331" r:id="rId42"/>
    <p:sldId id="332" r:id="rId43"/>
    <p:sldId id="306" r:id="rId44"/>
    <p:sldId id="309" r:id="rId45"/>
    <p:sldId id="310" r:id="rId46"/>
    <p:sldId id="321" r:id="rId47"/>
    <p:sldId id="311" r:id="rId48"/>
    <p:sldId id="333" r:id="rId49"/>
    <p:sldId id="315" r:id="rId50"/>
    <p:sldId id="312" r:id="rId51"/>
    <p:sldId id="334" r:id="rId52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2" autoAdjust="0"/>
    <p:restoredTop sz="86463" autoAdjust="0"/>
  </p:normalViewPr>
  <p:slideViewPr>
    <p:cSldViewPr>
      <p:cViewPr varScale="1">
        <p:scale>
          <a:sx n="110" d="100"/>
          <a:sy n="110" d="100"/>
        </p:scale>
        <p:origin x="14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E8554B-CEC2-48D7-B598-E688F7E17C77}" type="datetimeFigureOut">
              <a:rPr lang="nb-NO" smtClean="0"/>
              <a:pPr/>
              <a:t>25.01.2024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77" indent="-2857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88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43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19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53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0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664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1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366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689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089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6195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82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64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368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12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823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438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0B20-3052-4CB8-8AB0-32EC2028D663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1141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2673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11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hyperlink" Target="http://docs.oracle.com/javase/7/docs/api/java/util/concurrent/DelayQueue.html" TargetMode="External"/><Relationship Id="rId18" Type="http://schemas.openxmlformats.org/officeDocument/2006/relationships/hyperlink" Target="http://docs.oracle.com/javase/7/docs/api/java/util/concurrent/ThreadPoolExecutor.AbortPolicy.html" TargetMode="External"/><Relationship Id="rId26" Type="http://schemas.openxmlformats.org/officeDocument/2006/relationships/hyperlink" Target="http://docs.oracle.com/javase/7/docs/api/java/util/concurrent/ForkJoinPool.html" TargetMode="External"/><Relationship Id="rId39" Type="http://schemas.openxmlformats.org/officeDocument/2006/relationships/hyperlink" Target="http://docs.oracle.com/javase/7/docs/api/java/util/concurrent/Callable.html" TargetMode="External"/><Relationship Id="rId21" Type="http://schemas.openxmlformats.org/officeDocument/2006/relationships/hyperlink" Target="http://docs.oracle.com/javase/7/docs/api/java/util/concurrent/ThreadPoolExecutor.DiscardPolicy.html" TargetMode="External"/><Relationship Id="rId34" Type="http://schemas.openxmlformats.org/officeDocument/2006/relationships/hyperlink" Target="http://docs.oracle.com/javase/7/docs/api/java/util/concurrent/PriorityBlockingQueue.html" TargetMode="External"/><Relationship Id="rId42" Type="http://schemas.openxmlformats.org/officeDocument/2006/relationships/hyperlink" Target="http://docs.oracle.com/javase/7/docs/api/java/util/concurrent/ConcurrentNavigableMap.html" TargetMode="External"/><Relationship Id="rId47" Type="http://schemas.openxmlformats.org/officeDocument/2006/relationships/hyperlink" Target="http://docs.oracle.com/javase/7/docs/api/java/util/concurrent/ForkJoinPool.ManagedBlocker.html" TargetMode="External"/><Relationship Id="rId50" Type="http://schemas.openxmlformats.org/officeDocument/2006/relationships/hyperlink" Target="http://docs.oracle.com/javase/7/docs/api/java/util/concurrent/RunnableFuture.html" TargetMode="External"/><Relationship Id="rId55" Type="http://schemas.openxmlformats.org/officeDocument/2006/relationships/hyperlink" Target="http://docs.oracle.com/javase/7/docs/api/java/util/concurrent/TransferQueue.html" TargetMode="External"/><Relationship Id="rId7" Type="http://schemas.openxmlformats.org/officeDocument/2006/relationships/hyperlink" Target="http://docs.oracle.com/javase/7/docs/api/java/util/concurrent/ConcurrentSkipListMap.html" TargetMode="External"/><Relationship Id="rId2" Type="http://schemas.openxmlformats.org/officeDocument/2006/relationships/hyperlink" Target="http://docs.oracle.com/javase/7/docs/api/java/util/concurrent/AbstractExecutorService.html" TargetMode="External"/><Relationship Id="rId16" Type="http://schemas.openxmlformats.org/officeDocument/2006/relationships/hyperlink" Target="http://docs.oracle.com/javase/7/docs/api/java/util/concurrent/ScheduledThreadPoolExecutor.html" TargetMode="External"/><Relationship Id="rId29" Type="http://schemas.openxmlformats.org/officeDocument/2006/relationships/hyperlink" Target="http://docs.oracle.com/javase/7/docs/api/java/util/concurrent/FutureTask.html" TargetMode="External"/><Relationship Id="rId11" Type="http://schemas.openxmlformats.org/officeDocument/2006/relationships/hyperlink" Target="http://docs.oracle.com/javase/7/docs/api/java/util/concurrent/CountDownLatch.html" TargetMode="External"/><Relationship Id="rId24" Type="http://schemas.openxmlformats.org/officeDocument/2006/relationships/hyperlink" Target="http://docs.oracle.com/javase/7/docs/api/java/util/concurrent/ThreadLocalRandom.html" TargetMode="External"/><Relationship Id="rId32" Type="http://schemas.openxmlformats.org/officeDocument/2006/relationships/hyperlink" Target="http://docs.oracle.com/javase/7/docs/api/java/util/concurrent/LinkedTransferQueue.html" TargetMode="External"/><Relationship Id="rId37" Type="http://schemas.openxmlformats.org/officeDocument/2006/relationships/hyperlink" Target="http://docs.oracle.com/javase/7/docs/api/java/util/concurrent/BlockingDeque.html" TargetMode="External"/><Relationship Id="rId40" Type="http://schemas.openxmlformats.org/officeDocument/2006/relationships/hyperlink" Target="http://docs.oracle.com/javase/7/docs/api/java/util/concurrent/CompletionService.html" TargetMode="External"/><Relationship Id="rId45" Type="http://schemas.openxmlformats.org/officeDocument/2006/relationships/hyperlink" Target="http://docs.oracle.com/javase/7/docs/api/java/util/concurrent/ExecutorService.html" TargetMode="External"/><Relationship Id="rId53" Type="http://schemas.openxmlformats.org/officeDocument/2006/relationships/hyperlink" Target="http://docs.oracle.com/javase/7/docs/api/java/util/concurrent/ScheduledFuture.html" TargetMode="External"/><Relationship Id="rId5" Type="http://schemas.openxmlformats.org/officeDocument/2006/relationships/hyperlink" Target="http://docs.oracle.com/javase/7/docs/api/java/util/concurrent/ConcurrentLinkedDeque.html" TargetMode="External"/><Relationship Id="rId10" Type="http://schemas.openxmlformats.org/officeDocument/2006/relationships/hyperlink" Target="http://docs.oracle.com/javase/7/docs/api/java/util/concurrent/CopyOnWriteArraySet.html" TargetMode="External"/><Relationship Id="rId19" Type="http://schemas.openxmlformats.org/officeDocument/2006/relationships/hyperlink" Target="http://docs.oracle.com/javase/7/docs/api/java/util/concurrent/ThreadPoolExecutor.CallerRunsPolicy.html" TargetMode="External"/><Relationship Id="rId31" Type="http://schemas.openxmlformats.org/officeDocument/2006/relationships/hyperlink" Target="http://docs.oracle.com/javase/7/docs/api/java/util/concurrent/LinkedBlockingQueue.html" TargetMode="External"/><Relationship Id="rId44" Type="http://schemas.openxmlformats.org/officeDocument/2006/relationships/hyperlink" Target="http://docs.oracle.com/javase/7/docs/api/java/util/concurrent/Executor.html" TargetMode="External"/><Relationship Id="rId52" Type="http://schemas.openxmlformats.org/officeDocument/2006/relationships/hyperlink" Target="http://docs.oracle.com/javase/7/docs/api/java/util/concurrent/ScheduledExecutorService.html" TargetMode="External"/><Relationship Id="rId4" Type="http://schemas.openxmlformats.org/officeDocument/2006/relationships/hyperlink" Target="http://docs.oracle.com/javase/7/docs/api/java/util/concurrent/ConcurrentHashMap.html" TargetMode="External"/><Relationship Id="rId9" Type="http://schemas.openxmlformats.org/officeDocument/2006/relationships/hyperlink" Target="http://docs.oracle.com/javase/7/docs/api/java/util/concurrent/CopyOnWriteArrayList.html" TargetMode="External"/><Relationship Id="rId14" Type="http://schemas.openxmlformats.org/officeDocument/2006/relationships/hyperlink" Target="http://docs.oracle.com/javase/7/docs/api/java/util/concurrent/Exchanger.html" TargetMode="External"/><Relationship Id="rId22" Type="http://schemas.openxmlformats.org/officeDocument/2006/relationships/hyperlink" Target="http://docs.oracle.com/javase/7/docs/api/java/util/concurrent/Semaphore.html" TargetMode="External"/><Relationship Id="rId27" Type="http://schemas.openxmlformats.org/officeDocument/2006/relationships/hyperlink" Target="http://docs.oracle.com/javase/7/docs/api/java/util/concurrent/ForkJoinTask.html" TargetMode="External"/><Relationship Id="rId30" Type="http://schemas.openxmlformats.org/officeDocument/2006/relationships/hyperlink" Target="http://docs.oracle.com/javase/7/docs/api/java/util/concurrent/LinkedBlockingDeque.html" TargetMode="External"/><Relationship Id="rId35" Type="http://schemas.openxmlformats.org/officeDocument/2006/relationships/hyperlink" Target="http://docs.oracle.com/javase/7/docs/api/java/util/concurrent/RecursiveAction.html" TargetMode="External"/><Relationship Id="rId43" Type="http://schemas.openxmlformats.org/officeDocument/2006/relationships/hyperlink" Target="http://docs.oracle.com/javase/7/docs/api/java/util/concurrent/Delayed.html" TargetMode="External"/><Relationship Id="rId48" Type="http://schemas.openxmlformats.org/officeDocument/2006/relationships/hyperlink" Target="http://docs.oracle.com/javase/7/docs/api/java/util/concurrent/Future.html" TargetMode="External"/><Relationship Id="rId8" Type="http://schemas.openxmlformats.org/officeDocument/2006/relationships/hyperlink" Target="http://docs.oracle.com/javase/7/docs/api/java/util/concurrent/ConcurrentSkipListSet.html" TargetMode="External"/><Relationship Id="rId51" Type="http://schemas.openxmlformats.org/officeDocument/2006/relationships/hyperlink" Target="http://docs.oracle.com/javase/7/docs/api/java/util/concurrent/RunnableScheduledFuture.html" TargetMode="External"/><Relationship Id="rId3" Type="http://schemas.openxmlformats.org/officeDocument/2006/relationships/hyperlink" Target="http://docs.oracle.com/javase/7/docs/api/java/util/concurrent/ArrayBlockingQueue.html" TargetMode="External"/><Relationship Id="rId12" Type="http://schemas.openxmlformats.org/officeDocument/2006/relationships/hyperlink" Target="http://docs.oracle.com/javase/7/docs/api/java/util/concurrent/CyclicBarrier.html" TargetMode="External"/><Relationship Id="rId17" Type="http://schemas.openxmlformats.org/officeDocument/2006/relationships/hyperlink" Target="http://docs.oracle.com/javase/7/docs/api/java/util/concurrent/ThreadPoolExecutor.html" TargetMode="External"/><Relationship Id="rId25" Type="http://schemas.openxmlformats.org/officeDocument/2006/relationships/hyperlink" Target="http://docs.oracle.com/javase/7/docs/api/java/util/concurrent/Executors.html" TargetMode="External"/><Relationship Id="rId33" Type="http://schemas.openxmlformats.org/officeDocument/2006/relationships/hyperlink" Target="http://docs.oracle.com/javase/7/docs/api/java/util/concurrent/Phaser.html" TargetMode="External"/><Relationship Id="rId38" Type="http://schemas.openxmlformats.org/officeDocument/2006/relationships/hyperlink" Target="http://docs.oracle.com/javase/7/docs/api/java/util/concurrent/BlockingQueue.html" TargetMode="External"/><Relationship Id="rId46" Type="http://schemas.openxmlformats.org/officeDocument/2006/relationships/hyperlink" Target="http://docs.oracle.com/javase/7/docs/api/java/util/concurrent/ForkJoinPool.ForkJoinWorkerThreadFactory.html" TargetMode="External"/><Relationship Id="rId20" Type="http://schemas.openxmlformats.org/officeDocument/2006/relationships/hyperlink" Target="http://docs.oracle.com/javase/7/docs/api/java/util/concurrent/ThreadPoolExecutor.DiscardOldestPolicy.html" TargetMode="External"/><Relationship Id="rId41" Type="http://schemas.openxmlformats.org/officeDocument/2006/relationships/hyperlink" Target="http://docs.oracle.com/javase/7/docs/api/java/util/concurrent/ConcurrentMap.html" TargetMode="External"/><Relationship Id="rId54" Type="http://schemas.openxmlformats.org/officeDocument/2006/relationships/hyperlink" Target="http://docs.oracle.com/javase/7/docs/api/java/util/concurrent/ThreadFactor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7/docs/api/java/util/concurrent/ConcurrentLinkedQueue.html" TargetMode="External"/><Relationship Id="rId15" Type="http://schemas.openxmlformats.org/officeDocument/2006/relationships/hyperlink" Target="http://docs.oracle.com/javase/7/docs/api/java/util/concurrent/ExecutorCompletionService.html" TargetMode="External"/><Relationship Id="rId23" Type="http://schemas.openxmlformats.org/officeDocument/2006/relationships/hyperlink" Target="http://docs.oracle.com/javase/7/docs/api/java/util/concurrent/SynchronousQueue.html" TargetMode="External"/><Relationship Id="rId28" Type="http://schemas.openxmlformats.org/officeDocument/2006/relationships/hyperlink" Target="http://docs.oracle.com/javase/7/docs/api/java/util/concurrent/ForkJoinWorkerThread.html" TargetMode="External"/><Relationship Id="rId36" Type="http://schemas.openxmlformats.org/officeDocument/2006/relationships/hyperlink" Target="http://docs.oracle.com/javase/7/docs/api/java/util/concurrent/RecursiveTask.html" TargetMode="External"/><Relationship Id="rId49" Type="http://schemas.openxmlformats.org/officeDocument/2006/relationships/hyperlink" Target="http://docs.oracle.com/javase/7/docs/api/java/util/concurrent/RejectedExecutionHandler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7/docs/api/java/util/concurrent/atomic/AtomicLongFieldUpdater.html" TargetMode="External"/><Relationship Id="rId13" Type="http://schemas.openxmlformats.org/officeDocument/2006/relationships/hyperlink" Target="http://docs.oracle.com/javase/7/docs/api/java/util/concurrent/atomic/AtomicStampedReference.html" TargetMode="External"/><Relationship Id="rId3" Type="http://schemas.openxmlformats.org/officeDocument/2006/relationships/hyperlink" Target="http://docs.oracle.com/javase/7/docs/api/java/util/concurrent/atomic/AtomicInteger.html" TargetMode="External"/><Relationship Id="rId7" Type="http://schemas.openxmlformats.org/officeDocument/2006/relationships/hyperlink" Target="http://docs.oracle.com/javase/7/docs/api/java/util/concurrent/atomic/AtomicLongArray.html" TargetMode="External"/><Relationship Id="rId12" Type="http://schemas.openxmlformats.org/officeDocument/2006/relationships/hyperlink" Target="http://docs.oracle.com/javase/7/docs/api/java/util/concurrent/atomic/AtomicReferenceFieldUpdater.html" TargetMode="External"/><Relationship Id="rId2" Type="http://schemas.openxmlformats.org/officeDocument/2006/relationships/hyperlink" Target="http://docs.oracle.com/javase/7/docs/api/java/util/concurrent/atomic/AtomicBoolean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ocs.oracle.com/javase/7/docs/api/java/util/concurrent/atomic/AtomicLong.html" TargetMode="External"/><Relationship Id="rId11" Type="http://schemas.openxmlformats.org/officeDocument/2006/relationships/hyperlink" Target="http://docs.oracle.com/javase/7/docs/api/java/util/concurrent/atomic/AtomicReferenceArray.html" TargetMode="External"/><Relationship Id="rId5" Type="http://schemas.openxmlformats.org/officeDocument/2006/relationships/hyperlink" Target="http://docs.oracle.com/javase/7/docs/api/java/util/concurrent/atomic/AtomicIntegerFieldUpdater.html" TargetMode="External"/><Relationship Id="rId10" Type="http://schemas.openxmlformats.org/officeDocument/2006/relationships/hyperlink" Target="http://docs.oracle.com/javase/7/docs/api/java/util/concurrent/atomic/AtomicReference.html" TargetMode="External"/><Relationship Id="rId4" Type="http://schemas.openxmlformats.org/officeDocument/2006/relationships/hyperlink" Target="http://docs.oracle.com/javase/7/docs/api/java/util/concurrent/atomic/AtomicIntegerArray.html" TargetMode="External"/><Relationship Id="rId9" Type="http://schemas.openxmlformats.org/officeDocument/2006/relationships/hyperlink" Target="http://docs.oracle.com/javase/7/docs/api/java/util/concurrent/atomic/AtomicMarkableReferenc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8/docs/api/java/util/concurrent/locks/package-summary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dirty="0"/>
              <a:t>IN3030/IN4330 – Effektiv parallellprogrammering</a:t>
            </a:r>
            <a:br>
              <a:rPr lang="nb-NO" dirty="0"/>
            </a:br>
            <a:r>
              <a:rPr lang="nb-NO" dirty="0" err="1"/>
              <a:t>Lecture</a:t>
            </a:r>
            <a:r>
              <a:rPr lang="nb-NO" dirty="0"/>
              <a:t> L02b, våren 2024</a:t>
            </a:r>
            <a:endParaRPr lang="nb-NO" altLang="nb-NO" noProof="1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773836"/>
            <a:ext cx="7069138" cy="2679499"/>
          </a:xfrm>
        </p:spPr>
        <p:txBody>
          <a:bodyPr/>
          <a:lstStyle/>
          <a:p>
            <a:r>
              <a:rPr lang="nb-NO" dirty="0"/>
              <a:t>Eric Jul</a:t>
            </a:r>
          </a:p>
          <a:p>
            <a:r>
              <a:rPr lang="nb-NO" dirty="0"/>
              <a:t>Professor</a:t>
            </a:r>
          </a:p>
          <a:p>
            <a:r>
              <a:rPr lang="nb-NO" dirty="0"/>
              <a:t>PT</a:t>
            </a:r>
          </a:p>
          <a:p>
            <a:r>
              <a:rPr lang="nb-NO" dirty="0"/>
              <a:t>Institutt for Informatikk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063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2400" dirty="0"/>
              <a:t>Praktisk: skal nå se på programmet som laget tabellen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51520" y="692696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latin typeface="Arial Narrow" panose="020B0606020202030204" pitchFamily="34" charset="0"/>
              </a:rPr>
              <a:t>import </a:t>
            </a:r>
            <a:r>
              <a:rPr lang="nb-NO" sz="1600" dirty="0" err="1">
                <a:latin typeface="Arial Narrow" panose="020B0606020202030204" pitchFamily="34" charset="0"/>
              </a:rPr>
              <a:t>java.util</a:t>
            </a:r>
            <a:r>
              <a:rPr lang="nb-NO" sz="1600" dirty="0">
                <a:latin typeface="Arial Narrow" panose="020B0606020202030204" pitchFamily="34" charset="0"/>
              </a:rPr>
              <a:t>.*;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import easyIO.*;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import </a:t>
            </a:r>
            <a:r>
              <a:rPr lang="nb-NO" sz="1600" dirty="0" err="1">
                <a:latin typeface="Arial Narrow" panose="020B0606020202030204" pitchFamily="34" charset="0"/>
              </a:rPr>
              <a:t>java.util.concurrent</a:t>
            </a:r>
            <a:r>
              <a:rPr lang="nb-NO" sz="1600" dirty="0">
                <a:latin typeface="Arial Narrow" panose="020B0606020202030204" pitchFamily="34" charset="0"/>
              </a:rPr>
              <a:t>.*;</a:t>
            </a:r>
          </a:p>
          <a:p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/** Viser at manglende synkronisering på ett felles objekt gir feil – bare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loesning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1) er riktig'*/</a:t>
            </a:r>
          </a:p>
          <a:p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</a:rPr>
              <a:t>public</a:t>
            </a:r>
            <a:r>
              <a:rPr lang="nb-NO" sz="1600" dirty="0">
                <a:latin typeface="Arial Narrow" panose="020B0606020202030204" pitchFamily="34" charset="0"/>
              </a:rPr>
              <a:t> class 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Parallell </a:t>
            </a:r>
            <a:r>
              <a:rPr lang="nb-NO" sz="16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int tall;                                       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Sum av at '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antTraader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'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traader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teller opp denne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CyclicBarrier</a:t>
            </a:r>
            <a:r>
              <a:rPr lang="nb-NO" sz="1600" dirty="0">
                <a:latin typeface="Arial Narrow" panose="020B0606020202030204" pitchFamily="34" charset="0"/>
              </a:rPr>
              <a:t> b ;                         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sikrer at alle er ferdige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naar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vi tar tid og sum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int antTraader, antGanger ,svar;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Etter summering: riktig svar er:antTraader*antGanger</a:t>
            </a:r>
            <a:b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</a:br>
            <a:endParaRPr lang="nb-NO" sz="16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 det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kommer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I alt 4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forsøk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på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å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øke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, bare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en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av dem er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riktig</a:t>
            </a:r>
            <a:endParaRPr lang="nb-NO" sz="16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//synchronized void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inkrTall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(){ tall++;}       // 1) –OK fordi synkroniserer på ett objekt (p)</a:t>
            </a:r>
          </a:p>
          <a:p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void </a:t>
            </a:r>
            <a:r>
              <a:rPr lang="nb-NO" sz="16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inkrTall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() { tall++;}                               // 2) - feil</a:t>
            </a:r>
          </a:p>
          <a:p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>
                <a:latin typeface="Arial Narrow" panose="020B0606020202030204" pitchFamily="34" charset="0"/>
              </a:rPr>
              <a:t>	</a:t>
            </a:r>
            <a:r>
              <a:rPr lang="nb-NO" sz="1600" dirty="0" err="1">
                <a:latin typeface="Arial Narrow" panose="020B0606020202030204" pitchFamily="34" charset="0"/>
              </a:rPr>
              <a:t>public</a:t>
            </a:r>
            <a:r>
              <a:rPr lang="nb-NO" sz="1600" dirty="0">
                <a:latin typeface="Arial Narrow" panose="020B0606020202030204" pitchFamily="34" charset="0"/>
              </a:rPr>
              <a:t> </a:t>
            </a:r>
            <a:r>
              <a:rPr lang="nb-NO" sz="1600" dirty="0" err="1">
                <a:latin typeface="Arial Narrow" panose="020B0606020202030204" pitchFamily="34" charset="0"/>
              </a:rPr>
              <a:t>static</a:t>
            </a:r>
            <a:r>
              <a:rPr lang="nb-NO" sz="1600" dirty="0">
                <a:latin typeface="Arial Narrow" panose="020B0606020202030204" pitchFamily="34" charset="0"/>
              </a:rPr>
              <a:t> void 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main</a:t>
            </a:r>
            <a:r>
              <a:rPr lang="nb-NO" sz="1600" dirty="0">
                <a:latin typeface="Arial Narrow" panose="020B0606020202030204" pitchFamily="34" charset="0"/>
              </a:rPr>
              <a:t> (String [] 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err="1">
                <a:latin typeface="Arial Narrow" panose="020B0606020202030204" pitchFamily="34" charset="0"/>
              </a:rPr>
              <a:t>if</a:t>
            </a:r>
            <a:r>
              <a:rPr lang="nb-NO" sz="1600" dirty="0">
                <a:latin typeface="Arial Narrow" panose="020B0606020202030204" pitchFamily="34" charset="0"/>
              </a:rPr>
              <a:t> (</a:t>
            </a:r>
            <a:r>
              <a:rPr lang="nb-NO" sz="1600" dirty="0" err="1">
                <a:latin typeface="Arial Narrow" panose="020B0606020202030204" pitchFamily="34" charset="0"/>
              </a:rPr>
              <a:t>args.length</a:t>
            </a:r>
            <a:r>
              <a:rPr lang="nb-NO" sz="1600" dirty="0">
                <a:latin typeface="Arial Narrow" panose="020B0606020202030204" pitchFamily="34" charset="0"/>
              </a:rPr>
              <a:t> &lt; 2) 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System.out.println("bruk &gt;</a:t>
            </a:r>
            <a:r>
              <a:rPr lang="nb-NO" sz="1600" dirty="0" err="1">
                <a:latin typeface="Arial Narrow" panose="020B0606020202030204" pitchFamily="34" charset="0"/>
              </a:rPr>
              <a:t>java</a:t>
            </a:r>
            <a:r>
              <a:rPr lang="nb-NO" sz="1600" dirty="0">
                <a:latin typeface="Arial Narrow" panose="020B0606020202030204" pitchFamily="34" charset="0"/>
              </a:rPr>
              <a:t> Parallell &lt;</a:t>
            </a:r>
            <a:r>
              <a:rPr lang="nb-NO" sz="1600" dirty="0" err="1">
                <a:latin typeface="Arial Narrow" panose="020B0606020202030204" pitchFamily="34" charset="0"/>
              </a:rPr>
              <a:t>antTraader</a:t>
            </a:r>
            <a:r>
              <a:rPr lang="nb-NO" sz="1600" dirty="0">
                <a:latin typeface="Arial Narrow" panose="020B0606020202030204" pitchFamily="34" charset="0"/>
              </a:rPr>
              <a:t>&gt; &lt;n= </a:t>
            </a:r>
            <a:r>
              <a:rPr lang="nb-NO" sz="1600" dirty="0" err="1">
                <a:latin typeface="Arial Narrow" panose="020B0606020202030204" pitchFamily="34" charset="0"/>
              </a:rPr>
              <a:t>antGanger</a:t>
            </a:r>
            <a:r>
              <a:rPr lang="nb-NO" sz="1600" dirty="0">
                <a:latin typeface="Arial Narrow" panose="020B0606020202030204" pitchFamily="34" charset="0"/>
              </a:rPr>
              <a:t>&gt;");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}</a:t>
            </a:r>
            <a:r>
              <a:rPr lang="nb-NO" sz="1600" dirty="0" err="1">
                <a:latin typeface="Arial Narrow" panose="020B0606020202030204" pitchFamily="34" charset="0"/>
              </a:rPr>
              <a:t>else</a:t>
            </a:r>
            <a:r>
              <a:rPr lang="nb-NO" sz="1600" dirty="0">
                <a:latin typeface="Arial Narrow" panose="020B0606020202030204" pitchFamily="34" charset="0"/>
              </a:rPr>
              <a:t>{    int </a:t>
            </a:r>
            <a:r>
              <a:rPr lang="nb-NO" sz="1600" dirty="0" err="1">
                <a:latin typeface="Arial Narrow" panose="020B0606020202030204" pitchFamily="34" charset="0"/>
              </a:rPr>
              <a:t>antKjerner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Runtime.getRuntime</a:t>
            </a:r>
            <a:r>
              <a:rPr lang="nb-NO" sz="1600" dirty="0">
                <a:latin typeface="Arial Narrow" panose="020B0606020202030204" pitchFamily="34" charset="0"/>
              </a:rPr>
              <a:t>().</a:t>
            </a:r>
            <a:r>
              <a:rPr lang="nb-NO" sz="1600" dirty="0" err="1">
                <a:latin typeface="Arial Narrow" panose="020B0606020202030204" pitchFamily="34" charset="0"/>
              </a:rPr>
              <a:t>availableProcessors</a:t>
            </a:r>
            <a:r>
              <a:rPr lang="nb-NO" sz="16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System.out.println("Maskinen har "+ </a:t>
            </a:r>
            <a:r>
              <a:rPr lang="nb-NO" sz="1600" dirty="0" err="1">
                <a:latin typeface="Arial Narrow" panose="020B0606020202030204" pitchFamily="34" charset="0"/>
              </a:rPr>
              <a:t>antKjerner</a:t>
            </a:r>
            <a:r>
              <a:rPr lang="nb-NO" sz="1600" dirty="0">
                <a:latin typeface="Arial Narrow" panose="020B0606020202030204" pitchFamily="34" charset="0"/>
              </a:rPr>
              <a:t> + " prosessorkjerner.");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Parallell 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p</a:t>
            </a:r>
            <a:r>
              <a:rPr lang="nb-NO" sz="1600" dirty="0">
                <a:latin typeface="Arial Narrow" panose="020B0606020202030204" pitchFamily="34" charset="0"/>
              </a:rPr>
              <a:t> =  new Parallell();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 </a:t>
            </a:r>
            <a:r>
              <a:rPr lang="nb-NO" sz="1600" dirty="0" err="1">
                <a:latin typeface="Arial Narrow" panose="020B0606020202030204" pitchFamily="34" charset="0"/>
              </a:rPr>
              <a:t>p.antTraader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Integer.parseInt</a:t>
            </a:r>
            <a:r>
              <a:rPr lang="nb-NO" sz="1600" dirty="0">
                <a:latin typeface="Arial Narrow" panose="020B0606020202030204" pitchFamily="34" charset="0"/>
              </a:rPr>
              <a:t>(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[0]);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</a:t>
            </a:r>
            <a:r>
              <a:rPr lang="nb-NO" sz="1600" dirty="0" err="1">
                <a:latin typeface="Arial Narrow" panose="020B0606020202030204" pitchFamily="34" charset="0"/>
              </a:rPr>
              <a:t>p.antGanger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Integer.parseInt</a:t>
            </a:r>
            <a:r>
              <a:rPr lang="nb-NO" sz="1600" dirty="0">
                <a:latin typeface="Arial Narrow" panose="020B0606020202030204" pitchFamily="34" charset="0"/>
              </a:rPr>
              <a:t>(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[1]);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</a:t>
            </a:r>
            <a:r>
              <a:rPr lang="nb-NO" sz="1600" dirty="0" err="1">
                <a:latin typeface="Arial Narrow" panose="020B0606020202030204" pitchFamily="34" charset="0"/>
              </a:rPr>
              <a:t>p.utfor</a:t>
            </a:r>
            <a:r>
              <a:rPr lang="nb-NO" sz="16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} }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end main</a:t>
            </a:r>
          </a:p>
        </p:txBody>
      </p:sp>
    </p:spTree>
    <p:extLst>
      <p:ext uri="{BB962C8B-B14F-4D97-AF65-F5344CB8AC3E}">
        <p14:creationId xmlns:p14="http://schemas.microsoft.com/office/powerpoint/2010/main" val="1352439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343040" y="260648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   void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utskrift</a:t>
            </a:r>
            <a:r>
              <a:rPr lang="nb-NO" dirty="0">
                <a:latin typeface="Arial Narrow" panose="020B0606020202030204" pitchFamily="34" charset="0"/>
              </a:rPr>
              <a:t> (double tid) {</a:t>
            </a:r>
          </a:p>
          <a:p>
            <a:r>
              <a:rPr lang="nb-NO" dirty="0">
                <a:latin typeface="Arial Narrow" panose="020B0606020202030204" pitchFamily="34" charset="0"/>
              </a:rPr>
              <a:t>	   svar = 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*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;</a:t>
            </a:r>
          </a:p>
          <a:p>
            <a:r>
              <a:rPr lang="nb-NO" dirty="0">
                <a:latin typeface="Arial Narrow" panose="020B0606020202030204" pitchFamily="34" charset="0"/>
              </a:rPr>
              <a:t>	   System.out.println("Tid "+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+" kall * "+ 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+" </a:t>
            </a:r>
            <a:r>
              <a:rPr lang="nb-NO" dirty="0" err="1">
                <a:latin typeface="Arial Narrow" panose="020B0606020202030204" pitchFamily="34" charset="0"/>
              </a:rPr>
              <a:t>Traader</a:t>
            </a:r>
            <a:r>
              <a:rPr lang="nb-NO" dirty="0">
                <a:latin typeface="Arial Narrow" panose="020B0606020202030204" pitchFamily="34" charset="0"/>
              </a:rPr>
              <a:t> ="+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latin typeface="Arial Narrow" panose="020B0606020202030204" pitchFamily="34" charset="0"/>
              </a:rPr>
              <a:t>		                                                 </a:t>
            </a:r>
            <a:r>
              <a:rPr lang="nb-NO" dirty="0" err="1">
                <a:latin typeface="Arial Narrow" panose="020B0606020202030204" pitchFamily="34" charset="0"/>
              </a:rPr>
              <a:t>Format.align</a:t>
            </a:r>
            <a:r>
              <a:rPr lang="nb-NO" dirty="0">
                <a:latin typeface="Arial Narrow" panose="020B0606020202030204" pitchFamily="34" charset="0"/>
              </a:rPr>
              <a:t>(tid,9,1)+ " </a:t>
            </a:r>
            <a:r>
              <a:rPr lang="nb-NO" dirty="0" err="1">
                <a:latin typeface="Arial Narrow" panose="020B0606020202030204" pitchFamily="34" charset="0"/>
              </a:rPr>
              <a:t>millisek</a:t>
            </a:r>
            <a:r>
              <a:rPr lang="nb-NO" dirty="0">
                <a:latin typeface="Arial Narrow" panose="020B0606020202030204" pitchFamily="34" charset="0"/>
              </a:rPr>
              <a:t>,");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	    System.out.println(" sum:"+ tall +", tap:"+ (svar -tall)+" = "+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</a:t>
            </a:r>
            <a:r>
              <a:rPr lang="nb-NO" dirty="0" err="1">
                <a:latin typeface="Arial Narrow" panose="020B0606020202030204" pitchFamily="34" charset="0"/>
              </a:rPr>
              <a:t>Format.align</a:t>
            </a:r>
            <a:r>
              <a:rPr lang="nb-NO" dirty="0">
                <a:latin typeface="Arial Narrow" panose="020B0606020202030204" pitchFamily="34" charset="0"/>
              </a:rPr>
              <a:t>( ((svar - tall)*100.0 /svar),12,6)+"%");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utskrift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      void 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utfor</a:t>
            </a:r>
            <a:r>
              <a:rPr lang="nb-NO" dirty="0">
                <a:latin typeface="Arial Narrow" panose="020B0606020202030204" pitchFamily="34" charset="0"/>
              </a:rPr>
              <a:t> () {   b = new CyclicBarrier(antTraader+1);     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//+1, også main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long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t</a:t>
            </a:r>
            <a:r>
              <a:rPr lang="nb-NO" dirty="0">
                <a:latin typeface="Arial Narrow" panose="020B0606020202030204" pitchFamily="34" charset="0"/>
              </a:rPr>
              <a:t> = </a:t>
            </a:r>
            <a:r>
              <a:rPr lang="nb-NO" dirty="0" err="1">
                <a:latin typeface="Arial Narrow" panose="020B0606020202030204" pitchFamily="34" charset="0"/>
              </a:rPr>
              <a:t>System.nanoTime</a:t>
            </a:r>
            <a:r>
              <a:rPr lang="nb-NO" dirty="0">
                <a:latin typeface="Arial Narrow" panose="020B0606020202030204" pitchFamily="34" charset="0"/>
              </a:rPr>
              <a:t>();                   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start klokke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             for (int j = 0; j&lt; 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; </a:t>
            </a:r>
            <a:r>
              <a:rPr lang="nb-NO" dirty="0" err="1">
                <a:latin typeface="Arial Narrow" panose="020B0606020202030204" pitchFamily="34" charset="0"/>
              </a:rPr>
              <a:t>j++</a:t>
            </a:r>
            <a:r>
              <a:rPr lang="nb-NO" dirty="0">
                <a:latin typeface="Arial Narrow" panose="020B0606020202030204" pitchFamily="34" charset="0"/>
              </a:rPr>
              <a:t>) {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 	   </a:t>
            </a:r>
            <a:r>
              <a:rPr lang="nb-NO" dirty="0">
                <a:solidFill>
                  <a:srgbClr val="C00000"/>
                </a:solidFill>
                <a:latin typeface="Arial Narrow" panose="020B0606020202030204" pitchFamily="34" charset="0"/>
              </a:rPr>
              <a:t>new </a:t>
            </a:r>
            <a:r>
              <a:rPr lang="nb-NO" dirty="0" err="1">
                <a:solidFill>
                  <a:srgbClr val="C00000"/>
                </a:solidFill>
                <a:latin typeface="Arial Narrow" panose="020B0606020202030204" pitchFamily="34" charset="0"/>
              </a:rPr>
              <a:t>Thread</a:t>
            </a:r>
            <a:r>
              <a:rPr lang="nb-NO" dirty="0">
                <a:solidFill>
                  <a:srgbClr val="C00000"/>
                </a:solidFill>
                <a:latin typeface="Arial Narrow" panose="020B0606020202030204" pitchFamily="34" charset="0"/>
              </a:rPr>
              <a:t>(new Para(j)).start();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 }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           </a:t>
            </a:r>
            <a:r>
              <a:rPr lang="nb-NO" dirty="0" err="1">
                <a:latin typeface="Arial Narrow" panose="020B0606020202030204" pitchFamily="34" charset="0"/>
              </a:rPr>
              <a:t>try</a:t>
            </a:r>
            <a:r>
              <a:rPr lang="nb-NO" dirty="0">
                <a:latin typeface="Arial Narrow" panose="020B0606020202030204" pitchFamily="34" charset="0"/>
              </a:rPr>
              <a:t>{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main </a:t>
            </a:r>
            <a:r>
              <a:rPr lang="nb-NO" dirty="0" err="1">
                <a:solidFill>
                  <a:srgbClr val="00B050"/>
                </a:solidFill>
                <a:latin typeface="Arial Narrow" panose="020B0606020202030204" pitchFamily="34" charset="0"/>
              </a:rPr>
              <a:t>thread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venter</a:t>
            </a:r>
          </a:p>
          <a:p>
            <a:r>
              <a:rPr lang="nb-NO" dirty="0">
                <a:latin typeface="Arial Narrow" panose="020B0606020202030204" pitchFamily="34" charset="0"/>
              </a:rPr>
              <a:t>		   </a:t>
            </a:r>
            <a:r>
              <a:rPr lang="nb-NO" dirty="0" err="1">
                <a:latin typeface="Arial Narrow" panose="020B0606020202030204" pitchFamily="34" charset="0"/>
              </a:rPr>
              <a:t>b.await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} </a:t>
            </a:r>
            <a:r>
              <a:rPr lang="nb-NO" dirty="0" err="1">
                <a:latin typeface="Arial Narrow" panose="020B0606020202030204" pitchFamily="34" charset="0"/>
              </a:rPr>
              <a:t>catch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 err="1">
                <a:latin typeface="Arial Narrow" panose="020B0606020202030204" pitchFamily="34" charset="0"/>
              </a:rPr>
              <a:t>Exception</a:t>
            </a:r>
            <a:r>
              <a:rPr lang="nb-NO" dirty="0">
                <a:latin typeface="Arial Narrow" panose="020B0606020202030204" pitchFamily="34" charset="0"/>
              </a:rPr>
              <a:t> e) {</a:t>
            </a:r>
            <a:r>
              <a:rPr lang="nb-NO" dirty="0" err="1">
                <a:latin typeface="Arial Narrow" panose="020B0606020202030204" pitchFamily="34" charset="0"/>
              </a:rPr>
              <a:t>return</a:t>
            </a:r>
            <a:r>
              <a:rPr lang="nb-NO" dirty="0">
                <a:latin typeface="Arial Narrow" panose="020B0606020202030204" pitchFamily="34" charset="0"/>
              </a:rPr>
              <a:t>;}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                      double tid = (</a:t>
            </a:r>
            <a:r>
              <a:rPr lang="nb-NO" dirty="0" err="1">
                <a:latin typeface="Arial Narrow" panose="020B0606020202030204" pitchFamily="34" charset="0"/>
              </a:rPr>
              <a:t>System.nanoTime</a:t>
            </a:r>
            <a:r>
              <a:rPr lang="nb-NO" dirty="0">
                <a:latin typeface="Arial Narrow" panose="020B0606020202030204" pitchFamily="34" charset="0"/>
              </a:rPr>
              <a:t>()-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t</a:t>
            </a:r>
            <a:r>
              <a:rPr lang="nb-NO" dirty="0">
                <a:latin typeface="Arial Narrow" panose="020B0606020202030204" pitchFamily="34" charset="0"/>
              </a:rPr>
              <a:t>)/1000000.0;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                      utskrift(tid);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utfor</a:t>
            </a:r>
          </a:p>
          <a:p>
            <a:endParaRPr lang="nb-N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5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647564" y="1393925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class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Para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implements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solidFill>
                  <a:srgbClr val="0070C0"/>
                </a:solidFill>
                <a:latin typeface="Arial Narrow" panose="020B0606020202030204" pitchFamily="34" charset="0"/>
              </a:rPr>
              <a:t>Runnable</a:t>
            </a:r>
            <a:r>
              <a:rPr lang="nb-NO" dirty="0">
                <a:latin typeface="Arial Narrow" panose="020B0606020202030204" pitchFamily="34" charset="0"/>
              </a:rPr>
              <a:t>{</a:t>
            </a:r>
          </a:p>
          <a:p>
            <a:r>
              <a:rPr lang="nb-NO" dirty="0">
                <a:latin typeface="Arial Narrow" panose="020B0606020202030204" pitchFamily="34" charset="0"/>
              </a:rPr>
              <a:t>	   int </a:t>
            </a:r>
            <a:r>
              <a:rPr lang="nb-NO" dirty="0" err="1">
                <a:latin typeface="Arial Narrow" panose="020B0606020202030204" pitchFamily="34" charset="0"/>
              </a:rPr>
              <a:t>ind</a:t>
            </a:r>
            <a:r>
              <a:rPr lang="nb-NO" dirty="0">
                <a:latin typeface="Arial Narrow" panose="020B0606020202030204" pitchFamily="34" charset="0"/>
              </a:rPr>
              <a:t>;</a:t>
            </a:r>
          </a:p>
          <a:p>
            <a:r>
              <a:rPr lang="nb-NO" dirty="0">
                <a:latin typeface="Arial Narrow" panose="020B0606020202030204" pitchFamily="34" charset="0"/>
              </a:rPr>
              <a:t>	   Para(int ind) { this.ind =ind;}</a:t>
            </a: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latin typeface="Arial Narrow" panose="020B0606020202030204" pitchFamily="34" charset="0"/>
              </a:rPr>
              <a:t>	   </a:t>
            </a:r>
            <a:r>
              <a:rPr lang="nb-NO" dirty="0" err="1">
                <a:latin typeface="Arial Narrow" panose="020B0606020202030204" pitchFamily="34" charset="0"/>
              </a:rPr>
              <a:t>public</a:t>
            </a:r>
            <a:r>
              <a:rPr lang="nb-NO" dirty="0">
                <a:latin typeface="Arial Narrow" panose="020B0606020202030204" pitchFamily="34" charset="0"/>
              </a:rPr>
              <a:t> void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run</a:t>
            </a:r>
            <a:r>
              <a:rPr lang="nb-NO" dirty="0">
                <a:latin typeface="Arial Narrow" panose="020B0606020202030204" pitchFamily="34" charset="0"/>
              </a:rPr>
              <a:t>() {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latin typeface="Arial Narrow" panose="020B0606020202030204" pitchFamily="34" charset="0"/>
              </a:rPr>
              <a:t>                             for (int j = 0; j&lt; 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; </a:t>
            </a:r>
            <a:r>
              <a:rPr lang="nb-NO" dirty="0" err="1">
                <a:latin typeface="Arial Narrow" panose="020B0606020202030204" pitchFamily="34" charset="0"/>
              </a:rPr>
              <a:t>j++</a:t>
            </a:r>
            <a:r>
              <a:rPr lang="nb-NO" dirty="0">
                <a:latin typeface="Arial Narrow" panose="020B0606020202030204" pitchFamily="34" charset="0"/>
              </a:rPr>
              <a:t>) {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	          </a:t>
            </a:r>
            <a:r>
              <a:rPr lang="nb-NO" dirty="0" err="1">
                <a:latin typeface="Arial Narrow" panose="020B0606020202030204" pitchFamily="34" charset="0"/>
              </a:rPr>
              <a:t>inkrTall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              }</a:t>
            </a:r>
          </a:p>
          <a:p>
            <a:pPr lvl="2"/>
            <a:r>
              <a:rPr lang="nb-NO" dirty="0">
                <a:latin typeface="Arial Narrow" panose="020B0606020202030204" pitchFamily="34" charset="0"/>
              </a:rPr>
              <a:t>              </a:t>
            </a:r>
            <a:r>
              <a:rPr lang="nb-NO" dirty="0" err="1">
                <a:latin typeface="Arial Narrow" panose="020B0606020202030204" pitchFamily="34" charset="0"/>
              </a:rPr>
              <a:t>try</a:t>
            </a:r>
            <a:r>
              <a:rPr lang="nb-NO" dirty="0">
                <a:latin typeface="Arial Narrow" panose="020B0606020202030204" pitchFamily="34" charset="0"/>
              </a:rPr>
              <a:t> {  // </a:t>
            </a:r>
            <a:r>
              <a:rPr lang="nb-NO" dirty="0" err="1">
                <a:latin typeface="Arial Narrow" panose="020B0606020202030204" pitchFamily="34" charset="0"/>
              </a:rPr>
              <a:t>wait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on</a:t>
            </a:r>
            <a:r>
              <a:rPr lang="nb-NO" dirty="0">
                <a:latin typeface="Arial Narrow" panose="020B0606020202030204" pitchFamily="34" charset="0"/>
              </a:rPr>
              <a:t> all </a:t>
            </a:r>
            <a:r>
              <a:rPr lang="nb-NO" dirty="0" err="1">
                <a:latin typeface="Arial Narrow" panose="020B0606020202030204" pitchFamily="34" charset="0"/>
              </a:rPr>
              <a:t>other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threads</a:t>
            </a:r>
            <a:r>
              <a:rPr lang="nb-NO" dirty="0">
                <a:latin typeface="Arial Narrow" panose="020B0606020202030204" pitchFamily="34" charset="0"/>
              </a:rPr>
              <a:t> + main</a:t>
            </a:r>
          </a:p>
          <a:p>
            <a:pPr lvl="2"/>
            <a:r>
              <a:rPr lang="nb-NO" dirty="0">
                <a:latin typeface="Arial Narrow" panose="020B0606020202030204" pitchFamily="34" charset="0"/>
              </a:rPr>
              <a:t>	          </a:t>
            </a:r>
            <a:r>
              <a:rPr lang="nb-NO" dirty="0" err="1">
                <a:latin typeface="Arial Narrow" panose="020B0606020202030204" pitchFamily="34" charset="0"/>
              </a:rPr>
              <a:t>b.await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              } </a:t>
            </a:r>
            <a:r>
              <a:rPr lang="nb-NO" dirty="0" err="1">
                <a:latin typeface="Arial Narrow" panose="020B0606020202030204" pitchFamily="34" charset="0"/>
              </a:rPr>
              <a:t>catch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 err="1">
                <a:latin typeface="Arial Narrow" panose="020B0606020202030204" pitchFamily="34" charset="0"/>
              </a:rPr>
              <a:t>Exception</a:t>
            </a:r>
            <a:r>
              <a:rPr lang="nb-NO" dirty="0">
                <a:latin typeface="Arial Narrow" panose="020B0606020202030204" pitchFamily="34" charset="0"/>
              </a:rPr>
              <a:t> e) {</a:t>
            </a:r>
            <a:r>
              <a:rPr lang="nb-NO" dirty="0" err="1">
                <a:latin typeface="Arial Narrow" panose="020B0606020202030204" pitchFamily="34" charset="0"/>
              </a:rPr>
              <a:t>return</a:t>
            </a:r>
            <a:r>
              <a:rPr lang="nb-NO" dirty="0">
                <a:latin typeface="Arial Narrow" panose="020B0606020202030204" pitchFamily="34" charset="0"/>
              </a:rPr>
              <a:t>;}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run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    void inkrTall() { tall++;}                        //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3) Feil - usynkronisert</a:t>
            </a: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    synchronized void inkrTall(){ tall++;}  //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4) Feil – kallene synkroniserer på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          				               //     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hvert sitt objekt </a:t>
            </a:r>
          </a:p>
          <a:p>
            <a:r>
              <a:rPr lang="nb-NO" dirty="0">
                <a:latin typeface="Arial Narrow" panose="020B0606020202030204" pitchFamily="34" charset="0"/>
              </a:rPr>
              <a:t>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class Para</a:t>
            </a:r>
          </a:p>
          <a:p>
            <a:r>
              <a:rPr lang="nb-NO" dirty="0">
                <a:latin typeface="Arial Narrow" panose="020B0606020202030204" pitchFamily="34" charset="0"/>
              </a:rPr>
              <a:t>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class Parallell</a:t>
            </a:r>
            <a:endParaRPr lang="nb-NO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33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Husk: Vanligste oppsett av main-tråden + k tråder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808693" y="1916832"/>
            <a:ext cx="27003" cy="25922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456765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808693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744797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032829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320861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608893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896925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835696" y="2348880"/>
            <a:ext cx="50405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11560" y="1475492"/>
            <a:ext cx="264142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main, lager k nye tråder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907704" y="4221088"/>
            <a:ext cx="50405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3" name="Left Brace 22"/>
          <p:cNvSpPr/>
          <p:nvPr/>
        </p:nvSpPr>
        <p:spPr bwMode="auto">
          <a:xfrm rot="16200000">
            <a:off x="3084585" y="3764287"/>
            <a:ext cx="252027" cy="1453661"/>
          </a:xfrm>
          <a:prstGeom prst="leftBrace">
            <a:avLst>
              <a:gd name="adj1" fmla="val 15440"/>
              <a:gd name="adj2" fmla="val 39993"/>
            </a:avLst>
          </a:prstGeom>
          <a:noFill/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4818" y="4725144"/>
            <a:ext cx="367517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k tråder, leser og skriver i egne og</a:t>
            </a:r>
            <a:br>
              <a:rPr lang="nb-NO" dirty="0"/>
            </a:br>
            <a:r>
              <a:rPr lang="nb-NO" dirty="0"/>
              <a:t> i felles data og løser problemet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59632" y="5877272"/>
            <a:ext cx="6356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Hver av trådene (main + k nye) er sekvensielle programmer.</a:t>
            </a:r>
          </a:p>
          <a:p>
            <a:r>
              <a:rPr lang="nb-NO" dirty="0"/>
              <a:t>Problemet er at de samtidig </a:t>
            </a:r>
            <a:r>
              <a:rPr lang="nb-NO" i="1" dirty="0"/>
              <a:t>ikke kan skrive</a:t>
            </a:r>
            <a:r>
              <a:rPr lang="nb-NO" dirty="0"/>
              <a:t> på felles data</a:t>
            </a:r>
          </a:p>
        </p:txBody>
      </p:sp>
      <p:sp>
        <p:nvSpPr>
          <p:cNvPr id="26" name="Cloud 25"/>
          <p:cNvSpPr/>
          <p:nvPr/>
        </p:nvSpPr>
        <p:spPr bwMode="auto">
          <a:xfrm>
            <a:off x="3408686" y="1267663"/>
            <a:ext cx="1739378" cy="865193"/>
          </a:xfrm>
          <a:prstGeom prst="cloud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16123" y="1475492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Data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5084" y="2961818"/>
            <a:ext cx="830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main </a:t>
            </a:r>
            <a:br>
              <a:rPr lang="nb-NO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venter</a:t>
            </a:r>
          </a:p>
        </p:txBody>
      </p:sp>
    </p:spTree>
    <p:extLst>
      <p:ext uri="{BB962C8B-B14F-4D97-AF65-F5344CB8AC3E}">
        <p14:creationId xmlns:p14="http://schemas.microsoft.com/office/powerpoint/2010/main" val="237427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– Uke1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314450"/>
            <a:ext cx="7632848" cy="5210894"/>
          </a:xfrm>
        </p:spPr>
        <p:txBody>
          <a:bodyPr/>
          <a:lstStyle/>
          <a:p>
            <a:r>
              <a:rPr lang="nb-NO" sz="1800" dirty="0"/>
              <a:t>Vi har gjennomgått hvorfor vi får flere-kjerne CPUer</a:t>
            </a:r>
          </a:p>
          <a:p>
            <a:r>
              <a:rPr lang="nb-NO" sz="1800" dirty="0"/>
              <a:t>Tråder er måten som et Javaprogram bruker for å skape flere uavhengige parallelle </a:t>
            </a:r>
            <a:r>
              <a:rPr lang="nb-NO" sz="1800" dirty="0" err="1"/>
              <a:t>programflyter</a:t>
            </a:r>
            <a:r>
              <a:rPr lang="nb-NO" sz="1800" dirty="0"/>
              <a:t> i tillegg til main-tråden</a:t>
            </a:r>
          </a:p>
          <a:p>
            <a:r>
              <a:rPr lang="nb-NO" sz="1800" dirty="0"/>
              <a:t>Tråder deler felles adresserom (data og kode) men har også egne lokale data og metoder</a:t>
            </a:r>
          </a:p>
          <a:p>
            <a:r>
              <a:rPr lang="nb-NO" sz="1800" dirty="0"/>
              <a:t>Stygg feil vi kan gjøre: Samtidig oppdatering (=skriving) på delte data (eks: i++) </a:t>
            </a:r>
          </a:p>
          <a:p>
            <a:pPr lvl="1"/>
            <a:r>
              <a:rPr lang="nb-NO" sz="1600" dirty="0"/>
              <a:t>Dette løses ved synkronisering . </a:t>
            </a:r>
          </a:p>
          <a:p>
            <a:pPr lvl="1"/>
            <a:r>
              <a:rPr lang="nb-NO" sz="1600" dirty="0"/>
              <a:t>Alle tråder som vil skrive må køes opp på </a:t>
            </a:r>
            <a:r>
              <a:rPr lang="nb-NO" sz="1600" b="1" dirty="0"/>
              <a:t>samme</a:t>
            </a:r>
            <a:r>
              <a:rPr lang="nb-NO" sz="1600" dirty="0"/>
              <a:t> synkroniseringsvariabel (som er et objekt) slik at bare én tråd slipper til av gangen.</a:t>
            </a:r>
          </a:p>
          <a:p>
            <a:pPr lvl="1"/>
            <a:r>
              <a:rPr lang="nb-NO" sz="1600" b="1" i="1" dirty="0"/>
              <a:t>Alle objekter  </a:t>
            </a:r>
            <a:r>
              <a:rPr lang="nb-NO" sz="1600" dirty="0"/>
              <a:t>kan nyttes som en synkroniseringsvariabel, og da kan vi bruke enten en synchronized metode,</a:t>
            </a:r>
          </a:p>
          <a:p>
            <a:pPr lvl="1"/>
            <a:r>
              <a:rPr lang="nb-NO" sz="1600" dirty="0"/>
              <a:t>eller objekter av spesielle klasser som:</a:t>
            </a:r>
          </a:p>
          <a:p>
            <a:pPr lvl="2"/>
            <a:r>
              <a:rPr lang="nb-NO" sz="1600" dirty="0" err="1"/>
              <a:t>CyclicBarrier</a:t>
            </a:r>
            <a:endParaRPr lang="nb-NO" sz="1600" dirty="0"/>
          </a:p>
          <a:p>
            <a:pPr lvl="2"/>
            <a:r>
              <a:rPr lang="nb-NO" sz="1600" dirty="0" err="1"/>
              <a:t>Semaphore</a:t>
            </a:r>
            <a:r>
              <a:rPr lang="nb-NO" sz="1600" dirty="0"/>
              <a:t> (undervises senere)</a:t>
            </a:r>
          </a:p>
          <a:p>
            <a:pPr lvl="1"/>
            <a:r>
              <a:rPr lang="en-US" sz="1600" dirty="0"/>
              <a:t>De </a:t>
            </a:r>
            <a:r>
              <a:rPr lang="en-US" sz="1600" dirty="0" err="1"/>
              <a:t>inneholder</a:t>
            </a:r>
            <a:r>
              <a:rPr lang="en-US" sz="1600" dirty="0"/>
              <a:t> </a:t>
            </a:r>
            <a:r>
              <a:rPr lang="en-US" sz="1600" dirty="0" err="1"/>
              <a:t>metoder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 await(),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gjør</a:t>
            </a:r>
            <a:r>
              <a:rPr lang="en-US" sz="1600" dirty="0"/>
              <a:t> at </a:t>
            </a:r>
            <a:r>
              <a:rPr lang="en-US" sz="1600" dirty="0" err="1"/>
              <a:t>tr</a:t>
            </a:r>
            <a:r>
              <a:rPr lang="nb-NO" sz="1600" dirty="0"/>
              <a:t>å</a:t>
            </a:r>
            <a:r>
              <a:rPr lang="en-US" sz="1600" dirty="0"/>
              <a:t>der venter.</a:t>
            </a:r>
          </a:p>
          <a:p>
            <a:r>
              <a:rPr lang="nb-NO" sz="2000" dirty="0"/>
              <a:t>Senere vil vi lære å dele opp et problem i mindre biter til hver tråd og </a:t>
            </a:r>
            <a:r>
              <a:rPr lang="nb-NO" sz="2000" b="1" dirty="0"/>
              <a:t>ikke</a:t>
            </a:r>
            <a:r>
              <a:rPr lang="nb-NO" sz="2000" dirty="0"/>
              <a:t> synkronisere for mye (tar for mye tid)</a:t>
            </a:r>
          </a:p>
          <a:p>
            <a:pPr lvl="1"/>
            <a:endParaRPr lang="nb-NO" sz="16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69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1) Avslutning med en CyclicBarrier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491257"/>
            <a:ext cx="8415536" cy="4818063"/>
          </a:xfrm>
        </p:spPr>
        <p:txBody>
          <a:bodyPr/>
          <a:lstStyle/>
          <a:p>
            <a:r>
              <a:rPr lang="nb-NO" sz="2000" dirty="0"/>
              <a:t>En CyclicBarrier (</a:t>
            </a:r>
            <a:r>
              <a:rPr lang="nb-NO" sz="2000" dirty="0" err="1">
                <a:solidFill>
                  <a:srgbClr val="0070C0"/>
                </a:solidFill>
              </a:rPr>
              <a:t>cb</a:t>
            </a:r>
            <a:r>
              <a:rPr lang="nb-NO" sz="2000" dirty="0">
                <a:solidFill>
                  <a:srgbClr val="0070C0"/>
                </a:solidFill>
              </a:rPr>
              <a:t>= new CyclicBarrier (n+1)</a:t>
            </a:r>
            <a:r>
              <a:rPr lang="nb-NO" sz="2000" dirty="0"/>
              <a:t>)</a:t>
            </a:r>
          </a:p>
          <a:p>
            <a:pPr lvl="1"/>
            <a:r>
              <a:rPr lang="nb-NO" sz="1800" dirty="0"/>
              <a:t>Er tenkt som et ventested, en bom/grind for et antall (i dette tilfellet for n+1) tråder - de n ‘nye’ trådene + </a:t>
            </a:r>
            <a:r>
              <a:rPr lang="nb-NO" sz="1800" dirty="0" err="1"/>
              <a:t>main</a:t>
            </a:r>
            <a:r>
              <a:rPr lang="nb-NO" sz="1800" dirty="0"/>
              <a:t>. Alle må vente når de sier </a:t>
            </a:r>
            <a:r>
              <a:rPr lang="nb-NO" sz="1800" dirty="0" err="1"/>
              <a:t>sier</a:t>
            </a:r>
            <a:r>
              <a:rPr lang="nb-NO" sz="1800" dirty="0"/>
              <a:t> </a:t>
            </a:r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 til sistemann ankommer køen, og </a:t>
            </a:r>
            <a:r>
              <a:rPr lang="nb-NO" sz="1800" b="1" dirty="0"/>
              <a:t>da</a:t>
            </a:r>
            <a:r>
              <a:rPr lang="nb-NO" sz="1800" dirty="0"/>
              <a:t> kan alle fortsette. </a:t>
            </a:r>
          </a:p>
          <a:p>
            <a:pPr lvl="1"/>
            <a:r>
              <a:rPr lang="nb-NO" sz="1800" dirty="0"/>
              <a:t>Trådene kan da være ferdige med en beregning kan selv avslutte med å bli ferdige med sin run() -kode. Main-tråden forsetter, og vet at de andre trådene er ferdige. Main-tråden kan da bruke resultatene fra trådene.</a:t>
            </a:r>
          </a:p>
          <a:p>
            <a:pPr lvl="1"/>
            <a:r>
              <a:rPr lang="nb-NO" sz="1800" dirty="0"/>
              <a:t>Den sykliske barrieren </a:t>
            </a:r>
            <a:r>
              <a:rPr lang="nb-NO" sz="1800" dirty="0" err="1"/>
              <a:t>cb</a:t>
            </a:r>
            <a:r>
              <a:rPr lang="nb-NO" sz="1800" dirty="0"/>
              <a:t> er da strakt klar til å køe nye n tråder som</a:t>
            </a:r>
            <a:br>
              <a:rPr lang="nb-NO" sz="1800" dirty="0"/>
            </a:br>
            <a:r>
              <a:rPr lang="nb-NO" sz="1800" dirty="0"/>
              <a:t> sier </a:t>
            </a:r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, .. </a:t>
            </a:r>
            <a:r>
              <a:rPr lang="nb-NO" sz="1800" dirty="0" err="1"/>
              <a:t>osv</a:t>
            </a:r>
            <a:endParaRPr lang="nb-NO" sz="1800" dirty="0"/>
          </a:p>
          <a:p>
            <a:pPr lvl="1"/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sies inne i en </a:t>
            </a:r>
            <a:r>
              <a:rPr lang="nb-NO" sz="1800" dirty="0" err="1"/>
              <a:t>try-catch</a:t>
            </a:r>
            <a:r>
              <a:rPr lang="nb-NO" sz="1800" dirty="0"/>
              <a:t> blokk</a:t>
            </a:r>
          </a:p>
          <a:p>
            <a:pPr lvl="2"/>
            <a:endParaRPr lang="nb-NO" sz="1800" dirty="0"/>
          </a:p>
          <a:p>
            <a:pPr lvl="2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698041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2) Avslutning med en </a:t>
            </a:r>
            <a:r>
              <a:rPr lang="nb-NO" sz="2400" dirty="0" err="1"/>
              <a:t>Semaphore</a:t>
            </a:r>
            <a:r>
              <a:rPr lang="nb-NO" sz="2400" dirty="0"/>
              <a:t>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563265"/>
            <a:ext cx="8415536" cy="4818063"/>
          </a:xfrm>
        </p:spPr>
        <p:txBody>
          <a:bodyPr/>
          <a:lstStyle/>
          <a:p>
            <a:r>
              <a:rPr lang="nb-NO" dirty="0"/>
              <a:t> En </a:t>
            </a:r>
            <a:r>
              <a:rPr lang="nb-NO" dirty="0" err="1"/>
              <a:t>Semaphore</a:t>
            </a:r>
            <a:r>
              <a:rPr lang="nb-NO" dirty="0"/>
              <a:t> (</a:t>
            </a:r>
            <a:r>
              <a:rPr lang="nb-NO" dirty="0" err="1">
                <a:solidFill>
                  <a:srgbClr val="0070C0"/>
                </a:solidFill>
              </a:rPr>
              <a:t>sf</a:t>
            </a:r>
            <a:r>
              <a:rPr lang="nb-NO" dirty="0">
                <a:solidFill>
                  <a:srgbClr val="0070C0"/>
                </a:solidFill>
              </a:rPr>
              <a:t> = new </a:t>
            </a:r>
            <a:r>
              <a:rPr lang="nb-NO" dirty="0" err="1">
                <a:solidFill>
                  <a:srgbClr val="0070C0"/>
                </a:solidFill>
              </a:rPr>
              <a:t>Semaphore</a:t>
            </a:r>
            <a:r>
              <a:rPr lang="nb-NO" dirty="0">
                <a:solidFill>
                  <a:srgbClr val="0070C0"/>
                </a:solidFill>
              </a:rPr>
              <a:t>(-n+1)</a:t>
            </a:r>
            <a:r>
              <a:rPr lang="nb-NO" dirty="0"/>
              <a:t>)</a:t>
            </a:r>
            <a:r>
              <a:rPr lang="nb-NO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nb-NO" sz="1800" dirty="0"/>
              <a:t>Administrerer (i dette tilfellet) –n+1 stk. </a:t>
            </a:r>
            <a:r>
              <a:rPr lang="nb-NO" sz="1800" b="1" dirty="0"/>
              <a:t>tillatelser</a:t>
            </a:r>
            <a:r>
              <a:rPr lang="nb-NO" sz="1800" dirty="0"/>
              <a:t>.</a:t>
            </a:r>
          </a:p>
          <a:p>
            <a:pPr lvl="1"/>
            <a:r>
              <a:rPr lang="nb-NO" sz="1800" dirty="0"/>
              <a:t>To sentrale </a:t>
            </a:r>
            <a:r>
              <a:rPr lang="nb-NO" sz="1800" dirty="0" err="1"/>
              <a:t>primitiver</a:t>
            </a:r>
            <a:r>
              <a:rPr lang="nb-NO" sz="1800" dirty="0"/>
              <a:t>:</a:t>
            </a:r>
          </a:p>
          <a:p>
            <a:pPr lvl="2"/>
            <a:r>
              <a:rPr lang="nb-NO" sz="1800" dirty="0" err="1">
                <a:solidFill>
                  <a:srgbClr val="0070C0"/>
                </a:solidFill>
              </a:rPr>
              <a:t>sf.acquire</a:t>
            </a:r>
            <a:r>
              <a:rPr lang="nb-NO" sz="1800" dirty="0"/>
              <a:t>() – ber om </a:t>
            </a:r>
            <a:r>
              <a:rPr lang="nb-NO" sz="1800" b="1" dirty="0"/>
              <a:t>en</a:t>
            </a:r>
            <a:r>
              <a:rPr lang="nb-NO" sz="1800" dirty="0"/>
              <a:t> tillatelse. Antall tillatelser i </a:t>
            </a:r>
            <a:r>
              <a:rPr lang="nb-NO" sz="1800" dirty="0" err="1"/>
              <a:t>sf</a:t>
            </a:r>
            <a:r>
              <a:rPr lang="nb-NO" sz="1800" dirty="0"/>
              <a:t> blir da 1 mindre hvis antallet er &gt;0. Hvis det ikke er noen ledig tillatelse, må tråden vente i en kø (inne i en </a:t>
            </a:r>
            <a:r>
              <a:rPr lang="nb-NO" sz="1800" dirty="0" err="1"/>
              <a:t>try-catch</a:t>
            </a:r>
            <a:r>
              <a:rPr lang="nb-NO" sz="1800" dirty="0"/>
              <a:t> blokk)</a:t>
            </a:r>
          </a:p>
          <a:p>
            <a:pPr lvl="2"/>
            <a:r>
              <a:rPr lang="nb-NO" sz="1800" dirty="0" err="1">
                <a:solidFill>
                  <a:srgbClr val="0070C0"/>
                </a:solidFill>
              </a:rPr>
              <a:t>sf.release</a:t>
            </a:r>
            <a:r>
              <a:rPr lang="nb-NO" sz="1800" dirty="0"/>
              <a:t>() – gir </a:t>
            </a:r>
            <a:r>
              <a:rPr lang="nb-NO" sz="1800" b="1" dirty="0"/>
              <a:t>én</a:t>
            </a:r>
            <a:r>
              <a:rPr lang="nb-NO" sz="1800" dirty="0"/>
              <a:t> tillatelse tilbake til semaforen </a:t>
            </a:r>
            <a:r>
              <a:rPr lang="nb-NO" sz="1800" dirty="0" err="1"/>
              <a:t>sf</a:t>
            </a:r>
            <a:r>
              <a:rPr lang="nb-NO" sz="1800" dirty="0"/>
              <a:t>. Ikke </a:t>
            </a:r>
            <a:r>
              <a:rPr lang="nb-NO" sz="1800" dirty="0" err="1"/>
              <a:t>try-catch</a:t>
            </a:r>
            <a:r>
              <a:rPr lang="nb-NO" sz="1800" dirty="0"/>
              <a:t> blokk (Den tillatelsen som gis tilbake behøver ikke vært ‘fått’ ved hjelp av </a:t>
            </a:r>
            <a:r>
              <a:rPr lang="nb-NO" sz="1800" dirty="0" err="1"/>
              <a:t>aquire</a:t>
            </a:r>
            <a:r>
              <a:rPr lang="nb-NO" sz="1800" dirty="0"/>
              <a:t>() ; den er bare et tall).</a:t>
            </a:r>
          </a:p>
          <a:p>
            <a:pPr lvl="1"/>
            <a:r>
              <a:rPr lang="nb-NO" sz="1800" dirty="0" err="1"/>
              <a:t>Avlutning</a:t>
            </a:r>
            <a:r>
              <a:rPr lang="nb-NO" sz="1800" dirty="0"/>
              <a:t> med </a:t>
            </a:r>
            <a:r>
              <a:rPr lang="nb-NO" sz="1800" dirty="0" err="1"/>
              <a:t>Semaphore</a:t>
            </a:r>
            <a:r>
              <a:rPr lang="nb-NO" sz="1800" dirty="0"/>
              <a:t> </a:t>
            </a:r>
            <a:r>
              <a:rPr lang="nb-NO" sz="1800" dirty="0" err="1"/>
              <a:t>sf</a:t>
            </a:r>
            <a:r>
              <a:rPr lang="nb-NO" sz="1800" dirty="0"/>
              <a:t>:</a:t>
            </a:r>
          </a:p>
          <a:p>
            <a:pPr lvl="2"/>
            <a:r>
              <a:rPr lang="nb-NO" sz="1800" dirty="0"/>
              <a:t>Maintråden sier </a:t>
            </a:r>
            <a:r>
              <a:rPr lang="nb-NO" sz="1800" dirty="0" err="1">
                <a:solidFill>
                  <a:srgbClr val="0070C0"/>
                </a:solidFill>
              </a:rPr>
              <a:t>sf.acquire</a:t>
            </a:r>
            <a:r>
              <a:rPr lang="nb-NO" sz="1800" dirty="0"/>
              <a:t>() – og må vente på at det er minst en tillatelse i </a:t>
            </a:r>
            <a:r>
              <a:rPr lang="nb-NO" sz="1800" dirty="0" err="1">
                <a:solidFill>
                  <a:srgbClr val="0070C0"/>
                </a:solidFill>
              </a:rPr>
              <a:t>sf</a:t>
            </a:r>
            <a:r>
              <a:rPr lang="nb-NO" sz="1800" dirty="0"/>
              <a:t>.</a:t>
            </a:r>
          </a:p>
          <a:p>
            <a:pPr lvl="2"/>
            <a:r>
              <a:rPr lang="nb-NO" sz="1800" dirty="0"/>
              <a:t>Alle de n nye trådene sier </a:t>
            </a:r>
            <a:r>
              <a:rPr lang="nb-NO" sz="1800" dirty="0">
                <a:solidFill>
                  <a:srgbClr val="0070C0"/>
                </a:solidFill>
              </a:rPr>
              <a:t>sf.release</a:t>
            </a:r>
            <a:r>
              <a:rPr lang="nb-NO" sz="1800" dirty="0"/>
              <a:t>() når de terminerer, og når den siste sier </a:t>
            </a:r>
            <a:r>
              <a:rPr lang="nb-NO" sz="1800" dirty="0">
                <a:solidFill>
                  <a:srgbClr val="0070C0"/>
                </a:solidFill>
              </a:rPr>
              <a:t>sf.release</a:t>
            </a:r>
            <a:r>
              <a:rPr lang="nb-NO" sz="1800" dirty="0"/>
              <a:t>() blir det 1 tillatelse ledig og main fortsetter.</a:t>
            </a:r>
          </a:p>
          <a:p>
            <a:pPr lvl="2"/>
            <a:r>
              <a:rPr lang="nb-NO" sz="1800" dirty="0"/>
              <a:t>Ikke syklisk.</a:t>
            </a:r>
          </a:p>
          <a:p>
            <a:pPr lvl="2"/>
            <a:endParaRPr lang="nb-NO" sz="1800" dirty="0"/>
          </a:p>
          <a:p>
            <a:pPr lvl="2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645057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3) Avslutning med </a:t>
            </a:r>
            <a:r>
              <a:rPr lang="nb-NO" dirty="0" err="1"/>
              <a:t>join</a:t>
            </a:r>
            <a:r>
              <a:rPr lang="nb-NO" dirty="0"/>
              <a:t>() - enklest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818406"/>
          </a:xfrm>
        </p:spPr>
        <p:txBody>
          <a:bodyPr/>
          <a:lstStyle/>
          <a:p>
            <a:r>
              <a:rPr lang="nb-NO" sz="2000" dirty="0"/>
              <a:t>Logikken er her at i den rutinen hvor alle trådene lages, legges de også inn i en array. Main-tråden legger seg til å vente på den tråden som den har peker til skal terminere selv. </a:t>
            </a:r>
            <a:br>
              <a:rPr lang="nb-NO" sz="2000" dirty="0"/>
            </a:br>
            <a:r>
              <a:rPr lang="nb-NO" sz="2000" dirty="0"/>
              <a:t>Venter på alle trådene etter tur at de terminerer: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979712" y="2708920"/>
            <a:ext cx="4824536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main –tråden i konstruktøren </a:t>
            </a:r>
          </a:p>
          <a:p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 [] t = new </a:t>
            </a:r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[n];</a:t>
            </a:r>
          </a:p>
          <a:p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for</a:t>
            </a:r>
            <a:r>
              <a:rPr lang="nb-NO" dirty="0">
                <a:latin typeface="Arial Narrow" panose="020B0606020202030204" pitchFamily="34" charset="0"/>
              </a:rPr>
              <a:t> (int i = 0; i &lt; n; i++) {</a:t>
            </a:r>
          </a:p>
          <a:p>
            <a:r>
              <a:rPr lang="nb-NO" dirty="0">
                <a:latin typeface="Arial Narrow" panose="020B0606020202030204" pitchFamily="34" charset="0"/>
              </a:rPr>
              <a:t>   t[i] =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new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new</a:t>
            </a:r>
            <a:r>
              <a:rPr lang="nb-NO" dirty="0">
                <a:latin typeface="Arial Narrow" panose="020B0606020202030204" pitchFamily="34" charset="0"/>
              </a:rPr>
              <a:t> Arbeider(..));</a:t>
            </a:r>
          </a:p>
          <a:p>
            <a:r>
              <a:rPr lang="nb-NO" dirty="0">
                <a:latin typeface="Arial Narrow" panose="020B0606020202030204" pitchFamily="34" charset="0"/>
              </a:rPr>
              <a:t>   t[i].start();</a:t>
            </a:r>
          </a:p>
          <a:p>
            <a:r>
              <a:rPr lang="nb-NO" dirty="0">
                <a:latin typeface="Arial Narrow" panose="020B0606020202030204" pitchFamily="34" charset="0"/>
              </a:rPr>
              <a:t> }</a:t>
            </a:r>
          </a:p>
          <a:p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  …………</a:t>
            </a: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// main vil vente her til trådene er ferdige</a:t>
            </a:r>
          </a:p>
          <a:p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for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nb-NO" dirty="0">
                <a:latin typeface="Arial Narrow" panose="020B0606020202030204" pitchFamily="34" charset="0"/>
              </a:rPr>
              <a:t>int i = 0; i &lt; n; i++) </a:t>
            </a:r>
            <a:r>
              <a:rPr lang="en-US" dirty="0">
                <a:latin typeface="Arial Narrow" panose="020B0606020202030204" pitchFamily="34" charset="0"/>
              </a:rPr>
              <a:t>{</a:t>
            </a:r>
          </a:p>
          <a:p>
            <a:r>
              <a:rPr lang="en-US" dirty="0">
                <a:latin typeface="Arial Narrow" panose="020B0606020202030204" pitchFamily="34" charset="0"/>
              </a:rPr>
              <a:t>       try{ 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t[</a:t>
            </a:r>
            <a:r>
              <a:rPr lang="en-US" dirty="0" err="1">
                <a:solidFill>
                  <a:srgbClr val="C00000"/>
                </a:solidFill>
                <a:latin typeface="Arial Narrow" panose="020B0606020202030204" pitchFamily="34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].join();</a:t>
            </a:r>
          </a:p>
          <a:p>
            <a:r>
              <a:rPr lang="en-US" dirty="0">
                <a:latin typeface="Arial Narrow" panose="020B0606020202030204" pitchFamily="34" charset="0"/>
              </a:rPr>
              <a:t>        }catch (Exception e){return;};</a:t>
            </a:r>
          </a:p>
          <a:p>
            <a:r>
              <a:rPr lang="en-US" dirty="0">
                <a:latin typeface="Arial Narrow" panose="020B0606020202030204" pitchFamily="34" charset="0"/>
              </a:rPr>
              <a:t>}</a:t>
            </a:r>
            <a:r>
              <a:rPr lang="nb-NO" dirty="0">
                <a:latin typeface="Arial Narrow" panose="020B0606020202030204" pitchFamily="34" charset="0"/>
              </a:rPr>
              <a:t>     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198195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93037" cy="828675"/>
          </a:xfrm>
        </p:spPr>
        <p:txBody>
          <a:bodyPr/>
          <a:lstStyle/>
          <a:p>
            <a:r>
              <a:rPr lang="nb-NO" dirty="0"/>
              <a:t>II) Mange ulike synkroniserings </a:t>
            </a:r>
            <a:r>
              <a:rPr lang="nb-NO" dirty="0" err="1"/>
              <a:t>primitiver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Vi skal bare lære noen få !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dirty="0"/>
              <a:t> </a:t>
            </a:r>
            <a:r>
              <a:rPr lang="nb-NO" dirty="0" err="1"/>
              <a:t>java.util.concurrent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27609" y="1628800"/>
            <a:ext cx="31683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 err="1">
                <a:latin typeface="Arial Narrow" panose="020B0606020202030204" pitchFamily="34" charset="0"/>
              </a:rPr>
              <a:t>Classes</a:t>
            </a:r>
            <a:endParaRPr lang="nb-NO" sz="1500" b="1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" tooltip="class in java.util.concurrent"/>
              </a:rPr>
              <a:t>AbstractExecutorService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3" tooltip="class in java.util.concurrent"/>
              </a:rPr>
              <a:t>ArrayBlockingQueue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4" tooltip="class in java.util.concurrent"/>
              </a:rPr>
              <a:t>ConcurrentHashMap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5" tooltip="class in java.util.concurrent"/>
              </a:rPr>
              <a:t>ConcurrentLinkedDeque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6" tooltip="class in java.util.concurrent"/>
              </a:rPr>
              <a:t>ConcurrentLinkedQueue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7" tooltip="class in java.util.concurrent"/>
              </a:rPr>
              <a:t>ConcurrentSkipListMap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8" tooltip="class in java.util.concurrent"/>
              </a:rPr>
              <a:t>ConcurrentSkipListSet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9" tooltip="class in java.util.concurrent"/>
              </a:rPr>
              <a:t>CopyOnWriteArrayList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0" tooltip="class in java.util.concurrent"/>
              </a:rPr>
              <a:t>CopyOnWriteArraySet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1" tooltip="class in java.util.concurrent"/>
              </a:rPr>
              <a:t>CountDownLatch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b="1" i="1" u="sng" dirty="0">
                <a:latin typeface="Arial Narrow" panose="020B0606020202030204" pitchFamily="34" charset="0"/>
                <a:hlinkClick r:id="rId12" tooltip="class in java.util.concurrent"/>
              </a:rPr>
              <a:t>CyclicBarrier</a:t>
            </a:r>
            <a:endParaRPr lang="nb-NO" b="1" i="1" u="sng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3" tooltip="class in java.util.concurrent"/>
              </a:rPr>
              <a:t>DelayQueue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4" tooltip="class in java.util.concurrent"/>
              </a:rPr>
              <a:t>Exchanger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5" tooltip="class in java.util.concurrent"/>
              </a:rPr>
              <a:t>ExecutorCompletionService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6" tooltip="class in java.util.concurrent"/>
              </a:rPr>
              <a:t>ecutor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7" tooltip="class in java.util.concurrent"/>
              </a:rPr>
              <a:t>eadPoolExecutor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8" tooltip="class in java.util.concurrent"/>
              </a:rPr>
              <a:t>ThreadPoolExecutor.AbortPolicy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9" tooltip="class in java.util.concurrent"/>
              </a:rPr>
              <a:t>ThreadPoolExecutor.CallerRunsPolicy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0" tooltip="class in java.util.concurrent"/>
              </a:rPr>
              <a:t>ThreadPoolExecutor.DiscardOldestPolicy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1" tooltip="class in java.util.concurrent"/>
              </a:rPr>
              <a:t>ThreadPoolExecutor.DiscardPolicy</a:t>
            </a:r>
            <a:endParaRPr lang="nb-NO" sz="1500" dirty="0">
              <a:latin typeface="Arial Narrow" panose="020B0606020202030204" pitchFamily="34" charset="0"/>
            </a:endParaRPr>
          </a:p>
          <a:p>
            <a:endParaRPr lang="nb-NO" sz="1500" dirty="0">
              <a:latin typeface="Arial Narrow" panose="020B060602020203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2771800" y="1844824"/>
            <a:ext cx="26997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>
                <a:solidFill>
                  <a:srgbClr val="0070C0"/>
                </a:solidFill>
                <a:latin typeface="Arial Narrow" panose="020B0606020202030204" pitchFamily="34" charset="0"/>
                <a:hlinkClick r:id="rId22" tooltip="class in java.util.concurrent"/>
              </a:rPr>
              <a:t>Semaphore</a:t>
            </a:r>
            <a:endParaRPr lang="nb-NO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3" tooltip="class in java.util.concurrent"/>
              </a:rPr>
              <a:t>SynchronousQueue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4" tooltip="class in java.util.concurrent"/>
              </a:rPr>
              <a:t>ThreadLocalRandom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17" tooltip="class in java.util.concurrent"/>
              </a:rPr>
              <a:t>Thr</a:t>
            </a:r>
            <a:r>
              <a:rPr lang="nb-NO" sz="1600" dirty="0" err="1">
                <a:latin typeface="Arial Narrow" panose="020B0606020202030204" pitchFamily="34" charset="0"/>
                <a:hlinkClick r:id="rId25" tooltip="class in java.util.concurrent"/>
              </a:rPr>
              <a:t>Executors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6" tooltip="class in java.util.concurrent"/>
              </a:rPr>
              <a:t>ForkJoinPool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7" tooltip="class in java.util.concurrent"/>
              </a:rPr>
              <a:t>ForkJoinTask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8" tooltip="class in java.util.concurrent"/>
              </a:rPr>
              <a:t>ForkJoinWorkerThread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b="1" dirty="0" err="1">
                <a:latin typeface="Arial Narrow" panose="020B0606020202030204" pitchFamily="34" charset="0"/>
                <a:hlinkClick r:id="rId29" tooltip="class in java.util.concurrent"/>
              </a:rPr>
              <a:t>FutureTask</a:t>
            </a:r>
            <a:endParaRPr lang="nb-NO" sz="1600" b="1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0" tooltip="class in java.util.concurrent"/>
              </a:rPr>
              <a:t>LinkedBlockingDeque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1" tooltip="class in java.util.concurrent"/>
              </a:rPr>
              <a:t>LinkedBlockingQueue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2" tooltip="class in java.util.concurrent"/>
              </a:rPr>
              <a:t>LinkedTransferQueue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3" tooltip="class in java.util.concurrent"/>
              </a:rPr>
              <a:t>Phaser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4" tooltip="class in java.util.concurrent"/>
              </a:rPr>
              <a:t>PriorityBlockingQueue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5" tooltip="class in java.util.concurrent"/>
              </a:rPr>
              <a:t>RecursiveAction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6" tooltip="class in java.util.concurrent"/>
              </a:rPr>
              <a:t>RecursiveTask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16" tooltip="class in java.util.concurrent"/>
              </a:rPr>
              <a:t>ScheduledThreadPoolEx</a:t>
            </a:r>
            <a:endParaRPr lang="nb-NO" sz="1600" dirty="0"/>
          </a:p>
          <a:p>
            <a:endParaRPr lang="nb-NO" sz="1600" dirty="0">
              <a:latin typeface="Arial Narrow" panose="020B0606020202030204" pitchFamily="34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5386783" y="1628800"/>
            <a:ext cx="36724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/>
              <a:t>Interfaces</a:t>
            </a:r>
          </a:p>
          <a:p>
            <a:r>
              <a:rPr lang="nb-NO" sz="1500" i="1" dirty="0" err="1">
                <a:hlinkClick r:id="rId37" tooltip="interface in java.util.concurrent"/>
              </a:rPr>
              <a:t>BlockingDeque</a:t>
            </a:r>
            <a:endParaRPr lang="nb-NO" sz="1500" dirty="0"/>
          </a:p>
          <a:p>
            <a:r>
              <a:rPr lang="nb-NO" sz="1500" i="1" dirty="0" err="1">
                <a:hlinkClick r:id="rId38" tooltip="interface in java.util.concurrent"/>
              </a:rPr>
              <a:t>BlockingQueue</a:t>
            </a:r>
            <a:endParaRPr lang="nb-NO" sz="1500" dirty="0"/>
          </a:p>
          <a:p>
            <a:r>
              <a:rPr lang="nb-NO" sz="1500" i="1" dirty="0" err="1">
                <a:hlinkClick r:id="rId39" tooltip="interface in java.util.concurrent"/>
              </a:rPr>
              <a:t>Callable</a:t>
            </a:r>
            <a:endParaRPr lang="nb-NO" sz="1500" dirty="0"/>
          </a:p>
          <a:p>
            <a:r>
              <a:rPr lang="nb-NO" sz="1500" i="1" dirty="0" err="1">
                <a:hlinkClick r:id="rId40" tooltip="interface in java.util.concurrent"/>
              </a:rPr>
              <a:t>CompletionService</a:t>
            </a:r>
            <a:endParaRPr lang="nb-NO" sz="1500" dirty="0"/>
          </a:p>
          <a:p>
            <a:r>
              <a:rPr lang="nb-NO" sz="1500" i="1" dirty="0" err="1">
                <a:hlinkClick r:id="rId41" tooltip="interface in java.util.concurrent"/>
              </a:rPr>
              <a:t>ConcurrentMap</a:t>
            </a:r>
            <a:endParaRPr lang="nb-NO" sz="1500" dirty="0"/>
          </a:p>
          <a:p>
            <a:r>
              <a:rPr lang="nb-NO" sz="1500" i="1" dirty="0" err="1">
                <a:hlinkClick r:id="rId42" tooltip="interface in java.util.concurrent"/>
              </a:rPr>
              <a:t>ConcurrentNavigableMap</a:t>
            </a:r>
            <a:endParaRPr lang="nb-NO" sz="1500" dirty="0"/>
          </a:p>
          <a:p>
            <a:r>
              <a:rPr lang="nb-NO" sz="1500" i="1" dirty="0" err="1">
                <a:hlinkClick r:id="rId43" tooltip="interface in java.util.concurrent"/>
              </a:rPr>
              <a:t>Delayed</a:t>
            </a:r>
            <a:endParaRPr lang="nb-NO" sz="1500" dirty="0"/>
          </a:p>
          <a:p>
            <a:r>
              <a:rPr lang="nb-NO" sz="1500" i="1" dirty="0" err="1">
                <a:hlinkClick r:id="rId44" tooltip="interface in java.util.concurrent"/>
              </a:rPr>
              <a:t>Executor</a:t>
            </a:r>
            <a:endParaRPr lang="nb-NO" sz="1500" dirty="0"/>
          </a:p>
          <a:p>
            <a:r>
              <a:rPr lang="nb-NO" sz="1500" b="1" i="1" dirty="0" err="1">
                <a:hlinkClick r:id="rId45" tooltip="interface in java.util.concurrent"/>
              </a:rPr>
              <a:t>ExecutorService</a:t>
            </a:r>
            <a:endParaRPr lang="nb-NO" sz="1500" b="1" dirty="0"/>
          </a:p>
          <a:p>
            <a:r>
              <a:rPr lang="nb-NO" sz="1500" i="1" dirty="0" err="1">
                <a:hlinkClick r:id="rId46" tooltip="interface in java.util.concurrent"/>
              </a:rPr>
              <a:t>ForkJoinPool.ForkJoinWorkerThreadFactory</a:t>
            </a:r>
            <a:endParaRPr lang="nb-NO" sz="1500" dirty="0"/>
          </a:p>
          <a:p>
            <a:r>
              <a:rPr lang="nb-NO" sz="1500" i="1" dirty="0" err="1">
                <a:hlinkClick r:id="rId47" tooltip="interface in java.util.concurrent"/>
              </a:rPr>
              <a:t>ForkJoinPool.ManagedBlocker</a:t>
            </a:r>
            <a:endParaRPr lang="nb-NO" sz="1500" dirty="0"/>
          </a:p>
          <a:p>
            <a:r>
              <a:rPr lang="nb-NO" sz="1500" b="1" i="1" dirty="0" err="1">
                <a:hlinkClick r:id="rId48" tooltip="interface in java.util.concurrent"/>
              </a:rPr>
              <a:t>Future</a:t>
            </a:r>
            <a:endParaRPr lang="nb-NO" sz="1500" b="1" dirty="0"/>
          </a:p>
          <a:p>
            <a:r>
              <a:rPr lang="nb-NO" sz="1500" i="1" dirty="0" err="1">
                <a:hlinkClick r:id="rId49" tooltip="interface in java.util.concurrent"/>
              </a:rPr>
              <a:t>RejectedExecutionHandler</a:t>
            </a:r>
            <a:endParaRPr lang="nb-NO" sz="1500" dirty="0"/>
          </a:p>
          <a:p>
            <a:r>
              <a:rPr lang="nb-NO" sz="1500" i="1" dirty="0" err="1">
                <a:hlinkClick r:id="rId50" tooltip="interface in java.util.concurrent"/>
              </a:rPr>
              <a:t>RunnableFuture</a:t>
            </a:r>
            <a:endParaRPr lang="nb-NO" sz="1500" dirty="0"/>
          </a:p>
          <a:p>
            <a:r>
              <a:rPr lang="nb-NO" sz="1500" i="1" dirty="0" err="1">
                <a:hlinkClick r:id="rId51" tooltip="interface in java.util.concurrent"/>
              </a:rPr>
              <a:t>RunnableScheduledFuture</a:t>
            </a:r>
            <a:endParaRPr lang="nb-NO" sz="1500" dirty="0"/>
          </a:p>
          <a:p>
            <a:r>
              <a:rPr lang="nb-NO" sz="1500" i="1" dirty="0" err="1">
                <a:hlinkClick r:id="rId52" tooltip="interface in java.util.concurrent"/>
              </a:rPr>
              <a:t>ScheduledExecutorService</a:t>
            </a:r>
            <a:endParaRPr lang="nb-NO" sz="1500" dirty="0"/>
          </a:p>
          <a:p>
            <a:r>
              <a:rPr lang="nb-NO" sz="1500" i="1" dirty="0" err="1">
                <a:hlinkClick r:id="rId53" tooltip="interface in java.util.concurrent"/>
              </a:rPr>
              <a:t>ScheduledFuture</a:t>
            </a:r>
            <a:endParaRPr lang="nb-NO" sz="1500" dirty="0"/>
          </a:p>
          <a:p>
            <a:r>
              <a:rPr lang="nb-NO" sz="1500" i="1" dirty="0" err="1">
                <a:hlinkClick r:id="rId54" tooltip="interface in java.util.concurrent"/>
              </a:rPr>
              <a:t>ThreadFactory</a:t>
            </a:r>
            <a:endParaRPr lang="nb-NO" sz="1500" dirty="0"/>
          </a:p>
          <a:p>
            <a:r>
              <a:rPr lang="nb-NO" sz="1500" i="1" dirty="0" err="1">
                <a:hlinkClick r:id="rId55" tooltip="interface in java.util.concurrent"/>
              </a:rPr>
              <a:t>TransferQueue</a:t>
            </a:r>
            <a:endParaRPr lang="nb-NO" sz="1500" dirty="0"/>
          </a:p>
          <a:p>
            <a:endParaRPr lang="nb-NO" sz="1500" dirty="0"/>
          </a:p>
        </p:txBody>
      </p:sp>
    </p:spTree>
    <p:extLst>
      <p:ext uri="{BB962C8B-B14F-4D97-AF65-F5344CB8AC3E}">
        <p14:creationId xmlns:p14="http://schemas.microsoft.com/office/powerpoint/2010/main" val="2668424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14313"/>
            <a:ext cx="4429174" cy="478383"/>
          </a:xfrm>
          <a:solidFill>
            <a:schemeClr val="bg2">
              <a:lumMod val="10000"/>
              <a:lumOff val="90000"/>
            </a:schemeClr>
          </a:solidFill>
        </p:spPr>
        <p:txBody>
          <a:bodyPr/>
          <a:lstStyle/>
          <a:p>
            <a:r>
              <a:rPr lang="nb-NO" dirty="0" err="1"/>
              <a:t>java.util.concurrent.atomic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436096" y="476672"/>
            <a:ext cx="352839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Classes</a:t>
            </a:r>
            <a:endParaRPr lang="nb-NO" sz="1600" b="1" dirty="0"/>
          </a:p>
          <a:p>
            <a:r>
              <a:rPr lang="nb-NO" sz="1600" dirty="0" err="1">
                <a:hlinkClick r:id="rId2" tooltip="class in java.util.concurrent.atomic"/>
              </a:rPr>
              <a:t>AtomicBoolean</a:t>
            </a:r>
            <a:endParaRPr lang="nb-NO" sz="1600" dirty="0"/>
          </a:p>
          <a:p>
            <a:r>
              <a:rPr lang="nb-NO" sz="1600" dirty="0" err="1">
                <a:hlinkClick r:id="rId3" tooltip="class in java.util.concurrent.atomic"/>
              </a:rPr>
              <a:t>AtomicInteger</a:t>
            </a:r>
            <a:endParaRPr lang="nb-NO" sz="1600" dirty="0"/>
          </a:p>
          <a:p>
            <a:r>
              <a:rPr lang="nb-NO" sz="2000" b="1" dirty="0" err="1">
                <a:hlinkClick r:id="rId4" tooltip="class in java.util.concurrent.atomic"/>
              </a:rPr>
              <a:t>AtomicIntegerArray</a:t>
            </a:r>
            <a:endParaRPr lang="nb-NO" sz="2000" b="1" dirty="0"/>
          </a:p>
          <a:p>
            <a:r>
              <a:rPr lang="nb-NO" sz="1600" dirty="0" err="1">
                <a:hlinkClick r:id="rId5" tooltip="class in java.util.concurrent.atomic"/>
              </a:rPr>
              <a:t>AtomicIntegerFieldUpdater</a:t>
            </a:r>
            <a:endParaRPr lang="nb-NO" sz="1600" dirty="0"/>
          </a:p>
          <a:p>
            <a:r>
              <a:rPr lang="nb-NO" sz="1600" dirty="0" err="1">
                <a:hlinkClick r:id="rId6" tooltip="class in java.util.concurrent.atomic"/>
              </a:rPr>
              <a:t>AtomicLong</a:t>
            </a:r>
            <a:endParaRPr lang="nb-NO" sz="1600" dirty="0"/>
          </a:p>
          <a:p>
            <a:r>
              <a:rPr lang="nb-NO" sz="1600" dirty="0" err="1">
                <a:hlinkClick r:id="rId7" tooltip="class in java.util.concurrent.atomic"/>
              </a:rPr>
              <a:t>AtomicLongArray</a:t>
            </a:r>
            <a:endParaRPr lang="nb-NO" sz="1600" dirty="0"/>
          </a:p>
          <a:p>
            <a:r>
              <a:rPr lang="nb-NO" sz="1600" dirty="0" err="1">
                <a:hlinkClick r:id="rId8" tooltip="class in java.util.concurrent.atomic"/>
              </a:rPr>
              <a:t>AtomicLongFieldUpdater</a:t>
            </a:r>
            <a:endParaRPr lang="nb-NO" sz="1600" dirty="0"/>
          </a:p>
          <a:p>
            <a:r>
              <a:rPr lang="nb-NO" sz="1600" dirty="0" err="1">
                <a:hlinkClick r:id="rId9" tooltip="class in java.util.concurrent.atomic"/>
              </a:rPr>
              <a:t>AtomicMarkableReference</a:t>
            </a:r>
            <a:endParaRPr lang="nb-NO" sz="1600" dirty="0"/>
          </a:p>
          <a:p>
            <a:r>
              <a:rPr lang="nb-NO" sz="1600" dirty="0" err="1">
                <a:hlinkClick r:id="rId10" tooltip="class in java.util.concurrent.atomic"/>
              </a:rPr>
              <a:t>AtomicReference</a:t>
            </a:r>
            <a:endParaRPr lang="nb-NO" sz="1600" dirty="0"/>
          </a:p>
          <a:p>
            <a:r>
              <a:rPr lang="nb-NO" sz="1600" dirty="0" err="1">
                <a:hlinkClick r:id="rId11" tooltip="class in java.util.concurrent.atomic"/>
              </a:rPr>
              <a:t>AtomicReferenceArray</a:t>
            </a:r>
            <a:endParaRPr lang="nb-NO" sz="1600" dirty="0"/>
          </a:p>
          <a:p>
            <a:r>
              <a:rPr lang="nb-NO" sz="1600" dirty="0" err="1">
                <a:hlinkClick r:id="rId12" tooltip="class in java.util.concurrent.atomic"/>
              </a:rPr>
              <a:t>AtomicReferenceFieldUpdater</a:t>
            </a:r>
            <a:endParaRPr lang="nb-NO" sz="1600" dirty="0"/>
          </a:p>
          <a:p>
            <a:r>
              <a:rPr lang="nb-NO" sz="1600" dirty="0" err="1">
                <a:hlinkClick r:id="rId13" tooltip="class in java.util.concurrent.atomic"/>
              </a:rPr>
              <a:t>AtomicStampedReference</a:t>
            </a:r>
            <a:endParaRPr lang="nb-NO" sz="1600" dirty="0"/>
          </a:p>
          <a:p>
            <a:endParaRPr lang="nb-NO" sz="16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95536" y="985083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 har samme virkning (semantikk) som volatile variable (forklares senere), men kan gjøre mer sammensatte operasjoner. Mye raskere enn </a:t>
            </a:r>
            <a:r>
              <a:rPr lang="nb-NO" dirty="0" err="1"/>
              <a:t>sychronized</a:t>
            </a:r>
            <a:r>
              <a:rPr lang="nb-NO" dirty="0"/>
              <a:t> </a:t>
            </a:r>
            <a:r>
              <a:rPr lang="nb-NO" dirty="0" err="1"/>
              <a:t>methods</a:t>
            </a:r>
            <a:r>
              <a:rPr lang="nb-NO" dirty="0"/>
              <a:t>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Eksempel på operasjoner i </a:t>
            </a:r>
            <a:r>
              <a:rPr lang="nb-NO" b="1" dirty="0" err="1">
                <a:solidFill>
                  <a:srgbClr val="0070C0"/>
                </a:solidFill>
              </a:rPr>
              <a:t>AtomicIntegerArray</a:t>
            </a:r>
            <a:r>
              <a:rPr lang="nb-NO" b="1" dirty="0">
                <a:solidFill>
                  <a:srgbClr val="0070C0"/>
                </a:solidFill>
              </a:rPr>
              <a:t>:</a:t>
            </a:r>
          </a:p>
          <a:p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539552" y="4102184"/>
          <a:ext cx="7772400" cy="24231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4"/>
                        </a:rPr>
                        <a:t>get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) Gets the current value at position 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hlinkClick r:id="rId4"/>
                        </a:rPr>
                        <a:t>getAndAdd</a:t>
                      </a:r>
                      <a:r>
                        <a:rPr lang="en-US" sz="1600"/>
                        <a:t>(int i, int delta) Atomically adds the given value to the element at index i.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hlinkClick r:id="rId4"/>
                        </a:rPr>
                        <a:t>getAndDecrement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) Atomically decrements by one the element at index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void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4"/>
                        </a:rPr>
                        <a:t>set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, int </a:t>
                      </a:r>
                      <a:r>
                        <a:rPr lang="en-US" sz="1600" dirty="0" err="1"/>
                        <a:t>newValue</a:t>
                      </a:r>
                      <a:r>
                        <a:rPr lang="en-US" sz="1600" dirty="0"/>
                        <a:t>) Sets the element at position 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 to the given value.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48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Resume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first </a:t>
            </a:r>
            <a:r>
              <a:rPr lang="nb-NO" dirty="0" err="1"/>
              <a:t>lecture</a:t>
            </a:r>
            <a:r>
              <a:rPr lang="nb-NO" dirty="0"/>
              <a:t> v2023</a:t>
            </a:r>
            <a:br>
              <a:rPr lang="nb-NO" dirty="0"/>
            </a:b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err="1"/>
              <a:t>Motivation</a:t>
            </a:r>
            <a:endParaRPr lang="nb-NO" sz="2000" dirty="0"/>
          </a:p>
          <a:p>
            <a:pPr lvl="1"/>
            <a:r>
              <a:rPr lang="nb-NO" sz="1800" dirty="0" err="1"/>
              <a:t>Utilization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Multi-core</a:t>
            </a:r>
            <a:r>
              <a:rPr lang="nb-NO" sz="1800" dirty="0"/>
              <a:t> – by </a:t>
            </a:r>
            <a:r>
              <a:rPr lang="nb-NO" sz="1800" dirty="0" err="1"/>
              <a:t>changing</a:t>
            </a:r>
            <a:r>
              <a:rPr lang="nb-NO" sz="1800" dirty="0"/>
              <a:t> </a:t>
            </a:r>
            <a:r>
              <a:rPr lang="nb-NO" sz="1800" dirty="0" err="1"/>
              <a:t>sequential</a:t>
            </a:r>
            <a:r>
              <a:rPr lang="nb-NO" sz="1800" dirty="0"/>
              <a:t> programs </a:t>
            </a:r>
            <a:r>
              <a:rPr lang="nb-NO" sz="1800" dirty="0" err="1"/>
              <a:t>into</a:t>
            </a:r>
            <a:r>
              <a:rPr lang="nb-NO" sz="1800" dirty="0"/>
              <a:t> </a:t>
            </a:r>
            <a:r>
              <a:rPr lang="nb-NO" sz="1800" dirty="0" err="1"/>
              <a:t>parallel</a:t>
            </a:r>
            <a:r>
              <a:rPr lang="nb-NO" sz="1800" dirty="0"/>
              <a:t> programs</a:t>
            </a:r>
          </a:p>
          <a:p>
            <a:pPr lvl="1"/>
            <a:r>
              <a:rPr lang="nb-NO" sz="1800" dirty="0" err="1"/>
              <a:t>Multi-core</a:t>
            </a:r>
            <a:r>
              <a:rPr lang="nb-NO" sz="1800" dirty="0"/>
              <a:t> hardware driving </a:t>
            </a:r>
            <a:r>
              <a:rPr lang="nb-NO" sz="1800" dirty="0" err="1"/>
              <a:t>this</a:t>
            </a:r>
            <a:r>
              <a:rPr lang="nb-NO" sz="1800" dirty="0"/>
              <a:t> trend</a:t>
            </a:r>
          </a:p>
          <a:p>
            <a:r>
              <a:rPr lang="nb-NO" sz="2200" dirty="0"/>
              <a:t>Purpose</a:t>
            </a:r>
          </a:p>
          <a:p>
            <a:pPr lvl="1"/>
            <a:r>
              <a:rPr lang="nb-NO" sz="1800" dirty="0" err="1"/>
              <a:t>Convert</a:t>
            </a:r>
            <a:r>
              <a:rPr lang="nb-NO" sz="1800" dirty="0"/>
              <a:t> </a:t>
            </a:r>
            <a:r>
              <a:rPr lang="nb-NO" sz="1800" dirty="0" err="1"/>
              <a:t>sequential</a:t>
            </a:r>
            <a:r>
              <a:rPr lang="nb-NO" sz="1800" dirty="0"/>
              <a:t> program </a:t>
            </a:r>
            <a:r>
              <a:rPr lang="nb-NO" sz="1800" dirty="0" err="1"/>
              <a:t>into</a:t>
            </a:r>
            <a:r>
              <a:rPr lang="nb-NO" sz="1800" dirty="0"/>
              <a:t> </a:t>
            </a:r>
            <a:r>
              <a:rPr lang="nb-NO" sz="1800" dirty="0" err="1"/>
              <a:t>parallel</a:t>
            </a:r>
            <a:r>
              <a:rPr lang="nb-NO" sz="1800" dirty="0"/>
              <a:t> </a:t>
            </a:r>
            <a:r>
              <a:rPr lang="nb-NO" sz="1800" dirty="0" err="1"/>
              <a:t>versions</a:t>
            </a:r>
            <a:endParaRPr lang="nb-NO" sz="1800" dirty="0"/>
          </a:p>
          <a:p>
            <a:pPr lvl="1"/>
            <a:r>
              <a:rPr lang="nb-NO" sz="1800" dirty="0" err="1"/>
              <a:t>Achieve</a:t>
            </a:r>
            <a:r>
              <a:rPr lang="nb-NO" sz="1800" dirty="0"/>
              <a:t> speedup</a:t>
            </a:r>
          </a:p>
          <a:p>
            <a:r>
              <a:rPr lang="nb-NO" sz="2200" dirty="0" err="1"/>
              <a:t>Requirements</a:t>
            </a:r>
            <a:endParaRPr lang="nb-NO" sz="2200" dirty="0"/>
          </a:p>
          <a:p>
            <a:pPr lvl="1"/>
            <a:r>
              <a:rPr lang="nb-NO" sz="1800" dirty="0" err="1"/>
              <a:t>Correctness</a:t>
            </a:r>
            <a:r>
              <a:rPr lang="nb-NO" sz="1800" dirty="0"/>
              <a:t> – </a:t>
            </a:r>
            <a:r>
              <a:rPr lang="nb-NO" sz="1800" dirty="0" err="1"/>
              <a:t>Effective</a:t>
            </a:r>
            <a:r>
              <a:rPr lang="nb-NO" sz="1800" dirty="0"/>
              <a:t>!</a:t>
            </a:r>
          </a:p>
          <a:p>
            <a:pPr lvl="1"/>
            <a:r>
              <a:rPr lang="nb-NO" sz="1800" dirty="0" err="1"/>
              <a:t>Efficient</a:t>
            </a:r>
            <a:r>
              <a:rPr lang="nb-NO" sz="1800" dirty="0"/>
              <a:t> – MUST be FASTER – </a:t>
            </a:r>
            <a:r>
              <a:rPr lang="nb-NO" sz="1800" dirty="0" err="1"/>
              <a:t>measured</a:t>
            </a:r>
            <a:r>
              <a:rPr lang="nb-NO" sz="1800" dirty="0"/>
              <a:t> by speedup</a:t>
            </a:r>
          </a:p>
          <a:p>
            <a:r>
              <a:rPr lang="nb-NO" sz="2200" dirty="0" err="1"/>
              <a:t>Approach</a:t>
            </a:r>
            <a:endParaRPr lang="nb-NO" sz="2200" dirty="0"/>
          </a:p>
          <a:p>
            <a:pPr lvl="1"/>
            <a:r>
              <a:rPr lang="nb-NO" sz="1800" dirty="0" err="1"/>
              <a:t>Empirical</a:t>
            </a:r>
            <a:r>
              <a:rPr lang="nb-NO" sz="1800" dirty="0"/>
              <a:t> – </a:t>
            </a:r>
            <a:r>
              <a:rPr lang="nb-NO" sz="1800" i="1" dirty="0" err="1"/>
              <a:t>the</a:t>
            </a:r>
            <a:r>
              <a:rPr lang="nb-NO" sz="1800" i="1" dirty="0"/>
              <a:t> </a:t>
            </a:r>
            <a:r>
              <a:rPr lang="nb-NO" sz="1800" i="1" dirty="0" err="1"/>
              <a:t>proof</a:t>
            </a:r>
            <a:r>
              <a:rPr lang="nb-NO" sz="1800" i="1" dirty="0"/>
              <a:t> </a:t>
            </a:r>
            <a:r>
              <a:rPr lang="nb-NO" sz="1800" i="1" dirty="0" err="1"/>
              <a:t>of</a:t>
            </a:r>
            <a:r>
              <a:rPr lang="nb-NO" sz="1800" i="1" dirty="0"/>
              <a:t> </a:t>
            </a:r>
            <a:r>
              <a:rPr lang="nb-NO" sz="1800" i="1" dirty="0" err="1"/>
              <a:t>the</a:t>
            </a:r>
            <a:r>
              <a:rPr lang="nb-NO" sz="1800" i="1" dirty="0"/>
              <a:t> pudding is in </a:t>
            </a:r>
            <a:r>
              <a:rPr lang="nb-NO" sz="1800" i="1" dirty="0" err="1"/>
              <a:t>the</a:t>
            </a:r>
            <a:r>
              <a:rPr lang="nb-NO" sz="1800" i="1" dirty="0"/>
              <a:t> </a:t>
            </a:r>
            <a:r>
              <a:rPr lang="nb-NO" sz="1800" i="1" dirty="0" err="1"/>
              <a:t>eating</a:t>
            </a:r>
            <a:r>
              <a:rPr lang="nb-NO" sz="1800" i="1" dirty="0"/>
              <a:t>!</a:t>
            </a:r>
          </a:p>
          <a:p>
            <a:pPr lvl="1"/>
            <a:r>
              <a:rPr lang="nb-NO" sz="1800" i="1" dirty="0"/>
              <a:t>Timings have </a:t>
            </a:r>
            <a:r>
              <a:rPr lang="nb-NO" sz="1800" i="1" dirty="0" err="1"/>
              <a:t>the</a:t>
            </a:r>
            <a:r>
              <a:rPr lang="nb-NO" sz="1800" i="1" dirty="0"/>
              <a:t> ULTIMATIVE SAY!</a:t>
            </a:r>
          </a:p>
          <a:p>
            <a:pPr lvl="1"/>
            <a:r>
              <a:rPr lang="nb-NO" sz="1800" i="1" dirty="0"/>
              <a:t>(</a:t>
            </a:r>
            <a:r>
              <a:rPr lang="nb-NO" sz="1800" i="1" dirty="0" err="1"/>
              <a:t>Theory</a:t>
            </a:r>
            <a:r>
              <a:rPr lang="nb-NO" sz="1800" i="1" dirty="0"/>
              <a:t> is fine; </a:t>
            </a:r>
            <a:r>
              <a:rPr lang="nb-NO" sz="1800" i="1" dirty="0" err="1"/>
              <a:t>but</a:t>
            </a:r>
            <a:r>
              <a:rPr lang="nb-NO" sz="1800" i="1" dirty="0"/>
              <a:t> </a:t>
            </a:r>
            <a:r>
              <a:rPr lang="nb-NO" sz="1800" i="1" dirty="0" err="1"/>
              <a:t>practise</a:t>
            </a:r>
            <a:r>
              <a:rPr lang="nb-NO" sz="1800" i="1" dirty="0"/>
              <a:t> is </a:t>
            </a:r>
            <a:r>
              <a:rPr lang="nb-NO" sz="1800" i="1" dirty="0" err="1"/>
              <a:t>essential</a:t>
            </a:r>
            <a:r>
              <a:rPr lang="nb-NO" sz="1800" i="1" dirty="0"/>
              <a:t>!)</a:t>
            </a:r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07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skal bare lære ett fåtall av dette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Her er de vi skal konsentrere oss om:</a:t>
            </a:r>
          </a:p>
          <a:p>
            <a:pPr lvl="1"/>
            <a:r>
              <a:rPr lang="nb-NO" sz="1800" dirty="0"/>
              <a:t>new </a:t>
            </a:r>
            <a:r>
              <a:rPr lang="nb-NO" sz="1800" dirty="0" err="1"/>
              <a:t>Thread</a:t>
            </a:r>
            <a:r>
              <a:rPr lang="nb-NO" sz="1800" dirty="0"/>
              <a:t> – </a:t>
            </a:r>
            <a:r>
              <a:rPr lang="nb-NO" sz="1800" dirty="0" err="1"/>
              <a:t>join</a:t>
            </a:r>
            <a:r>
              <a:rPr lang="nb-NO" sz="1800" dirty="0"/>
              <a:t>()</a:t>
            </a:r>
          </a:p>
          <a:p>
            <a:pPr lvl="1"/>
            <a:r>
              <a:rPr lang="nb-NO" sz="1800" dirty="0"/>
              <a:t>synchronized method</a:t>
            </a:r>
          </a:p>
          <a:p>
            <a:pPr lvl="1"/>
            <a:r>
              <a:rPr lang="nb-NO" sz="1800" dirty="0" err="1"/>
              <a:t>Semaphore</a:t>
            </a:r>
            <a:r>
              <a:rPr lang="nb-NO" sz="1800" dirty="0"/>
              <a:t> – </a:t>
            </a:r>
            <a:r>
              <a:rPr lang="nb-NO" sz="1800" dirty="0" err="1"/>
              <a:t>aquire</a:t>
            </a:r>
            <a:r>
              <a:rPr lang="nb-NO" sz="1800" dirty="0"/>
              <a:t>() og </a:t>
            </a:r>
            <a:r>
              <a:rPr lang="nb-NO" sz="1800" dirty="0" err="1"/>
              <a:t>release</a:t>
            </a:r>
            <a:r>
              <a:rPr lang="nb-NO" sz="1800" dirty="0"/>
              <a:t>()</a:t>
            </a:r>
          </a:p>
          <a:p>
            <a:pPr lvl="1"/>
            <a:r>
              <a:rPr lang="nb-NO" sz="1800" dirty="0"/>
              <a:t>CyclicBarrier – await()</a:t>
            </a:r>
          </a:p>
          <a:p>
            <a:pPr lvl="1"/>
            <a:r>
              <a:rPr lang="en-US" sz="1600" dirty="0" err="1"/>
              <a:t>ExecutorService</a:t>
            </a:r>
            <a:r>
              <a:rPr lang="en-US" sz="1600" dirty="0"/>
              <a:t> pool =  </a:t>
            </a:r>
            <a:r>
              <a:rPr lang="en-US" sz="1600" dirty="0" err="1"/>
              <a:t>Executors.newFixedThreadPool</a:t>
            </a:r>
            <a:r>
              <a:rPr lang="en-US" sz="1600" dirty="0"/>
              <a:t>(k);</a:t>
            </a:r>
          </a:p>
          <a:p>
            <a:pPr marL="857250" lvl="2" indent="0">
              <a:buNone/>
            </a:pPr>
            <a:r>
              <a:rPr lang="en-US" sz="1600" dirty="0"/>
              <a:t>med Futures  - </a:t>
            </a:r>
            <a:r>
              <a:rPr lang="en-US" sz="1600" dirty="0" err="1"/>
              <a:t>forklares</a:t>
            </a:r>
            <a:r>
              <a:rPr lang="en-US" sz="1600" dirty="0"/>
              <a:t> </a:t>
            </a:r>
            <a:r>
              <a:rPr lang="en-US" sz="1600" dirty="0" err="1"/>
              <a:t>senere</a:t>
            </a:r>
            <a:endParaRPr lang="en-US" sz="1600" dirty="0"/>
          </a:p>
          <a:p>
            <a:pPr lvl="1"/>
            <a:r>
              <a:rPr lang="en-US" sz="1600" dirty="0" err="1"/>
              <a:t>AtomicIntegerArray</a:t>
            </a:r>
            <a:r>
              <a:rPr lang="en-US" sz="1600" dirty="0"/>
              <a:t> – get(), set(), </a:t>
            </a:r>
            <a:r>
              <a:rPr lang="en-US" sz="1600" dirty="0" err="1"/>
              <a:t>getAndAdd</a:t>
            </a:r>
            <a:r>
              <a:rPr lang="en-US" sz="1600" dirty="0"/>
              <a:t>(),..</a:t>
            </a:r>
          </a:p>
          <a:p>
            <a:pPr lvl="1"/>
            <a:r>
              <a:rPr lang="nb-NO" sz="1600" dirty="0" err="1"/>
              <a:t>ReentrantLock</a:t>
            </a:r>
            <a:r>
              <a:rPr lang="nb-NO" sz="1600" dirty="0"/>
              <a:t> ( i pakken: </a:t>
            </a:r>
            <a:r>
              <a:rPr lang="nb-NO" sz="1600" b="1" dirty="0" err="1">
                <a:hlinkClick r:id="rId2"/>
              </a:rPr>
              <a:t>java.util.concurrent.locks</a:t>
            </a:r>
            <a:r>
              <a:rPr lang="nb-NO" sz="1600" b="1" dirty="0"/>
              <a:t>)</a:t>
            </a:r>
            <a:endParaRPr lang="en-US" sz="1600" dirty="0"/>
          </a:p>
          <a:p>
            <a:pPr lvl="1"/>
            <a:r>
              <a:rPr lang="en-US" sz="1600" dirty="0"/>
              <a:t>volatile variable - </a:t>
            </a:r>
            <a:r>
              <a:rPr lang="en-US" sz="1600" dirty="0" err="1"/>
              <a:t>forklares</a:t>
            </a:r>
            <a:r>
              <a:rPr lang="en-US" sz="1600" dirty="0"/>
              <a:t> </a:t>
            </a:r>
            <a:r>
              <a:rPr lang="en-US" sz="1600" dirty="0" err="1"/>
              <a:t>senere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 </a:t>
            </a:r>
          </a:p>
          <a:p>
            <a:pPr marL="400050"/>
            <a:r>
              <a:rPr lang="nb-NO" sz="2000" dirty="0"/>
              <a:t>Alle de synkroniseringer vi trenger, kan gjøres med disse!</a:t>
            </a:r>
          </a:p>
          <a:p>
            <a:pPr marL="400050"/>
            <a:r>
              <a:rPr lang="nb-NO" sz="2000" dirty="0"/>
              <a:t>De fleste andre har sine måter å gjøre det på, men man har neppe tid til å lære seg alle.</a:t>
            </a:r>
          </a:p>
          <a:p>
            <a:pPr marL="400050"/>
            <a:r>
              <a:rPr lang="nb-NO" sz="2000" dirty="0"/>
              <a:t>Bedre å bli flink i et lite og tilstrekkelig sett av synkroniseringsprimitiver, enn halvgod i de fleste.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78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Kan det gå galt når to tråder samtidig skriver i ulike plasser i en array?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Et problemet kunne være at når en av tråden lester opp et element i a[i]  (int = 4 byte), så er cache-linja 64 byte, så den får med seg flere elementer før og etter a[i].</a:t>
            </a:r>
          </a:p>
          <a:p>
            <a:r>
              <a:rPr lang="nb-NO" sz="2000" dirty="0"/>
              <a:t>Disse ‘andre’ elementene er det andre tråder som skriver på.</a:t>
            </a:r>
          </a:p>
          <a:p>
            <a:r>
              <a:rPr lang="nb-NO" sz="2000" dirty="0"/>
              <a:t>Vi skriver et testprogram (</a:t>
            </a:r>
            <a:r>
              <a:rPr lang="nb-NO" sz="2000" dirty="0" err="1"/>
              <a:t>ParaArray</a:t>
            </a:r>
            <a:r>
              <a:rPr lang="nb-NO" sz="2000" dirty="0"/>
              <a:t>) hvor 10 tråder med </a:t>
            </a:r>
            <a:br>
              <a:rPr lang="nb-NO" sz="2000" dirty="0"/>
            </a:br>
            <a:r>
              <a:rPr lang="nb-NO" sz="2000" dirty="0"/>
              <a:t>indeks : 0,1,2,..,9 som øker hvert sitt element i en array tall[</a:t>
            </a:r>
            <a:r>
              <a:rPr lang="nb-NO" sz="2000" dirty="0" err="1"/>
              <a:t>index</a:t>
            </a:r>
            <a:r>
              <a:rPr lang="nb-NO" sz="2000" dirty="0"/>
              <a:t>] 100 000 ganger.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82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Skriving på nærliggende elementer i en array.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08901" y="1268761"/>
            <a:ext cx="4783579" cy="2304256"/>
          </a:xfrm>
        </p:spPr>
        <p:txBody>
          <a:bodyPr/>
          <a:lstStyle/>
          <a:p>
            <a:r>
              <a:rPr lang="nb-NO" sz="1800" noProof="0" dirty="0"/>
              <a:t>Cache-linja er nå 64 byte (og en int er 4 byte)</a:t>
            </a:r>
          </a:p>
          <a:p>
            <a:r>
              <a:rPr lang="nb-NO" sz="1800" noProof="0" dirty="0"/>
              <a:t>Går det greit med at flere tråder (indeks=0,1,…,k-1) skriver på a[</a:t>
            </a:r>
            <a:r>
              <a:rPr lang="nb-NO" sz="1800" noProof="0" dirty="0" err="1"/>
              <a:t>tråd.indeks</a:t>
            </a:r>
            <a:r>
              <a:rPr lang="nb-NO" sz="1800" noProof="0" dirty="0"/>
              <a:t>] mange ganger i parallell?</a:t>
            </a:r>
          </a:p>
          <a:p>
            <a:r>
              <a:rPr lang="nb-NO" sz="1800" noProof="0" dirty="0"/>
              <a:t>Tester: Vi lageret program som gjør det 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79512" y="1844824"/>
            <a:ext cx="3816424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Arial Narrow" panose="020B0606020202030204" pitchFamily="34" charset="0"/>
              </a:rPr>
              <a:t>class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 []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</a:t>
            </a:r>
            <a:r>
              <a:rPr lang="nb-NO" sz="1400" dirty="0">
                <a:latin typeface="Arial Narrow" panose="020B0606020202030204" pitchFamily="34" charset="0"/>
              </a:rPr>
              <a:t>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CyclicBarrier b 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</a:t>
            </a:r>
            <a:r>
              <a:rPr lang="nb-NO" sz="1400" dirty="0" err="1">
                <a:latin typeface="Arial Narrow" panose="020B0606020202030204" pitchFamily="34" charset="0"/>
              </a:rPr>
              <a:t>antTraader</a:t>
            </a:r>
            <a:r>
              <a:rPr lang="nb-NO" sz="1400" dirty="0">
                <a:latin typeface="Arial Narrow" panose="020B0606020202030204" pitchFamily="34" charset="0"/>
              </a:rPr>
              <a:t>,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 ;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….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class Para </a:t>
            </a:r>
            <a:r>
              <a:rPr lang="nb-NO" sz="1400" dirty="0" err="1">
                <a:latin typeface="Arial Narrow" panose="020B0606020202030204" pitchFamily="34" charset="0"/>
              </a:rPr>
              <a:t>implements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Runnable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int 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indeks;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Para(int i) { indeks =i;}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</a:t>
            </a:r>
            <a:r>
              <a:rPr lang="nb-NO" sz="1400" dirty="0" err="1">
                <a:latin typeface="Arial Narrow" panose="020B0606020202030204" pitchFamily="34" charset="0"/>
              </a:rPr>
              <a:t>public</a:t>
            </a:r>
            <a:r>
              <a:rPr lang="nb-NO" sz="1400" dirty="0">
                <a:latin typeface="Arial Narrow" panose="020B0606020202030204" pitchFamily="34" charset="0"/>
              </a:rPr>
              <a:t> void run()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for (int j = 0; j&lt;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; </a:t>
            </a:r>
            <a:r>
              <a:rPr lang="nb-NO" sz="1400" dirty="0" err="1">
                <a:latin typeface="Arial Narrow" panose="020B0606020202030204" pitchFamily="34" charset="0"/>
              </a:rPr>
              <a:t>j++</a:t>
            </a:r>
            <a:r>
              <a:rPr lang="nb-NO" sz="14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(indeks);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	 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                </a:t>
            </a:r>
            <a:r>
              <a:rPr lang="nb-NO" sz="1400" dirty="0" err="1">
                <a:latin typeface="Arial Narrow" panose="020B0606020202030204" pitchFamily="34" charset="0"/>
              </a:rPr>
              <a:t>try</a:t>
            </a:r>
            <a:r>
              <a:rPr lang="nb-NO" sz="1400" dirty="0">
                <a:latin typeface="Arial Narrow" panose="020B0606020202030204" pitchFamily="34" charset="0"/>
              </a:rPr>
              <a:t> {  // </a:t>
            </a:r>
            <a:r>
              <a:rPr lang="nb-NO" sz="1400" dirty="0" err="1">
                <a:latin typeface="Arial Narrow" panose="020B0606020202030204" pitchFamily="34" charset="0"/>
              </a:rPr>
              <a:t>wait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on</a:t>
            </a:r>
            <a:r>
              <a:rPr lang="nb-NO" sz="1400" dirty="0">
                <a:latin typeface="Arial Narrow" panose="020B0606020202030204" pitchFamily="34" charset="0"/>
              </a:rPr>
              <a:t> all </a:t>
            </a:r>
            <a:r>
              <a:rPr lang="nb-NO" sz="1400" dirty="0" err="1">
                <a:latin typeface="Arial Narrow" panose="020B0606020202030204" pitchFamily="34" charset="0"/>
              </a:rPr>
              <a:t>other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threads</a:t>
            </a:r>
            <a:r>
              <a:rPr lang="nb-NO" sz="1400" dirty="0">
                <a:latin typeface="Arial Narrow" panose="020B0606020202030204" pitchFamily="34" charset="0"/>
              </a:rPr>
              <a:t> + main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	   </a:t>
            </a:r>
            <a:r>
              <a:rPr lang="nb-NO" sz="1400" dirty="0" err="1">
                <a:latin typeface="Arial Narrow" panose="020B0606020202030204" pitchFamily="34" charset="0"/>
              </a:rPr>
              <a:t>b.await</a:t>
            </a:r>
            <a:r>
              <a:rPr lang="nb-NO" sz="14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} </a:t>
            </a:r>
            <a:r>
              <a:rPr lang="nb-NO" sz="1400" dirty="0" err="1">
                <a:latin typeface="Arial Narrow" panose="020B0606020202030204" pitchFamily="34" charset="0"/>
              </a:rPr>
              <a:t>catch</a:t>
            </a:r>
            <a:r>
              <a:rPr lang="nb-NO" sz="1400" dirty="0">
                <a:latin typeface="Arial Narrow" panose="020B0606020202030204" pitchFamily="34" charset="0"/>
              </a:rPr>
              <a:t> (</a:t>
            </a:r>
            <a:r>
              <a:rPr lang="nb-NO" sz="1400" dirty="0" err="1">
                <a:latin typeface="Arial Narrow" panose="020B0606020202030204" pitchFamily="34" charset="0"/>
              </a:rPr>
              <a:t>Exception</a:t>
            </a:r>
            <a:r>
              <a:rPr lang="nb-NO" sz="1400" dirty="0">
                <a:latin typeface="Arial Narrow" panose="020B0606020202030204" pitchFamily="34" charset="0"/>
              </a:rPr>
              <a:t> e) {</a:t>
            </a:r>
            <a:r>
              <a:rPr lang="nb-NO" sz="1400" dirty="0" err="1">
                <a:latin typeface="Arial Narrow" panose="020B0606020202030204" pitchFamily="34" charset="0"/>
              </a:rPr>
              <a:t>return</a:t>
            </a:r>
            <a:r>
              <a:rPr lang="nb-NO" sz="1400" dirty="0">
                <a:latin typeface="Arial Narrow" panose="020B0606020202030204" pitchFamily="34" charset="0"/>
              </a:rPr>
              <a:t>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} // end run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void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latin typeface="Arial Narrow" panose="020B0606020202030204" pitchFamily="34" charset="0"/>
              </a:rPr>
              <a:t>(int i) { 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tall[i]++; </a:t>
            </a:r>
            <a:r>
              <a:rPr lang="nb-NO" sz="1400" dirty="0">
                <a:latin typeface="Arial Narrow" panose="020B0606020202030204" pitchFamily="34" charset="0"/>
              </a:rPr>
              <a:t>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} // end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endParaRPr lang="nb-NO" sz="1400" dirty="0">
              <a:latin typeface="Arial Narrow" panose="020B0606020202030204" pitchFamily="34" charset="0"/>
            </a:endParaRPr>
          </a:p>
          <a:p>
            <a:endParaRPr lang="nb-NO" sz="1400" dirty="0">
              <a:latin typeface="Arial Narrow" panose="020B0606020202030204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4499992" y="3140968"/>
            <a:ext cx="3888432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&gt;java </a:t>
            </a:r>
            <a:r>
              <a:rPr lang="nb-NO" sz="1600" dirty="0" err="1">
                <a:solidFill>
                  <a:schemeClr val="bg1"/>
                </a:solidFill>
              </a:rPr>
              <a:t>ParaArray</a:t>
            </a:r>
            <a:r>
              <a:rPr lang="nb-NO" sz="1600" dirty="0">
                <a:solidFill>
                  <a:schemeClr val="bg1"/>
                </a:solidFill>
              </a:rPr>
              <a:t> 10 100000000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Maskinen har 8 prosessorkjerner.</a:t>
            </a:r>
          </a:p>
          <a:p>
            <a:r>
              <a:rPr lang="nb-NO" sz="1600" dirty="0">
                <a:solidFill>
                  <a:schemeClr val="bg1"/>
                </a:solidFill>
              </a:rPr>
              <a:t>Tid 100000000 kall * 10 </a:t>
            </a:r>
            <a:r>
              <a:rPr lang="nb-NO" sz="1600" dirty="0" err="1">
                <a:solidFill>
                  <a:schemeClr val="bg1"/>
                </a:solidFill>
              </a:rPr>
              <a:t>Traader</a:t>
            </a:r>
            <a:r>
              <a:rPr lang="nb-NO" sz="1600" dirty="0">
                <a:solidFill>
                  <a:schemeClr val="bg1"/>
                </a:solidFill>
              </a:rPr>
              <a:t> = 0.032600 sek,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</p:txBody>
      </p:sp>
    </p:spTree>
    <p:extLst>
      <p:ext uri="{BB962C8B-B14F-4D97-AF65-F5344CB8AC3E}">
        <p14:creationId xmlns:p14="http://schemas.microsoft.com/office/powerpoint/2010/main" val="300386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Ukeoppgave L02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62051" y="1556792"/>
            <a:ext cx="7793037" cy="4575721"/>
          </a:xfrm>
        </p:spPr>
        <p:txBody>
          <a:bodyPr/>
          <a:lstStyle/>
          <a:p>
            <a:r>
              <a:rPr lang="nb-NO" sz="2000" dirty="0" err="1"/>
              <a:t>Find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largest</a:t>
            </a:r>
            <a:r>
              <a:rPr lang="nb-NO" sz="2000" dirty="0"/>
              <a:t> </a:t>
            </a:r>
            <a:r>
              <a:rPr lang="nb-NO" sz="2000" dirty="0" err="1"/>
              <a:t>number</a:t>
            </a:r>
            <a:r>
              <a:rPr lang="nb-NO" sz="2000" dirty="0"/>
              <a:t> in a </a:t>
            </a:r>
            <a:r>
              <a:rPr lang="nb-NO" sz="2000" dirty="0" err="1"/>
              <a:t>large</a:t>
            </a:r>
            <a:r>
              <a:rPr lang="nb-NO" sz="2000" dirty="0"/>
              <a:t> </a:t>
            </a:r>
            <a:r>
              <a:rPr lang="nb-NO" sz="2000" dirty="0" err="1"/>
              <a:t>array</a:t>
            </a: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48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Oblig plan 2024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62051" y="1556792"/>
            <a:ext cx="7793037" cy="4575721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IN3030/IN4330 Oblig plan 2024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O1	L2	2 weeks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25/1 – 7/2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O2	L4	2 weeks	  8/2 – 21/2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O3	L7	4 weeks	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22/2 – 20/3 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[Easter Break]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O4	L11	3 weeks	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4/4 – 24/4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O5             L14           1 week        25/4 – 2/5 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 exam 27/5 – 2024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9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E8BC5-E05B-6887-1605-7CA56A40B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8FABE3-E90A-633A-F8DC-5E52F26B5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Oblig plan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A9E4C3-07DC-8DB3-0DFD-D0C3F4E7F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1" y="1556792"/>
            <a:ext cx="7793037" cy="457572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Lectures L1 – L10 are given in calendar weeks 3 thru 12.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2 to the lecture number to get the week number.)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lecture 28/3 (Easter break).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Lectures after Easter and before Kristi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himmelfartsdag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start with L11 in week 14.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(After Easter, add 4 to the lecture number to get the week number.)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Lectures after Kristi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himmelfartsdag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start with L17 in week 20.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delivered in Devilry no later than 23:59:00 on the deadline date. 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the deadline is ONE MINUTE before midnight!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6F804D2-ECB0-50A8-5B1E-37C592CA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07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Oblig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62051" y="1556792"/>
            <a:ext cx="7793037" cy="4575721"/>
          </a:xfrm>
        </p:spPr>
        <p:txBody>
          <a:bodyPr/>
          <a:lstStyle/>
          <a:p>
            <a:r>
              <a:rPr lang="nb-NO" sz="2000" dirty="0"/>
              <a:t>Oblig 1 presenteres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33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End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lecture</a:t>
            </a:r>
            <a:r>
              <a:rPr lang="nb-NO" sz="2400" dirty="0"/>
              <a:t> L2v23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62051" y="1556792"/>
            <a:ext cx="7793037" cy="4575721"/>
          </a:xfrm>
        </p:spPr>
        <p:txBody>
          <a:bodyPr/>
          <a:lstStyle/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68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II) Tidtagning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noProof="0" dirty="0"/>
              <a:t>JIT –kompilering</a:t>
            </a:r>
          </a:p>
          <a:p>
            <a:pPr lvl="1"/>
            <a:r>
              <a:rPr lang="nb-NO" noProof="0" dirty="0"/>
              <a:t>Hvor mye betyr det egentlig</a:t>
            </a:r>
          </a:p>
          <a:p>
            <a:r>
              <a:rPr lang="nb-NO" noProof="0" dirty="0"/>
              <a:t>Operativsystemet (Windows eller Linux)</a:t>
            </a:r>
          </a:p>
          <a:p>
            <a:pPr lvl="1"/>
            <a:r>
              <a:rPr lang="nb-NO" noProof="0" dirty="0"/>
              <a:t>Er de like raske?</a:t>
            </a:r>
          </a:p>
          <a:p>
            <a:pPr lvl="0"/>
            <a:r>
              <a:rPr lang="nb-NO" noProof="0" dirty="0"/>
              <a:t>Søppeltømming i Java</a:t>
            </a:r>
          </a:p>
          <a:p>
            <a:pPr lvl="1"/>
            <a:r>
              <a:rPr lang="nb-NO" noProof="0" dirty="0"/>
              <a:t>Skjer under kjøring (med i tidene)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91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Tidsmålinger og JIT (Just In Time) -kompilering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noProof="0" dirty="0"/>
              <a:t>Tilbake til kompileringen av et Java-program: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827584" y="1925831"/>
            <a:ext cx="8027323" cy="4867513"/>
            <a:chOff x="1238064" y="4437112"/>
            <a:chExt cx="8027323" cy="4867513"/>
          </a:xfrm>
        </p:grpSpPr>
        <p:sp>
          <p:nvSpPr>
            <p:cNvPr id="5" name="TextBox 6"/>
            <p:cNvSpPr txBox="1"/>
            <p:nvPr/>
          </p:nvSpPr>
          <p:spPr>
            <a:xfrm>
              <a:off x="1238064" y="4437112"/>
              <a:ext cx="2757872" cy="120032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/>
                <a:t>javac</a:t>
              </a:r>
              <a:r>
                <a:rPr lang="nb-NO" dirty="0"/>
                <a:t>  kompilerer først vårt java-program til en .class fil. som består av </a:t>
              </a:r>
              <a:r>
                <a:rPr lang="nb-NO" b="1" dirty="0"/>
                <a:t>byte-kode</a:t>
              </a:r>
            </a:p>
          </p:txBody>
        </p:sp>
        <p:sp>
          <p:nvSpPr>
            <p:cNvPr id="6" name="TextBox 7"/>
            <p:cNvSpPr txBox="1"/>
            <p:nvPr/>
          </p:nvSpPr>
          <p:spPr>
            <a:xfrm>
              <a:off x="5198504" y="5364217"/>
              <a:ext cx="4066883" cy="1754326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main(  ).</a:t>
              </a:r>
              <a:br>
                <a:rPr lang="nb-NO" dirty="0"/>
              </a:br>
              <a:r>
                <a:rPr lang="nb-NO" dirty="0"/>
                <a:t>Vårt program kjører først</a:t>
              </a:r>
            </a:p>
            <a:p>
              <a:r>
                <a:rPr lang="nb-NO" dirty="0"/>
                <a:t> interpretert (byte-koden tolkes).</a:t>
              </a:r>
            </a:p>
            <a:p>
              <a:r>
                <a:rPr lang="nb-NO" dirty="0"/>
                <a:t>Blir JIT-kompilert (mens koden kjører)</a:t>
              </a:r>
            </a:p>
            <a:p>
              <a:r>
                <a:rPr lang="nb-NO" dirty="0"/>
                <a:t>en eller flere ganger. Går mye raskere</a:t>
              </a:r>
            </a:p>
            <a:p>
              <a:endParaRPr lang="nb-NO" dirty="0"/>
            </a:p>
          </p:txBody>
        </p:sp>
        <p:cxnSp>
          <p:nvCxnSpPr>
            <p:cNvPr id="8" name="Straight Arrow Connector 13"/>
            <p:cNvCxnSpPr/>
            <p:nvPr/>
          </p:nvCxnSpPr>
          <p:spPr bwMode="auto">
            <a:xfrm flipV="1">
              <a:off x="4118383" y="5637442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" name="TextBox 6"/>
            <p:cNvSpPr txBox="1"/>
            <p:nvPr/>
          </p:nvSpPr>
          <p:spPr>
            <a:xfrm>
              <a:off x="1246374" y="6165304"/>
              <a:ext cx="2872009" cy="313932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 java (JVM)  starter vår </a:t>
              </a:r>
            </a:p>
            <a:p>
              <a:pPr algn="ctr"/>
              <a:r>
                <a:rPr lang="nb-NO" dirty="0"/>
                <a:t>program i ‘main()’, men følger med. </a:t>
              </a:r>
            </a:p>
            <a:p>
              <a:pPr algn="ctr"/>
              <a:r>
                <a:rPr lang="nb-NO" dirty="0"/>
                <a:t>1.Kalles en metode flere ganger, kompileres den over fra bytekode til </a:t>
              </a:r>
              <a:r>
                <a:rPr lang="nb-NO" b="1" dirty="0"/>
                <a:t>maskinkode</a:t>
              </a:r>
              <a:r>
                <a:rPr lang="nb-NO" dirty="0"/>
                <a:t>. </a:t>
              </a:r>
            </a:p>
            <a:p>
              <a:pPr algn="ctr"/>
              <a:r>
                <a:rPr lang="nb-NO" dirty="0"/>
                <a:t>2. Kalles den enda mange ganger kan denne koden igjen </a:t>
              </a:r>
              <a:r>
                <a:rPr lang="nb-NO" b="1" dirty="0"/>
                <a:t>optimaliseres </a:t>
              </a:r>
            </a:p>
            <a:p>
              <a:pPr algn="ctr"/>
              <a:r>
                <a:rPr lang="nb-NO" dirty="0"/>
                <a:t>(flere ganger)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118384" y="6488471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" name="Straight Arrow Connector 13"/>
            <p:cNvCxnSpPr/>
            <p:nvPr/>
          </p:nvCxnSpPr>
          <p:spPr bwMode="auto">
            <a:xfrm flipV="1">
              <a:off x="4118383" y="6790440"/>
              <a:ext cx="1080121" cy="138209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cxnSp>
        <p:nvCxnSpPr>
          <p:cNvPr id="19" name="Rett pil 18"/>
          <p:cNvCxnSpPr/>
          <p:nvPr/>
        </p:nvCxnSpPr>
        <p:spPr bwMode="auto">
          <a:xfrm>
            <a:off x="3585456" y="2276872"/>
            <a:ext cx="1202568" cy="8492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3362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Resume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first </a:t>
            </a:r>
            <a:r>
              <a:rPr lang="nb-NO" dirty="0" err="1"/>
              <a:t>lecture</a:t>
            </a:r>
            <a:r>
              <a:rPr lang="nb-NO" dirty="0"/>
              <a:t> v2021 (</a:t>
            </a:r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page</a:t>
            </a:r>
            <a:r>
              <a:rPr lang="nb-NO" dirty="0"/>
              <a:t>)</a:t>
            </a:r>
            <a:br>
              <a:rPr lang="nb-NO" dirty="0"/>
            </a:b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Central </a:t>
            </a:r>
            <a:r>
              <a:rPr lang="nb-NO" sz="2000" dirty="0" err="1"/>
              <a:t>metric</a:t>
            </a:r>
            <a:r>
              <a:rPr lang="nb-NO" sz="2000" dirty="0"/>
              <a:t>: SPEEDUP</a:t>
            </a:r>
          </a:p>
          <a:p>
            <a:pPr lvl="1"/>
            <a:r>
              <a:rPr lang="nb-NO" sz="1800" dirty="0"/>
              <a:t>Speedup: </a:t>
            </a:r>
            <a:r>
              <a:rPr lang="nb-NO" sz="1800" dirty="0" err="1"/>
              <a:t>sequential</a:t>
            </a:r>
            <a:r>
              <a:rPr lang="nb-NO" sz="1800" dirty="0"/>
              <a:t> time / </a:t>
            </a:r>
            <a:r>
              <a:rPr lang="nb-NO" sz="1800" dirty="0" err="1"/>
              <a:t>parallel</a:t>
            </a:r>
            <a:r>
              <a:rPr lang="nb-NO" sz="1800" dirty="0"/>
              <a:t> time</a:t>
            </a:r>
          </a:p>
          <a:p>
            <a:pPr lvl="1"/>
            <a:r>
              <a:rPr lang="nb-NO" sz="1800" dirty="0" err="1"/>
              <a:t>Want</a:t>
            </a:r>
            <a:r>
              <a:rPr lang="nb-NO" sz="1800" dirty="0"/>
              <a:t> speedup &gt; 1</a:t>
            </a:r>
          </a:p>
          <a:p>
            <a:pPr lvl="1"/>
            <a:r>
              <a:rPr lang="nb-NO" sz="1800" dirty="0" err="1"/>
              <a:t>Really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 speedup = </a:t>
            </a:r>
            <a:r>
              <a:rPr lang="nb-NO" sz="1800" i="1" dirty="0" err="1"/>
              <a:t>number</a:t>
            </a:r>
            <a:r>
              <a:rPr lang="nb-NO" sz="1800" i="1" dirty="0"/>
              <a:t> </a:t>
            </a:r>
            <a:r>
              <a:rPr lang="nb-NO" sz="1800" i="1" dirty="0" err="1"/>
              <a:t>of</a:t>
            </a:r>
            <a:r>
              <a:rPr lang="nb-NO" sz="1800" i="1" dirty="0"/>
              <a:t> </a:t>
            </a:r>
            <a:r>
              <a:rPr lang="nb-NO" sz="1800" i="1" dirty="0" err="1"/>
              <a:t>cores</a:t>
            </a:r>
            <a:endParaRPr lang="nb-NO" sz="1800" i="1" dirty="0"/>
          </a:p>
          <a:p>
            <a:r>
              <a:rPr lang="nb-NO" sz="2200" dirty="0"/>
              <a:t>How?</a:t>
            </a:r>
          </a:p>
          <a:p>
            <a:pPr lvl="1"/>
            <a:r>
              <a:rPr lang="nb-NO" sz="1800" dirty="0" err="1"/>
              <a:t>Parallel</a:t>
            </a:r>
            <a:r>
              <a:rPr lang="nb-NO" sz="1800" dirty="0"/>
              <a:t> </a:t>
            </a:r>
            <a:r>
              <a:rPr lang="nb-NO" sz="1800" dirty="0" err="1"/>
              <a:t>threads</a:t>
            </a:r>
            <a:r>
              <a:rPr lang="nb-NO" sz="1800" dirty="0"/>
              <a:t> in Java</a:t>
            </a:r>
          </a:p>
          <a:p>
            <a:pPr lvl="1"/>
            <a:r>
              <a:rPr lang="nb-NO" sz="1800" dirty="0"/>
              <a:t>Must </a:t>
            </a:r>
            <a:r>
              <a:rPr lang="nb-NO" sz="1800" dirty="0" err="1"/>
              <a:t>synchronize</a:t>
            </a:r>
            <a:endParaRPr lang="nb-NO" sz="1800" dirty="0"/>
          </a:p>
          <a:p>
            <a:r>
              <a:rPr lang="nb-NO" sz="2200" dirty="0"/>
              <a:t>Evaluation?</a:t>
            </a:r>
          </a:p>
          <a:p>
            <a:pPr lvl="1"/>
            <a:r>
              <a:rPr lang="nb-NO" sz="1800" dirty="0"/>
              <a:t>Real-time </a:t>
            </a:r>
            <a:r>
              <a:rPr lang="nb-NO" sz="1800" dirty="0" err="1"/>
              <a:t>clock</a:t>
            </a:r>
            <a:r>
              <a:rPr lang="nb-NO" sz="1800" dirty="0"/>
              <a:t> times!!</a:t>
            </a:r>
          </a:p>
          <a:p>
            <a:r>
              <a:rPr lang="nb-NO" sz="2200" dirty="0" err="1"/>
              <a:t>Multi-core</a:t>
            </a:r>
            <a:r>
              <a:rPr lang="nb-NO" sz="2200" dirty="0"/>
              <a:t> </a:t>
            </a:r>
            <a:r>
              <a:rPr lang="nb-NO" sz="2200" dirty="0" err="1"/>
              <a:t>architecture</a:t>
            </a:r>
            <a:endParaRPr lang="nb-NO" sz="2200" dirty="0"/>
          </a:p>
          <a:p>
            <a:r>
              <a:rPr lang="nb-NO" sz="2200" dirty="0"/>
              <a:t>Non-uniform </a:t>
            </a:r>
            <a:r>
              <a:rPr lang="nb-NO" sz="2200" dirty="0" err="1"/>
              <a:t>memory</a:t>
            </a:r>
            <a:r>
              <a:rPr lang="nb-NO" sz="2200" dirty="0"/>
              <a:t> </a:t>
            </a:r>
            <a:r>
              <a:rPr lang="nb-NO" sz="2200" dirty="0" err="1"/>
              <a:t>access</a:t>
            </a:r>
            <a:endParaRPr lang="nb-NO" sz="2200" dirty="0"/>
          </a:p>
          <a:p>
            <a:pPr lvl="1"/>
            <a:r>
              <a:rPr lang="nb-NO" sz="1800" dirty="0" err="1"/>
              <a:t>Multi-level</a:t>
            </a:r>
            <a:r>
              <a:rPr lang="nb-NO" sz="1800" dirty="0"/>
              <a:t> </a:t>
            </a:r>
            <a:r>
              <a:rPr lang="nb-NO" sz="1800" dirty="0" err="1"/>
              <a:t>caching</a:t>
            </a:r>
            <a:endParaRPr lang="nb-NO" sz="1800" dirty="0"/>
          </a:p>
          <a:p>
            <a:r>
              <a:rPr lang="nb-NO" sz="2200" dirty="0" err="1"/>
              <a:t>Threads</a:t>
            </a:r>
            <a:r>
              <a:rPr lang="nb-NO" sz="2200" dirty="0"/>
              <a:t> in Java</a:t>
            </a:r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73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07504" y="1274108"/>
            <a:ext cx="2830020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class A {</a:t>
            </a:r>
          </a:p>
          <a:p>
            <a:r>
              <a:rPr lang="nb-NO" sz="1600" dirty="0"/>
              <a:t>  B </a:t>
            </a:r>
            <a:r>
              <a:rPr lang="nb-NO" sz="1600" dirty="0" err="1"/>
              <a:t>b</a:t>
            </a:r>
            <a:r>
              <a:rPr lang="nb-NO" sz="1600" dirty="0"/>
              <a:t>;</a:t>
            </a:r>
          </a:p>
          <a:p>
            <a:r>
              <a:rPr lang="nb-NO" sz="1600" dirty="0"/>
              <a:t>  </a:t>
            </a:r>
            <a:r>
              <a:rPr lang="nb-NO" sz="1600" dirty="0" err="1"/>
              <a:t>public</a:t>
            </a:r>
            <a:r>
              <a:rPr lang="nb-NO" sz="1600" dirty="0"/>
              <a:t> void </a:t>
            </a:r>
            <a:r>
              <a:rPr lang="nb-NO" sz="1600" dirty="0" err="1"/>
              <a:t>newMethod</a:t>
            </a:r>
            <a:r>
              <a:rPr lang="nb-NO" sz="1600" dirty="0"/>
              <a:t>() {</a:t>
            </a:r>
          </a:p>
          <a:p>
            <a:r>
              <a:rPr lang="nb-NO" sz="1600" dirty="0"/>
              <a:t>    y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</a:t>
            </a:r>
            <a:r>
              <a:rPr lang="nb-NO" sz="1600" dirty="0"/>
              <a:t>);</a:t>
            </a:r>
          </a:p>
          <a:p>
            <a:r>
              <a:rPr lang="nb-NO" sz="1600" dirty="0"/>
              <a:t>    ...do </a:t>
            </a:r>
            <a:r>
              <a:rPr lang="nb-NO" sz="1600" dirty="0" err="1"/>
              <a:t>stuff</a:t>
            </a:r>
            <a:r>
              <a:rPr lang="nb-NO" sz="1600" dirty="0"/>
              <a:t>...</a:t>
            </a:r>
          </a:p>
          <a:p>
            <a:r>
              <a:rPr lang="nb-NO" sz="1600" dirty="0"/>
              <a:t>    z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();</a:t>
            </a:r>
          </a:p>
          <a:p>
            <a:r>
              <a:rPr lang="nb-NO" sz="1600" dirty="0"/>
              <a:t>    sum = y + z;</a:t>
            </a:r>
          </a:p>
          <a:p>
            <a:r>
              <a:rPr lang="nb-NO" sz="1600" dirty="0"/>
              <a:t>  }</a:t>
            </a:r>
          </a:p>
          <a:p>
            <a:r>
              <a:rPr lang="nb-NO" sz="1600" dirty="0"/>
              <a:t>}</a:t>
            </a:r>
          </a:p>
          <a:p>
            <a:r>
              <a:rPr lang="nb-NO" sz="1600" dirty="0"/>
              <a:t>class B {</a:t>
            </a:r>
          </a:p>
          <a:p>
            <a:r>
              <a:rPr lang="nb-NO" sz="1600" dirty="0"/>
              <a:t>   int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final int </a:t>
            </a:r>
            <a:r>
              <a:rPr lang="nb-NO" sz="1600" dirty="0" err="1"/>
              <a:t>get</a:t>
            </a:r>
            <a:r>
              <a:rPr lang="nb-NO" sz="1600" dirty="0"/>
              <a:t>() {</a:t>
            </a:r>
          </a:p>
          <a:p>
            <a:r>
              <a:rPr lang="nb-NO" sz="1600" dirty="0"/>
              <a:t>      </a:t>
            </a:r>
            <a:r>
              <a:rPr lang="nb-NO" sz="1600" dirty="0" err="1"/>
              <a:t>return</a:t>
            </a:r>
            <a:r>
              <a:rPr lang="nb-NO" sz="1600" dirty="0"/>
              <a:t>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}</a:t>
            </a:r>
          </a:p>
          <a:p>
            <a:r>
              <a:rPr lang="nb-NO" sz="1600" dirty="0"/>
              <a:t>}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683568" y="260648"/>
            <a:ext cx="7272808" cy="369332"/>
          </a:xfrm>
          <a:prstGeom prst="rect">
            <a:avLst/>
          </a:prstGeom>
          <a:solidFill>
            <a:srgbClr val="D9FF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Optimaliserng</a:t>
            </a:r>
            <a:r>
              <a:rPr lang="nb-NO" dirty="0"/>
              <a:t> – ett eksempel 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455688" y="908720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Original kode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3362166" y="1412776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newMethod</a:t>
            </a:r>
            <a:r>
              <a:rPr lang="en-US" dirty="0"/>
              <a:t>() {</a:t>
            </a:r>
          </a:p>
          <a:p>
            <a:r>
              <a:rPr lang="en-US" dirty="0"/>
              <a:t>    y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...do stuff...</a:t>
            </a:r>
          </a:p>
          <a:p>
            <a:r>
              <a:rPr lang="en-US" dirty="0"/>
              <a:t>    z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sum = y + z;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398164" y="960983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1) </a:t>
            </a:r>
            <a:r>
              <a:rPr lang="nb-NO" sz="1400" dirty="0" err="1"/>
              <a:t>Inline</a:t>
            </a:r>
            <a:r>
              <a:rPr lang="nb-NO" sz="1400" dirty="0"/>
              <a:t> </a:t>
            </a:r>
            <a:r>
              <a:rPr lang="nb-NO" sz="1400" dirty="0" err="1"/>
              <a:t>get</a:t>
            </a:r>
            <a:endParaRPr lang="nb-NO" sz="1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940152" y="1484784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z =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;</a:t>
            </a:r>
          </a:p>
          <a:p>
            <a:r>
              <a:rPr lang="en-US" sz="1600" dirty="0"/>
              <a:t>    sum = y + z;</a:t>
            </a:r>
          </a:p>
          <a:p>
            <a:r>
              <a:rPr lang="en-US" sz="1600" dirty="0"/>
              <a:t>}  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5724128" y="888975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2) Fjern overflødige les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3419872" y="4149080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 = y;</a:t>
            </a:r>
          </a:p>
          <a:p>
            <a:r>
              <a:rPr lang="en-US" sz="1600" dirty="0"/>
              <a:t>    sum = y + y;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3275856" y="3723416"/>
            <a:ext cx="25202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3) Fjern overflødige variable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6228184" y="4142696"/>
            <a:ext cx="2232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sum </a:t>
            </a:r>
            <a:r>
              <a:rPr lang="en-US" sz="1600" dirty="0">
                <a:solidFill>
                  <a:srgbClr val="C00000"/>
                </a:solidFill>
              </a:rPr>
              <a:t>= y + y</a:t>
            </a:r>
            <a:r>
              <a:rPr lang="en-US" sz="1600" dirty="0"/>
              <a:t>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6228184" y="3717032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4) Fjern død kode</a:t>
            </a:r>
          </a:p>
        </p:txBody>
      </p:sp>
      <p:sp>
        <p:nvSpPr>
          <p:cNvPr id="16" name="Pil høyre 15"/>
          <p:cNvSpPr/>
          <p:nvPr/>
        </p:nvSpPr>
        <p:spPr bwMode="auto">
          <a:xfrm>
            <a:off x="2627784" y="2204864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Pil høyre 19"/>
          <p:cNvSpPr/>
          <p:nvPr/>
        </p:nvSpPr>
        <p:spPr bwMode="auto">
          <a:xfrm>
            <a:off x="5364088" y="2132856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Pil høyre 20"/>
          <p:cNvSpPr/>
          <p:nvPr/>
        </p:nvSpPr>
        <p:spPr bwMode="auto">
          <a:xfrm rot="8992223">
            <a:off x="4400387" y="2985897"/>
            <a:ext cx="1753698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Pil høyre 21"/>
          <p:cNvSpPr/>
          <p:nvPr/>
        </p:nvSpPr>
        <p:spPr bwMode="auto">
          <a:xfrm>
            <a:off x="5364088" y="4723110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5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20" grpId="0" animBg="1"/>
      <p:bldP spid="21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1872207" cy="10081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1800" noProof="0" dirty="0"/>
              <a:t>Mediantider for</a:t>
            </a:r>
            <a:br>
              <a:rPr lang="nb-NO" sz="1800" noProof="0" dirty="0"/>
            </a:br>
            <a:r>
              <a:rPr lang="nb-NO" sz="1800" noProof="0" dirty="0"/>
              <a:t> finnMax fra </a:t>
            </a:r>
            <a:br>
              <a:rPr lang="nb-NO" sz="1800" noProof="0" dirty="0"/>
            </a:br>
            <a:r>
              <a:rPr lang="nb-NO" sz="1800" noProof="0" dirty="0"/>
              <a:t>ukeoppgavene: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304256" y="8620"/>
            <a:ext cx="6840252" cy="69865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M:\INF3030Para\FinnMax&gt;java FinnMaxMulti 10000 7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13.24 msek. , nanosek/n: 1324.41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0.13 msek. , nanosek/n:   12.59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0.20 msek. , nanosek/n:   20.22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0.11 msek. , nanosek/n:   10.94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0.26 msek. , nanosek/n:   25.78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0.11 msek. , nanosek/n:   11.18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0.21 msek. , nanosek/n:   21.39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0.24 msek. , nanosek/n:   23.91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0.22 msek. , nanosek/n:   21.99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0.20 msek. , nanosek/n:   19.74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0.25 msek. , nanosek/n:   25.00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0.23 msek. , nanosek/n:   22.95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Kjøring:6,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0.20 msek. , nanosek/n:   19.56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0.21 msek. , nanosek/n:   20.52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Median seq time:   0.205, median para time:   0.250,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Speedup:    </a:t>
            </a:r>
            <a:r>
              <a:rPr lang="nb-NO" sz="1400" b="1" dirty="0">
                <a:solidFill>
                  <a:srgbClr val="FF0000"/>
                </a:solidFill>
              </a:rPr>
              <a:t>0.82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, n = 10 000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08012" y="1700808"/>
            <a:ext cx="1835696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10 000</a:t>
            </a:r>
          </a:p>
          <a:p>
            <a:endParaRPr lang="nb-NO" dirty="0"/>
          </a:p>
          <a:p>
            <a:r>
              <a:rPr lang="nb-NO" dirty="0"/>
              <a:t>Vi ser at kjøretidene</a:t>
            </a:r>
            <a:br>
              <a:rPr lang="nb-NO" dirty="0"/>
            </a:br>
            <a:r>
              <a:rPr lang="nb-NO" dirty="0"/>
              <a:t>(para) synker dramatisk fra 1.ste til neste kjøring.</a:t>
            </a:r>
          </a:p>
          <a:p>
            <a:r>
              <a:rPr lang="nb-NO" dirty="0" err="1"/>
              <a:t>Pga</a:t>
            </a:r>
            <a:r>
              <a:rPr lang="nb-NO" dirty="0"/>
              <a:t> JIT-optimalisering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4535996" y="476672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4499992" y="1340768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4499992" y="2204864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9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79442" y="0"/>
            <a:ext cx="8568952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M:\INF3030Para\FinnMax&gt;java  FinnMaxMulti 10000000 5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21.93 msek. , nanosek/n:    2.19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7.65 msek. , nanosek/n:    0.76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3.04 msek. , nanosek/n:    0.30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5.95 msek. , nanosek/n:    0.59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3.20 msek. , nanosek/n:    0.32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7.33 msek. , nanosek/n:    0.73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2.67 msek. , nanosek/n:    0.27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5.10 msek. , nanosek/n:    0.51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2.88 msek. , nanosek/n:    0.29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5.57 msek. , nanosek/n:    0.56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seq time:   5.945, median para time:   3.042,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Speedup:    </a:t>
            </a:r>
            <a:r>
              <a:rPr lang="nb-NO" b="1" dirty="0">
                <a:solidFill>
                  <a:srgbClr val="FF0000"/>
                </a:solidFill>
              </a:rPr>
              <a:t>1.95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, n = 10000000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08304" y="435273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  <p:sp>
        <p:nvSpPr>
          <p:cNvPr id="6" name="Ellipse 9"/>
          <p:cNvSpPr/>
          <p:nvPr/>
        </p:nvSpPr>
        <p:spPr bwMode="auto">
          <a:xfrm>
            <a:off x="3707904" y="804605"/>
            <a:ext cx="828092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9"/>
          <p:cNvSpPr/>
          <p:nvPr/>
        </p:nvSpPr>
        <p:spPr bwMode="auto">
          <a:xfrm>
            <a:off x="3743908" y="1880828"/>
            <a:ext cx="828092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5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88640" y="117693"/>
            <a:ext cx="8712968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M:\INF3030Para\FinnMax&gt;java  -Xint FinnMaxMulti 10000000 5</a:t>
            </a:r>
          </a:p>
          <a:p>
            <a:endParaRPr lang="nb-NO" dirty="0"/>
          </a:p>
          <a:p>
            <a:r>
              <a:rPr lang="nb-NO" dirty="0"/>
              <a:t>Kjøring:0, ant kjerner:8, antTråder:8</a:t>
            </a:r>
          </a:p>
          <a:p>
            <a:r>
              <a:rPr lang="nb-NO" dirty="0"/>
              <a:t>Max para = a:9999216, paa:    53.13 msek. , nanosek/n:    5.31</a:t>
            </a:r>
          </a:p>
          <a:p>
            <a:r>
              <a:rPr lang="nb-NO" dirty="0"/>
              <a:t>Max sekv = a:9999216, paa:   144.08 msek. , nanosek/n:   14.41</a:t>
            </a:r>
          </a:p>
          <a:p>
            <a:endParaRPr lang="nb-NO" dirty="0"/>
          </a:p>
          <a:p>
            <a:r>
              <a:rPr lang="nb-NO" dirty="0"/>
              <a:t>Kjøring:1, ant kjerner:8, antTråder:8</a:t>
            </a:r>
          </a:p>
          <a:p>
            <a:r>
              <a:rPr lang="nb-NO" dirty="0"/>
              <a:t>Max para = a:9999216, paa:    44.94 msek. , nanosek/n:    4.49</a:t>
            </a:r>
          </a:p>
          <a:p>
            <a:r>
              <a:rPr lang="nb-NO" dirty="0"/>
              <a:t>Max sekv = a:9999216, paa:   144.86 msek. , nanosek/n:   14.49</a:t>
            </a:r>
          </a:p>
          <a:p>
            <a:endParaRPr lang="nb-NO" dirty="0"/>
          </a:p>
          <a:p>
            <a:r>
              <a:rPr lang="nb-NO" dirty="0"/>
              <a:t>Kjøring:2, ant kjerner:8, antTråder:8</a:t>
            </a:r>
          </a:p>
          <a:p>
            <a:r>
              <a:rPr lang="nb-NO" dirty="0"/>
              <a:t>Max para = a:9999216, paa:    33.83 msek. , nanosek/n:    3.38</a:t>
            </a:r>
          </a:p>
          <a:p>
            <a:r>
              <a:rPr lang="nb-NO" dirty="0"/>
              <a:t>Max sekv = a:9999216, paa:   137.45 msek. , nanosek/n:   13.75</a:t>
            </a:r>
          </a:p>
          <a:p>
            <a:endParaRPr lang="nb-NO" dirty="0"/>
          </a:p>
          <a:p>
            <a:r>
              <a:rPr lang="nb-NO" dirty="0"/>
              <a:t>Kjøring:3, ant kjerner:8, antTråder:8</a:t>
            </a:r>
          </a:p>
          <a:p>
            <a:r>
              <a:rPr lang="nb-NO" dirty="0"/>
              <a:t>Max para = a:9999216, paa:    53.63 msek. , nanosek/n:    5.36</a:t>
            </a:r>
          </a:p>
          <a:p>
            <a:r>
              <a:rPr lang="nb-NO" dirty="0"/>
              <a:t>Max sekv = a:9999216, paa:   136.90 msek. , nanosek/n:   13.69</a:t>
            </a:r>
          </a:p>
          <a:p>
            <a:endParaRPr lang="nb-NO" dirty="0"/>
          </a:p>
          <a:p>
            <a:r>
              <a:rPr lang="nb-NO" dirty="0"/>
              <a:t>Kjøring:4, ant kjerner:8, antTråder:8</a:t>
            </a:r>
          </a:p>
          <a:p>
            <a:r>
              <a:rPr lang="nb-NO" dirty="0"/>
              <a:t>Max para = a:9999216, paa:    50.09 msek. , nanosek/n:    5.01</a:t>
            </a:r>
          </a:p>
          <a:p>
            <a:r>
              <a:rPr lang="nb-NO" dirty="0"/>
              <a:t>Max sekv = a:9999216, paa:   137.71 msek. , nanosek/n:   13.77</a:t>
            </a:r>
          </a:p>
          <a:p>
            <a:endParaRPr lang="nb-NO" dirty="0"/>
          </a:p>
          <a:p>
            <a:r>
              <a:rPr lang="nb-NO" dirty="0"/>
              <a:t>Median seq time: 137.714, median para time:  50.088,</a:t>
            </a:r>
          </a:p>
          <a:p>
            <a:r>
              <a:rPr lang="nb-NO" dirty="0"/>
              <a:t> Speedup:    </a:t>
            </a:r>
            <a:r>
              <a:rPr lang="nb-NO" b="1" dirty="0"/>
              <a:t>2.75</a:t>
            </a:r>
            <a:r>
              <a:rPr lang="nb-NO" dirty="0"/>
              <a:t>, n = 10000000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7308304" y="692696"/>
            <a:ext cx="1835696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 err="1"/>
              <a:t>JIT-kompilering</a:t>
            </a:r>
            <a:r>
              <a:rPr lang="nb-NO" b="1" dirty="0"/>
              <a:t> avslått :</a:t>
            </a:r>
          </a:p>
          <a:p>
            <a:r>
              <a:rPr lang="nb-NO" b="1" dirty="0"/>
              <a:t>&gt; java –</a:t>
            </a:r>
            <a:r>
              <a:rPr lang="nb-NO" b="1" dirty="0" err="1"/>
              <a:t>Xint</a:t>
            </a:r>
            <a:r>
              <a:rPr lang="nb-NO" dirty="0"/>
              <a:t> …..</a:t>
            </a:r>
          </a:p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91920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79512" y="116632"/>
            <a:ext cx="8712968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M:\INF3030Para\FinnMax&gt;java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FinnM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100000000 5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Kjoering:0,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41.913504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238.799921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Kjoering:1,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26.78024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235.431219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Kjoering:2,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27.791271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248.066478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Kjoering:3,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26.86283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236.013201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Kjoering:4,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27.755575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223.535073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sequential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time:236.013201, 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parallel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time:27.755575,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n=  100000000, </a:t>
            </a:r>
            <a:r>
              <a:rPr lang="nb-NO" b="1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b="1" dirty="0">
                <a:solidFill>
                  <a:schemeClr val="bg1">
                    <a:lumMod val="95000"/>
                  </a:schemeClr>
                </a:solidFill>
              </a:rPr>
              <a:t>:  </a:t>
            </a:r>
            <a:r>
              <a:rPr lang="nb-NO" b="1" dirty="0">
                <a:solidFill>
                  <a:srgbClr val="C00000"/>
                </a:solidFill>
              </a:rPr>
              <a:t>8.59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164288" y="620688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100 </a:t>
            </a:r>
            <a:r>
              <a:rPr lang="nb-NO" dirty="0" err="1"/>
              <a:t>mill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 bwMode="auto">
          <a:xfrm>
            <a:off x="4355976" y="177281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4427984" y="69269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5292080" y="141277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JIT-kompilering +optimalisering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4355976" y="3140968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220072" y="34917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Søppel-tømming</a:t>
            </a:r>
          </a:p>
        </p:txBody>
      </p:sp>
    </p:spTree>
    <p:extLst>
      <p:ext uri="{BB962C8B-B14F-4D97-AF65-F5344CB8AC3E}">
        <p14:creationId xmlns:p14="http://schemas.microsoft.com/office/powerpoint/2010/main" val="6496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Hva betyr dette for tidsmålingene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Første gangen vi gjører er tiden vi måler en sum av:</a:t>
            </a:r>
          </a:p>
          <a:p>
            <a:pPr lvl="1"/>
            <a:r>
              <a:rPr lang="nb-NO" sz="1800" noProof="0" dirty="0"/>
              <a:t>Først litt </a:t>
            </a:r>
            <a:r>
              <a:rPr lang="nb-NO" sz="1800" noProof="0" dirty="0" err="1"/>
              <a:t>interpretering</a:t>
            </a:r>
            <a:r>
              <a:rPr lang="nb-NO" sz="1800" noProof="0" dirty="0"/>
              <a:t> av bytekode</a:t>
            </a:r>
          </a:p>
          <a:p>
            <a:pPr lvl="1"/>
            <a:r>
              <a:rPr lang="nb-NO" sz="1800" noProof="0" dirty="0"/>
              <a:t>Så oversetting(kompilering) av hyppig brukte metoder til maskinkode</a:t>
            </a:r>
          </a:p>
          <a:p>
            <a:pPr lvl="1"/>
            <a:r>
              <a:rPr lang="nb-NO" sz="1800" noProof="0" dirty="0"/>
              <a:t>kjøring av resten av programmet dels i maskinkode.</a:t>
            </a:r>
          </a:p>
          <a:p>
            <a:r>
              <a:rPr lang="nb-NO" sz="2000" noProof="0" dirty="0"/>
              <a:t>Andre gang vi kjører, kan følgende skje:</a:t>
            </a:r>
          </a:p>
          <a:p>
            <a:pPr lvl="1"/>
            <a:r>
              <a:rPr lang="nb-NO" sz="1800" noProof="0" dirty="0"/>
              <a:t>JVM finner at noen av maskinkompilerte metodene våre må optimaliseres ytterligere</a:t>
            </a:r>
          </a:p>
          <a:p>
            <a:pPr lvl="1"/>
            <a:r>
              <a:rPr lang="nb-NO" sz="1800" noProof="0" dirty="0"/>
              <a:t>Kjøretiden synker ytterligere</a:t>
            </a:r>
          </a:p>
          <a:p>
            <a:r>
              <a:rPr lang="nb-NO" sz="2000" noProof="0" dirty="0"/>
              <a:t>Tredje gang er som oftest optimaliseringa ferdig, men ytterligere optimalisering kan bli gjort</a:t>
            </a:r>
          </a:p>
          <a:p>
            <a:r>
              <a:rPr lang="nb-NO" sz="2000" noProof="0" dirty="0" err="1"/>
              <a:t>Tidtakningen</a:t>
            </a:r>
            <a:r>
              <a:rPr lang="nb-NO" sz="2000" noProof="0" dirty="0"/>
              <a:t> vår må endres !</a:t>
            </a:r>
          </a:p>
          <a:p>
            <a:r>
              <a:rPr lang="nb-NO" sz="2000" noProof="0" dirty="0"/>
              <a:t>Vi kjører det sekvensielle og parallelle programmet f.eks </a:t>
            </a:r>
            <a:r>
              <a:rPr lang="nb-NO" sz="2000" dirty="0"/>
              <a:t>9</a:t>
            </a:r>
            <a:r>
              <a:rPr lang="nb-NO" sz="2000" noProof="0" dirty="0"/>
              <a:t> ganger i en løkke , noterer alle kjøretider i to arrayer som så sorteres og vi velger medianverdien = a[a.length/2] </a:t>
            </a:r>
          </a:p>
          <a:p>
            <a:r>
              <a:rPr lang="nb-NO" sz="2000" noProof="0" dirty="0"/>
              <a:t>Du får aldri samme svaret to ganger – mye variasjon !!</a:t>
            </a:r>
          </a:p>
          <a:p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95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712968" cy="350292"/>
          </a:xfrm>
          <a:solidFill>
            <a:schemeClr val="accent2"/>
          </a:solidFill>
        </p:spPr>
        <p:txBody>
          <a:bodyPr/>
          <a:lstStyle/>
          <a:p>
            <a:r>
              <a:rPr lang="nb-NO" sz="1600" dirty="0"/>
              <a:t>FinnMax, 3 ulike kjøringer (samme parametre , varierer antall tråder: 8, 16, 4 )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512676"/>
            <a:ext cx="381642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</a:t>
            </a:r>
            <a:r>
              <a:rPr lang="nb-NO" sz="1200" b="1" dirty="0"/>
              <a:t>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23.860968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3.468803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0.311465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0.549437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0.422752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0.532639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time:0.52004, </a:t>
            </a:r>
            <a:br>
              <a:rPr lang="nb-NO" sz="1200" dirty="0"/>
            </a:br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time:0.429051,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1.26,</a:t>
            </a:r>
            <a:r>
              <a:rPr lang="nb-NO" sz="1200" dirty="0"/>
              <a:t> n = 1000000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94" y="3730384"/>
            <a:ext cx="3910643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18.808946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3.558043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1.847439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0.453898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0.502542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0.471396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time:0.509891, </a:t>
            </a:r>
          </a:p>
          <a:p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time:0.646726,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0.90, </a:t>
            </a:r>
            <a:r>
              <a:rPr lang="nb-NO" sz="1200" dirty="0"/>
              <a:t>n = 1000000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5560" y="548680"/>
            <a:ext cx="4644516" cy="3600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16.154151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3.75507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1.280854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0.520741 ms.</a:t>
            </a:r>
          </a:p>
          <a:p>
            <a:endParaRPr lang="nb-NO" sz="1200" dirty="0"/>
          </a:p>
          <a:p>
            <a:r>
              <a:rPr lang="nb-NO" sz="1200" dirty="0"/>
              <a:t>Kjøring:2,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0.557136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0.509191 ms.</a:t>
            </a:r>
          </a:p>
          <a:p>
            <a:r>
              <a:rPr lang="nb-NO" sz="1200" dirty="0"/>
              <a:t>………………</a:t>
            </a:r>
          </a:p>
          <a:p>
            <a:r>
              <a:rPr lang="nb-NO" sz="1200" dirty="0"/>
              <a:t>Kjøring:8,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0.628527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0.52354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time:0.520741, median </a:t>
            </a:r>
            <a:r>
              <a:rPr lang="nb-NO" sz="1200" dirty="0" err="1"/>
              <a:t>parallel</a:t>
            </a:r>
            <a:r>
              <a:rPr lang="nb-NO" sz="1200" dirty="0"/>
              <a:t> time:0.628527,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0.88</a:t>
            </a:r>
            <a:r>
              <a:rPr lang="nb-NO" sz="1200" dirty="0"/>
              <a:t>, n = 1000000</a:t>
            </a:r>
          </a:p>
        </p:txBody>
      </p:sp>
    </p:spTree>
    <p:extLst>
      <p:ext uri="{BB962C8B-B14F-4D97-AF65-F5344CB8AC3E}">
        <p14:creationId xmlns:p14="http://schemas.microsoft.com/office/powerpoint/2010/main" val="29446789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«Aldri» samme resultatet to ganger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110" y="1340768"/>
            <a:ext cx="82804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Uke2&gt;</a:t>
            </a:r>
            <a:r>
              <a:rPr lang="nb-NO" dirty="0" err="1"/>
              <a:t>java</a:t>
            </a:r>
            <a:r>
              <a:rPr lang="nb-NO" dirty="0"/>
              <a:t> </a:t>
            </a:r>
            <a:r>
              <a:rPr lang="nb-NO" dirty="0" err="1"/>
              <a:t>FinnM</a:t>
            </a:r>
            <a:r>
              <a:rPr lang="nb-NO" dirty="0"/>
              <a:t> 1000000 9</a:t>
            </a:r>
          </a:p>
          <a:p>
            <a:r>
              <a:rPr lang="nb-NO" dirty="0"/>
              <a:t>ant kjerner:8, antTråder:8, n = 1mill</a:t>
            </a:r>
          </a:p>
          <a:p>
            <a:endParaRPr lang="nb-NO" dirty="0"/>
          </a:p>
          <a:p>
            <a:r>
              <a:rPr lang="nb-NO" dirty="0"/>
              <a:t>Med antall kjøringer for median = 9</a:t>
            </a:r>
            <a:br>
              <a:rPr lang="nb-NO" dirty="0"/>
            </a:br>
            <a:r>
              <a:rPr lang="nb-NO" dirty="0"/>
              <a:t> 1) </a:t>
            </a:r>
            <a:r>
              <a:rPr lang="nb-NO" dirty="0" err="1"/>
              <a:t>Speedup</a:t>
            </a:r>
            <a:r>
              <a:rPr lang="nb-NO" dirty="0"/>
              <a:t>:  </a:t>
            </a:r>
            <a:r>
              <a:rPr lang="nb-NO" b="1" dirty="0"/>
              <a:t>0.68</a:t>
            </a:r>
            <a:r>
              <a:rPr lang="nb-NO" dirty="0"/>
              <a:t>, n = 1000000</a:t>
            </a:r>
          </a:p>
          <a:p>
            <a:r>
              <a:rPr lang="nb-NO" dirty="0"/>
              <a:t> 2) </a:t>
            </a:r>
            <a:r>
              <a:rPr lang="nb-NO" dirty="0" err="1"/>
              <a:t>Speedup</a:t>
            </a:r>
            <a:r>
              <a:rPr lang="nb-NO" dirty="0"/>
              <a:t>:  0.96, n = 1000000</a:t>
            </a:r>
          </a:p>
          <a:p>
            <a:r>
              <a:rPr lang="nb-NO" dirty="0"/>
              <a:t> 3)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4) </a:t>
            </a:r>
            <a:r>
              <a:rPr lang="nb-NO" dirty="0" err="1"/>
              <a:t>Speedup</a:t>
            </a:r>
            <a:r>
              <a:rPr lang="nb-NO" dirty="0"/>
              <a:t>:  0.71, n = 1000000</a:t>
            </a:r>
          </a:p>
          <a:p>
            <a:r>
              <a:rPr lang="nb-NO" dirty="0"/>
              <a:t> 5) </a:t>
            </a:r>
            <a:r>
              <a:rPr lang="nb-NO" dirty="0" err="1"/>
              <a:t>Speedup</a:t>
            </a:r>
            <a:r>
              <a:rPr lang="nb-NO" dirty="0"/>
              <a:t>:  1.06, n = 1000000</a:t>
            </a:r>
          </a:p>
          <a:p>
            <a:r>
              <a:rPr lang="nb-NO" dirty="0"/>
              <a:t> 6) </a:t>
            </a:r>
            <a:r>
              <a:rPr lang="nb-NO" dirty="0" err="1"/>
              <a:t>Speedup</a:t>
            </a:r>
            <a:r>
              <a:rPr lang="nb-NO" dirty="0"/>
              <a:t>:  1.26</a:t>
            </a:r>
            <a:r>
              <a:rPr lang="nb-NO" b="1" dirty="0"/>
              <a:t>,</a:t>
            </a:r>
            <a:r>
              <a:rPr lang="nb-NO" dirty="0"/>
              <a:t> n = 1000000</a:t>
            </a:r>
          </a:p>
          <a:p>
            <a:endParaRPr lang="nb-NO" dirty="0"/>
          </a:p>
          <a:p>
            <a:r>
              <a:rPr lang="nb-NO" dirty="0"/>
              <a:t>Med antall kjøringer for median = 21</a:t>
            </a:r>
          </a:p>
          <a:p>
            <a:r>
              <a:rPr lang="nb-NO" dirty="0"/>
              <a:t> 7) </a:t>
            </a:r>
            <a:r>
              <a:rPr lang="nb-NO" dirty="0" err="1"/>
              <a:t>Speedup</a:t>
            </a:r>
            <a:r>
              <a:rPr lang="nb-NO" dirty="0"/>
              <a:t>:  1.00, n = 1000000</a:t>
            </a:r>
          </a:p>
          <a:p>
            <a:r>
              <a:rPr lang="nb-NO" dirty="0"/>
              <a:t> 8)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9) </a:t>
            </a:r>
            <a:r>
              <a:rPr lang="nb-NO" dirty="0" err="1"/>
              <a:t>Speedup</a:t>
            </a:r>
            <a:r>
              <a:rPr lang="nb-NO" dirty="0"/>
              <a:t>:  0.88, n = 1000000</a:t>
            </a:r>
          </a:p>
          <a:p>
            <a:r>
              <a:rPr lang="nb-NO" dirty="0"/>
              <a:t>10) </a:t>
            </a:r>
            <a:r>
              <a:rPr lang="nb-NO" dirty="0" err="1"/>
              <a:t>Speedup</a:t>
            </a:r>
            <a:r>
              <a:rPr lang="nb-NO" dirty="0"/>
              <a:t>: </a:t>
            </a:r>
            <a:r>
              <a:rPr lang="nb-NO" b="1" dirty="0"/>
              <a:t> 1.75</a:t>
            </a:r>
            <a:r>
              <a:rPr lang="nb-NO" dirty="0"/>
              <a:t>, n = 1000000</a:t>
            </a:r>
          </a:p>
          <a:p>
            <a:r>
              <a:rPr lang="nb-NO" dirty="0"/>
              <a:t>11) </a:t>
            </a:r>
            <a:r>
              <a:rPr lang="nb-NO" dirty="0" err="1"/>
              <a:t>Speedup</a:t>
            </a:r>
            <a:r>
              <a:rPr lang="nb-NO" dirty="0"/>
              <a:t>:  0.87, n = 1000000</a:t>
            </a:r>
          </a:p>
          <a:p>
            <a:r>
              <a:rPr lang="nb-NO" dirty="0"/>
              <a:t>12) </a:t>
            </a:r>
            <a:r>
              <a:rPr lang="nb-NO" dirty="0" err="1"/>
              <a:t>Speedup</a:t>
            </a:r>
            <a:r>
              <a:rPr lang="nb-NO" dirty="0"/>
              <a:t>:  1.11, n = 1000000</a:t>
            </a:r>
          </a:p>
          <a:p>
            <a:r>
              <a:rPr lang="nb-NO" dirty="0"/>
              <a:t>13) </a:t>
            </a:r>
            <a:r>
              <a:rPr lang="nb-NO" dirty="0" err="1"/>
              <a:t>Speedup</a:t>
            </a:r>
            <a:r>
              <a:rPr lang="nb-NO" dirty="0"/>
              <a:t>:  1.03, n = 1000000</a:t>
            </a:r>
          </a:p>
        </p:txBody>
      </p:sp>
    </p:spTree>
    <p:extLst>
      <p:ext uri="{BB962C8B-B14F-4D97-AF65-F5344CB8AC3E}">
        <p14:creationId xmlns:p14="http://schemas.microsoft.com/office/powerpoint/2010/main" val="38240416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Konklusjon på JIT-kompilering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JIT-kompilering kan skrues av med &gt;java </a:t>
            </a:r>
            <a:r>
              <a:rPr lang="nb-NO" sz="2000" noProof="0" dirty="0">
                <a:solidFill>
                  <a:srgbClr val="0070C0"/>
                </a:solidFill>
              </a:rPr>
              <a:t>–</a:t>
            </a:r>
            <a:r>
              <a:rPr lang="nb-NO" sz="2000" noProof="0" dirty="0" err="1">
                <a:solidFill>
                  <a:srgbClr val="0070C0"/>
                </a:solidFill>
              </a:rPr>
              <a:t>Xint</a:t>
            </a:r>
            <a:r>
              <a:rPr lang="nb-NO" sz="2000" noProof="0" dirty="0">
                <a:solidFill>
                  <a:srgbClr val="0070C0"/>
                </a:solidFill>
              </a:rPr>
              <a:t>  </a:t>
            </a:r>
            <a:r>
              <a:rPr lang="nb-NO" sz="2000" noProof="0" dirty="0" err="1"/>
              <a:t>MittProg</a:t>
            </a:r>
            <a:r>
              <a:rPr lang="nb-NO" sz="2000" noProof="0" dirty="0"/>
              <a:t> ..</a:t>
            </a:r>
          </a:p>
          <a:p>
            <a:pPr lvl="1"/>
            <a:r>
              <a:rPr lang="nb-NO" sz="1800" noProof="0" dirty="0"/>
              <a:t>Brukes bare for </a:t>
            </a:r>
            <a:r>
              <a:rPr lang="nb-NO" sz="1800" noProof="0" dirty="0" err="1"/>
              <a:t>debugging</a:t>
            </a:r>
            <a:endParaRPr lang="nb-NO" sz="1800" noProof="0" dirty="0"/>
          </a:p>
          <a:p>
            <a:r>
              <a:rPr lang="nb-NO" sz="2000" noProof="0" dirty="0"/>
              <a:t>JIT kompilering kan gi 10 til </a:t>
            </a:r>
            <a:r>
              <a:rPr lang="nb-NO" sz="2000" dirty="0"/>
              <a:t>30</a:t>
            </a:r>
            <a:r>
              <a:rPr lang="nb-NO" sz="2000" noProof="0" dirty="0"/>
              <a:t> ganger så rask eksekvering for liten n (en god del mer for stor n)</a:t>
            </a:r>
          </a:p>
          <a:p>
            <a:r>
              <a:rPr lang="nb-NO" sz="2000" noProof="0" dirty="0"/>
              <a:t>Første, andre (og tredje)  kjøring er tidsmessig sterkt misvisende  </a:t>
            </a:r>
          </a:p>
          <a:p>
            <a:r>
              <a:rPr lang="nb-NO" sz="2000" noProof="0" dirty="0"/>
              <a:t>Vi må:</a:t>
            </a:r>
          </a:p>
          <a:p>
            <a:pPr lvl="1"/>
            <a:r>
              <a:rPr lang="nb-NO" sz="1800" noProof="0" dirty="0"/>
              <a:t>Kjøre programmet i en løkke </a:t>
            </a:r>
            <a:r>
              <a:rPr lang="nb-NO" sz="1800" dirty="0"/>
              <a:t> </a:t>
            </a:r>
            <a:r>
              <a:rPr lang="nb-NO" sz="1800" dirty="0" err="1"/>
              <a:t>f.eks</a:t>
            </a:r>
            <a:r>
              <a:rPr lang="nb-NO" sz="1800" dirty="0"/>
              <a:t> 9 (eller 7 eller 11) ganger</a:t>
            </a:r>
          </a:p>
          <a:p>
            <a:pPr lvl="1"/>
            <a:r>
              <a:rPr lang="nb-NO" sz="1800" noProof="0" dirty="0"/>
              <a:t>Legge tidene i hver sin array (sekvensielt og parallell tid)</a:t>
            </a:r>
          </a:p>
          <a:p>
            <a:pPr lvl="1"/>
            <a:r>
              <a:rPr lang="nb-NO" sz="1800" noProof="0" dirty="0"/>
              <a:t>Sortere </a:t>
            </a:r>
            <a:r>
              <a:rPr lang="nb-NO" sz="1800" noProof="0" dirty="0" err="1"/>
              <a:t>arrayene</a:t>
            </a:r>
            <a:endParaRPr lang="nb-NO" sz="1800" noProof="0" dirty="0"/>
          </a:p>
          <a:p>
            <a:pPr lvl="1"/>
            <a:r>
              <a:rPr lang="nb-NO" sz="1800" noProof="0" dirty="0"/>
              <a:t>Ta ut medianen  (element  </a:t>
            </a:r>
            <a:r>
              <a:rPr lang="nb-NO" sz="1800" dirty="0"/>
              <a:t>a.</a:t>
            </a:r>
            <a:r>
              <a:rPr lang="nb-NO" sz="1800" noProof="0" dirty="0"/>
              <a:t>length/2), som blir vår tidsmåling                                                                                   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27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323528" y="44624"/>
            <a:ext cx="8568952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dirty="0"/>
              <a:t>import </a:t>
            </a:r>
            <a:r>
              <a:rPr lang="nb-NO" sz="1300" dirty="0" err="1"/>
              <a:t>java.util.concurrent</a:t>
            </a:r>
            <a:r>
              <a:rPr lang="nb-NO" sz="1300" dirty="0"/>
              <a:t>.*;</a:t>
            </a:r>
          </a:p>
          <a:p>
            <a:r>
              <a:rPr lang="nb-NO" sz="1300" dirty="0"/>
              <a:t>import </a:t>
            </a:r>
            <a:r>
              <a:rPr lang="nb-NO" sz="1300" dirty="0" err="1"/>
              <a:t>java.util</a:t>
            </a:r>
            <a:r>
              <a:rPr lang="nb-NO" sz="1300" dirty="0"/>
              <a:t>.*;</a:t>
            </a:r>
          </a:p>
          <a:p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Problem2 { int [] </a:t>
            </a:r>
            <a:r>
              <a:rPr lang="nb-NO" sz="1300" dirty="0" err="1"/>
              <a:t>fellesData</a:t>
            </a:r>
            <a:r>
              <a:rPr lang="nb-NO" sz="1300" dirty="0"/>
              <a:t>  ; </a:t>
            </a:r>
            <a:r>
              <a:rPr lang="nb-NO" sz="1300" dirty="0">
                <a:solidFill>
                  <a:srgbClr val="00B050"/>
                </a:solidFill>
              </a:rPr>
              <a:t>// dette er felles, delte data for alle trådene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double</a:t>
            </a:r>
            <a:r>
              <a:rPr lang="nb-NO" sz="1300" dirty="0"/>
              <a:t> [] tidene ;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ant, svar;</a:t>
            </a:r>
          </a:p>
          <a:p>
            <a:r>
              <a:rPr lang="nb-NO" sz="1300" dirty="0"/>
              <a:t>   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</a:t>
            </a:r>
            <a:r>
              <a:rPr lang="nb-NO" sz="1300" dirty="0" err="1">
                <a:solidFill>
                  <a:srgbClr val="0070C0"/>
                </a:solidFill>
              </a:rPr>
              <a:t>static</a:t>
            </a:r>
            <a:r>
              <a:rPr lang="nb-NO" sz="1300" dirty="0">
                <a:solidFill>
                  <a:srgbClr val="0070C0"/>
                </a:solidFill>
              </a:rPr>
              <a:t> v</a:t>
            </a:r>
            <a:r>
              <a:rPr lang="nb-NO" sz="1300" dirty="0"/>
              <a:t>oid main(String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               ( new Problem()).</a:t>
            </a:r>
            <a:r>
              <a:rPr lang="nb-NO" sz="1300" dirty="0" err="1"/>
              <a:t>utfoer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);</a:t>
            </a:r>
          </a:p>
          <a:p>
            <a:r>
              <a:rPr lang="nb-NO" sz="1300" dirty="0"/>
              <a:t>        }</a:t>
            </a:r>
          </a:p>
          <a:p>
            <a:r>
              <a:rPr lang="nb-NO" sz="1300" dirty="0"/>
              <a:t>        </a:t>
            </a:r>
            <a:r>
              <a:rPr lang="nb-NO" sz="1300" dirty="0">
                <a:solidFill>
                  <a:srgbClr val="0070C0"/>
                </a:solidFill>
              </a:rPr>
              <a:t>void</a:t>
            </a:r>
            <a:r>
              <a:rPr lang="nb-NO" sz="1300" dirty="0"/>
              <a:t> </a:t>
            </a:r>
            <a:r>
              <a:rPr lang="nb-NO" sz="1300" dirty="0" err="1"/>
              <a:t>utfoer</a:t>
            </a:r>
            <a:r>
              <a:rPr lang="nb-NO" sz="1300" dirty="0"/>
              <a:t> 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	ant = new </a:t>
            </a:r>
            <a:r>
              <a:rPr lang="nb-NO" sz="1300" dirty="0" err="1"/>
              <a:t>Integer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[0]);</a:t>
            </a:r>
          </a:p>
          <a:p>
            <a:r>
              <a:rPr lang="nb-NO" sz="1300" dirty="0"/>
              <a:t>	fellesData = new int [ant];</a:t>
            </a:r>
          </a:p>
          <a:p>
            <a:r>
              <a:rPr lang="nb-NO" sz="1300" dirty="0"/>
              <a:t>	tidene = new double[9];</a:t>
            </a:r>
          </a:p>
          <a:p>
            <a:r>
              <a:rPr lang="nb-NO" sz="1300" dirty="0"/>
              <a:t>	for (int m = 0; m &lt;9; m++) {</a:t>
            </a:r>
          </a:p>
          <a:p>
            <a:r>
              <a:rPr lang="nb-NO" sz="1300" dirty="0"/>
              <a:t>		long tid = </a:t>
            </a:r>
            <a:r>
              <a:rPr lang="nb-NO" sz="1300" dirty="0" err="1"/>
              <a:t>System.nanoTime</a:t>
            </a:r>
            <a:r>
              <a:rPr lang="nb-NO" sz="1300" dirty="0"/>
              <a:t>();</a:t>
            </a:r>
          </a:p>
          <a:p>
            <a:r>
              <a:rPr lang="nb-NO" sz="1300" dirty="0"/>
              <a:t>		</a:t>
            </a:r>
            <a:r>
              <a:rPr lang="nb-NO" sz="1300" dirty="0" err="1"/>
              <a:t>Thread</a:t>
            </a:r>
            <a:r>
              <a:rPr lang="nb-NO" sz="1300" dirty="0"/>
              <a:t> t = new </a:t>
            </a:r>
            <a:r>
              <a:rPr lang="nb-NO" sz="1300" dirty="0" err="1"/>
              <a:t>Thread</a:t>
            </a:r>
            <a:r>
              <a:rPr lang="nb-NO" sz="1300" dirty="0"/>
              <a:t>(new Arbeider());</a:t>
            </a:r>
          </a:p>
          <a:p>
            <a:r>
              <a:rPr lang="nb-NO" sz="1300" dirty="0"/>
              <a:t>		 </a:t>
            </a:r>
            <a:r>
              <a:rPr lang="nb-NO" sz="1300" dirty="0" err="1"/>
              <a:t>t.start</a:t>
            </a:r>
            <a:r>
              <a:rPr lang="nb-NO" sz="1300" dirty="0"/>
              <a:t>();</a:t>
            </a:r>
          </a:p>
          <a:p>
            <a:r>
              <a:rPr lang="nb-NO" sz="1300" dirty="0"/>
              <a:t>                                   </a:t>
            </a:r>
            <a:r>
              <a:rPr lang="en-US" sz="1300" dirty="0"/>
              <a:t> try{</a:t>
            </a:r>
            <a:r>
              <a:rPr lang="en-US" sz="1300" dirty="0" err="1"/>
              <a:t>t.join</a:t>
            </a:r>
            <a:r>
              <a:rPr lang="en-US" sz="1300" dirty="0"/>
              <a:t>();}catch (Exception e) {return;}</a:t>
            </a:r>
            <a:br>
              <a:rPr lang="en-US" sz="1300" dirty="0"/>
            </a:br>
            <a:r>
              <a:rPr lang="nb-NO" sz="1300" dirty="0"/>
              <a:t>		tidene[m] = (</a:t>
            </a:r>
            <a:r>
              <a:rPr lang="nb-NO" sz="1300" dirty="0" err="1"/>
              <a:t>System.nanoTime</a:t>
            </a:r>
            <a:r>
              <a:rPr lang="nb-NO" sz="1300" dirty="0"/>
              <a:t>() -tid)/1000000.0;</a:t>
            </a:r>
          </a:p>
          <a:p>
            <a:r>
              <a:rPr lang="nb-NO" sz="1300" dirty="0"/>
              <a:t>		System.out.println("Tid for "+m + ", tråd:"+tidene[m]+« ms");</a:t>
            </a:r>
          </a:p>
          <a:p>
            <a:r>
              <a:rPr lang="nb-NO" sz="1300" dirty="0"/>
              <a:t>                }</a:t>
            </a:r>
          </a:p>
          <a:p>
            <a:r>
              <a:rPr lang="nb-NO" sz="1300" dirty="0"/>
              <a:t>                Arrays.sort(tidene);</a:t>
            </a:r>
          </a:p>
          <a:p>
            <a:r>
              <a:rPr lang="nb-NO" sz="1300" dirty="0"/>
              <a:t>                System.out.println("Median med svar:"+svar+", for trådene:"+tidene[(tidene.length)/2]+" ms");</a:t>
            </a:r>
          </a:p>
          <a:p>
            <a:r>
              <a:rPr lang="nb-NO" sz="1300" dirty="0"/>
              <a:t>         } </a:t>
            </a:r>
            <a:r>
              <a:rPr lang="nb-NO" sz="1300" dirty="0">
                <a:solidFill>
                  <a:srgbClr val="00B050"/>
                </a:solidFill>
              </a:rPr>
              <a:t>// end </a:t>
            </a:r>
            <a:r>
              <a:rPr lang="nb-NO" sz="1300" dirty="0" err="1">
                <a:solidFill>
                  <a:srgbClr val="00B050"/>
                </a:solidFill>
              </a:rPr>
              <a:t>utfoer</a:t>
            </a:r>
            <a:endParaRPr lang="nb-NO" sz="1300" dirty="0">
              <a:solidFill>
                <a:srgbClr val="00B050"/>
              </a:solidFill>
            </a:endParaRPr>
          </a:p>
          <a:p>
            <a:endParaRPr lang="nb-NO" sz="1300" dirty="0"/>
          </a:p>
          <a:p>
            <a:r>
              <a:rPr lang="nb-NO" sz="1300" dirty="0"/>
              <a:t>         </a:t>
            </a:r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Arbeider </a:t>
            </a:r>
            <a:r>
              <a:rPr lang="nb-NO" sz="1300" dirty="0" err="1">
                <a:solidFill>
                  <a:srgbClr val="0070C0"/>
                </a:solidFill>
              </a:rPr>
              <a:t>implements</a:t>
            </a:r>
            <a:r>
              <a:rPr lang="nb-NO" sz="1300" dirty="0"/>
              <a:t> </a:t>
            </a:r>
            <a:r>
              <a:rPr lang="nb-NO" sz="1300" dirty="0" err="1"/>
              <a:t>Runnable</a:t>
            </a:r>
            <a:r>
              <a:rPr lang="nb-NO" sz="1300" dirty="0"/>
              <a:t> {</a:t>
            </a:r>
          </a:p>
          <a:p>
            <a:r>
              <a:rPr lang="nb-NO" sz="1300" dirty="0"/>
              <a:t>     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</a:t>
            </a:r>
            <a:r>
              <a:rPr lang="nb-NO" sz="1300" dirty="0" err="1"/>
              <a:t>i,lokalData</a:t>
            </a:r>
            <a:r>
              <a:rPr lang="nb-NO" sz="1300" dirty="0">
                <a:solidFill>
                  <a:srgbClr val="00B050"/>
                </a:solidFill>
              </a:rPr>
              <a:t>;    // dette er lokale data for hver tråd</a:t>
            </a:r>
          </a:p>
          <a:p>
            <a:r>
              <a:rPr lang="nb-NO" sz="1300" dirty="0"/>
              <a:t> 	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void</a:t>
            </a:r>
            <a:r>
              <a:rPr lang="nb-NO" sz="1300" dirty="0"/>
              <a:t> run() {	int sum =0;</a:t>
            </a:r>
          </a:p>
          <a:p>
            <a:r>
              <a:rPr lang="nb-NO" sz="1300" dirty="0"/>
              <a:t>			for (int i = 0; i &lt; ant; i++) sum +=</a:t>
            </a:r>
            <a:r>
              <a:rPr lang="nb-NO" sz="1300" dirty="0" err="1"/>
              <a:t>fellesData</a:t>
            </a:r>
            <a:r>
              <a:rPr lang="nb-NO" sz="1300" dirty="0"/>
              <a:t>[i];</a:t>
            </a:r>
          </a:p>
          <a:p>
            <a:r>
              <a:rPr lang="nb-NO" sz="1300" dirty="0"/>
              <a:t>			svar =sum;</a:t>
            </a:r>
          </a:p>
          <a:p>
            <a:r>
              <a:rPr lang="nb-NO" sz="1300" dirty="0"/>
              <a:t>	    }</a:t>
            </a:r>
          </a:p>
          <a:p>
            <a:r>
              <a:rPr lang="nb-NO" sz="1300" dirty="0"/>
              <a:t>          } </a:t>
            </a:r>
            <a:r>
              <a:rPr lang="nb-NO" sz="13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300" dirty="0"/>
              <a:t>} </a:t>
            </a:r>
            <a:r>
              <a:rPr lang="nb-NO" sz="1300" dirty="0">
                <a:solidFill>
                  <a:srgbClr val="00B050"/>
                </a:solidFill>
              </a:rPr>
              <a:t>// end class Problem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5866" y="20785"/>
            <a:ext cx="59406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Dette måler tidene for 9 tråder kjørt </a:t>
            </a:r>
            <a:r>
              <a:rPr lang="nb-NO" b="1" dirty="0"/>
              <a:t>etter</a:t>
            </a:r>
            <a:r>
              <a:rPr lang="nb-NO" dirty="0"/>
              <a:t> hverandre</a:t>
            </a:r>
          </a:p>
        </p:txBody>
      </p:sp>
    </p:spTree>
    <p:extLst>
      <p:ext uri="{BB962C8B-B14F-4D97-AF65-F5344CB8AC3E}">
        <p14:creationId xmlns:p14="http://schemas.microsoft.com/office/powerpoint/2010/main" val="174518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SO: </a:t>
            </a:r>
            <a:r>
              <a:rPr lang="nb-NO" dirty="0" err="1"/>
              <a:t>how</a:t>
            </a:r>
            <a:r>
              <a:rPr lang="nb-NO" dirty="0"/>
              <a:t> 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utilize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parallel</a:t>
            </a:r>
            <a:r>
              <a:rPr lang="nb-NO" dirty="0"/>
              <a:t> </a:t>
            </a:r>
            <a:r>
              <a:rPr lang="nb-NO" dirty="0" err="1"/>
              <a:t>power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hardware??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For </a:t>
            </a:r>
            <a:r>
              <a:rPr lang="nb-NO" b="1" dirty="0" err="1"/>
              <a:t>now</a:t>
            </a:r>
            <a:r>
              <a:rPr lang="nb-NO" b="1" dirty="0"/>
              <a:t>: </a:t>
            </a:r>
            <a:r>
              <a:rPr lang="nb-NO" b="1" dirty="0" err="1"/>
              <a:t>Multithreading</a:t>
            </a:r>
            <a:r>
              <a:rPr lang="nb-NO" b="1" dirty="0"/>
              <a:t>!</a:t>
            </a:r>
          </a:p>
          <a:p>
            <a:r>
              <a:rPr lang="nb-NO" dirty="0"/>
              <a:t>Plant a </a:t>
            </a:r>
            <a:r>
              <a:rPr lang="nb-NO" dirty="0" err="1"/>
              <a:t>hundred</a:t>
            </a:r>
            <a:r>
              <a:rPr lang="nb-NO" dirty="0"/>
              <a:t> </a:t>
            </a:r>
            <a:r>
              <a:rPr lang="nb-NO" dirty="0" err="1"/>
              <a:t>trees</a:t>
            </a:r>
            <a:r>
              <a:rPr lang="nb-NO" dirty="0"/>
              <a:t> </a:t>
            </a:r>
            <a:r>
              <a:rPr lang="nb-NO" dirty="0">
                <a:sym typeface="Wingdings" pitchFamily="2" charset="2"/>
              </a:rPr>
              <a:t>  Using a </a:t>
            </a:r>
            <a:r>
              <a:rPr lang="nb-NO" dirty="0" err="1">
                <a:sym typeface="Wingdings" pitchFamily="2" charset="2"/>
              </a:rPr>
              <a:t>hundred</a:t>
            </a:r>
            <a:r>
              <a:rPr lang="nb-NO" dirty="0">
                <a:sym typeface="Wingdings" pitchFamily="2" charset="2"/>
              </a:rPr>
              <a:t> persons.</a:t>
            </a:r>
          </a:p>
          <a:p>
            <a:r>
              <a:rPr lang="nb-NO" dirty="0" err="1">
                <a:sym typeface="Wingdings" pitchFamily="2" charset="2"/>
              </a:rPr>
              <a:t>Create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the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concept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a </a:t>
            </a:r>
            <a:r>
              <a:rPr lang="nb-NO" dirty="0" err="1">
                <a:sym typeface="Wingdings" pitchFamily="2" charset="2"/>
              </a:rPr>
              <a:t>thread</a:t>
            </a:r>
            <a:endParaRPr lang="nb-NO" dirty="0">
              <a:sym typeface="Wingdings" pitchFamily="2" charset="2"/>
            </a:endParaRPr>
          </a:p>
          <a:p>
            <a:pPr lvl="1"/>
            <a:r>
              <a:rPr lang="nb-NO" dirty="0">
                <a:sym typeface="Wingdings" pitchFamily="2" charset="2"/>
              </a:rPr>
              <a:t>One (</a:t>
            </a:r>
            <a:r>
              <a:rPr lang="nb-NO" dirty="0" err="1">
                <a:sym typeface="Wingdings" pitchFamily="2" charset="2"/>
              </a:rPr>
              <a:t>somewhat</a:t>
            </a:r>
            <a:r>
              <a:rPr lang="nb-NO" dirty="0">
                <a:sym typeface="Wingdings" pitchFamily="2" charset="2"/>
              </a:rPr>
              <a:t> non-elegant) </a:t>
            </a:r>
            <a:r>
              <a:rPr lang="nb-NO" dirty="0" err="1">
                <a:sym typeface="Wingdings" pitchFamily="2" charset="2"/>
              </a:rPr>
              <a:t>version</a:t>
            </a:r>
            <a:r>
              <a:rPr lang="nb-NO" dirty="0">
                <a:sym typeface="Wingdings" pitchFamily="2" charset="2"/>
              </a:rPr>
              <a:t> is in Java</a:t>
            </a:r>
          </a:p>
          <a:p>
            <a:r>
              <a:rPr lang="nb-NO" dirty="0">
                <a:sym typeface="Wingdings" pitchFamily="2" charset="2"/>
              </a:rPr>
              <a:t>Problem </a:t>
            </a:r>
            <a:r>
              <a:rPr lang="nb-NO" dirty="0" err="1">
                <a:sym typeface="Wingdings" pitchFamily="2" charset="2"/>
              </a:rPr>
              <a:t>with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concurrent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updates</a:t>
            </a:r>
            <a:endParaRPr lang="nb-NO" dirty="0">
              <a:sym typeface="Wingdings" pitchFamily="2" charset="2"/>
            </a:endParaRPr>
          </a:p>
          <a:p>
            <a:r>
              <a:rPr lang="nb-NO" dirty="0" err="1">
                <a:sym typeface="Wingdings" pitchFamily="2" charset="2"/>
              </a:rPr>
              <a:t>Synchronization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required</a:t>
            </a:r>
            <a:r>
              <a:rPr lang="nb-NO" dirty="0">
                <a:sym typeface="Wingdings" pitchFamily="2" charset="2"/>
              </a:rPr>
              <a:t> – </a:t>
            </a:r>
            <a:r>
              <a:rPr lang="nb-NO" dirty="0" err="1">
                <a:sym typeface="Wingdings" pitchFamily="2" charset="2"/>
              </a:rPr>
              <a:t>otherwise</a:t>
            </a:r>
            <a:r>
              <a:rPr lang="nb-NO" dirty="0">
                <a:sym typeface="Wingdings" pitchFamily="2" charset="2"/>
              </a:rPr>
              <a:t> loss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data and </a:t>
            </a:r>
            <a:r>
              <a:rPr lang="nb-NO" dirty="0" err="1">
                <a:sym typeface="Wingdings" pitchFamily="2" charset="2"/>
              </a:rPr>
              <a:t>incorrect</a:t>
            </a:r>
            <a:r>
              <a:rPr lang="nb-NO" dirty="0">
                <a:sym typeface="Wingdings" pitchFamily="2" charset="2"/>
              </a:rPr>
              <a:t> programs</a:t>
            </a:r>
          </a:p>
          <a:p>
            <a:r>
              <a:rPr lang="nb-NO" dirty="0" err="1">
                <a:sym typeface="Wingdings" pitchFamily="2" charset="2"/>
              </a:rPr>
              <a:t>Synchronization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can</a:t>
            </a:r>
            <a:r>
              <a:rPr lang="nb-NO" dirty="0">
                <a:sym typeface="Wingdings" pitchFamily="2" charset="2"/>
              </a:rPr>
              <a:t> lead to </a:t>
            </a:r>
            <a:r>
              <a:rPr lang="nb-NO" dirty="0" err="1">
                <a:sym typeface="Wingdings" pitchFamily="2" charset="2"/>
              </a:rPr>
              <a:t>significant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source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overhead!!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523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448780"/>
            <a:ext cx="7236804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dirty="0"/>
              <a:t>M:\INF3030Para\Powerpoint\Uke2&gt;java Problem2  1000000</a:t>
            </a:r>
          </a:p>
          <a:p>
            <a:endParaRPr lang="nb-NO" dirty="0"/>
          </a:p>
          <a:p>
            <a:r>
              <a:rPr lang="nb-NO" dirty="0"/>
              <a:t>Tid for 0, tråd:22.26 ms</a:t>
            </a:r>
          </a:p>
          <a:p>
            <a:r>
              <a:rPr lang="nb-NO" dirty="0"/>
              <a:t>Tid for 1, tråd:  1.12ms</a:t>
            </a:r>
          </a:p>
          <a:p>
            <a:r>
              <a:rPr lang="nb-NO" dirty="0"/>
              <a:t>Tid for 2, tråd:  3.19ms</a:t>
            </a:r>
          </a:p>
          <a:p>
            <a:r>
              <a:rPr lang="nb-NO" dirty="0"/>
              <a:t>Tid for 3, tråd:  0.58ms</a:t>
            </a:r>
          </a:p>
          <a:p>
            <a:r>
              <a:rPr lang="nb-NO" dirty="0"/>
              <a:t>Tid for 4, tråd:  0.65ms</a:t>
            </a:r>
          </a:p>
          <a:p>
            <a:r>
              <a:rPr lang="nb-NO" dirty="0"/>
              <a:t>Tid for 5, tråd:  0.49ms</a:t>
            </a:r>
          </a:p>
          <a:p>
            <a:r>
              <a:rPr lang="nb-NO" dirty="0"/>
              <a:t>Tid for 6, tråd:  0.48ms</a:t>
            </a:r>
          </a:p>
          <a:p>
            <a:r>
              <a:rPr lang="nb-NO" dirty="0"/>
              <a:t>Tid for 7, tråd:  0.53ms</a:t>
            </a:r>
          </a:p>
          <a:p>
            <a:r>
              <a:rPr lang="nb-NO" dirty="0"/>
              <a:t>Tid for 8, tråd:  0.85ms</a:t>
            </a:r>
          </a:p>
          <a:p>
            <a:endParaRPr lang="nb-NO" dirty="0"/>
          </a:p>
          <a:p>
            <a:r>
              <a:rPr lang="nb-NO" dirty="0"/>
              <a:t>Median med svar:0, for trådene:0.65 ms</a:t>
            </a:r>
          </a:p>
        </p:txBody>
      </p:sp>
    </p:spTree>
    <p:extLst>
      <p:ext uri="{BB962C8B-B14F-4D97-AF65-F5344CB8AC3E}">
        <p14:creationId xmlns:p14="http://schemas.microsoft.com/office/powerpoint/2010/main" val="139879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operativsystemet: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3122662"/>
          </a:xfrm>
        </p:spPr>
        <p:txBody>
          <a:bodyPr/>
          <a:lstStyle/>
          <a:p>
            <a:r>
              <a:rPr lang="nb-NO" dirty="0"/>
              <a:t>Linux og Windows har om lag like rask implementasjon av Java og trådprogrammering, </a:t>
            </a:r>
          </a:p>
          <a:p>
            <a:r>
              <a:rPr lang="nb-NO" dirty="0"/>
              <a:t>Dag Langmyhr testet to helt like maskiner med hhv. Linux og Windows, og resultatene tidsmessig (medianer) var nesten helt like, men</a:t>
            </a:r>
          </a:p>
          <a:p>
            <a:pPr lvl="1"/>
            <a:r>
              <a:rPr lang="nb-NO" dirty="0"/>
              <a:t>Ulike maskiner som Ifis store servere (diamant, safir,..) har en annen Linux og en noe langsommere ytelse for korte, trådbaserte programmer.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692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søppeltømming – </a:t>
            </a:r>
            <a:r>
              <a:rPr lang="nb-NO" dirty="0" err="1"/>
              <a:t>garbage</a:t>
            </a:r>
            <a:r>
              <a:rPr lang="nb-NO" dirty="0"/>
              <a:t> </a:t>
            </a:r>
            <a:r>
              <a:rPr lang="nb-NO" dirty="0" err="1"/>
              <a:t>collection</a:t>
            </a:r>
            <a:r>
              <a:rPr lang="nb-NO" dirty="0"/>
              <a:t>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1322461"/>
          </a:xfrm>
        </p:spPr>
        <p:txBody>
          <a:bodyPr/>
          <a:lstStyle/>
          <a:p>
            <a:r>
              <a:rPr lang="nb-NO" dirty="0"/>
              <a:t>Søppeltømming (=opprydding i lageret og fjerning av objekter vi ikke lenger kan bruke) kan slå til når som helst under kjøring: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259632" y="2564904"/>
            <a:ext cx="7344816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0.35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35.07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0.66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0.43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43.47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0.49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49.20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  <a:endParaRPr lang="nb-NO" dirty="0"/>
          </a:p>
        </p:txBody>
      </p:sp>
      <p:sp>
        <p:nvSpPr>
          <p:cNvPr id="7" name="Ellipse 6"/>
          <p:cNvSpPr/>
          <p:nvPr/>
        </p:nvSpPr>
        <p:spPr bwMode="auto">
          <a:xfrm>
            <a:off x="4067944" y="3861048"/>
            <a:ext cx="792088" cy="82751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0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lov for parallelle beregninger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</p:spPr>
            <p:txBody>
              <a:bodyPr/>
              <a:lstStyle/>
              <a:p>
                <a:r>
                  <a:rPr lang="nb-NO" sz="2000" dirty="0"/>
                  <a:t>Amdahl lov: Har du </a:t>
                </a:r>
                <a:r>
                  <a:rPr lang="nb-NO" sz="2000" b="1" dirty="0" err="1">
                    <a:cs typeface="Courier New" panose="02070309020205020404" pitchFamily="49" charset="0"/>
                  </a:rPr>
                  <a:t>seq</a:t>
                </a:r>
                <a:r>
                  <a:rPr lang="nb-NO" sz="2000" dirty="0"/>
                  <a:t> andel sekvensiell kode og da </a:t>
                </a:r>
                <a:r>
                  <a:rPr lang="nb-NO" sz="2000" b="1" dirty="0"/>
                  <a:t>p </a:t>
                </a:r>
                <a:r>
                  <a:rPr lang="nb-NO" sz="2000" dirty="0"/>
                  <a:t>andel </a:t>
                </a:r>
                <a:r>
                  <a:rPr lang="nb-NO" sz="2000" dirty="0" err="1"/>
                  <a:t>parallelliserbar</a:t>
                </a:r>
                <a:r>
                  <a:rPr lang="nb-NO" sz="2000" dirty="0"/>
                  <a:t> kode i et parallelt program, </a:t>
                </a:r>
                <a:r>
                  <a:rPr lang="nb-NO" sz="2000" b="1" dirty="0" err="1">
                    <a:cs typeface="Courier New" panose="02070309020205020404" pitchFamily="49" charset="0"/>
                  </a:rPr>
                  <a:t>seq+p</a:t>
                </a:r>
                <a:r>
                  <a:rPr lang="nb-NO" sz="2000" b="1" dirty="0">
                    <a:cs typeface="Courier New" panose="02070309020205020404" pitchFamily="49" charset="0"/>
                  </a:rPr>
                  <a:t>=1</a:t>
                </a:r>
                <a:r>
                  <a:rPr lang="nb-NO" sz="2000" dirty="0"/>
                  <a:t>, er den største </a:t>
                </a:r>
                <a:r>
                  <a:rPr lang="nb-NO" sz="2000" dirty="0" err="1"/>
                  <a:t>speedup</a:t>
                </a:r>
                <a:r>
                  <a:rPr lang="nb-NO" sz="2000" dirty="0"/>
                  <a:t> S du kan få  med k kjerner:</a:t>
                </a:r>
              </a:p>
              <a:p>
                <a:endParaRPr lang="nb-NO" sz="2000" dirty="0"/>
              </a:p>
              <a:p>
                <a:endParaRPr lang="nb-NO" sz="2000" dirty="0"/>
              </a:p>
              <a:p>
                <a:r>
                  <a:rPr lang="nb-NO" sz="2000" dirty="0"/>
                  <a:t>Når k </a:t>
                </a:r>
                <a:r>
                  <a:rPr lang="nb-NO" sz="2000" dirty="0">
                    <a:sym typeface="Symbol"/>
                  </a:rPr>
                  <a:t>  , vil S 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nb-NO" sz="2000" dirty="0"/>
                  <a:t>. </a:t>
                </a:r>
              </a:p>
              <a:p>
                <a:r>
                  <a:rPr lang="nb-NO" sz="2000" dirty="0"/>
                  <a:t>Er p=0.9, så er S ≤ 10 uansett hvor mange kjerner du har, og har du ‘bare’ 50, er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0.9</m:t>
                        </m:r>
                        <m:r>
                          <a:rPr lang="nb-NO" sz="2000" i="1">
                            <a:latin typeface="Cambria Math"/>
                          </a:rPr>
                          <m:t>+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0,9</m:t>
                        </m:r>
                        <m:r>
                          <a:rPr lang="nb-NO" sz="2000" i="1">
                            <a:latin typeface="Cambria Math"/>
                          </a:rPr>
                          <m:t>/</m:t>
                        </m:r>
                        <m:r>
                          <a:rPr lang="nb-NO" sz="2000" b="0" i="1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nb-NO" sz="2000" dirty="0"/>
                  <a:t>  = 8,5.</a:t>
                </a:r>
              </a:p>
              <a:p>
                <a:r>
                  <a:rPr lang="nb-NO" sz="2000" dirty="0"/>
                  <a:t>Amdahls lov er pessimistisk- antar fast størrelse på problemet </a:t>
                </a:r>
              </a:p>
              <a:p>
                <a:r>
                  <a:rPr lang="nb-NO" sz="2000" dirty="0">
                    <a:solidFill>
                      <a:schemeClr val="accent6">
                        <a:lumMod val="50000"/>
                      </a:schemeClr>
                    </a:solidFill>
                  </a:rPr>
                  <a:t>«Hvis du først har brukt 10% av tida på en sekvensiell del, så kan resten av programmet ikke gå fortere enn 0.00 sekunder uansett hvor mange prosessorer du bruker på det. Dvs. at </a:t>
                </a:r>
                <a:r>
                  <a:rPr lang="nb-NO" sz="2000" dirty="0" err="1">
                    <a:solidFill>
                      <a:schemeClr val="accent6">
                        <a:lumMod val="50000"/>
                      </a:schemeClr>
                    </a:solidFill>
                  </a:rPr>
                  <a:t>speedup</a:t>
                </a:r>
                <a:r>
                  <a:rPr lang="nb-NO" sz="2000" dirty="0">
                    <a:solidFill>
                      <a:schemeClr val="accent6">
                        <a:lumMod val="50000"/>
                      </a:schemeClr>
                    </a:solidFill>
                  </a:rPr>
                  <a:t> ≤ 10»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  <a:blipFill rotWithShape="1">
                <a:blip r:embed="rId2"/>
                <a:stretch>
                  <a:fillRect t="-1104" b="-7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𝑆</m:t>
                    </m:r>
                    <m:r>
                      <a:rPr lang="nb-NO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(</m:t>
                        </m:r>
                        <m:r>
                          <a:rPr lang="nb-NO" b="0" i="1" smtClean="0">
                            <a:latin typeface="Cambria Math"/>
                          </a:rPr>
                          <m:t>𝑠𝑒𝑘𝑣𝑒𝑛𝑠𝑖𝑒𝑙𝑙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 (</m:t>
                        </m:r>
                        <m:r>
                          <a:rPr lang="nb-NO" b="0" i="1" smtClean="0">
                            <a:latin typeface="Cambria Math"/>
                          </a:rPr>
                          <m:t>𝑝𝑎𝑟𝑎𝑙𝑙𝑒𝑙𝑙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𝑠𝑒𝑞</m:t>
                        </m:r>
                        <m:r>
                          <a:rPr lang="nb-NO" b="0" i="1" smtClean="0">
                            <a:latin typeface="Cambria Math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b="0" i="1" smtClean="0">
                            <a:latin typeface="Cambria Math"/>
                          </a:rPr>
                          <m:t>/</m:t>
                        </m:r>
                        <m:r>
                          <a:rPr lang="nb-NO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1−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+</m:t>
                        </m:r>
                        <m:r>
                          <a:rPr lang="nb-NO" i="1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/</m:t>
                        </m:r>
                        <m:r>
                          <a:rPr lang="nb-NO" i="1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/>
                  <a:t>  </a:t>
                </a:r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6990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for ulike verdier av p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2\Amdahl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1602829"/>
            <a:ext cx="6107113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922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– viktig å parallellisere største del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Uke2\Amdahl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2" y="2132856"/>
            <a:ext cx="83584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7810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Gustafsons lov for parallelle beregninger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1589" y="1275233"/>
                <a:ext cx="8028892" cy="4818063"/>
              </a:xfrm>
            </p:spPr>
            <p:txBody>
              <a:bodyPr/>
              <a:lstStyle/>
              <a:p>
                <a:r>
                  <a:rPr lang="nb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La S være speedup, P antall kjerner og </a:t>
                </a:r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nb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være andel sekvensiell kode (tidsmessig), så er:</a:t>
                </a:r>
              </a:p>
              <a:p>
                <a:pPr marL="457200" lvl="1" indent="0">
                  <a:buNone/>
                </a:pPr>
                <a:r>
                  <a:rPr lang="nb-NO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 = 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– </m:t>
                    </m:r>
                    <m:r>
                      <m:rPr>
                        <m:nor/>
                      </m:rPr>
                      <a:rPr lang="el-G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endParaRPr lang="nb-NO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Parallell løsning er: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𝑎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+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(a = sekvensiell tid, b = parallell tid)</a:t>
                </a: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Sekvensiell løsning er da: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𝑎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𝑃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∗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endParaRPr lang="nb-NO" sz="1800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Speedup er da:</a:t>
                </a: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𝑃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∗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nb-NO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og har at </a:t>
                </a:r>
                <a:r>
                  <a:rPr lang="el-G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nb-NO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nb-NO" sz="16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og </a:t>
                </a: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da er:</a:t>
                </a:r>
                <a:b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</a:br>
                <a:endParaRPr lang="nb-NO" sz="1800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nb-NO" sz="1600" b="1" i="1" dirty="0" smtClean="0">
                          <a:latin typeface="Cambria Math"/>
                          <a:cs typeface="Times New Roman" panose="02020603050405020304" pitchFamily="18" charset="0"/>
                        </a:rPr>
                        <m:t>𝐒</m:t>
                      </m:r>
                      <m:d>
                        <m:dPr>
                          <m:ctrlPr>
                            <a:rPr lang="nb-NO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b-NO" sz="1600" b="1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</m:d>
                      <m:r>
                        <a:rPr lang="nb-NO" sz="1400" b="1" dirty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nb-NO" sz="1600" b="1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sz="16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nb-NO" sz="1600" b="0" i="1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nb-NO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∗</m:t>
                      </m:r>
                      <m:f>
                        <m:fPr>
                          <m:ctrlPr>
                            <a:rPr lang="nb-NO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dirty="0">
                          <a:latin typeface="Cambria Math"/>
                          <a:cs typeface="Times New Roman" panose="02020603050405020304" pitchFamily="18" charset="0"/>
                        </a:rPr>
                        <m:t>α</m:t>
                      </m:r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nb-NO" sz="16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br>
                  <a:rPr lang="nb-NO" sz="1800" b="0" i="1" dirty="0">
                    <a:latin typeface="Cambria Math"/>
                    <a:cs typeface="Times New Roman" panose="02020603050405020304" pitchFamily="18" charset="0"/>
                  </a:rPr>
                </a:br>
                <a:r>
                  <a:rPr lang="nb-NO" sz="1800" b="0" i="1" dirty="0">
                    <a:latin typeface="Cambria Math"/>
                    <a:cs typeface="Times New Roman" panose="02020603050405020304" pitchFamily="18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1800" dirty="0">
                        <a:latin typeface="Cambria Math"/>
                        <a:cs typeface="Times New Roman" panose="02020603050405020304" pitchFamily="18" charset="0"/>
                      </a:rPr>
                      <m:t>α</m:t>
                    </m:r>
                    <m: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 + </m:t>
                    </m:r>
                    <m:r>
                      <m:rPr>
                        <m:sty m:val="p"/>
                      </m:rP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P</m:t>
                    </m:r>
                    <m:r>
                      <a:rPr lang="nb-NO" sz="1800" b="0" i="1" smtClean="0">
                        <a:latin typeface="Cambria Math"/>
                        <a:cs typeface="Arial" panose="020B0604020202020204" pitchFamily="34" charset="0"/>
                      </a:rPr>
                      <m:t>∗</m:t>
                    </m:r>
                    <m:f>
                      <m:fPr>
                        <m:ctrlPr>
                          <a:rPr lang="nb-NO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  <m:r>
                      <a:rPr lang="nb-NO" sz="1800" b="0" i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1800" dirty="0">
                        <a:latin typeface="Cambria Math"/>
                        <a:cs typeface="Times New Roman" panose="02020603050405020304" pitchFamily="18" charset="0"/>
                      </a:rPr>
                      <m:t>α</m:t>
                    </m:r>
                    <m:r>
                      <a:rPr lang="nb-NO" sz="18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nb-NO" sz="1800" b="0" i="0" dirty="0" smtClean="0">
                        <a:latin typeface="Cambria Math"/>
                        <a:cs typeface="Times New Roman" panose="02020603050405020304" pitchFamily="18" charset="0"/>
                      </a:rPr>
                      <m:t>P</m:t>
                    </m:r>
                    <m:r>
                      <a:rPr lang="nb-NO" sz="1800" b="0" i="0" dirty="0" smtClean="0">
                        <a:latin typeface="Cambria Math"/>
                        <a:cs typeface="Times New Roman" panose="02020603050405020304" pitchFamily="18" charset="0"/>
                      </a:rPr>
                      <m:t>∗</m:t>
                    </m:r>
                    <m:d>
                      <m:dPr>
                        <m:ctrlPr>
                          <a:rPr lang="nb-NO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l-GR" sz="180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</m:d>
                    <m:r>
                      <a:rPr lang="nb-NO" sz="1800" b="0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1800" b="1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𝐏</m:t>
                    </m:r>
                    <m:r>
                      <a:rPr lang="nb-NO" sz="1800" b="1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l-GR" sz="1800" b="1" i="1" dirty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𝛂</m:t>
                    </m:r>
                    <m:d>
                      <m:dPr>
                        <m:ctrlPr>
                          <a:rPr lang="nb-NO" sz="18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𝐏</m:t>
                        </m:r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nb-NO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1589" y="1275233"/>
                <a:ext cx="8028892" cy="4818063"/>
              </a:xfrm>
              <a:blipFill rotWithShape="1">
                <a:blip r:embed="rId2"/>
                <a:stretch>
                  <a:fillRect t="-63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971600" y="5409220"/>
            <a:ext cx="7848871" cy="92333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/>
              <a:t>«Hvis du tidligere brukte 1 time på å løse et problem sekvensielt,</a:t>
            </a:r>
            <a:br>
              <a:rPr lang="nb-NO" dirty="0"/>
            </a:br>
            <a:r>
              <a:rPr lang="nb-NO" dirty="0"/>
              <a:t> vil du nå også bruke 1 time på å løse et større, mer nøyaktig</a:t>
            </a:r>
            <a:br>
              <a:rPr lang="nb-NO" dirty="0"/>
            </a:br>
            <a:r>
              <a:rPr lang="nb-NO" dirty="0"/>
              <a:t> problem parallelt, da med større speedup– for eksempel i meteorologi»</a:t>
            </a:r>
          </a:p>
        </p:txBody>
      </p:sp>
    </p:spTree>
    <p:extLst>
      <p:ext uri="{BB962C8B-B14F-4D97-AF65-F5344CB8AC3E}">
        <p14:creationId xmlns:p14="http://schemas.microsoft.com/office/powerpoint/2010/main" val="2793523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 descr="M:\INF2440Para\Powerpoint\Uke2\GustafsonsLo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877"/>
            <a:ext cx="9144000" cy="62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b-NO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S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 sz="1600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d>
                          <m:r>
                            <a:rPr lang="nb-NO" sz="1600" b="0" i="0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x</m:t>
                          </m:r>
                          <m:r>
                            <a:rPr lang="nb-NO" sz="1600" b="0" i="0" smtClean="0">
                              <a:latin typeface="Cambria Math"/>
                            </a:rPr>
                            <m:t>−</m:t>
                          </m:r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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−1</m:t>
                              </m:r>
                            </m:e>
                          </m:d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,   </m:t>
                          </m:r>
                        </m:fName>
                        <m:e>
                          <m:r>
                            <a:rPr lang="nb-NO" sz="1600" b="0" i="1" smtClean="0">
                              <a:latin typeface="Cambria Math"/>
                            </a:rPr>
                            <m:t>   </m:t>
                          </m:r>
                        </m:e>
                      </m:func>
                    </m:oMath>
                  </m:oMathPara>
                </a14:m>
                <a:endParaRPr lang="nb-NO" sz="1600" dirty="0"/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761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noProof="0" dirty="0"/>
              <a:t>Sammenligning av Amdahl og Gustafson + egne </a:t>
            </a:r>
            <a:r>
              <a:rPr lang="nb-NO" sz="2000" dirty="0"/>
              <a:t>betraktninger</a:t>
            </a:r>
            <a:endParaRPr lang="nb-NO" sz="2000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Amdahl antar at oppgaven er fast av en gitt lengde(n)</a:t>
            </a:r>
          </a:p>
          <a:p>
            <a:r>
              <a:rPr lang="nb-NO" sz="2000" dirty="0"/>
              <a:t>Gustafson antar at du med parallelle maskiner løser større problemer (større n) og da blir den sekvensielle delen mindre. </a:t>
            </a:r>
          </a:p>
          <a:p>
            <a:r>
              <a:rPr lang="nb-NO" sz="2000" dirty="0"/>
              <a:t>M</a:t>
            </a:r>
            <a:r>
              <a:rPr lang="nb-NO" sz="2000" noProof="0" dirty="0"/>
              <a:t>in betraktning: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En algoritme består av noen sekvensielle deler og noen </a:t>
            </a:r>
            <a:br>
              <a:rPr lang="nb-NO" sz="1600" dirty="0"/>
            </a:br>
            <a:r>
              <a:rPr lang="nb-NO" sz="1600" dirty="0" err="1"/>
              <a:t>parallelliserbare</a:t>
            </a:r>
            <a:r>
              <a:rPr lang="nb-NO" sz="1600" dirty="0"/>
              <a:t> deler.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noProof="0" dirty="0"/>
              <a:t>Hvis de sekvensielle delene har lavere orden – </a:t>
            </a:r>
            <a:r>
              <a:rPr lang="nb-NO" sz="1600" noProof="0" dirty="0" err="1"/>
              <a:t>f.eks</a:t>
            </a:r>
            <a:r>
              <a:rPr lang="nb-NO" sz="1600" noProof="0" dirty="0"/>
              <a:t> O(log n), men de parallelle har en større orden – eks O(n) så vil de parallelle delene bli en stadig større del av kjøretida hvis n øker (Gustafson)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Hvis de parallelle og sekvensielle delene har samme orden, vil et større problem ha samme sekvensielle andel som et mindre problem (Amdahl). 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I tillegg kommer alltid et fast overhead på å starte k tråder (1-4 ms.)</a:t>
            </a:r>
          </a:p>
          <a:p>
            <a:pPr marL="457200" lvl="1" indent="0">
              <a:buNone/>
            </a:pPr>
            <a:r>
              <a:rPr lang="nb-NO" sz="1600" dirty="0"/>
              <a:t>Algoritmer vi skal jobbe med er mer av type 2 (Gustafson) enn type 3(Amdahl) men vi har alltid overhead, så små problemer løses best sekvensielt. </a:t>
            </a:r>
          </a:p>
          <a:p>
            <a:pPr marL="57150" indent="0">
              <a:buNone/>
            </a:pPr>
            <a:br>
              <a:rPr lang="nb-NO" sz="1050" dirty="0"/>
            </a:br>
            <a:r>
              <a:rPr lang="nb-NO" sz="2000" dirty="0"/>
              <a:t>Konklusjon: 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</a:rPr>
              <a:t>For store problemer bør vi ha håp om å skalere nær lineært med antall kjerner hvis ikke vi får kø og forsinkelser når alle kjernene skal lese/skrive i lageret.</a:t>
            </a:r>
          </a:p>
          <a:p>
            <a:pPr marL="457200" lvl="1" indent="0">
              <a:buNone/>
            </a:pPr>
            <a:endParaRPr lang="nb-NO" sz="1600" noProof="0" dirty="0"/>
          </a:p>
          <a:p>
            <a:pPr marL="800100" lvl="1" indent="-342900">
              <a:buFont typeface="+mj-lt"/>
              <a:buAutoNum type="arabicPeriod"/>
            </a:pPr>
            <a:endParaRPr lang="nb-NO" sz="16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235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V) Kan det gå galt når to tråder samtidig skriver i ulike plasser i en array?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Et problemet kunne være at når en av tråden lester opp et element i a[i]  (int = 4 byte), så er cache-linja 64 byte, så den får med seg flere elementer før og etter a[i].</a:t>
            </a:r>
          </a:p>
          <a:p>
            <a:r>
              <a:rPr lang="nb-NO" sz="2000" dirty="0"/>
              <a:t>Disse ‘andre’ elementene er det andre tråder som skriver på.</a:t>
            </a:r>
          </a:p>
          <a:p>
            <a:r>
              <a:rPr lang="nb-NO" sz="2000" dirty="0"/>
              <a:t>Vi skriver et testprogram (</a:t>
            </a:r>
            <a:r>
              <a:rPr lang="nb-NO" sz="2000" dirty="0" err="1"/>
              <a:t>ParaArray</a:t>
            </a:r>
            <a:r>
              <a:rPr lang="nb-NO" sz="2000" dirty="0"/>
              <a:t>) hvor 10 tråder med </a:t>
            </a:r>
            <a:br>
              <a:rPr lang="nb-NO" sz="2000" dirty="0"/>
            </a:br>
            <a:r>
              <a:rPr lang="nb-NO" sz="2000" dirty="0"/>
              <a:t>indeks : 0,1,2,..,9 som øker hvert sitt element i en array tall[</a:t>
            </a:r>
            <a:r>
              <a:rPr lang="nb-NO" sz="2000" dirty="0" err="1"/>
              <a:t>index</a:t>
            </a:r>
            <a:r>
              <a:rPr lang="nb-NO" sz="2000" dirty="0"/>
              <a:t>] 100 000 ganger.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4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Tråder i Java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314451"/>
            <a:ext cx="8055496" cy="2474590"/>
          </a:xfrm>
        </p:spPr>
        <p:txBody>
          <a:bodyPr/>
          <a:lstStyle/>
          <a:p>
            <a:r>
              <a:rPr lang="nb-NO" sz="1800" dirty="0"/>
              <a:t>Er én programflyt, dvs. en serie med instruksjoner som oppfører seg som ett vanlig, sekvensielt program – og kjører på én kjerne</a:t>
            </a:r>
          </a:p>
          <a:p>
            <a:r>
              <a:rPr lang="nb-NO" sz="1800" dirty="0"/>
              <a:t>Det kan godt være (langt) flere tråder  enn det er kjerner.</a:t>
            </a:r>
          </a:p>
          <a:p>
            <a:r>
              <a:rPr lang="nb-NO" sz="1800" dirty="0"/>
              <a:t>En tråd er ofte implementert i form av en indre klasse i den klassen som løser problemet vårt (da får trådene greit aksess til </a:t>
            </a:r>
            <a:r>
              <a:rPr lang="nb-NO" sz="1800" b="1" dirty="0"/>
              <a:t>felles data</a:t>
            </a:r>
            <a:r>
              <a:rPr lang="nb-NO" sz="1800" dirty="0"/>
              <a:t>):</a:t>
            </a:r>
          </a:p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403648" y="2915066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import </a:t>
            </a:r>
            <a:r>
              <a:rPr lang="nb-NO" sz="1400" dirty="0" err="1">
                <a:solidFill>
                  <a:srgbClr val="0070C0"/>
                </a:solidFill>
              </a:rPr>
              <a:t>java.util.concurrent</a:t>
            </a:r>
            <a:r>
              <a:rPr lang="nb-NO" sz="1400" dirty="0">
                <a:solidFill>
                  <a:srgbClr val="0070C0"/>
                </a:solidFill>
              </a:rPr>
              <a:t>.*;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Problem { </a:t>
            </a:r>
            <a:r>
              <a:rPr lang="nb-NO" sz="1400" dirty="0">
                <a:solidFill>
                  <a:srgbClr val="FF0000"/>
                </a:solidFill>
              </a:rPr>
              <a:t>int [] </a:t>
            </a:r>
            <a:r>
              <a:rPr lang="nb-NO" sz="1400" dirty="0" err="1">
                <a:solidFill>
                  <a:srgbClr val="FF0000"/>
                </a:solidFill>
              </a:rPr>
              <a:t>fellesData</a:t>
            </a:r>
            <a:r>
              <a:rPr lang="nb-NO" sz="1400" dirty="0">
                <a:solidFill>
                  <a:srgbClr val="FF0000"/>
                </a:solidFill>
              </a:rPr>
              <a:t> 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felles, delte data for alle trådene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void main(String [] </a:t>
            </a:r>
            <a:r>
              <a:rPr lang="nb-NO" sz="1400" dirty="0" err="1"/>
              <a:t>args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    Problem p = new Problem();</a:t>
            </a:r>
          </a:p>
          <a:p>
            <a:r>
              <a:rPr lang="nb-NO" sz="1400" dirty="0"/>
              <a:t>                           </a:t>
            </a:r>
            <a:r>
              <a:rPr lang="nb-NO" sz="1400" dirty="0" err="1"/>
              <a:t>p.utfoer</a:t>
            </a:r>
            <a:r>
              <a:rPr lang="nb-NO" sz="1400" dirty="0"/>
              <a:t>();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	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utfoer</a:t>
            </a:r>
            <a:r>
              <a:rPr lang="nb-NO" sz="1400" dirty="0"/>
              <a:t> () { </a:t>
            </a:r>
            <a:r>
              <a:rPr lang="nb-NO" sz="1400" dirty="0" err="1"/>
              <a:t>Thread</a:t>
            </a:r>
            <a:r>
              <a:rPr lang="nb-NO" sz="1400" dirty="0"/>
              <a:t>  t = new </a:t>
            </a:r>
            <a:r>
              <a:rPr lang="nb-NO" sz="1400" dirty="0" err="1"/>
              <a:t>Thread</a:t>
            </a:r>
            <a:r>
              <a:rPr lang="nb-NO" sz="1400" dirty="0"/>
              <a:t>(new Arbeider());</a:t>
            </a:r>
          </a:p>
          <a:p>
            <a:r>
              <a:rPr lang="nb-NO" sz="1400" dirty="0"/>
              <a:t>                         </a:t>
            </a:r>
            <a:r>
              <a:rPr lang="nb-NO" sz="1400" dirty="0" err="1"/>
              <a:t>t.start</a:t>
            </a:r>
            <a:r>
              <a:rPr lang="nb-NO" sz="1400" dirty="0"/>
              <a:t>();</a:t>
            </a:r>
          </a:p>
          <a:p>
            <a:r>
              <a:rPr lang="nb-NO" sz="1400" dirty="0"/>
              <a:t>	     }</a:t>
            </a:r>
          </a:p>
          <a:p>
            <a:r>
              <a:rPr lang="nb-NO" sz="1400" dirty="0"/>
              <a:t>		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class</a:t>
            </a:r>
            <a:r>
              <a:rPr lang="nb-NO" sz="1400" dirty="0"/>
              <a:t> Arbeider </a:t>
            </a:r>
            <a:r>
              <a:rPr lang="nb-NO" sz="1400" dirty="0" err="1">
                <a:solidFill>
                  <a:srgbClr val="0070C0"/>
                </a:solidFill>
              </a:rPr>
              <a:t>implements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Runnable</a:t>
            </a:r>
            <a:r>
              <a:rPr lang="nb-NO" sz="1400" dirty="0"/>
              <a:t> {</a:t>
            </a:r>
          </a:p>
          <a:p>
            <a:r>
              <a:rPr lang="nb-NO" sz="1400" dirty="0">
                <a:solidFill>
                  <a:srgbClr val="FF0000"/>
                </a:solidFill>
              </a:rPr>
              <a:t>                 int </a:t>
            </a:r>
            <a:r>
              <a:rPr lang="nb-NO" sz="1400" dirty="0" err="1">
                <a:solidFill>
                  <a:srgbClr val="FF0000"/>
                </a:solidFill>
              </a:rPr>
              <a:t>i,lokalData</a:t>
            </a:r>
            <a:r>
              <a:rPr lang="nb-NO" sz="1400" dirty="0">
                <a:solidFill>
                  <a:srgbClr val="FF0000"/>
                </a:solidFill>
              </a:rPr>
              <a:t>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lokale data for hver tråd</a:t>
            </a:r>
          </a:p>
          <a:p>
            <a:r>
              <a:rPr lang="nb-NO" sz="1400" dirty="0"/>
              <a:t> 	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</a:t>
            </a:r>
          </a:p>
          <a:p>
            <a:r>
              <a:rPr lang="nb-NO" sz="1400" dirty="0"/>
              <a:t>                            </a:t>
            </a:r>
            <a:r>
              <a:rPr lang="nb-NO" sz="1400" dirty="0">
                <a:solidFill>
                  <a:srgbClr val="00B050"/>
                </a:solidFill>
              </a:rPr>
              <a:t>// denne kalles når tråden er startet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            } </a:t>
            </a:r>
            <a:r>
              <a:rPr lang="nb-NO" sz="14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Problem</a:t>
            </a:r>
          </a:p>
          <a:p>
            <a:r>
              <a:rPr lang="nb-NO" sz="14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5015653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Skriving på nærliggende elementer i en array.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08901" y="1268761"/>
            <a:ext cx="4783579" cy="2304256"/>
          </a:xfrm>
        </p:spPr>
        <p:txBody>
          <a:bodyPr/>
          <a:lstStyle/>
          <a:p>
            <a:r>
              <a:rPr lang="nb-NO" sz="1800" noProof="0" dirty="0"/>
              <a:t>Cache-linja er nå 64 byte (og en int er 4 byte)</a:t>
            </a:r>
          </a:p>
          <a:p>
            <a:r>
              <a:rPr lang="nb-NO" sz="1800" noProof="0" dirty="0"/>
              <a:t>Går det greit med at flere tråder (indeks=0,1,…,k-1) skriver på a[</a:t>
            </a:r>
            <a:r>
              <a:rPr lang="nb-NO" sz="1800" noProof="0" dirty="0" err="1"/>
              <a:t>tråd.indeks</a:t>
            </a:r>
            <a:r>
              <a:rPr lang="nb-NO" sz="1800" noProof="0" dirty="0"/>
              <a:t>] mange ganger i parallell?</a:t>
            </a:r>
          </a:p>
          <a:p>
            <a:r>
              <a:rPr lang="nb-NO" sz="1800" noProof="0" dirty="0"/>
              <a:t>Tester: Vi lageret program som gjør det 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79512" y="1844824"/>
            <a:ext cx="3816424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Arial Narrow" panose="020B0606020202030204" pitchFamily="34" charset="0"/>
              </a:rPr>
              <a:t>class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 []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</a:t>
            </a:r>
            <a:r>
              <a:rPr lang="nb-NO" sz="1400" dirty="0">
                <a:latin typeface="Arial Narrow" panose="020B0606020202030204" pitchFamily="34" charset="0"/>
              </a:rPr>
              <a:t>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CyclicBarrier b 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</a:t>
            </a:r>
            <a:r>
              <a:rPr lang="nb-NO" sz="1400" dirty="0" err="1">
                <a:latin typeface="Arial Narrow" panose="020B0606020202030204" pitchFamily="34" charset="0"/>
              </a:rPr>
              <a:t>antTraader</a:t>
            </a:r>
            <a:r>
              <a:rPr lang="nb-NO" sz="1400" dirty="0">
                <a:latin typeface="Arial Narrow" panose="020B0606020202030204" pitchFamily="34" charset="0"/>
              </a:rPr>
              <a:t>,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 ;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….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class Para </a:t>
            </a:r>
            <a:r>
              <a:rPr lang="nb-NO" sz="1400" dirty="0" err="1">
                <a:latin typeface="Arial Narrow" panose="020B0606020202030204" pitchFamily="34" charset="0"/>
              </a:rPr>
              <a:t>implements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Runnable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int 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indeks;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Para(int i) { indeks =i;}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</a:t>
            </a:r>
            <a:r>
              <a:rPr lang="nb-NO" sz="1400" dirty="0" err="1">
                <a:latin typeface="Arial Narrow" panose="020B0606020202030204" pitchFamily="34" charset="0"/>
              </a:rPr>
              <a:t>public</a:t>
            </a:r>
            <a:r>
              <a:rPr lang="nb-NO" sz="1400" dirty="0">
                <a:latin typeface="Arial Narrow" panose="020B0606020202030204" pitchFamily="34" charset="0"/>
              </a:rPr>
              <a:t> void run()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for (int j = 0; j&lt;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; </a:t>
            </a:r>
            <a:r>
              <a:rPr lang="nb-NO" sz="1400" dirty="0" err="1">
                <a:latin typeface="Arial Narrow" panose="020B0606020202030204" pitchFamily="34" charset="0"/>
              </a:rPr>
              <a:t>j++</a:t>
            </a:r>
            <a:r>
              <a:rPr lang="nb-NO" sz="14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(indeks);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	 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                </a:t>
            </a:r>
            <a:r>
              <a:rPr lang="nb-NO" sz="1400" dirty="0" err="1">
                <a:latin typeface="Arial Narrow" panose="020B0606020202030204" pitchFamily="34" charset="0"/>
              </a:rPr>
              <a:t>try</a:t>
            </a:r>
            <a:r>
              <a:rPr lang="nb-NO" sz="1400" dirty="0">
                <a:latin typeface="Arial Narrow" panose="020B0606020202030204" pitchFamily="34" charset="0"/>
              </a:rPr>
              <a:t> {  // </a:t>
            </a:r>
            <a:r>
              <a:rPr lang="nb-NO" sz="1400" dirty="0" err="1">
                <a:latin typeface="Arial Narrow" panose="020B0606020202030204" pitchFamily="34" charset="0"/>
              </a:rPr>
              <a:t>wait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on</a:t>
            </a:r>
            <a:r>
              <a:rPr lang="nb-NO" sz="1400" dirty="0">
                <a:latin typeface="Arial Narrow" panose="020B0606020202030204" pitchFamily="34" charset="0"/>
              </a:rPr>
              <a:t> all </a:t>
            </a:r>
            <a:r>
              <a:rPr lang="nb-NO" sz="1400" dirty="0" err="1">
                <a:latin typeface="Arial Narrow" panose="020B0606020202030204" pitchFamily="34" charset="0"/>
              </a:rPr>
              <a:t>other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threads</a:t>
            </a:r>
            <a:r>
              <a:rPr lang="nb-NO" sz="1400" dirty="0">
                <a:latin typeface="Arial Narrow" panose="020B0606020202030204" pitchFamily="34" charset="0"/>
              </a:rPr>
              <a:t> + main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	   </a:t>
            </a:r>
            <a:r>
              <a:rPr lang="nb-NO" sz="1400" dirty="0" err="1">
                <a:latin typeface="Arial Narrow" panose="020B0606020202030204" pitchFamily="34" charset="0"/>
              </a:rPr>
              <a:t>b.await</a:t>
            </a:r>
            <a:r>
              <a:rPr lang="nb-NO" sz="14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} </a:t>
            </a:r>
            <a:r>
              <a:rPr lang="nb-NO" sz="1400" dirty="0" err="1">
                <a:latin typeface="Arial Narrow" panose="020B0606020202030204" pitchFamily="34" charset="0"/>
              </a:rPr>
              <a:t>catch</a:t>
            </a:r>
            <a:r>
              <a:rPr lang="nb-NO" sz="1400" dirty="0">
                <a:latin typeface="Arial Narrow" panose="020B0606020202030204" pitchFamily="34" charset="0"/>
              </a:rPr>
              <a:t> (</a:t>
            </a:r>
            <a:r>
              <a:rPr lang="nb-NO" sz="1400" dirty="0" err="1">
                <a:latin typeface="Arial Narrow" panose="020B0606020202030204" pitchFamily="34" charset="0"/>
              </a:rPr>
              <a:t>Exception</a:t>
            </a:r>
            <a:r>
              <a:rPr lang="nb-NO" sz="1400" dirty="0">
                <a:latin typeface="Arial Narrow" panose="020B0606020202030204" pitchFamily="34" charset="0"/>
              </a:rPr>
              <a:t> e) {</a:t>
            </a:r>
            <a:r>
              <a:rPr lang="nb-NO" sz="1400" dirty="0" err="1">
                <a:latin typeface="Arial Narrow" panose="020B0606020202030204" pitchFamily="34" charset="0"/>
              </a:rPr>
              <a:t>return</a:t>
            </a:r>
            <a:r>
              <a:rPr lang="nb-NO" sz="1400" dirty="0">
                <a:latin typeface="Arial Narrow" panose="020B0606020202030204" pitchFamily="34" charset="0"/>
              </a:rPr>
              <a:t>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} // end run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void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latin typeface="Arial Narrow" panose="020B0606020202030204" pitchFamily="34" charset="0"/>
              </a:rPr>
              <a:t>(int i) { 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tall[i]++; </a:t>
            </a:r>
            <a:r>
              <a:rPr lang="nb-NO" sz="1400" dirty="0">
                <a:latin typeface="Arial Narrow" panose="020B0606020202030204" pitchFamily="34" charset="0"/>
              </a:rPr>
              <a:t>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} // end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endParaRPr lang="nb-NO" sz="1400" dirty="0">
              <a:latin typeface="Arial Narrow" panose="020B0606020202030204" pitchFamily="34" charset="0"/>
            </a:endParaRPr>
          </a:p>
          <a:p>
            <a:endParaRPr lang="nb-NO" sz="1400" dirty="0">
              <a:latin typeface="Arial Narrow" panose="020B0606020202030204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4499992" y="3140968"/>
            <a:ext cx="3888432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&gt;java </a:t>
            </a:r>
            <a:r>
              <a:rPr lang="nb-NO" sz="1600" dirty="0" err="1">
                <a:solidFill>
                  <a:schemeClr val="bg1"/>
                </a:solidFill>
              </a:rPr>
              <a:t>ParaArray</a:t>
            </a:r>
            <a:r>
              <a:rPr lang="nb-NO" sz="1600" dirty="0">
                <a:solidFill>
                  <a:schemeClr val="bg1"/>
                </a:solidFill>
              </a:rPr>
              <a:t> 10 100000000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Maskinen har 8 prosessorkjerner.</a:t>
            </a:r>
          </a:p>
          <a:p>
            <a:r>
              <a:rPr lang="nb-NO" sz="1600" dirty="0">
                <a:solidFill>
                  <a:schemeClr val="bg1"/>
                </a:solidFill>
              </a:rPr>
              <a:t>Tid 100000000 kall * 10 </a:t>
            </a:r>
            <a:r>
              <a:rPr lang="nb-NO" sz="1600" dirty="0" err="1">
                <a:solidFill>
                  <a:schemeClr val="bg1"/>
                </a:solidFill>
              </a:rPr>
              <a:t>Traader</a:t>
            </a:r>
            <a:r>
              <a:rPr lang="nb-NO" sz="1600" dirty="0">
                <a:solidFill>
                  <a:schemeClr val="bg1"/>
                </a:solidFill>
              </a:rPr>
              <a:t> = 0.032600 sek,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</p:txBody>
      </p:sp>
    </p:spTree>
    <p:extLst>
      <p:ext uri="{BB962C8B-B14F-4D97-AF65-F5344CB8AC3E}">
        <p14:creationId xmlns:p14="http://schemas.microsoft.com/office/powerpoint/2010/main" val="381404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Konklusjon: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Skriving  samtidig i </a:t>
            </a:r>
            <a:r>
              <a:rPr lang="nb-NO" sz="2000" b="1" dirty="0"/>
              <a:t>ulike</a:t>
            </a:r>
            <a:r>
              <a:rPr lang="nb-NO" sz="2000" dirty="0"/>
              <a:t> elementer i en array går bra.</a:t>
            </a:r>
          </a:p>
          <a:p>
            <a:pPr lvl="1"/>
            <a:r>
              <a:rPr lang="nb-NO" sz="1600" dirty="0"/>
              <a:t>Dette skal vi bruke mye i kommende algoritmer.</a:t>
            </a:r>
          </a:p>
          <a:p>
            <a:pPr lvl="1"/>
            <a:r>
              <a:rPr lang="nb-NO" sz="1600" dirty="0"/>
              <a:t>(kan riktignok medføre litt ekstra eksekveringstid – det ser vi på senere)</a:t>
            </a:r>
          </a:p>
          <a:p>
            <a:endParaRPr lang="nb-NO" sz="2000" dirty="0"/>
          </a:p>
          <a:p>
            <a:r>
              <a:rPr lang="nb-NO" sz="2000" dirty="0"/>
              <a:t>Men, skriving </a:t>
            </a:r>
            <a:r>
              <a:rPr lang="nb-NO" sz="2000" b="1" dirty="0"/>
              <a:t>samtidig i samme element</a:t>
            </a:r>
            <a:r>
              <a:rPr lang="nb-NO" sz="2000" dirty="0"/>
              <a:t> går galt!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 err="1"/>
              <a:t>Example</a:t>
            </a:r>
            <a:r>
              <a:rPr lang="nb-NO" dirty="0"/>
              <a:t>: </a:t>
            </a:r>
            <a:r>
              <a:rPr lang="nb-NO" dirty="0" err="1"/>
              <a:t>Concurrent</a:t>
            </a:r>
            <a:r>
              <a:rPr lang="nb-NO" dirty="0"/>
              <a:t> </a:t>
            </a:r>
            <a:r>
              <a:rPr lang="nb-NO" dirty="0" err="1"/>
              <a:t>update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variable</a:t>
            </a:r>
            <a:br>
              <a:rPr lang="nb-NO" dirty="0"/>
            </a:br>
            <a:r>
              <a:rPr lang="nb-NO" dirty="0" err="1"/>
              <a:t>Let’s</a:t>
            </a:r>
            <a:r>
              <a:rPr lang="nb-NO" dirty="0"/>
              <a:t> </a:t>
            </a:r>
            <a:r>
              <a:rPr lang="nb-NO" dirty="0" err="1"/>
              <a:t>try</a:t>
            </a:r>
            <a:r>
              <a:rPr lang="nb-NO" dirty="0"/>
              <a:t>!  (Spoiler: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fail</a:t>
            </a:r>
            <a:r>
              <a:rPr lang="nb-NO" dirty="0"/>
              <a:t>!)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133426" y="1443841"/>
            <a:ext cx="67687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import </a:t>
            </a:r>
            <a:r>
              <a:rPr lang="nb-NO" sz="1400" dirty="0" err="1">
                <a:solidFill>
                  <a:srgbClr val="0070C0"/>
                </a:solidFill>
              </a:rPr>
              <a:t>java.util.concurrent</a:t>
            </a:r>
            <a:r>
              <a:rPr lang="nb-NO" sz="1400" dirty="0">
                <a:solidFill>
                  <a:srgbClr val="0070C0"/>
                </a:solidFill>
              </a:rPr>
              <a:t>.*;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Problem { </a:t>
            </a:r>
            <a:r>
              <a:rPr lang="nb-NO" sz="1400" dirty="0">
                <a:solidFill>
                  <a:srgbClr val="FF0000"/>
                </a:solidFill>
              </a:rPr>
              <a:t>int i 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felles, delte data for alle trådene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void main(String [] </a:t>
            </a:r>
            <a:r>
              <a:rPr lang="nb-NO" sz="1400" dirty="0" err="1"/>
              <a:t>args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    Problem p = new Problem();</a:t>
            </a:r>
          </a:p>
          <a:p>
            <a:r>
              <a:rPr lang="nb-NO" sz="1400" dirty="0"/>
              <a:t>                           </a:t>
            </a:r>
            <a:r>
              <a:rPr lang="nb-NO" sz="1400" dirty="0" err="1"/>
              <a:t>p.utfoer</a:t>
            </a:r>
            <a:r>
              <a:rPr lang="nb-NO" sz="1400" dirty="0"/>
              <a:t>();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	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utfoer</a:t>
            </a:r>
            <a:r>
              <a:rPr lang="nb-NO" sz="1400" dirty="0"/>
              <a:t> () {</a:t>
            </a:r>
          </a:p>
          <a:p>
            <a:r>
              <a:rPr lang="nb-NO" sz="1400" dirty="0"/>
              <a:t>                         int j, k;</a:t>
            </a:r>
          </a:p>
          <a:p>
            <a:r>
              <a:rPr lang="nb-NO" sz="1400" dirty="0"/>
              <a:t>                         j=10; </a:t>
            </a:r>
          </a:p>
          <a:p>
            <a:r>
              <a:rPr lang="nb-NO" sz="1400" dirty="0"/>
              <a:t>                         for (k=0; k&lt; j; k++)  {</a:t>
            </a:r>
          </a:p>
          <a:p>
            <a:r>
              <a:rPr lang="nb-NO" sz="1400" dirty="0"/>
              <a:t>                              </a:t>
            </a:r>
            <a:r>
              <a:rPr lang="nb-NO" sz="1400" dirty="0" err="1"/>
              <a:t>new</a:t>
            </a:r>
            <a:r>
              <a:rPr lang="nb-NO" sz="1400" dirty="0"/>
              <a:t> </a:t>
            </a:r>
            <a:r>
              <a:rPr lang="nb-NO" sz="1400" dirty="0" err="1"/>
              <a:t>Thread</a:t>
            </a:r>
            <a:r>
              <a:rPr lang="nb-NO" sz="1400" dirty="0"/>
              <a:t>(new Arbeider()).start();</a:t>
            </a:r>
          </a:p>
          <a:p>
            <a:r>
              <a:rPr lang="nb-NO" sz="1400" dirty="0"/>
              <a:t>	     }</a:t>
            </a:r>
          </a:p>
          <a:p>
            <a:r>
              <a:rPr lang="nb-NO" sz="1400" dirty="0"/>
              <a:t>		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class</a:t>
            </a:r>
            <a:r>
              <a:rPr lang="nb-NO" sz="1400" dirty="0"/>
              <a:t> Arbeider </a:t>
            </a:r>
            <a:r>
              <a:rPr lang="nb-NO" sz="1400" dirty="0" err="1">
                <a:solidFill>
                  <a:srgbClr val="0070C0"/>
                </a:solidFill>
              </a:rPr>
              <a:t>implements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Runnable</a:t>
            </a:r>
            <a:r>
              <a:rPr lang="nb-NO" sz="1400" dirty="0"/>
              <a:t> {</a:t>
            </a:r>
          </a:p>
          <a:p>
            <a:r>
              <a:rPr lang="nb-NO" sz="1400" dirty="0">
                <a:solidFill>
                  <a:srgbClr val="FF0000"/>
                </a:solidFill>
              </a:rPr>
              <a:t>                 int </a:t>
            </a:r>
            <a:r>
              <a:rPr lang="nb-NO" sz="1400" dirty="0" err="1">
                <a:solidFill>
                  <a:srgbClr val="FF0000"/>
                </a:solidFill>
              </a:rPr>
              <a:t>i,lokalData</a:t>
            </a:r>
            <a:r>
              <a:rPr lang="nb-NO" sz="1400" dirty="0">
                <a:solidFill>
                  <a:srgbClr val="FF0000"/>
                </a:solidFill>
              </a:rPr>
              <a:t>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lokale data for hver tråd</a:t>
            </a:r>
          </a:p>
          <a:p>
            <a:r>
              <a:rPr lang="nb-NO" sz="1400" dirty="0"/>
              <a:t> 	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 </a:t>
            </a:r>
            <a:r>
              <a:rPr lang="nb-NO" sz="1400" dirty="0">
                <a:solidFill>
                  <a:srgbClr val="00B050"/>
                </a:solidFill>
              </a:rPr>
              <a:t>// denne kalles når tråden er startet</a:t>
            </a:r>
            <a:endParaRPr lang="nb-NO" sz="1400" dirty="0"/>
          </a:p>
          <a:p>
            <a:r>
              <a:rPr lang="nb-NO" sz="1400" dirty="0"/>
              <a:t>                           i++;  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            } </a:t>
            </a:r>
            <a:r>
              <a:rPr lang="nb-NO" sz="14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Problem</a:t>
            </a:r>
          </a:p>
          <a:p>
            <a:r>
              <a:rPr lang="nb-NO" sz="14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72944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Autofit/>
          </a:bodyPr>
          <a:lstStyle/>
          <a:p>
            <a:pPr algn="ctr"/>
            <a:r>
              <a:rPr lang="nb-NO" sz="2800" dirty="0"/>
              <a:t>1) Ett problem i dag:  operasjoner blandes ved samtidige oppdateringer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1981200"/>
          </a:xfrm>
        </p:spPr>
        <p:txBody>
          <a:bodyPr>
            <a:noAutofit/>
          </a:bodyPr>
          <a:lstStyle/>
          <a:p>
            <a:r>
              <a:rPr lang="nb-NO" dirty="0"/>
              <a:t>Samtidig oppdatering  - flere tråder sier gjentatte ganger: </a:t>
            </a:r>
            <a:r>
              <a:rPr lang="nb-NO" b="1" dirty="0"/>
              <a:t>i++ ; </a:t>
            </a:r>
            <a:r>
              <a:rPr lang="nb-NO" dirty="0"/>
              <a:t>der i er en felles int.</a:t>
            </a:r>
            <a:br>
              <a:rPr lang="nb-NO" b="1" dirty="0"/>
            </a:br>
            <a:endParaRPr lang="nb-NO" sz="1000" b="1" dirty="0"/>
          </a:p>
          <a:p>
            <a:pPr lvl="1"/>
            <a:r>
              <a:rPr lang="nb-NO" sz="1800" dirty="0"/>
              <a:t> </a:t>
            </a:r>
            <a:r>
              <a:rPr lang="nb-NO" sz="1800" b="1" dirty="0"/>
              <a:t>i++ </a:t>
            </a:r>
            <a:r>
              <a:rPr lang="nb-NO" sz="1800" b="1" dirty="0">
                <a:solidFill>
                  <a:schemeClr val="accent3"/>
                </a:solidFill>
              </a:rPr>
              <a:t> </a:t>
            </a:r>
            <a:r>
              <a:rPr lang="nb-NO" sz="1800" dirty="0"/>
              <a:t>er 3 operasjoner:  a) les i, b) legg til </a:t>
            </a:r>
            <a:r>
              <a:rPr lang="nb-NO" sz="1800" dirty="0">
                <a:latin typeface="Andalus" pitchFamily="18" charset="-78"/>
                <a:cs typeface="Andalus" pitchFamily="18" charset="-78"/>
              </a:rPr>
              <a:t>1</a:t>
            </a:r>
            <a:r>
              <a:rPr lang="nb-NO" sz="1800" dirty="0"/>
              <a:t>, c) skriv i tilbake</a:t>
            </a:r>
          </a:p>
          <a:p>
            <a:pPr lvl="1"/>
            <a:r>
              <a:rPr lang="nb-NO" sz="1800" dirty="0"/>
              <a:t>Anta i =2, og to tråder gjør i++</a:t>
            </a:r>
          </a:p>
          <a:p>
            <a:pPr lvl="1"/>
            <a:r>
              <a:rPr lang="nb-NO" sz="1800" dirty="0"/>
              <a:t>Vi kan få svaret 3 eller 4 (skulle fått 4!)</a:t>
            </a:r>
          </a:p>
          <a:p>
            <a:pPr lvl="1"/>
            <a:r>
              <a:rPr lang="nb-NO" sz="1800" dirty="0"/>
              <a:t>Dette skjer i praksis !</a:t>
            </a:r>
          </a:p>
          <a:p>
            <a:pPr lvl="1"/>
            <a:endParaRPr lang="nb-NO" sz="1800" dirty="0"/>
          </a:p>
          <a:p>
            <a:pPr lvl="1"/>
            <a:endParaRPr lang="nb-NO" sz="1800" dirty="0"/>
          </a:p>
        </p:txBody>
      </p:sp>
      <p:grpSp>
        <p:nvGrpSpPr>
          <p:cNvPr id="5" name="Gruppe 4"/>
          <p:cNvGrpSpPr/>
          <p:nvPr/>
        </p:nvGrpSpPr>
        <p:grpSpPr>
          <a:xfrm>
            <a:off x="1219200" y="3874532"/>
            <a:ext cx="7696200" cy="2819400"/>
            <a:chOff x="1219200" y="3505200"/>
            <a:chExt cx="7696200" cy="3188732"/>
          </a:xfrm>
        </p:grpSpPr>
        <p:sp>
          <p:nvSpPr>
            <p:cNvPr id="4" name="Rectangle 3"/>
            <p:cNvSpPr/>
            <p:nvPr/>
          </p:nvSpPr>
          <p:spPr>
            <a:xfrm>
              <a:off x="24384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133600" y="6096000"/>
              <a:ext cx="5638800" cy="0"/>
            </a:xfrm>
            <a:prstGeom prst="line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3"/>
              <a:endCxn id="11" idx="1"/>
            </p:cNvCxnSpPr>
            <p:nvPr/>
          </p:nvCxnSpPr>
          <p:spPr>
            <a:xfrm>
              <a:off x="3124200" y="40767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0386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13" name="Straight Arrow Connector 12"/>
            <p:cNvCxnSpPr>
              <a:endCxn id="14" idx="1"/>
            </p:cNvCxnSpPr>
            <p:nvPr/>
          </p:nvCxnSpPr>
          <p:spPr>
            <a:xfrm>
              <a:off x="4725988" y="40386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67818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9200" y="403860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0" y="4812268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tråd2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528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25" name="Straight Arrow Connector 24"/>
            <p:cNvCxnSpPr>
              <a:stCxn id="24" idx="3"/>
              <a:endCxn id="26" idx="1"/>
            </p:cNvCxnSpPr>
            <p:nvPr/>
          </p:nvCxnSpPr>
          <p:spPr>
            <a:xfrm>
              <a:off x="4038600" y="49911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9530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27" name="Straight Arrow Connector 26"/>
            <p:cNvCxnSpPr>
              <a:endCxn id="28" idx="1"/>
            </p:cNvCxnSpPr>
            <p:nvPr/>
          </p:nvCxnSpPr>
          <p:spPr>
            <a:xfrm>
              <a:off x="5640388" y="49530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76962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400" y="3505200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38600" y="3505200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29400" y="3505200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62400" y="63246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tiden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6600" y="4431268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76800" y="4431268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84046" y="4431268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724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Test på i++;   parallell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>
            <a:noAutofit/>
          </a:bodyPr>
          <a:lstStyle/>
          <a:p>
            <a:r>
              <a:rPr lang="nb-NO" sz="1800" dirty="0"/>
              <a:t>Setter i gang </a:t>
            </a:r>
            <a:r>
              <a:rPr lang="nb-NO" sz="1800" b="1" dirty="0"/>
              <a:t>n tråder </a:t>
            </a:r>
            <a:r>
              <a:rPr lang="nb-NO" sz="1800" dirty="0"/>
              <a:t>(på en 2-kjerner CPU) som alle prøver å øke med</a:t>
            </a:r>
            <a:r>
              <a:rPr lang="nb-NO" sz="1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nb-NO" sz="1800" dirty="0"/>
              <a:t>en felles variabel </a:t>
            </a:r>
            <a:r>
              <a:rPr lang="nb-NO" sz="1800" dirty="0" err="1"/>
              <a:t>int</a:t>
            </a:r>
            <a:r>
              <a:rPr lang="nb-NO" sz="1800" dirty="0"/>
              <a:t> i; 100 000 ganger uten synkronisering;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r>
              <a:rPr lang="nb-NO" sz="1800" dirty="0"/>
              <a:t>Vi fikk følgende feil - antall og %, (manglende verdier).</a:t>
            </a:r>
            <a:br>
              <a:rPr lang="nb-NO" sz="1800" dirty="0"/>
            </a:br>
            <a:r>
              <a:rPr lang="nb-NO" sz="1800" dirty="0"/>
              <a:t>Merk: Resultatene </a:t>
            </a:r>
            <a:r>
              <a:rPr lang="nb-NO" sz="1800" i="1" dirty="0"/>
              <a:t>varierer</a:t>
            </a:r>
            <a:r>
              <a:rPr lang="nb-NO" sz="1800" dirty="0"/>
              <a:t> </a:t>
            </a:r>
            <a:r>
              <a:rPr lang="nb-NO" sz="1800" i="1" dirty="0"/>
              <a:t>også mye </a:t>
            </a:r>
            <a:r>
              <a:rPr lang="nb-NO" sz="1800" dirty="0"/>
              <a:t>mellom hver kjøring :</a:t>
            </a:r>
          </a:p>
          <a:p>
            <a:pPr>
              <a:buNone/>
            </a:pPr>
            <a:endParaRPr lang="nb-NO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757871" y="2200870"/>
            <a:ext cx="293830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for (</a:t>
            </a:r>
            <a:r>
              <a:rPr lang="nb-NO" dirty="0" err="1"/>
              <a:t>int</a:t>
            </a:r>
            <a:r>
              <a:rPr lang="nb-NO" dirty="0"/>
              <a:t> j =0; j&lt; 100000; j++) {</a:t>
            </a:r>
          </a:p>
          <a:p>
            <a:r>
              <a:rPr lang="nb-NO" dirty="0"/>
              <a:t>	i++;</a:t>
            </a:r>
            <a:br>
              <a:rPr lang="nb-NO" dirty="0"/>
            </a:br>
            <a:r>
              <a:rPr lang="nb-NO" dirty="0"/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9" y="4005064"/>
          <a:ext cx="8159822" cy="22522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3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9197">
                <a:tc>
                  <a:txBody>
                    <a:bodyPr/>
                    <a:lstStyle/>
                    <a:p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Antall tråder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979">
                <a:tc>
                  <a:txBody>
                    <a:bodyPr/>
                    <a:lstStyle/>
                    <a:p>
                      <a:r>
                        <a:rPr lang="nb-NO" dirty="0"/>
                        <a:t>Svar     1.gang </a:t>
                      </a:r>
                    </a:p>
                    <a:p>
                      <a:r>
                        <a:rPr lang="nb-NO" dirty="0"/>
                        <a:t>           2.gang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100 000</a:t>
                      </a:r>
                    </a:p>
                    <a:p>
                      <a:pPr algn="ctr"/>
                      <a:r>
                        <a:rPr lang="nb-NO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200000</a:t>
                      </a:r>
                    </a:p>
                    <a:p>
                      <a:pPr algn="ctr"/>
                      <a:r>
                        <a:rPr lang="nb-NO" dirty="0"/>
                        <a:t>159234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1290279 1706068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16940111</a:t>
                      </a:r>
                    </a:p>
                    <a:p>
                      <a:pPr algn="ctr"/>
                      <a:r>
                        <a:rPr lang="nb-NO" dirty="0"/>
                        <a:t>16459210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170127199</a:t>
                      </a:r>
                    </a:p>
                    <a:p>
                      <a:pPr algn="ctr"/>
                      <a:r>
                        <a:rPr lang="nb-NO" dirty="0"/>
                        <a:t>164954894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83">
                <a:tc>
                  <a:txBody>
                    <a:bodyPr/>
                    <a:lstStyle/>
                    <a:p>
                      <a:r>
                        <a:rPr lang="nb-NO" dirty="0"/>
                        <a:t>Tap   1.gang</a:t>
                      </a:r>
                    </a:p>
                    <a:p>
                      <a:r>
                        <a:rPr lang="nb-NO" dirty="0"/>
                        <a:t>        2. 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 0 %</a:t>
                      </a:r>
                    </a:p>
                    <a:p>
                      <a:pPr algn="ctr"/>
                      <a:r>
                        <a:rPr lang="nb-NO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20,4%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35,5%</a:t>
                      </a:r>
                    </a:p>
                    <a:p>
                      <a:pPr algn="ctr"/>
                      <a:r>
                        <a:rPr lang="nb-NO" dirty="0"/>
                        <a:t>14,6%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15,3%</a:t>
                      </a:r>
                    </a:p>
                    <a:p>
                      <a:pPr algn="ctr"/>
                      <a:r>
                        <a:rPr lang="nb-NO" dirty="0"/>
                        <a:t>17,7%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14,9%</a:t>
                      </a:r>
                    </a:p>
                    <a:p>
                      <a:pPr algn="ctr"/>
                      <a:r>
                        <a:rPr lang="nb-NO" dirty="0"/>
                        <a:t>17,5%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27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Kommende program bruker CyclicBarrier. Hva gjør den?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94262" y="1340768"/>
            <a:ext cx="5249738" cy="4791745"/>
          </a:xfrm>
        </p:spPr>
        <p:txBody>
          <a:bodyPr/>
          <a:lstStyle/>
          <a:p>
            <a:r>
              <a:rPr lang="nb-NO" sz="1800" dirty="0"/>
              <a:t>Man lager først ett, felles objekt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nb-NO" sz="1800" dirty="0"/>
              <a:t>av klassen CyclicBarrier med et tall: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nb-NO" sz="1800" dirty="0"/>
              <a:t> til konstruktøren = det antall tråder den skal køe opp før alle trådene slippes fri ‘samtidig’.</a:t>
            </a:r>
          </a:p>
          <a:p>
            <a:r>
              <a:rPr lang="nb-NO" sz="1800" dirty="0"/>
              <a:t>Tråder (også main-tråden) som vil køe opp på en CyclicBarrier sier await() på den.</a:t>
            </a:r>
          </a:p>
          <a:p>
            <a:r>
              <a:rPr lang="nb-NO" sz="1800" dirty="0"/>
              <a:t>De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ant-1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/>
              <a:t>første trådene som sier await(), blir lagt i en kø.</a:t>
            </a:r>
          </a:p>
          <a:p>
            <a:r>
              <a:rPr lang="nb-NO" sz="1800" dirty="0"/>
              <a:t>Når tråd nummer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nb-NO" sz="1800" dirty="0">
                <a:solidFill>
                  <a:srgbClr val="C00000"/>
                </a:solidFill>
              </a:rPr>
              <a:t>  </a:t>
            </a:r>
            <a:r>
              <a:rPr lang="nb-NO" sz="1800" dirty="0"/>
              <a:t>sier await() på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</a:t>
            </a:r>
            <a:r>
              <a:rPr lang="nb-NO" sz="1800" dirty="0"/>
              <a:t> blir alle trådene sluppet ut av køen ‘samtidig’ og fortsetter i sin kode.</a:t>
            </a:r>
          </a:p>
          <a:p>
            <a:r>
              <a:rPr lang="nb-NO" sz="1800" dirty="0"/>
              <a:t>Det sykliske barriere objektet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nb-NO" sz="1800" dirty="0"/>
              <a:t>er da med en gang klar til å være kø for nye, 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/>
              <a:t>stk.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/>
              <a:t>tråder.</a:t>
            </a:r>
          </a:p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5" name="Picture 1" descr="trå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49835"/>
            <a:ext cx="37147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99239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37607</TotalTime>
  <Words>7421</Words>
  <Application>Microsoft Macintosh PowerPoint</Application>
  <PresentationFormat>On-screen Show (4:3)</PresentationFormat>
  <Paragraphs>915</Paragraphs>
  <Slides>51</Slides>
  <Notes>14</Notes>
  <HiddenSlides>31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Andalus</vt:lpstr>
      <vt:lpstr>Arial</vt:lpstr>
      <vt:lpstr>Arial Narrow</vt:lpstr>
      <vt:lpstr>Calibri</vt:lpstr>
      <vt:lpstr>Cambria Math</vt:lpstr>
      <vt:lpstr>Courier New</vt:lpstr>
      <vt:lpstr>Symbol</vt:lpstr>
      <vt:lpstr>Tahoma</vt:lpstr>
      <vt:lpstr>Times New Roman</vt:lpstr>
      <vt:lpstr>Wingdings</vt:lpstr>
      <vt:lpstr>Blends</vt:lpstr>
      <vt:lpstr>IN3030/IN4330 – Effektiv parallellprogrammering Lecture L02b, våren 2024</vt:lpstr>
      <vt:lpstr>Resume of first lecture v2023 </vt:lpstr>
      <vt:lpstr>Resume of first lecture v2021 (second page) </vt:lpstr>
      <vt:lpstr>SO: how do we utilize the parallel power of the hardware??</vt:lpstr>
      <vt:lpstr>   Tråder i Java </vt:lpstr>
      <vt:lpstr>   Example: Concurrent update of a variable Let’s try!  (Spoiler: we will fail!)</vt:lpstr>
      <vt:lpstr>1) Ett problem i dag:  operasjoner blandes ved samtidige oppdateringer</vt:lpstr>
      <vt:lpstr>Test på i++;   parallell</vt:lpstr>
      <vt:lpstr>Kommende program bruker CyclicBarrier. Hva gjør den?</vt:lpstr>
      <vt:lpstr>Praktisk: skal nå se på programmet som laget tabellen</vt:lpstr>
      <vt:lpstr>PowerPoint Presentation</vt:lpstr>
      <vt:lpstr>PowerPoint Presentation</vt:lpstr>
      <vt:lpstr>Husk: Vanligste oppsett av main-tråden + k tråder</vt:lpstr>
      <vt:lpstr>Oppsummering – Uke1</vt:lpstr>
      <vt:lpstr>1) Avslutning med en CyclicBarrier  </vt:lpstr>
      <vt:lpstr>2) Avslutning med en Semaphore </vt:lpstr>
      <vt:lpstr>3) Avslutning med join() - enklest</vt:lpstr>
      <vt:lpstr>II) Mange ulike synkroniserings primitiver  Vi skal bare lære noen få !</vt:lpstr>
      <vt:lpstr>java.util.concurrent.atomic</vt:lpstr>
      <vt:lpstr>Vi skal bare lære ett fåtall av dette</vt:lpstr>
      <vt:lpstr>Kan det gå galt når to tråder samtidig skriver i ulike plasser i en array?</vt:lpstr>
      <vt:lpstr>Skriving på nærliggende elementer i en array.</vt:lpstr>
      <vt:lpstr>Ukeoppgave L02</vt:lpstr>
      <vt:lpstr>Oblig plan 2024</vt:lpstr>
      <vt:lpstr>Oblig plan 2024</vt:lpstr>
      <vt:lpstr>Oblig 1</vt:lpstr>
      <vt:lpstr>End of lecture L2v23</vt:lpstr>
      <vt:lpstr>II) Tidtagning</vt:lpstr>
      <vt:lpstr>Tidsmålinger og JIT (Just In Time) -kompilering</vt:lpstr>
      <vt:lpstr>PowerPoint Presentation</vt:lpstr>
      <vt:lpstr>Mediantider for  finnMax fra  ukeoppgavene:</vt:lpstr>
      <vt:lpstr>PowerPoint Presentation</vt:lpstr>
      <vt:lpstr>PowerPoint Presentation</vt:lpstr>
      <vt:lpstr>PowerPoint Presentation</vt:lpstr>
      <vt:lpstr>Hva betyr dette for tidsmålingene </vt:lpstr>
      <vt:lpstr>FinnMax, 3 ulike kjøringer (samme parametre , varierer antall tråder: 8, 16, 4 )</vt:lpstr>
      <vt:lpstr>«Aldri» samme resultatet to ganger  </vt:lpstr>
      <vt:lpstr>Konklusjon på JIT-kompilering</vt:lpstr>
      <vt:lpstr>PowerPoint Presentation</vt:lpstr>
      <vt:lpstr>PowerPoint Presentation</vt:lpstr>
      <vt:lpstr>Hva med operativsystemet:</vt:lpstr>
      <vt:lpstr>Hva med søppeltømming – garbage collection:</vt:lpstr>
      <vt:lpstr>Amdahl lov for parallelle beregninger</vt:lpstr>
      <vt:lpstr>Amdahl for ulike verdier av p</vt:lpstr>
      <vt:lpstr>Amdahl – viktig å parallellisere største del</vt:lpstr>
      <vt:lpstr>Gustafsons lov for parallelle beregninger</vt:lpstr>
      <vt:lpstr>PowerPoint Presentation</vt:lpstr>
      <vt:lpstr>Sammenligning av Amdahl og Gustafson + egne betraktninger</vt:lpstr>
      <vt:lpstr>V) Kan det gå galt når to tråder samtidig skriver i ulike plasser i en array?</vt:lpstr>
      <vt:lpstr>Skriving på nærliggende elementer i en array.</vt:lpstr>
      <vt:lpstr>Konklusjon: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Bartley Jul</cp:lastModifiedBy>
  <cp:revision>271</cp:revision>
  <cp:lastPrinted>2018-01-19T12:15:20Z</cp:lastPrinted>
  <dcterms:created xsi:type="dcterms:W3CDTF">2013-10-07T06:57:58Z</dcterms:created>
  <dcterms:modified xsi:type="dcterms:W3CDTF">2024-01-25T11:11:31Z</dcterms:modified>
</cp:coreProperties>
</file>