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7" r:id="rId4"/>
    <p:sldId id="299" r:id="rId5"/>
    <p:sldId id="314" r:id="rId6"/>
    <p:sldId id="298" r:id="rId7"/>
    <p:sldId id="306" r:id="rId8"/>
    <p:sldId id="272" r:id="rId9"/>
    <p:sldId id="273" r:id="rId10"/>
    <p:sldId id="300" r:id="rId11"/>
    <p:sldId id="301" r:id="rId12"/>
    <p:sldId id="274" r:id="rId13"/>
    <p:sldId id="308" r:id="rId14"/>
    <p:sldId id="309" r:id="rId15"/>
    <p:sldId id="310" r:id="rId16"/>
    <p:sldId id="311" r:id="rId17"/>
    <p:sldId id="275" r:id="rId18"/>
    <p:sldId id="307" r:id="rId19"/>
    <p:sldId id="276" r:id="rId20"/>
    <p:sldId id="302" r:id="rId21"/>
    <p:sldId id="303" r:id="rId22"/>
    <p:sldId id="304" r:id="rId23"/>
    <p:sldId id="305" r:id="rId24"/>
    <p:sldId id="313" r:id="rId25"/>
    <p:sldId id="277" r:id="rId2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5405-27D1-4CAB-B5D4-BE9289CC39CB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D141-5837-4FA7-A3AF-1C69699C5D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51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DD141-5837-4FA7-A3AF-1C69699C5DA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12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39ABBA-E8B7-4B12-BC1C-F15B4F557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1A5BAAF-D9B0-4206-81EB-562936C0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83D342-CA84-49ED-B913-5AF3224F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2E0F73-723E-4F03-8B80-4FE8F12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C2A16E-9706-4DC4-9718-959C6231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08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18F8EA-B500-46A4-8ADB-E1CCA2DBF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B098D6D-44C7-418A-839E-8FDDD387F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BAA56C-9316-49EC-8330-EB0E82A8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336334-E05B-4D80-B598-81675DE3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B02CE-DF70-4376-9F8F-7AD938CB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70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D7603BE-CA02-48B4-B369-973D7AB5D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D5DF22B-ECA8-4827-B32E-5170BAEEF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BAA347-D86A-4EE0-AB00-161CFF24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70DDC1-2993-4CD4-9E0E-91E70A40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442EA9-4D0D-4A15-A70E-E31FCC4E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05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A39FA7-EBE2-422C-8800-83DF337B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BA8C2F-95FF-46B4-98C9-5D67FA4F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CECE2-B491-479B-A311-E37A6017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9F976E-B0E7-4CBB-9669-7734A0A9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366523-9C1E-47B4-AE8F-730FD6D4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25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DE7BA9-306E-4258-A903-E1EB1415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2D137C-A5E9-4266-ACDA-3F24FB4D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B05C06-71DB-4FEA-82FA-3D74B0F6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F460BF-B58F-43B8-9769-643FDC0C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B1D653-81D8-454D-8D86-9CECC6C1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5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3BF666-EA9F-4BD8-88F4-15D05061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3518A2-0A10-4488-9BB3-385426E44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C6A5A2-976B-4771-A528-9E1BBC050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020A3F9-D5D0-429F-B68B-ED0ACDAB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8D58ED-A705-4DB3-B536-5BFF8AC1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D55F3C-2F95-4E6F-8416-A1CEE7BA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151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92830C-CDD9-4702-98D1-728861C0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9ACE7C-0709-4083-B699-96D89CD4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708798A-4290-4838-BBA8-C05EA7F4E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3083ADE-7D13-429B-A7DC-55A0B9D0C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310B15A-629B-4A21-87D3-D1D74D452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9D8645-AD50-468A-8A99-118E16C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69AAA70-05BC-4C08-A7E6-263A853A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D5899E9-6776-446C-A2BC-230501B4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02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C146B4-8DD4-41DC-BE82-11B61B40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F9F2C40-6EE3-4D40-BEF6-CD4C888D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5541A88-C388-47D8-A082-AE0330B6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721838B-1E41-4FA5-91DF-19AA6E1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43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8B00589-2E37-4AA8-A0A2-2E2EDDF9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C6F85B3-7516-4222-9EE2-4C2BCA74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34A48E7-C292-47C4-BCD4-0A65C7E6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1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A599D5-B756-41ED-9C62-63072D95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F07AE2-55F5-4350-A3C0-FE50790A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2E7F65-D100-4670-B1A9-FFEF4B757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3AB34A-676B-4F20-89FC-2FF162DF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DE0D57-8043-45E4-9D47-1881FEF1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5D2DE92-FEDB-4300-B05D-4C854739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8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6D3B32-1510-480B-9F02-44817B2B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F9ABF4B-B792-41ED-B6B2-0A5219118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C04742-5D66-4B89-88AC-82968E489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586ACDC-2B67-4FD7-A72E-F5A5AF1A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CA14C2-ED2D-4DE9-BB66-67676F4E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E405A9-074F-443C-A80B-CB0C6D44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24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327013-9CC8-4F26-9457-480CED42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3D98EC-9E06-492C-9E14-D90ED4D37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C099B-F147-406B-B095-85EBF8AA7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06808-9A7D-42F8-866D-E68AD4F6B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C038D4-1882-48AB-973F-7CCE7933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0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pnguyen@ifi.uio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185.png"/><Relationship Id="rId7" Type="http://schemas.openxmlformats.org/officeDocument/2006/relationships/image" Target="../media/image189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8.png"/><Relationship Id="rId11" Type="http://schemas.openxmlformats.org/officeDocument/2006/relationships/image" Target="../media/image193.png"/><Relationship Id="rId5" Type="http://schemas.openxmlformats.org/officeDocument/2006/relationships/image" Target="../media/image187.png"/><Relationship Id="rId10" Type="http://schemas.openxmlformats.org/officeDocument/2006/relationships/image" Target="../media/image192.png"/><Relationship Id="rId4" Type="http://schemas.openxmlformats.org/officeDocument/2006/relationships/image" Target="../media/image186.png"/><Relationship Id="rId9" Type="http://schemas.openxmlformats.org/officeDocument/2006/relationships/image" Target="../media/image19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7" Type="http://schemas.openxmlformats.org/officeDocument/2006/relationships/image" Target="../media/image199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5" Type="http://schemas.openxmlformats.org/officeDocument/2006/relationships/image" Target="../media/image197.png"/><Relationship Id="rId4" Type="http://schemas.openxmlformats.org/officeDocument/2006/relationships/image" Target="../media/image19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3" Type="http://schemas.openxmlformats.org/officeDocument/2006/relationships/image" Target="../media/image201.png"/><Relationship Id="rId7" Type="http://schemas.openxmlformats.org/officeDocument/2006/relationships/image" Target="../media/image20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5" Type="http://schemas.openxmlformats.org/officeDocument/2006/relationships/image" Target="../media/image203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9.png"/><Relationship Id="rId7" Type="http://schemas.openxmlformats.org/officeDocument/2006/relationships/image" Target="../media/image213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2.png"/><Relationship Id="rId5" Type="http://schemas.openxmlformats.org/officeDocument/2006/relationships/image" Target="../media/image211.png"/><Relationship Id="rId4" Type="http://schemas.openxmlformats.org/officeDocument/2006/relationships/image" Target="../media/image2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png"/><Relationship Id="rId2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2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D164F-FB6F-44AC-9809-06E6DC85F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239" y="339213"/>
            <a:ext cx="9144000" cy="1010111"/>
          </a:xfrm>
        </p:spPr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Session</a:t>
            </a:r>
            <a:r>
              <a:rPr lang="nb-NO" dirty="0"/>
              <a:t> 05.05.2021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DC6C48E-9FAA-4407-A5A2-8746F627F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336" y="3288335"/>
            <a:ext cx="9144000" cy="538317"/>
          </a:xfrm>
        </p:spPr>
        <p:txBody>
          <a:bodyPr/>
          <a:lstStyle/>
          <a:p>
            <a:r>
              <a:rPr lang="nb-NO" dirty="0"/>
              <a:t>Email: </a:t>
            </a:r>
            <a:r>
              <a:rPr lang="nb-NO" dirty="0">
                <a:hlinkClick r:id="rId2"/>
              </a:rPr>
              <a:t>hpnguyen@ifi.uio.no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753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CF96D86E-CFA4-461A-8D95-D5107996D6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61" y="517229"/>
            <a:ext cx="9552365" cy="5823542"/>
          </a:xfrm>
          <a:prstGeom prst="rect">
            <a:avLst/>
          </a:prstGeom>
        </p:spPr>
      </p:pic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59FE15D3-5985-4B57-9573-88971BE969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9" b="76607"/>
          <a:stretch/>
        </p:blipFill>
        <p:spPr>
          <a:xfrm>
            <a:off x="333148" y="244664"/>
            <a:ext cx="10685991" cy="91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3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32C3769C-3AB1-44D8-AA6A-0852EE50A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2415"/>
            <a:ext cx="5943600" cy="436262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3635DE8E-F96C-4E96-9601-6D5A6623D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54489"/>
            <a:ext cx="6763086" cy="5058481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790D9E65-4B28-4A2C-ABA8-17B28327176B}"/>
              </a:ext>
            </a:extLst>
          </p:cNvPr>
          <p:cNvSpPr txBox="1"/>
          <p:nvPr/>
        </p:nvSpPr>
        <p:spPr>
          <a:xfrm>
            <a:off x="9408920" y="1999715"/>
            <a:ext cx="2119357" cy="2307365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9D6E954-983B-47A1-A7DF-D9F477BDBD7D}"/>
                  </a:ext>
                </a:extLst>
              </p:cNvPr>
              <p:cNvSpPr txBox="1"/>
              <p:nvPr/>
            </p:nvSpPr>
            <p:spPr>
              <a:xfrm>
                <a:off x="10383141" y="4604319"/>
                <a:ext cx="6580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9D6E954-983B-47A1-A7DF-D9F477BDB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3141" y="4604319"/>
                <a:ext cx="658026" cy="369332"/>
              </a:xfrm>
              <a:prstGeom prst="rect">
                <a:avLst/>
              </a:prstGeom>
              <a:blipFill>
                <a:blip r:embed="rId4"/>
                <a:stretch>
                  <a:fillRect r="-13889"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72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BC8C0887-3C9C-462D-8083-CDFCC6E7A1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4" r="627" b="22832"/>
          <a:stretch/>
        </p:blipFill>
        <p:spPr>
          <a:xfrm>
            <a:off x="331546" y="1126670"/>
            <a:ext cx="10722897" cy="205740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298EB32-A8DE-4CF3-B835-F2D864EFC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85" y="3429000"/>
            <a:ext cx="5486400" cy="31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6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D4CF9090-819A-4B21-998C-4CCE85EEF88F}"/>
                  </a:ext>
                </a:extLst>
              </p:cNvPr>
              <p:cNvSpPr txBox="1"/>
              <p:nvPr/>
            </p:nvSpPr>
            <p:spPr>
              <a:xfrm>
                <a:off x="2059537" y="1413397"/>
                <a:ext cx="437544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D4CF9090-819A-4B21-998C-4CCE85EE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537" y="1413397"/>
                <a:ext cx="4375446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253B39F-538F-419A-9274-55E9CD0CF8F4}"/>
                  </a:ext>
                </a:extLst>
              </p:cNvPr>
              <p:cNvSpPr txBox="1"/>
              <p:nvPr/>
            </p:nvSpPr>
            <p:spPr>
              <a:xfrm>
                <a:off x="2059537" y="4268236"/>
                <a:ext cx="5272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𝑎𝑐𝑡𝑢𝑎𝑡𝑜𝑟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253B39F-538F-419A-9274-55E9CD0CF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537" y="4268236"/>
                <a:ext cx="527275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FB745588-AF85-4252-839D-84B107C3A48E}"/>
                  </a:ext>
                </a:extLst>
              </p:cNvPr>
              <p:cNvSpPr txBox="1"/>
              <p:nvPr/>
            </p:nvSpPr>
            <p:spPr>
              <a:xfrm>
                <a:off x="8511610" y="777667"/>
                <a:ext cx="2367186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FB745588-AF85-4252-839D-84B107C3A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610" y="777667"/>
                <a:ext cx="2367186" cy="374270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018CB6-C3FD-4481-B848-B02786D0DBAD}"/>
                  </a:ext>
                </a:extLst>
              </p:cNvPr>
              <p:cNvSpPr txBox="1"/>
              <p:nvPr/>
            </p:nvSpPr>
            <p:spPr>
              <a:xfrm>
                <a:off x="8434698" y="1148768"/>
                <a:ext cx="2717564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8018CB6-C3FD-4481-B848-B02786D0D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698" y="1148768"/>
                <a:ext cx="2717564" cy="374270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DF4D7EE-6E34-45D3-9F2B-77647E899EB0}"/>
                  </a:ext>
                </a:extLst>
              </p:cNvPr>
              <p:cNvSpPr txBox="1"/>
              <p:nvPr/>
            </p:nvSpPr>
            <p:spPr>
              <a:xfrm>
                <a:off x="2029626" y="1993300"/>
                <a:ext cx="865688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2DF4D7EE-6E34-45D3-9F2B-77647E899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626" y="1993300"/>
                <a:ext cx="8656889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DA7A0767-B121-4B82-ABD5-610E7ED6383B}"/>
                  </a:ext>
                </a:extLst>
              </p:cNvPr>
              <p:cNvSpPr txBox="1"/>
              <p:nvPr/>
            </p:nvSpPr>
            <p:spPr>
              <a:xfrm>
                <a:off x="1837346" y="2620094"/>
                <a:ext cx="904145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DA7A0767-B121-4B82-ABD5-610E7ED63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46" y="2620094"/>
                <a:ext cx="904145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øyre klammeparentes 9">
            <a:extLst>
              <a:ext uri="{FF2B5EF4-FFF2-40B4-BE49-F238E27FC236}">
                <a16:creationId xmlns:a16="http://schemas.microsoft.com/office/drawing/2014/main" id="{6CDAC064-8534-456F-9360-B5FF2B909C02}"/>
              </a:ext>
            </a:extLst>
          </p:cNvPr>
          <p:cNvSpPr/>
          <p:nvPr/>
        </p:nvSpPr>
        <p:spPr>
          <a:xfrm rot="5400000">
            <a:off x="7879223" y="2692933"/>
            <a:ext cx="393464" cy="12302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1ED0538-AF8A-4480-8DFC-09D99A516091}"/>
              </a:ext>
            </a:extLst>
          </p:cNvPr>
          <p:cNvSpPr txBox="1"/>
          <p:nvPr/>
        </p:nvSpPr>
        <p:spPr>
          <a:xfrm>
            <a:off x="7913406" y="3440918"/>
            <a:ext cx="521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62C456DF-8C10-4F81-B4AE-CF220705E522}"/>
                  </a:ext>
                </a:extLst>
              </p:cNvPr>
              <p:cNvSpPr txBox="1"/>
              <p:nvPr/>
            </p:nvSpPr>
            <p:spPr>
              <a:xfrm>
                <a:off x="1375873" y="3536498"/>
                <a:ext cx="799886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62C456DF-8C10-4F81-B4AE-CF220705E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873" y="3536498"/>
                <a:ext cx="7998864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D0E7FB2-C1A0-486B-92CB-DEB385B48046}"/>
                  </a:ext>
                </a:extLst>
              </p:cNvPr>
              <p:cNvSpPr txBox="1"/>
              <p:nvPr/>
            </p:nvSpPr>
            <p:spPr>
              <a:xfrm>
                <a:off x="3095715" y="4758370"/>
                <a:ext cx="5755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nb-NO" b="1" i="1" smtClean="0">
                            <a:latin typeface="Cambria Math" panose="02040503050406030204" pitchFamily="18" charset="0"/>
                          </a:rPr>
                          <m:t>𝒄𝒐𝒏𝒕𝒓𝒐𝒍𝒍𝒆𝒓</m:t>
                        </m:r>
                      </m:sub>
                    </m:sSub>
                  </m:oMath>
                </a14:m>
                <a:r>
                  <a:rPr lang="nb-NO" b="1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nb-NO" b="1" i="1" smtClean="0">
                            <a:latin typeface="Cambria Math" panose="02040503050406030204" pitchFamily="18" charset="0"/>
                          </a:rPr>
                          <m:t>𝒂𝒄𝒕𝒖𝒂𝒕𝒐𝒓</m:t>
                        </m:r>
                      </m:sub>
                    </m:sSub>
                  </m:oMath>
                </a14:m>
                <a:r>
                  <a:rPr lang="nb-NO" b="1" dirty="0"/>
                  <a:t> and </a:t>
                </a:r>
                <a:r>
                  <a:rPr lang="nb-NO" b="1" dirty="0" err="1"/>
                  <a:t>solve</a:t>
                </a:r>
                <a:r>
                  <a:rPr lang="nb-NO" b="1" dirty="0"/>
                  <a:t> for </a:t>
                </a:r>
                <a14:m>
                  <m:oMath xmlns:m="http://schemas.openxmlformats.org/officeDocument/2006/math">
                    <m:r>
                      <a:rPr lang="nb-NO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nb-NO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e>
                    </m:d>
                  </m:oMath>
                </a14:m>
                <a:r>
                  <a:rPr lang="nb-NO" b="1" dirty="0"/>
                  <a:t> </a:t>
                </a:r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D0E7FB2-C1A0-486B-92CB-DEB385B48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715" y="4758370"/>
                <a:ext cx="5755592" cy="369332"/>
              </a:xfrm>
              <a:prstGeom prst="rect">
                <a:avLst/>
              </a:prstGeom>
              <a:blipFill>
                <a:blip r:embed="rId9"/>
                <a:stretch>
                  <a:fillRect l="-953" t="-10000" b="-2666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8D8966C2-1E46-414D-B608-F13251C67C57}"/>
                  </a:ext>
                </a:extLst>
              </p:cNvPr>
              <p:cNvSpPr txBox="1"/>
              <p:nvPr/>
            </p:nvSpPr>
            <p:spPr>
              <a:xfrm>
                <a:off x="328301" y="5469397"/>
                <a:ext cx="111024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8D8966C2-1E46-414D-B608-F13251C67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01" y="5469397"/>
                <a:ext cx="1110241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370681D4-5DDC-4A2B-A662-F8C66DD37D14}"/>
                  </a:ext>
                </a:extLst>
              </p:cNvPr>
              <p:cNvSpPr txBox="1"/>
              <p:nvPr/>
            </p:nvSpPr>
            <p:spPr>
              <a:xfrm>
                <a:off x="7862133" y="4655469"/>
                <a:ext cx="4084888" cy="534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Transfer </a:t>
                </a:r>
                <a:r>
                  <a:rPr lang="nb-NO" dirty="0" err="1"/>
                  <a:t>function</a:t>
                </a:r>
                <a:r>
                  <a:rPr lang="nb-NO" dirty="0"/>
                  <a:t> =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370681D4-5DDC-4A2B-A662-F8C66DD37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2133" y="4655469"/>
                <a:ext cx="4084888" cy="534185"/>
              </a:xfrm>
              <a:prstGeom prst="rect">
                <a:avLst/>
              </a:prstGeom>
              <a:blipFill>
                <a:blip r:embed="rId11"/>
                <a:stretch>
                  <a:fillRect l="-1343" b="-689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49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0FE62FB-D217-405A-86E8-5A4AE52D13A0}"/>
                  </a:ext>
                </a:extLst>
              </p:cNvPr>
              <p:cNvSpPr txBox="1"/>
              <p:nvPr/>
            </p:nvSpPr>
            <p:spPr>
              <a:xfrm>
                <a:off x="217205" y="564111"/>
                <a:ext cx="111024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A0FE62FB-D217-405A-86E8-5A4AE52D1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5" y="564111"/>
                <a:ext cx="11102411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5D679FA-8141-464E-8EDD-A836E1D87E54}"/>
                  </a:ext>
                </a:extLst>
              </p:cNvPr>
              <p:cNvSpPr txBox="1"/>
              <p:nvPr/>
            </p:nvSpPr>
            <p:spPr>
              <a:xfrm>
                <a:off x="217205" y="1648003"/>
                <a:ext cx="111024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35D679FA-8141-464E-8EDD-A836E1D87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5" y="1648003"/>
                <a:ext cx="1110241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5EA20C-3700-453F-84A7-290F32B1A24C}"/>
                  </a:ext>
                </a:extLst>
              </p:cNvPr>
              <p:cNvSpPr txBox="1"/>
              <p:nvPr/>
            </p:nvSpPr>
            <p:spPr>
              <a:xfrm>
                <a:off x="217204" y="2629345"/>
                <a:ext cx="1110241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9C5EA20C-3700-453F-84A7-290F32B1A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4" y="2629345"/>
                <a:ext cx="11102411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AB5D88E-3D9D-4AB1-8A8F-328D4064AB6C}"/>
                  </a:ext>
                </a:extLst>
              </p:cNvPr>
              <p:cNvSpPr txBox="1"/>
              <p:nvPr/>
            </p:nvSpPr>
            <p:spPr>
              <a:xfrm>
                <a:off x="-202965" y="4017274"/>
                <a:ext cx="1110241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AB5D88E-3D9D-4AB1-8A8F-328D4064A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2965" y="4017274"/>
                <a:ext cx="11102411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6204E6AF-88D5-413E-911D-D45A22985C96}"/>
                  </a:ext>
                </a:extLst>
              </p:cNvPr>
              <p:cNvSpPr txBox="1"/>
              <p:nvPr/>
            </p:nvSpPr>
            <p:spPr>
              <a:xfrm>
                <a:off x="-202965" y="5209997"/>
                <a:ext cx="1110241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6204E6AF-88D5-413E-911D-D45A2298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2965" y="5209997"/>
                <a:ext cx="11102411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A5DE6D2-7CCD-4DE3-ADCE-6AF5DF911F54}"/>
                  </a:ext>
                </a:extLst>
              </p:cNvPr>
              <p:cNvSpPr txBox="1"/>
              <p:nvPr/>
            </p:nvSpPr>
            <p:spPr>
              <a:xfrm>
                <a:off x="8075776" y="5101166"/>
                <a:ext cx="387124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</a:rPr>
                        <m:t>ɸ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A5DE6D2-7CCD-4DE3-ADCE-6AF5DF911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776" y="5101166"/>
                <a:ext cx="3871244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Sylinder 9">
            <a:extLst>
              <a:ext uri="{FF2B5EF4-FFF2-40B4-BE49-F238E27FC236}">
                <a16:creationId xmlns:a16="http://schemas.microsoft.com/office/drawing/2014/main" id="{33D40C76-BC80-4E2E-9854-7A4033B98C07}"/>
              </a:ext>
            </a:extLst>
          </p:cNvPr>
          <p:cNvSpPr txBox="1"/>
          <p:nvPr/>
        </p:nvSpPr>
        <p:spPr>
          <a:xfrm>
            <a:off x="4653897" y="4916500"/>
            <a:ext cx="191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Transfer </a:t>
            </a:r>
            <a:r>
              <a:rPr lang="nb-NO" b="1" dirty="0" err="1"/>
              <a:t>function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012809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D787A50E-BB65-4B90-9B2C-18C7100A0468}"/>
              </a:ext>
            </a:extLst>
          </p:cNvPr>
          <p:cNvGrpSpPr/>
          <p:nvPr/>
        </p:nvGrpSpPr>
        <p:grpSpPr>
          <a:xfrm>
            <a:off x="3606325" y="2606467"/>
            <a:ext cx="3814273" cy="815849"/>
            <a:chOff x="3888336" y="1587655"/>
            <a:chExt cx="3814273" cy="815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kstSylinder 3">
                  <a:extLst>
                    <a:ext uri="{FF2B5EF4-FFF2-40B4-BE49-F238E27FC236}">
                      <a16:creationId xmlns:a16="http://schemas.microsoft.com/office/drawing/2014/main" id="{6E336412-8BE9-49BF-8745-881B7A158D42}"/>
                    </a:ext>
                  </a:extLst>
                </p:cNvPr>
                <p:cNvSpPr txBox="1"/>
                <p:nvPr/>
              </p:nvSpPr>
              <p:spPr>
                <a:xfrm>
                  <a:off x="3888336" y="1950303"/>
                  <a:ext cx="2734654" cy="4532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pt-BR" i="0" smtClean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4" name="TekstSylinder 3">
                  <a:extLst>
                    <a:ext uri="{FF2B5EF4-FFF2-40B4-BE49-F238E27FC236}">
                      <a16:creationId xmlns:a16="http://schemas.microsoft.com/office/drawing/2014/main" id="{6E336412-8BE9-49BF-8745-881B7A158D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8336" y="1950303"/>
                  <a:ext cx="2734654" cy="453201"/>
                </a:xfrm>
                <a:prstGeom prst="rect">
                  <a:avLst/>
                </a:prstGeom>
                <a:blipFill>
                  <a:blip r:embed="rId2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F6477FEF-0E25-4C2E-9D89-578E32E37D01}"/>
                </a:ext>
              </a:extLst>
            </p:cNvPr>
            <p:cNvSpPr txBox="1"/>
            <p:nvPr/>
          </p:nvSpPr>
          <p:spPr>
            <a:xfrm>
              <a:off x="4489390" y="1587655"/>
              <a:ext cx="3213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Final state-</a:t>
              </a:r>
              <a:r>
                <a:rPr lang="nb-NO" dirty="0" err="1"/>
                <a:t>theorem</a:t>
              </a:r>
              <a:endParaRPr lang="nb-NO" dirty="0"/>
            </a:p>
          </p:txBody>
        </p:sp>
      </p:grp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D5406C-37F6-4905-9C51-DC5FD33D9EB1}"/>
              </a:ext>
            </a:extLst>
          </p:cNvPr>
          <p:cNvSpPr txBox="1"/>
          <p:nvPr/>
        </p:nvSpPr>
        <p:spPr>
          <a:xfrm>
            <a:off x="1717704" y="376015"/>
            <a:ext cx="250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Step</a:t>
            </a:r>
            <a:r>
              <a:rPr lang="nb-NO" dirty="0"/>
              <a:t> input </a:t>
            </a:r>
            <a:r>
              <a:rPr lang="nb-NO" dirty="0" err="1"/>
              <a:t>reference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B7642D2-06E4-4BA0-8D3F-A5377695A9EA}"/>
              </a:ext>
            </a:extLst>
          </p:cNvPr>
          <p:cNvSpPr txBox="1"/>
          <p:nvPr/>
        </p:nvSpPr>
        <p:spPr>
          <a:xfrm>
            <a:off x="6640082" y="376015"/>
            <a:ext cx="2503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Constant</a:t>
            </a:r>
            <a:r>
              <a:rPr lang="nb-NO" dirty="0"/>
              <a:t> </a:t>
            </a:r>
            <a:r>
              <a:rPr lang="nb-NO" dirty="0" err="1"/>
              <a:t>disturbance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9D3841B0-4EB9-4098-A66D-E8AA7FF2BE75}"/>
                  </a:ext>
                </a:extLst>
              </p:cNvPr>
              <p:cNvSpPr txBox="1"/>
              <p:nvPr/>
            </p:nvSpPr>
            <p:spPr>
              <a:xfrm>
                <a:off x="1743341" y="1023805"/>
                <a:ext cx="1956987" cy="652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 smtClean="0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9D3841B0-4EB9-4098-A66D-E8AA7FF2B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341" y="1023805"/>
                <a:ext cx="1956987" cy="6521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974A6199-457F-43CE-931B-A593EF9CF406}"/>
                  </a:ext>
                </a:extLst>
              </p:cNvPr>
              <p:cNvSpPr txBox="1"/>
              <p:nvPr/>
            </p:nvSpPr>
            <p:spPr>
              <a:xfrm>
                <a:off x="6279734" y="1055929"/>
                <a:ext cx="1956987" cy="619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974A6199-457F-43CE-931B-A593EF9CF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734" y="1055929"/>
                <a:ext cx="1956987" cy="619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53723D4-1B98-49AE-A786-A6B23D34571F}"/>
                  </a:ext>
                </a:extLst>
              </p:cNvPr>
              <p:cNvSpPr txBox="1"/>
              <p:nvPr/>
            </p:nvSpPr>
            <p:spPr>
              <a:xfrm>
                <a:off x="5642717" y="2696412"/>
                <a:ext cx="7002564" cy="840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i="1" smtClean="0">
                              <a:latin typeface="Cambria Math" panose="02040503050406030204" pitchFamily="18" charset="0"/>
                            </a:rPr>
                            <m:t>ɸ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C53723D4-1B98-49AE-A786-A6B23D345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717" y="2696412"/>
                <a:ext cx="7002564" cy="840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C290850E-7537-474A-B53D-7FF961AC10B3}"/>
              </a:ext>
            </a:extLst>
          </p:cNvPr>
          <p:cNvCxnSpPr/>
          <p:nvPr/>
        </p:nvCxnSpPr>
        <p:spPr>
          <a:xfrm flipH="1">
            <a:off x="5642717" y="3332860"/>
            <a:ext cx="1877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E125E47-CD27-4BE9-857D-01CCE4086973}"/>
              </a:ext>
            </a:extLst>
          </p:cNvPr>
          <p:cNvSpPr txBox="1"/>
          <p:nvPr/>
        </p:nvSpPr>
        <p:spPr>
          <a:xfrm>
            <a:off x="7629970" y="2097442"/>
            <a:ext cx="523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Set transfer </a:t>
            </a:r>
            <a:r>
              <a:rPr lang="nb-NO" dirty="0" err="1"/>
              <a:t>function</a:t>
            </a:r>
            <a:r>
              <a:rPr lang="nb-NO" dirty="0"/>
              <a:t> in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theorem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86E368BE-A168-4EAD-A5E4-E2184B4FADE5}"/>
              </a:ext>
            </a:extLst>
          </p:cNvPr>
          <p:cNvSpPr txBox="1"/>
          <p:nvPr/>
        </p:nvSpPr>
        <p:spPr>
          <a:xfrm>
            <a:off x="7420598" y="2696412"/>
            <a:ext cx="4315626" cy="10254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89FEB8A5-525C-4B59-925B-48F2A9EAF45C}"/>
                  </a:ext>
                </a:extLst>
              </p:cNvPr>
              <p:cNvSpPr txBox="1"/>
              <p:nvPr/>
            </p:nvSpPr>
            <p:spPr>
              <a:xfrm>
                <a:off x="2935480" y="3890198"/>
                <a:ext cx="4076343" cy="847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nb-NO" i="1" smtClean="0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89FEB8A5-525C-4B59-925B-48F2A9EAF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480" y="3890198"/>
                <a:ext cx="4076343" cy="847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C440F2C6-D59E-474D-A2EB-ACBFE3989C25}"/>
                  </a:ext>
                </a:extLst>
              </p:cNvPr>
              <p:cNvSpPr txBox="1"/>
              <p:nvPr/>
            </p:nvSpPr>
            <p:spPr>
              <a:xfrm>
                <a:off x="2969662" y="5098068"/>
                <a:ext cx="4076343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b-NO" i="1" smtClean="0">
                                          <a:latin typeface="Cambria Math" panose="02040503050406030204" pitchFamily="18" charset="0"/>
                                        </a:rPr>
                                        <m:t>ɸ</m:t>
                                      </m:r>
                                    </m:e>
                                    <m:sup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nb-NO" i="1" smtClean="0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C440F2C6-D59E-474D-A2EB-ACBFE3989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62" y="5098068"/>
                <a:ext cx="4076343" cy="8899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092C14AD-817D-41C6-B110-4C2D008BBB62}"/>
                  </a:ext>
                </a:extLst>
              </p:cNvPr>
              <p:cNvSpPr txBox="1"/>
              <p:nvPr/>
            </p:nvSpPr>
            <p:spPr>
              <a:xfrm>
                <a:off x="1973362" y="4744825"/>
                <a:ext cx="8097142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with</a:t>
                </a:r>
                <a:r>
                  <a:rPr lang="nb-NO" dirty="0"/>
                  <a:t> </a:t>
                </a:r>
                <a:r>
                  <a:rPr lang="nb-NO" dirty="0" err="1"/>
                  <a:t>step</a:t>
                </a:r>
                <a:r>
                  <a:rPr lang="nb-NO" dirty="0"/>
                  <a:t> input </a:t>
                </a:r>
                <a:r>
                  <a:rPr lang="nb-NO" dirty="0" err="1"/>
                  <a:t>reference</a:t>
                </a:r>
                <a:r>
                  <a:rPr lang="nb-NO" dirty="0"/>
                  <a:t> and D(s) </a:t>
                </a:r>
                <a:r>
                  <a:rPr lang="nb-NO" dirty="0" err="1"/>
                  <a:t>with</a:t>
                </a:r>
                <a:r>
                  <a:rPr lang="nb-NO" dirty="0"/>
                  <a:t> </a:t>
                </a:r>
                <a:r>
                  <a:rPr lang="nb-NO" dirty="0" err="1"/>
                  <a:t>constant</a:t>
                </a:r>
                <a:r>
                  <a:rPr lang="nb-NO" dirty="0"/>
                  <a:t> </a:t>
                </a:r>
                <a:r>
                  <a:rPr lang="nb-NO" dirty="0" err="1"/>
                  <a:t>disturbance</a:t>
                </a:r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092C14AD-817D-41C6-B110-4C2D008BB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362" y="4744825"/>
                <a:ext cx="8097142" cy="374270"/>
              </a:xfrm>
              <a:prstGeom prst="rect">
                <a:avLst/>
              </a:prstGeom>
              <a:blipFill>
                <a:blip r:embed="rId8"/>
                <a:stretch>
                  <a:fillRect l="-678" t="-6452" b="-241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864CB77-70ED-45F5-968D-73E355A41DF0}"/>
                  </a:ext>
                </a:extLst>
              </p:cNvPr>
              <p:cNvSpPr txBox="1"/>
              <p:nvPr/>
            </p:nvSpPr>
            <p:spPr>
              <a:xfrm>
                <a:off x="2935479" y="5986147"/>
                <a:ext cx="4076343" cy="847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nb-NO" i="1" smtClean="0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864CB77-70ED-45F5-968D-73E355A41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479" y="5986147"/>
                <a:ext cx="4076343" cy="847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25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E4A8CD4-9CDD-4390-9643-A2BB446F78F0}"/>
                  </a:ext>
                </a:extLst>
              </p:cNvPr>
              <p:cNvSpPr txBox="1"/>
              <p:nvPr/>
            </p:nvSpPr>
            <p:spPr>
              <a:xfrm>
                <a:off x="3909702" y="2054743"/>
                <a:ext cx="4076343" cy="877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𝐷𝑠</m:t>
                              </m:r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7E4A8CD4-9CDD-4390-9643-A2BB446F7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702" y="2054743"/>
                <a:ext cx="4076343" cy="8776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F6B2B985-359B-4921-A556-94D2378032FC}"/>
                  </a:ext>
                </a:extLst>
              </p:cNvPr>
              <p:cNvSpPr txBox="1"/>
              <p:nvPr/>
            </p:nvSpPr>
            <p:spPr>
              <a:xfrm>
                <a:off x="7921952" y="538182"/>
                <a:ext cx="1170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|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F6B2B985-359B-4921-A556-94D237803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52" y="538182"/>
                <a:ext cx="1170774" cy="369332"/>
              </a:xfrm>
              <a:prstGeom prst="rect">
                <a:avLst/>
              </a:prstGeom>
              <a:blipFill>
                <a:blip r:embed="rId3"/>
                <a:stretch>
                  <a:fillRect l="-4688" t="-8197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502B53C0-DFE7-419F-8884-DF5BF61AF4CF}"/>
                  </a:ext>
                </a:extLst>
              </p:cNvPr>
              <p:cNvSpPr txBox="1"/>
              <p:nvPr/>
            </p:nvSpPr>
            <p:spPr>
              <a:xfrm>
                <a:off x="7921952" y="1066597"/>
                <a:ext cx="1170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|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502B53C0-DFE7-419F-8884-DF5BF61AF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952" y="1066597"/>
                <a:ext cx="1170774" cy="369332"/>
              </a:xfrm>
              <a:prstGeom prst="rect">
                <a:avLst/>
              </a:prstGeom>
              <a:blipFill>
                <a:blip r:embed="rId4"/>
                <a:stretch>
                  <a:fillRect l="-4688"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C25EEFCE-223A-4A20-967C-13691CF7188C}"/>
                  </a:ext>
                </a:extLst>
              </p:cNvPr>
              <p:cNvSpPr txBox="1"/>
              <p:nvPr/>
            </p:nvSpPr>
            <p:spPr>
              <a:xfrm>
                <a:off x="3925367" y="463269"/>
                <a:ext cx="4076343" cy="102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C25EEFCE-223A-4A20-967C-13691CF71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367" y="463269"/>
                <a:ext cx="4076343" cy="102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43652C72-FF12-4C18-BFF9-36ACE279BADD}"/>
                  </a:ext>
                </a:extLst>
              </p:cNvPr>
              <p:cNvSpPr txBox="1"/>
              <p:nvPr/>
            </p:nvSpPr>
            <p:spPr>
              <a:xfrm>
                <a:off x="3925367" y="3736200"/>
                <a:ext cx="4076343" cy="877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nb-NO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𝐷𝑠</m:t>
                              </m:r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43652C72-FF12-4C18-BFF9-36ACE279B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367" y="3736200"/>
                <a:ext cx="4076343" cy="8776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9ED88919-7FB3-4305-B870-7A9A4CC107F0}"/>
              </a:ext>
            </a:extLst>
          </p:cNvPr>
          <p:cNvCxnSpPr>
            <a:cxnSpLocks/>
          </p:cNvCxnSpPr>
          <p:nvPr/>
        </p:nvCxnSpPr>
        <p:spPr>
          <a:xfrm flipH="1" flipV="1">
            <a:off x="7665580" y="4641970"/>
            <a:ext cx="256375" cy="50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13DAD6A-76D6-4F78-9247-75E80C4960C2}"/>
              </a:ext>
            </a:extLst>
          </p:cNvPr>
          <p:cNvSpPr txBox="1"/>
          <p:nvPr/>
        </p:nvSpPr>
        <p:spPr>
          <a:xfrm>
            <a:off x="7833641" y="4838224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34FF21B-C39A-43AD-BEB2-B51322206CE3}"/>
              </a:ext>
            </a:extLst>
          </p:cNvPr>
          <p:cNvSpPr txBox="1"/>
          <p:nvPr/>
        </p:nvSpPr>
        <p:spPr>
          <a:xfrm>
            <a:off x="5475014" y="4976242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EF3B1488-4315-4A9F-8D01-68B8A3890502}"/>
              </a:ext>
            </a:extLst>
          </p:cNvPr>
          <p:cNvCxnSpPr>
            <a:cxnSpLocks/>
          </p:cNvCxnSpPr>
          <p:nvPr/>
        </p:nvCxnSpPr>
        <p:spPr>
          <a:xfrm flipH="1" flipV="1">
            <a:off x="6476291" y="4627922"/>
            <a:ext cx="256375" cy="50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411744B-1FB0-470C-8C99-722E2EFE2D91}"/>
              </a:ext>
            </a:extLst>
          </p:cNvPr>
          <p:cNvSpPr txBox="1"/>
          <p:nvPr/>
        </p:nvSpPr>
        <p:spPr>
          <a:xfrm>
            <a:off x="6683521" y="5041894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3548DAF8-9C50-40E7-961B-36D69414A2DC}"/>
              </a:ext>
            </a:extLst>
          </p:cNvPr>
          <p:cNvCxnSpPr>
            <a:cxnSpLocks/>
          </p:cNvCxnSpPr>
          <p:nvPr/>
        </p:nvCxnSpPr>
        <p:spPr>
          <a:xfrm flipH="1" flipV="1">
            <a:off x="4628975" y="4574333"/>
            <a:ext cx="256375" cy="50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>
            <a:extLst>
              <a:ext uri="{FF2B5EF4-FFF2-40B4-BE49-F238E27FC236}">
                <a16:creationId xmlns:a16="http://schemas.microsoft.com/office/drawing/2014/main" id="{E8FE44AF-A8C2-4E0A-AAB3-3F43FB69781E}"/>
              </a:ext>
            </a:extLst>
          </p:cNvPr>
          <p:cNvCxnSpPr>
            <a:cxnSpLocks/>
          </p:cNvCxnSpPr>
          <p:nvPr/>
        </p:nvCxnSpPr>
        <p:spPr>
          <a:xfrm flipH="1" flipV="1">
            <a:off x="5223619" y="4574333"/>
            <a:ext cx="256375" cy="50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54D98D20-48F1-4F22-B821-5A1BDD748000}"/>
              </a:ext>
            </a:extLst>
          </p:cNvPr>
          <p:cNvCxnSpPr>
            <a:cxnSpLocks/>
          </p:cNvCxnSpPr>
          <p:nvPr/>
        </p:nvCxnSpPr>
        <p:spPr>
          <a:xfrm flipH="1" flipV="1">
            <a:off x="5879512" y="4574333"/>
            <a:ext cx="256375" cy="50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1A67BA8-BE55-482D-8575-66714DF55D39}"/>
              </a:ext>
            </a:extLst>
          </p:cNvPr>
          <p:cNvSpPr txBox="1"/>
          <p:nvPr/>
        </p:nvSpPr>
        <p:spPr>
          <a:xfrm>
            <a:off x="4794916" y="4965836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34BC30CE-9CB2-4C46-B065-4AD4D2399E1A}"/>
              </a:ext>
            </a:extLst>
          </p:cNvPr>
          <p:cNvSpPr txBox="1"/>
          <p:nvPr/>
        </p:nvSpPr>
        <p:spPr>
          <a:xfrm>
            <a:off x="6096000" y="4887009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7462B3CD-028E-44F3-A675-AD83BE5B8230}"/>
              </a:ext>
            </a:extLst>
          </p:cNvPr>
          <p:cNvSpPr txBox="1"/>
          <p:nvPr/>
        </p:nvSpPr>
        <p:spPr>
          <a:xfrm>
            <a:off x="8725257" y="768207"/>
            <a:ext cx="258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Prevent</a:t>
            </a:r>
            <a:r>
              <a:rPr lang="nb-NO" dirty="0"/>
              <a:t> </a:t>
            </a:r>
            <a:r>
              <a:rPr lang="nb-NO" dirty="0" err="1"/>
              <a:t>dividing</a:t>
            </a:r>
            <a:r>
              <a:rPr lang="nb-NO" dirty="0"/>
              <a:t> by zero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6AA12B6A-F2AB-4B84-9D29-1D844E265899}"/>
              </a:ext>
            </a:extLst>
          </p:cNvPr>
          <p:cNvSpPr txBox="1"/>
          <p:nvPr/>
        </p:nvSpPr>
        <p:spPr>
          <a:xfrm flipH="1">
            <a:off x="5603195" y="3447811"/>
            <a:ext cx="219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A12CB0D7-ED3F-4D2B-AA33-AB635745AC1D}"/>
              </a:ext>
            </a:extLst>
          </p:cNvPr>
          <p:cNvCxnSpPr>
            <a:cxnSpLocks/>
          </p:cNvCxnSpPr>
          <p:nvPr/>
        </p:nvCxnSpPr>
        <p:spPr>
          <a:xfrm flipH="1">
            <a:off x="7220479" y="3599290"/>
            <a:ext cx="400235" cy="399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02EC757F-1563-44F5-B12D-6807CAFB931C}"/>
              </a:ext>
            </a:extLst>
          </p:cNvPr>
          <p:cNvSpPr txBox="1"/>
          <p:nvPr/>
        </p:nvSpPr>
        <p:spPr>
          <a:xfrm>
            <a:off x="7583326" y="3377148"/>
            <a:ext cx="64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p:cxnSp>
        <p:nvCxnSpPr>
          <p:cNvPr id="30" name="Rett pilkobling 29">
            <a:extLst>
              <a:ext uri="{FF2B5EF4-FFF2-40B4-BE49-F238E27FC236}">
                <a16:creationId xmlns:a16="http://schemas.microsoft.com/office/drawing/2014/main" id="{B2D12F06-FA6C-4760-8E54-26E31729A0A8}"/>
              </a:ext>
            </a:extLst>
          </p:cNvPr>
          <p:cNvCxnSpPr>
            <a:cxnSpLocks/>
          </p:cNvCxnSpPr>
          <p:nvPr/>
        </p:nvCxnSpPr>
        <p:spPr>
          <a:xfrm>
            <a:off x="5763421" y="3729691"/>
            <a:ext cx="1" cy="220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20BA6570-2598-4E72-AE56-3880EEE3C0EA}"/>
                  </a:ext>
                </a:extLst>
              </p:cNvPr>
              <p:cNvSpPr txBox="1"/>
              <p:nvPr/>
            </p:nvSpPr>
            <p:spPr>
              <a:xfrm>
                <a:off x="4445234" y="5420504"/>
                <a:ext cx="2636369" cy="69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 smtClean="0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</a:rPr>
                            <m:t>ɸ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20BA6570-2598-4E72-AE56-3880EEE3C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234" y="5420504"/>
                <a:ext cx="2636369" cy="699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Rett pilkobling 34">
            <a:extLst>
              <a:ext uri="{FF2B5EF4-FFF2-40B4-BE49-F238E27FC236}">
                <a16:creationId xmlns:a16="http://schemas.microsoft.com/office/drawing/2014/main" id="{72073661-05CE-41DD-B422-EBF46A4E7D9A}"/>
              </a:ext>
            </a:extLst>
          </p:cNvPr>
          <p:cNvCxnSpPr/>
          <p:nvPr/>
        </p:nvCxnSpPr>
        <p:spPr>
          <a:xfrm flipH="1" flipV="1">
            <a:off x="6947731" y="5836778"/>
            <a:ext cx="1444239" cy="145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9D9FDDDB-EF9B-4690-AE94-B9B287CF5798}"/>
              </a:ext>
            </a:extLst>
          </p:cNvPr>
          <p:cNvSpPr txBox="1"/>
          <p:nvPr/>
        </p:nvSpPr>
        <p:spPr>
          <a:xfrm>
            <a:off x="8440385" y="5804222"/>
            <a:ext cx="2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reach</a:t>
            </a:r>
            <a:r>
              <a:rPr lang="nb-NO" dirty="0"/>
              <a:t>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targeted</a:t>
            </a:r>
            <a:r>
              <a:rPr lang="nb-NO" dirty="0"/>
              <a:t> </a:t>
            </a:r>
            <a:r>
              <a:rPr lang="nb-NO" dirty="0" err="1"/>
              <a:t>value</a:t>
            </a:r>
            <a:endParaRPr lang="nb-NO" dirty="0"/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9BC2F98F-3955-4DC0-A97B-3DCC26C00306}"/>
              </a:ext>
            </a:extLst>
          </p:cNvPr>
          <p:cNvSpPr txBox="1"/>
          <p:nvPr/>
        </p:nvSpPr>
        <p:spPr>
          <a:xfrm>
            <a:off x="3448241" y="3110111"/>
            <a:ext cx="537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Use</a:t>
            </a:r>
            <a:r>
              <a:rPr lang="nb-NO" b="1" dirty="0"/>
              <a:t> limit and </a:t>
            </a:r>
            <a:r>
              <a:rPr lang="nb-NO" b="1" dirty="0" err="1"/>
              <a:t>observe</a:t>
            </a:r>
            <a:r>
              <a:rPr lang="nb-NO" b="1" dirty="0"/>
              <a:t> </a:t>
            </a:r>
            <a:r>
              <a:rPr lang="nb-NO" b="1" dirty="0" err="1"/>
              <a:t>when</a:t>
            </a:r>
            <a:r>
              <a:rPr lang="nb-NO" b="1" dirty="0"/>
              <a:t>, s, </a:t>
            </a:r>
            <a:r>
              <a:rPr lang="nb-NO" b="1" dirty="0" err="1"/>
              <a:t>approaches</a:t>
            </a:r>
            <a:r>
              <a:rPr lang="nb-NO" b="1" dirty="0"/>
              <a:t> 0, </a:t>
            </a:r>
            <a:r>
              <a:rPr lang="nb-NO" b="1" dirty="0" err="1"/>
              <a:t>i.e</a:t>
            </a:r>
            <a:r>
              <a:rPr lang="nb-NO" b="1" dirty="0"/>
              <a:t>, s = 0</a:t>
            </a:r>
          </a:p>
        </p:txBody>
      </p:sp>
    </p:spTree>
    <p:extLst>
      <p:ext uri="{BB962C8B-B14F-4D97-AF65-F5344CB8AC3E}">
        <p14:creationId xmlns:p14="http://schemas.microsoft.com/office/powerpoint/2010/main" val="233770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1FCEED9E-BF3D-4628-AEBF-1AEDDF843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0093" r="324"/>
          <a:stretch/>
        </p:blipFill>
        <p:spPr>
          <a:xfrm>
            <a:off x="217245" y="1343818"/>
            <a:ext cx="10755555" cy="7776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ECD825CF-D2E6-4D92-AE60-8ADC627887E6}"/>
                  </a:ext>
                </a:extLst>
              </p:cNvPr>
              <p:cNvSpPr txBox="1"/>
              <p:nvPr/>
            </p:nvSpPr>
            <p:spPr>
              <a:xfrm>
                <a:off x="147413" y="2743951"/>
                <a:ext cx="1110241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ECD825CF-D2E6-4D92-AE60-8ADC62788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3" y="2743951"/>
                <a:ext cx="11102411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øyre klammeparentes 1">
            <a:extLst>
              <a:ext uri="{FF2B5EF4-FFF2-40B4-BE49-F238E27FC236}">
                <a16:creationId xmlns:a16="http://schemas.microsoft.com/office/drawing/2014/main" id="{D6F296BE-5855-4A78-9F35-9727434DB9FC}"/>
              </a:ext>
            </a:extLst>
          </p:cNvPr>
          <p:cNvSpPr/>
          <p:nvPr/>
        </p:nvSpPr>
        <p:spPr>
          <a:xfrm>
            <a:off x="7708306" y="3352531"/>
            <a:ext cx="444382" cy="338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Høyre klammeparentes 6">
            <a:extLst>
              <a:ext uri="{FF2B5EF4-FFF2-40B4-BE49-F238E27FC236}">
                <a16:creationId xmlns:a16="http://schemas.microsoft.com/office/drawing/2014/main" id="{7882EA90-4E65-4D55-8DEC-C2A073A117DD}"/>
              </a:ext>
            </a:extLst>
          </p:cNvPr>
          <p:cNvSpPr/>
          <p:nvPr/>
        </p:nvSpPr>
        <p:spPr>
          <a:xfrm>
            <a:off x="7708306" y="2872200"/>
            <a:ext cx="444382" cy="338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5665624-D3D7-4745-83D5-D24BF6B7A323}"/>
              </a:ext>
            </a:extLst>
          </p:cNvPr>
          <p:cNvSpPr txBox="1"/>
          <p:nvPr/>
        </p:nvSpPr>
        <p:spPr>
          <a:xfrm>
            <a:off x="3452500" y="4014584"/>
            <a:ext cx="447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denominator</a:t>
            </a:r>
            <a:r>
              <a:rPr lang="nb-NO" dirty="0"/>
              <a:t> by </a:t>
            </a:r>
            <a:r>
              <a:rPr lang="nb-NO" dirty="0" err="1"/>
              <a:t>itself</a:t>
            </a:r>
            <a:r>
              <a:rPr lang="nb-NO" dirty="0"/>
              <a:t> by setting s=0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9D9D383-7BC0-42C4-9340-302D40321540}"/>
              </a:ext>
            </a:extLst>
          </p:cNvPr>
          <p:cNvSpPr txBox="1"/>
          <p:nvPr/>
        </p:nvSpPr>
        <p:spPr>
          <a:xfrm>
            <a:off x="3519440" y="4383916"/>
            <a:ext cx="447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nominator</a:t>
            </a:r>
            <a:r>
              <a:rPr lang="nb-NO" dirty="0"/>
              <a:t> by </a:t>
            </a:r>
            <a:r>
              <a:rPr lang="nb-NO" dirty="0" err="1"/>
              <a:t>itself</a:t>
            </a:r>
            <a:r>
              <a:rPr lang="nb-NO" dirty="0"/>
              <a:t> by setting s=0</a:t>
            </a:r>
          </a:p>
        </p:txBody>
      </p: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1677C25C-D3FB-4828-B055-2C1E3B944B36}"/>
              </a:ext>
            </a:extLst>
          </p:cNvPr>
          <p:cNvCxnSpPr>
            <a:cxnSpLocks/>
          </p:cNvCxnSpPr>
          <p:nvPr/>
        </p:nvCxnSpPr>
        <p:spPr>
          <a:xfrm>
            <a:off x="5255664" y="4965107"/>
            <a:ext cx="0" cy="18928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4066C54B-E59F-4887-AAAC-D58B55113E8A}"/>
              </a:ext>
            </a:extLst>
          </p:cNvPr>
          <p:cNvCxnSpPr>
            <a:cxnSpLocks/>
          </p:cNvCxnSpPr>
          <p:nvPr/>
        </p:nvCxnSpPr>
        <p:spPr>
          <a:xfrm>
            <a:off x="3519440" y="6024785"/>
            <a:ext cx="34368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A5C2C7D-1F09-4B5F-9798-44A4CFF059A7}"/>
              </a:ext>
            </a:extLst>
          </p:cNvPr>
          <p:cNvSpPr txBox="1"/>
          <p:nvPr/>
        </p:nvSpPr>
        <p:spPr>
          <a:xfrm>
            <a:off x="8239924" y="2821676"/>
            <a:ext cx="97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Zeros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96072A1-FCA0-4158-8BBE-889D7112013B}"/>
              </a:ext>
            </a:extLst>
          </p:cNvPr>
          <p:cNvSpPr txBox="1"/>
          <p:nvPr/>
        </p:nvSpPr>
        <p:spPr>
          <a:xfrm>
            <a:off x="8239923" y="3336975"/>
            <a:ext cx="97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Poles</a:t>
            </a: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4C56D0F7-7D98-44A1-A2BD-21B78C0B5406}"/>
              </a:ext>
            </a:extLst>
          </p:cNvPr>
          <p:cNvCxnSpPr/>
          <p:nvPr/>
        </p:nvCxnSpPr>
        <p:spPr>
          <a:xfrm>
            <a:off x="3965249" y="4862557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2D582B57-470D-4AA2-9653-0356C9AD30ED}"/>
              </a:ext>
            </a:extLst>
          </p:cNvPr>
          <p:cNvCxnSpPr/>
          <p:nvPr/>
        </p:nvCxnSpPr>
        <p:spPr>
          <a:xfrm>
            <a:off x="3965249" y="5031610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59352DEC-C15A-4D75-A180-2AABCCAEB654}"/>
              </a:ext>
            </a:extLst>
          </p:cNvPr>
          <p:cNvCxnSpPr/>
          <p:nvPr/>
        </p:nvCxnSpPr>
        <p:spPr>
          <a:xfrm>
            <a:off x="3965249" y="5255663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D3246DA8-AE3A-435E-9350-872CB831945F}"/>
              </a:ext>
            </a:extLst>
          </p:cNvPr>
          <p:cNvCxnSpPr/>
          <p:nvPr/>
        </p:nvCxnSpPr>
        <p:spPr>
          <a:xfrm>
            <a:off x="3965249" y="5418418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E8F5A8E9-D479-4AD2-8E75-4593273268B1}"/>
              </a:ext>
            </a:extLst>
          </p:cNvPr>
          <p:cNvCxnSpPr/>
          <p:nvPr/>
        </p:nvCxnSpPr>
        <p:spPr>
          <a:xfrm>
            <a:off x="3965249" y="5587471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A9DAF468-ACE1-41C0-8427-EB239210B8C6}"/>
              </a:ext>
            </a:extLst>
          </p:cNvPr>
          <p:cNvCxnSpPr/>
          <p:nvPr/>
        </p:nvCxnSpPr>
        <p:spPr>
          <a:xfrm>
            <a:off x="3965249" y="5811524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61833E3A-C133-4A6D-8307-7E3F42C1A846}"/>
              </a:ext>
            </a:extLst>
          </p:cNvPr>
          <p:cNvCxnSpPr/>
          <p:nvPr/>
        </p:nvCxnSpPr>
        <p:spPr>
          <a:xfrm>
            <a:off x="3965249" y="6042261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B4F5D02D-A7CA-48D7-BB27-E5A008EADA1C}"/>
              </a:ext>
            </a:extLst>
          </p:cNvPr>
          <p:cNvCxnSpPr/>
          <p:nvPr/>
        </p:nvCxnSpPr>
        <p:spPr>
          <a:xfrm>
            <a:off x="3965249" y="6211314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6EAF4F5E-876D-4660-8E65-8FD3D516EF30}"/>
              </a:ext>
            </a:extLst>
          </p:cNvPr>
          <p:cNvCxnSpPr/>
          <p:nvPr/>
        </p:nvCxnSpPr>
        <p:spPr>
          <a:xfrm>
            <a:off x="3965249" y="6435367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66F66E29-8BDC-47EF-A637-8DB06ED0A4F1}"/>
              </a:ext>
            </a:extLst>
          </p:cNvPr>
          <p:cNvCxnSpPr/>
          <p:nvPr/>
        </p:nvCxnSpPr>
        <p:spPr>
          <a:xfrm>
            <a:off x="4089163" y="4621413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BAEF9C46-9ABF-4EBF-A72A-11FB35E79093}"/>
              </a:ext>
            </a:extLst>
          </p:cNvPr>
          <p:cNvCxnSpPr/>
          <p:nvPr/>
        </p:nvCxnSpPr>
        <p:spPr>
          <a:xfrm>
            <a:off x="4089163" y="4790466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97FD3E6E-BBFF-4F78-8DBD-5C67358441E8}"/>
              </a:ext>
            </a:extLst>
          </p:cNvPr>
          <p:cNvCxnSpPr/>
          <p:nvPr/>
        </p:nvCxnSpPr>
        <p:spPr>
          <a:xfrm>
            <a:off x="4089163" y="5014519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35458F3A-FC87-48A6-ACDE-D6C2FDFE6006}"/>
              </a:ext>
            </a:extLst>
          </p:cNvPr>
          <p:cNvCxnSpPr>
            <a:cxnSpLocks/>
          </p:cNvCxnSpPr>
          <p:nvPr/>
        </p:nvCxnSpPr>
        <p:spPr>
          <a:xfrm>
            <a:off x="2388551" y="5031610"/>
            <a:ext cx="1063949" cy="779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757662E8-B035-4ED2-9253-F98C8CE4C302}"/>
              </a:ext>
            </a:extLst>
          </p:cNvPr>
          <p:cNvSpPr txBox="1"/>
          <p:nvPr/>
        </p:nvSpPr>
        <p:spPr>
          <a:xfrm>
            <a:off x="500650" y="4107599"/>
            <a:ext cx="22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Poles and zero </a:t>
            </a:r>
            <a:r>
              <a:rPr lang="nb-NO" dirty="0" err="1"/>
              <a:t>solutions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negative and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red </a:t>
            </a:r>
            <a:r>
              <a:rPr lang="nb-NO" dirty="0" err="1"/>
              <a:t>circle</a:t>
            </a:r>
            <a:endParaRPr lang="nb-NO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918A807-536C-4661-B351-C0B1650FEE98}"/>
              </a:ext>
            </a:extLst>
          </p:cNvPr>
          <p:cNvSpPr/>
          <p:nvPr/>
        </p:nvSpPr>
        <p:spPr>
          <a:xfrm>
            <a:off x="3683237" y="4743224"/>
            <a:ext cx="1666430" cy="2268742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94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727D44A0-F572-448C-B685-D765D4EF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5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8000" b="1" dirty="0"/>
              <a:t>Control </a:t>
            </a:r>
            <a:r>
              <a:rPr lang="nb-NO" sz="8000" b="1" dirty="0" err="1"/>
              <a:t>Theory</a:t>
            </a:r>
            <a:r>
              <a:rPr lang="nb-NO" sz="8000" b="1" dirty="0"/>
              <a:t> – </a:t>
            </a:r>
            <a:r>
              <a:rPr lang="nb-NO" sz="8000" b="1" dirty="0" err="1"/>
              <a:t>Exercise</a:t>
            </a:r>
            <a:r>
              <a:rPr lang="nb-NO" sz="8000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470285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9AF67D16-586A-4556-BCC1-B20FC8343F87}"/>
              </a:ext>
            </a:extLst>
          </p:cNvPr>
          <p:cNvSpPr txBox="1">
            <a:spLocks/>
          </p:cNvSpPr>
          <p:nvPr/>
        </p:nvSpPr>
        <p:spPr>
          <a:xfrm>
            <a:off x="1502079" y="18255"/>
            <a:ext cx="99592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AC1ECC8-AC71-43E3-819B-65524A934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5" y="948634"/>
            <a:ext cx="9959236" cy="537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7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7173C-8CBB-4703-A518-92060933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 – Deadline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7B1C9E-601E-4C2E-AFA4-9E425D99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nb-NO" dirty="0" err="1"/>
              <a:t>Remember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deadline for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</a:t>
            </a:r>
          </a:p>
          <a:p>
            <a:endParaRPr lang="nb-NO" dirty="0"/>
          </a:p>
          <a:p>
            <a:r>
              <a:rPr lang="nb-NO" b="1" dirty="0" err="1"/>
              <a:t>Monday</a:t>
            </a:r>
            <a:r>
              <a:rPr lang="nb-NO" b="1" dirty="0"/>
              <a:t>, 10. May, 2021, 11:59 PM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1188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7D60AC-8DDC-4E9A-9E57-DB29B31B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51D864AB-21E4-456E-A2E0-6F9B28EAE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56" b="24707"/>
          <a:stretch/>
        </p:blipFill>
        <p:spPr>
          <a:xfrm>
            <a:off x="517071" y="1258339"/>
            <a:ext cx="11157857" cy="86469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73CC3E7-99C5-4084-9F3D-334ADD2BD4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" r="387" b="36586"/>
          <a:stretch/>
        </p:blipFill>
        <p:spPr>
          <a:xfrm>
            <a:off x="5927271" y="2351314"/>
            <a:ext cx="5747657" cy="414156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5008D086-00CB-475C-9DEA-471D43093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2648896"/>
            <a:ext cx="5486400" cy="3935186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5BC8A620-200C-407A-B494-7FF1FDEC62A6}"/>
              </a:ext>
            </a:extLst>
          </p:cNvPr>
          <p:cNvSpPr txBox="1"/>
          <p:nvPr/>
        </p:nvSpPr>
        <p:spPr>
          <a:xfrm>
            <a:off x="6457059" y="3411493"/>
            <a:ext cx="3529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This is a PI-</a:t>
            </a:r>
            <a:r>
              <a:rPr lang="nb-NO" dirty="0" err="1"/>
              <a:t>controller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1A9B7E7-7612-4AFE-8B79-C5233FD09B9E}"/>
              </a:ext>
            </a:extLst>
          </p:cNvPr>
          <p:cNvSpPr txBox="1"/>
          <p:nvPr/>
        </p:nvSpPr>
        <p:spPr>
          <a:xfrm>
            <a:off x="7434841" y="4616489"/>
            <a:ext cx="1298961" cy="1442479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D80E3085-CEEF-4C9C-889F-11B23459308F}"/>
              </a:ext>
            </a:extLst>
          </p:cNvPr>
          <p:cNvCxnSpPr/>
          <p:nvPr/>
        </p:nvCxnSpPr>
        <p:spPr>
          <a:xfrm>
            <a:off x="7434841" y="3683237"/>
            <a:ext cx="376015" cy="84204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05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FDE99FD-F671-4051-91D8-2CE7597BFD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98" r="-156" b="17301"/>
          <a:stretch/>
        </p:blipFill>
        <p:spPr>
          <a:xfrm>
            <a:off x="111108" y="946690"/>
            <a:ext cx="11969784" cy="4898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75F104A-48FE-44A0-9C67-A530AA560570}"/>
                  </a:ext>
                </a:extLst>
              </p:cNvPr>
              <p:cNvSpPr txBox="1"/>
              <p:nvPr/>
            </p:nvSpPr>
            <p:spPr>
              <a:xfrm>
                <a:off x="3879790" y="2681516"/>
                <a:ext cx="35294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</a:t>
                </a:r>
                <a:r>
                  <a:rPr lang="nb-NO" dirty="0" err="1"/>
                  <a:t>Add</a:t>
                </a:r>
                <a:r>
                  <a:rPr lang="nb-NO" dirty="0"/>
                  <a:t> damping to </a:t>
                </a:r>
                <a:r>
                  <a:rPr lang="nb-NO" dirty="0" err="1"/>
                  <a:t>reduce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oscillations</a:t>
                </a:r>
                <a:r>
                  <a:rPr lang="nb-NO" dirty="0"/>
                  <a:t> </a:t>
                </a:r>
                <a:r>
                  <a:rPr lang="nb-NO" dirty="0" err="1"/>
                  <a:t>with</a:t>
                </a:r>
                <a:r>
                  <a:rPr lang="nb-NO" dirty="0"/>
                  <a:t> a derivative term </a:t>
                </a:r>
                <a:r>
                  <a:rPr lang="nb-NO" dirty="0" err="1"/>
                  <a:t>known</a:t>
                </a:r>
                <a:r>
                  <a:rPr lang="nb-NO" dirty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75F104A-48FE-44A0-9C67-A530AA560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790" y="2681516"/>
                <a:ext cx="3529413" cy="923330"/>
              </a:xfrm>
              <a:prstGeom prst="rect">
                <a:avLst/>
              </a:prstGeom>
              <a:blipFill>
                <a:blip r:embed="rId3"/>
                <a:stretch>
                  <a:fillRect l="-1382" t="-3974" b="-993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12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54E330F-A2DF-4465-A05B-6B13073CAA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43" r="-24" b="10779"/>
          <a:stretch/>
        </p:blipFill>
        <p:spPr>
          <a:xfrm>
            <a:off x="651949" y="756110"/>
            <a:ext cx="9961621" cy="433863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90199AA-AF15-4E75-B0B2-E34B1CE89111}"/>
              </a:ext>
            </a:extLst>
          </p:cNvPr>
          <p:cNvSpPr txBox="1"/>
          <p:nvPr/>
        </p:nvSpPr>
        <p:spPr>
          <a:xfrm>
            <a:off x="3868052" y="2997711"/>
            <a:ext cx="352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See ‘</a:t>
            </a:r>
            <a:r>
              <a:rPr lang="nb-NO" b="1" dirty="0" err="1"/>
              <a:t>previous</a:t>
            </a:r>
            <a:r>
              <a:rPr lang="nb-NO" b="1" dirty="0"/>
              <a:t> </a:t>
            </a:r>
            <a:r>
              <a:rPr lang="nb-NO" b="1" dirty="0" err="1"/>
              <a:t>exercise</a:t>
            </a:r>
            <a:r>
              <a:rPr lang="nb-NO" b="1" dirty="0"/>
              <a:t>’</a:t>
            </a:r>
            <a:r>
              <a:rPr lang="nb-NO" dirty="0"/>
              <a:t> and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 </a:t>
            </a:r>
            <a:r>
              <a:rPr lang="nb-NO" dirty="0" err="1"/>
              <a:t>steps</a:t>
            </a:r>
            <a:r>
              <a:rPr lang="nb-NO" dirty="0"/>
              <a:t> and </a:t>
            </a:r>
            <a:r>
              <a:rPr lang="nb-NO" dirty="0" err="1"/>
              <a:t>approach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964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35D80E4-3024-4B00-AA29-4E4F5303D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51" r="5030"/>
          <a:stretch/>
        </p:blipFill>
        <p:spPr>
          <a:xfrm>
            <a:off x="208169" y="1189973"/>
            <a:ext cx="10992105" cy="70212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DB32B9B-0EBB-4356-9822-685A33AC3BB9}"/>
              </a:ext>
            </a:extLst>
          </p:cNvPr>
          <p:cNvSpPr txBox="1"/>
          <p:nvPr/>
        </p:nvSpPr>
        <p:spPr>
          <a:xfrm>
            <a:off x="3868052" y="2997711"/>
            <a:ext cx="352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See ‘</a:t>
            </a:r>
            <a:r>
              <a:rPr lang="nb-NO" b="1" dirty="0" err="1"/>
              <a:t>previous</a:t>
            </a:r>
            <a:r>
              <a:rPr lang="nb-NO" b="1" dirty="0"/>
              <a:t> </a:t>
            </a:r>
            <a:r>
              <a:rPr lang="nb-NO" b="1" dirty="0" err="1"/>
              <a:t>exercise</a:t>
            </a:r>
            <a:r>
              <a:rPr lang="nb-NO" b="1" dirty="0"/>
              <a:t>’</a:t>
            </a:r>
            <a:r>
              <a:rPr lang="nb-NO" dirty="0"/>
              <a:t> and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 </a:t>
            </a:r>
            <a:r>
              <a:rPr lang="nb-NO" dirty="0" err="1"/>
              <a:t>steps</a:t>
            </a:r>
            <a:r>
              <a:rPr lang="nb-NO" dirty="0"/>
              <a:t> and </a:t>
            </a:r>
            <a:r>
              <a:rPr lang="nb-NO" dirty="0" err="1"/>
              <a:t>approach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0661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AC557ED-FF00-4BA4-975D-A4270EBE0CE8}"/>
                  </a:ext>
                </a:extLst>
              </p:cNvPr>
              <p:cNvSpPr txBox="1"/>
              <p:nvPr/>
            </p:nvSpPr>
            <p:spPr>
              <a:xfrm>
                <a:off x="1016949" y="1128980"/>
                <a:ext cx="1794617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AC557ED-FF00-4BA4-975D-A4270EBE0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49" y="1128980"/>
                <a:ext cx="1794617" cy="390748"/>
              </a:xfrm>
              <a:prstGeom prst="rect">
                <a:avLst/>
              </a:prstGeom>
              <a:blipFill>
                <a:blip r:embed="rId2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510369D-66FA-4E79-8E5F-3683DF1105C7}"/>
                  </a:ext>
                </a:extLst>
              </p:cNvPr>
              <p:cNvSpPr txBox="1"/>
              <p:nvPr/>
            </p:nvSpPr>
            <p:spPr>
              <a:xfrm>
                <a:off x="801167" y="1641273"/>
                <a:ext cx="2012536" cy="617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510369D-66FA-4E79-8E5F-3683DF110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67" y="1641273"/>
                <a:ext cx="2012536" cy="6179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C621BD-A586-4A07-8573-16C8F2E282FB}"/>
                  </a:ext>
                </a:extLst>
              </p:cNvPr>
              <p:cNvSpPr txBox="1"/>
              <p:nvPr/>
            </p:nvSpPr>
            <p:spPr>
              <a:xfrm>
                <a:off x="1243412" y="2877093"/>
                <a:ext cx="6652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</a:t>
                </a:r>
                <a:r>
                  <a:rPr lang="nb-NO" dirty="0" err="1"/>
                  <a:t>Find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fastest </a:t>
                </a:r>
                <a:r>
                  <a:rPr lang="nb-NO" dirty="0" err="1"/>
                  <a:t>response</a:t>
                </a:r>
                <a:r>
                  <a:rPr lang="nb-NO" dirty="0"/>
                  <a:t> for </a:t>
                </a:r>
                <a:r>
                  <a:rPr lang="nb-NO" dirty="0" err="1"/>
                  <a:t>settling</a:t>
                </a:r>
                <a:r>
                  <a:rPr lang="nb-NO" dirty="0"/>
                  <a:t> or </a:t>
                </a:r>
                <a:r>
                  <a:rPr lang="nb-NO" dirty="0" err="1"/>
                  <a:t>convergence</a:t>
                </a:r>
                <a:r>
                  <a:rPr lang="nb-NO" dirty="0"/>
                  <a:t>, </a:t>
                </a:r>
                <a:r>
                  <a:rPr lang="nb-NO" dirty="0" err="1"/>
                  <a:t>i.e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C621BD-A586-4A07-8573-16C8F2E28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412" y="2877093"/>
                <a:ext cx="6652902" cy="369332"/>
              </a:xfrm>
              <a:prstGeom prst="rect">
                <a:avLst/>
              </a:prstGeom>
              <a:blipFill>
                <a:blip r:embed="rId4"/>
                <a:stretch>
                  <a:fillRect l="-825"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tel 1">
            <a:extLst>
              <a:ext uri="{FF2B5EF4-FFF2-40B4-BE49-F238E27FC236}">
                <a16:creationId xmlns:a16="http://schemas.microsoft.com/office/drawing/2014/main" id="{4E642848-54D3-449E-8110-6881EE5B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03" y="0"/>
            <a:ext cx="7542756" cy="1012739"/>
          </a:xfrm>
        </p:spPr>
        <p:txBody>
          <a:bodyPr>
            <a:normAutofit/>
          </a:bodyPr>
          <a:lstStyle/>
          <a:p>
            <a:r>
              <a:rPr lang="nb-NO" dirty="0"/>
              <a:t>Hint and tips for </a:t>
            </a:r>
            <a:r>
              <a:rPr lang="nb-NO" dirty="0" err="1"/>
              <a:t>assignment</a:t>
            </a:r>
            <a:r>
              <a:rPr lang="nb-NO" dirty="0"/>
              <a:t> 4</a:t>
            </a:r>
          </a:p>
        </p:txBody>
      </p:sp>
      <p:sp>
        <p:nvSpPr>
          <p:cNvPr id="9" name="Høyre klammeparentes 8">
            <a:extLst>
              <a:ext uri="{FF2B5EF4-FFF2-40B4-BE49-F238E27FC236}">
                <a16:creationId xmlns:a16="http://schemas.microsoft.com/office/drawing/2014/main" id="{1CE3A23C-7309-4D02-91D3-83EA579CDA1F}"/>
              </a:ext>
            </a:extLst>
          </p:cNvPr>
          <p:cNvSpPr/>
          <p:nvPr/>
        </p:nvSpPr>
        <p:spPr>
          <a:xfrm>
            <a:off x="2597920" y="1166418"/>
            <a:ext cx="709301" cy="9391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1AF3D7D-DB0E-4F8E-8AA9-C5D9A837C689}"/>
              </a:ext>
            </a:extLst>
          </p:cNvPr>
          <p:cNvSpPr txBox="1"/>
          <p:nvPr/>
        </p:nvSpPr>
        <p:spPr>
          <a:xfrm>
            <a:off x="3307221" y="1443669"/>
            <a:ext cx="16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Usually</a:t>
            </a:r>
            <a:r>
              <a:rPr lang="nb-NO" dirty="0"/>
              <a:t> </a:t>
            </a:r>
            <a:r>
              <a:rPr lang="nb-NO" dirty="0" err="1"/>
              <a:t>good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57D7EE5E-EE56-4427-95E4-6B87F35790EA}"/>
                  </a:ext>
                </a:extLst>
              </p:cNvPr>
              <p:cNvSpPr txBox="1"/>
              <p:nvPr/>
            </p:nvSpPr>
            <p:spPr>
              <a:xfrm>
                <a:off x="1243412" y="3458420"/>
                <a:ext cx="2709017" cy="1520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The </a:t>
                </a:r>
                <a:r>
                  <a:rPr lang="nb-NO" dirty="0" err="1"/>
                  <a:t>error</a:t>
                </a:r>
                <a:r>
                  <a:rPr lang="nb-NO" dirty="0"/>
                  <a:t> </a:t>
                </a:r>
                <a:r>
                  <a:rPr lang="nb-NO" dirty="0" err="1"/>
                  <a:t>should</a:t>
                </a:r>
                <a:r>
                  <a:rPr lang="nb-NO" dirty="0"/>
                  <a:t> be as </a:t>
                </a:r>
                <a:r>
                  <a:rPr lang="nb-NO" dirty="0" err="1"/>
                  <a:t>small</a:t>
                </a:r>
                <a:r>
                  <a:rPr lang="nb-NO" dirty="0"/>
                  <a:t> as </a:t>
                </a:r>
                <a:r>
                  <a:rPr lang="nb-NO" dirty="0" err="1"/>
                  <a:t>possible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nb-NO" dirty="0"/>
                  <a:t> given </a:t>
                </a:r>
                <a:r>
                  <a:rPr lang="nb-NO" dirty="0" err="1"/>
                  <a:t>some</a:t>
                </a:r>
                <a:r>
                  <a:rPr lang="nb-NO" dirty="0"/>
                  <a:t> </a:t>
                </a:r>
                <a:r>
                  <a:rPr lang="nb-NO" dirty="0" err="1"/>
                  <a:t>values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nb-NO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nb-NO" dirty="0"/>
                  <a:t> </a:t>
                </a:r>
              </a:p>
              <a:p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57D7EE5E-EE56-4427-95E4-6B87F3579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412" y="3458420"/>
                <a:ext cx="2709017" cy="1520160"/>
              </a:xfrm>
              <a:prstGeom prst="rect">
                <a:avLst/>
              </a:prstGeom>
              <a:blipFill>
                <a:blip r:embed="rId5"/>
                <a:stretch>
                  <a:fillRect l="-2027" t="-20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937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1C2FB-03A0-40F4-9B93-A631471A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041" y="-325677"/>
            <a:ext cx="7835030" cy="1325563"/>
          </a:xfrm>
        </p:spPr>
        <p:txBody>
          <a:bodyPr/>
          <a:lstStyle/>
          <a:p>
            <a:r>
              <a:rPr lang="nb-NO" dirty="0"/>
              <a:t>Group sessions from </a:t>
            </a:r>
            <a:r>
              <a:rPr lang="nb-NO" dirty="0" err="1"/>
              <a:t>now</a:t>
            </a:r>
            <a:r>
              <a:rPr lang="nb-NO" dirty="0"/>
              <a:t> </a:t>
            </a:r>
            <a:r>
              <a:rPr lang="nb-NO" dirty="0" err="1"/>
              <a:t>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FA708A-4C92-4F4F-8CE5-04DB9052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41" y="613775"/>
            <a:ext cx="11637723" cy="62442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18, </a:t>
            </a:r>
            <a:r>
              <a:rPr lang="nb-NO" b="1" dirty="0"/>
              <a:t>5. May</a:t>
            </a:r>
            <a:r>
              <a:rPr lang="nb-NO" dirty="0"/>
              <a:t> and </a:t>
            </a:r>
            <a:r>
              <a:rPr lang="nb-NO" b="1" dirty="0"/>
              <a:t>7. May</a:t>
            </a:r>
          </a:p>
          <a:p>
            <a:pPr marL="0" indent="0">
              <a:buNone/>
            </a:pPr>
            <a:r>
              <a:rPr lang="nb-NO" b="1" dirty="0"/>
              <a:t>- 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          - </a:t>
            </a:r>
            <a:r>
              <a:rPr lang="nb-NO" dirty="0" err="1"/>
              <a:t>Walkthrough</a:t>
            </a:r>
            <a:r>
              <a:rPr lang="nb-NO" dirty="0"/>
              <a:t> </a:t>
            </a:r>
            <a:r>
              <a:rPr lang="nb-NO" dirty="0" err="1"/>
              <a:t>solution</a:t>
            </a:r>
            <a:endParaRPr lang="nb-NO" b="1" dirty="0"/>
          </a:p>
          <a:p>
            <a:pPr>
              <a:buFontTx/>
              <a:buChar char="-"/>
            </a:pPr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                          -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>
              <a:buFontTx/>
              <a:buChar char="-"/>
            </a:pPr>
            <a:endParaRPr lang="nb-NO" b="1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19, </a:t>
            </a:r>
            <a:r>
              <a:rPr lang="nb-NO" b="1" i="1" dirty="0"/>
              <a:t>12. May</a:t>
            </a:r>
            <a:r>
              <a:rPr lang="nb-NO" i="1" dirty="0"/>
              <a:t> </a:t>
            </a:r>
            <a:r>
              <a:rPr lang="nb-NO" dirty="0"/>
              <a:t>and </a:t>
            </a:r>
            <a:r>
              <a:rPr lang="nb-NO" b="1" i="1" dirty="0"/>
              <a:t>14. May</a:t>
            </a:r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Homogeneous</a:t>
            </a:r>
            <a:r>
              <a:rPr lang="nb-NO" dirty="0"/>
              <a:t> Transform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- Forward-</a:t>
            </a:r>
            <a:r>
              <a:rPr lang="nb-NO" dirty="0" err="1"/>
              <a:t>Kinematics</a:t>
            </a:r>
            <a:r>
              <a:rPr lang="nb-NO" dirty="0"/>
              <a:t>          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*(Inverse-</a:t>
            </a:r>
            <a:r>
              <a:rPr lang="nb-NO" dirty="0" err="1"/>
              <a:t>kinematics</a:t>
            </a:r>
            <a:r>
              <a:rPr lang="nb-NO" dirty="0"/>
              <a:t>)*            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20, </a:t>
            </a:r>
            <a:r>
              <a:rPr lang="nb-NO" b="1" i="1" dirty="0"/>
              <a:t>19. May </a:t>
            </a:r>
            <a:r>
              <a:rPr lang="nb-NO" dirty="0"/>
              <a:t>and </a:t>
            </a:r>
            <a:r>
              <a:rPr lang="nb-NO" b="1" i="1" dirty="0"/>
              <a:t>21. May</a:t>
            </a:r>
          </a:p>
          <a:p>
            <a:pPr marL="0" indent="0">
              <a:buNone/>
            </a:pPr>
            <a:r>
              <a:rPr lang="nb-NO" dirty="0"/>
              <a:t>- Inverse-</a:t>
            </a:r>
            <a:r>
              <a:rPr lang="nb-NO" dirty="0" err="1"/>
              <a:t>Kinematics</a:t>
            </a:r>
            <a:r>
              <a:rPr lang="nb-NO" dirty="0"/>
              <a:t>          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- Dynamics		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*(Control </a:t>
            </a:r>
            <a:r>
              <a:rPr lang="nb-NO" dirty="0" err="1"/>
              <a:t>Theory</a:t>
            </a:r>
            <a:r>
              <a:rPr lang="nb-NO" dirty="0"/>
              <a:t>)*	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</a:t>
            </a:r>
          </a:p>
          <a:p>
            <a:pPr marL="0" indent="0">
              <a:buNone/>
            </a:pPr>
            <a:r>
              <a:rPr lang="nb-NO" dirty="0"/>
              <a:t>*(ROS)*		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21, </a:t>
            </a:r>
            <a:r>
              <a:rPr lang="nb-NO" b="1" i="1" dirty="0"/>
              <a:t>26.May</a:t>
            </a:r>
            <a:r>
              <a:rPr lang="nb-NO" dirty="0"/>
              <a:t> or </a:t>
            </a:r>
            <a:r>
              <a:rPr lang="nb-NO" b="1" i="1" dirty="0"/>
              <a:t>28.May </a:t>
            </a:r>
          </a:p>
          <a:p>
            <a:pPr marL="0" indent="0">
              <a:buNone/>
            </a:pPr>
            <a:r>
              <a:rPr lang="nb-NO" dirty="0"/>
              <a:t> - Last </a:t>
            </a:r>
            <a:r>
              <a:rPr lang="nb-NO" dirty="0" err="1"/>
              <a:t>official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   - </a:t>
            </a:r>
            <a:r>
              <a:rPr lang="nb-NO" dirty="0" err="1"/>
              <a:t>Feel</a:t>
            </a:r>
            <a:r>
              <a:rPr lang="nb-NO" dirty="0"/>
              <a:t> </a:t>
            </a:r>
            <a:r>
              <a:rPr lang="nb-NO" dirty="0" err="1"/>
              <a:t>free</a:t>
            </a:r>
            <a:r>
              <a:rPr lang="nb-NO" dirty="0"/>
              <a:t> to </a:t>
            </a:r>
            <a:r>
              <a:rPr lang="nb-NO" dirty="0" err="1"/>
              <a:t>request</a:t>
            </a:r>
            <a:r>
              <a:rPr lang="nb-NO" dirty="0"/>
              <a:t> </a:t>
            </a:r>
            <a:r>
              <a:rPr lang="nb-NO" dirty="0" err="1"/>
              <a:t>any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explanation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 -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or questions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exam</a:t>
            </a:r>
            <a:r>
              <a:rPr lang="nb-NO" dirty="0"/>
              <a:t> </a:t>
            </a:r>
            <a:r>
              <a:rPr lang="nb-NO" dirty="0" err="1"/>
              <a:t>might</a:t>
            </a:r>
            <a:r>
              <a:rPr lang="nb-NO" dirty="0"/>
              <a:t> be </a:t>
            </a:r>
            <a:r>
              <a:rPr lang="nb-NO" dirty="0" err="1"/>
              <a:t>explained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here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23, </a:t>
            </a:r>
            <a:r>
              <a:rPr lang="nb-NO" b="1" i="1" dirty="0"/>
              <a:t>11. June</a:t>
            </a:r>
          </a:p>
          <a:p>
            <a:pPr marL="0" indent="0">
              <a:buNone/>
            </a:pPr>
            <a:r>
              <a:rPr lang="nb-NO" dirty="0"/>
              <a:t> - </a:t>
            </a:r>
            <a:r>
              <a:rPr lang="nb-NO" dirty="0" err="1"/>
              <a:t>Examination</a:t>
            </a:r>
            <a:r>
              <a:rPr lang="nb-NO" dirty="0"/>
              <a:t> in IN3140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840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6E8A9C-1B08-477C-961F-63509739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597" y="289969"/>
            <a:ext cx="2856978" cy="1325563"/>
          </a:xfrm>
        </p:spPr>
        <p:txBody>
          <a:bodyPr/>
          <a:lstStyle/>
          <a:p>
            <a:r>
              <a:rPr lang="nb-NO" dirty="0" err="1"/>
              <a:t>Todays</a:t>
            </a:r>
            <a:r>
              <a:rPr lang="nb-NO" dirty="0"/>
              <a:t> 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9CD368-4251-4618-BA93-79BFCE09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34" y="1900781"/>
            <a:ext cx="9909132" cy="4351338"/>
          </a:xfrm>
        </p:spPr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3 – Solution</a:t>
            </a:r>
          </a:p>
          <a:p>
            <a:pPr marL="0" indent="0">
              <a:buNone/>
            </a:pPr>
            <a:r>
              <a:rPr lang="nb-NO" dirty="0"/>
              <a:t>(I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remove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solution</a:t>
            </a:r>
            <a:r>
              <a:rPr lang="nb-NO" dirty="0"/>
              <a:t> from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powerpoint</a:t>
            </a:r>
            <a:r>
              <a:rPr lang="nb-NO" dirty="0"/>
              <a:t> 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time)</a:t>
            </a:r>
          </a:p>
          <a:p>
            <a:endParaRPr lang="nb-NO" dirty="0"/>
          </a:p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endParaRPr lang="nb-NO" dirty="0"/>
          </a:p>
          <a:p>
            <a:r>
              <a:rPr lang="nb-NO" dirty="0"/>
              <a:t>The plan for </a:t>
            </a:r>
            <a:r>
              <a:rPr lang="nb-NO" dirty="0" err="1"/>
              <a:t>future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sessions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278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BF24BAE2-2AFC-4F20-9187-CE406552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863" y="2139754"/>
            <a:ext cx="10960274" cy="2578491"/>
          </a:xfrm>
        </p:spPr>
        <p:txBody>
          <a:bodyPr>
            <a:normAutofit/>
          </a:bodyPr>
          <a:lstStyle/>
          <a:p>
            <a:r>
              <a:rPr lang="nb-NO" sz="8000" b="1" dirty="0" err="1"/>
              <a:t>Mandatory</a:t>
            </a:r>
            <a:r>
              <a:rPr lang="nb-NO" sz="8000" b="1" dirty="0"/>
              <a:t> Solution - Start</a:t>
            </a:r>
          </a:p>
        </p:txBody>
      </p:sp>
    </p:spTree>
    <p:extLst>
      <p:ext uri="{BB962C8B-B14F-4D97-AF65-F5344CB8AC3E}">
        <p14:creationId xmlns:p14="http://schemas.microsoft.com/office/powerpoint/2010/main" val="58518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9F260-F417-44EA-9FDA-02BAF1E6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341" y="2712540"/>
            <a:ext cx="7016656" cy="1325563"/>
          </a:xfrm>
        </p:spPr>
        <p:txBody>
          <a:bodyPr>
            <a:noAutofit/>
          </a:bodyPr>
          <a:lstStyle/>
          <a:p>
            <a:r>
              <a:rPr lang="nb-NO" sz="9600" b="1" dirty="0"/>
              <a:t>!REMOVED!</a:t>
            </a:r>
          </a:p>
        </p:txBody>
      </p:sp>
    </p:spTree>
    <p:extLst>
      <p:ext uri="{BB962C8B-B14F-4D97-AF65-F5344CB8AC3E}">
        <p14:creationId xmlns:p14="http://schemas.microsoft.com/office/powerpoint/2010/main" val="120474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C311473A-0DCC-4167-8981-FBD2795B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2139754"/>
            <a:ext cx="11461315" cy="2578491"/>
          </a:xfrm>
        </p:spPr>
        <p:txBody>
          <a:bodyPr>
            <a:normAutofit/>
          </a:bodyPr>
          <a:lstStyle/>
          <a:p>
            <a:r>
              <a:rPr lang="nb-NO" sz="8000" b="1" dirty="0" err="1"/>
              <a:t>Mandatory</a:t>
            </a:r>
            <a:r>
              <a:rPr lang="nb-NO" sz="8000" b="1" dirty="0"/>
              <a:t> Solution - Finish</a:t>
            </a:r>
          </a:p>
        </p:txBody>
      </p:sp>
    </p:spTree>
    <p:extLst>
      <p:ext uri="{BB962C8B-B14F-4D97-AF65-F5344CB8AC3E}">
        <p14:creationId xmlns:p14="http://schemas.microsoft.com/office/powerpoint/2010/main" val="144172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727D44A0-F572-448C-B685-D765D4EF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5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8000" b="1" dirty="0"/>
              <a:t>Control </a:t>
            </a:r>
            <a:r>
              <a:rPr lang="nb-NO" sz="8000" b="1" dirty="0" err="1"/>
              <a:t>Theory</a:t>
            </a:r>
            <a:r>
              <a:rPr lang="nb-NO" sz="8000" b="1" dirty="0"/>
              <a:t> – </a:t>
            </a:r>
            <a:r>
              <a:rPr lang="nb-NO" sz="8000" b="1" dirty="0" err="1"/>
              <a:t>Exercise</a:t>
            </a:r>
            <a:r>
              <a:rPr lang="nb-NO" sz="8000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43281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44D395-ABB0-4228-B3FE-E790211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D25398D-3FA4-457E-9649-7ACA28F13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6" y="1016203"/>
            <a:ext cx="9552365" cy="58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6" name="Bilde 5" descr="Et bilde som inneholder tekst&#10;&#10;Automatisk generert beskrivelse">
            <a:extLst>
              <a:ext uri="{FF2B5EF4-FFF2-40B4-BE49-F238E27FC236}">
                <a16:creationId xmlns:a16="http://schemas.microsoft.com/office/drawing/2014/main" id="{195A3794-1AA3-4B15-962A-7DC6A4FF1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4" y="1475652"/>
            <a:ext cx="10790522" cy="39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791</Words>
  <Application>Microsoft Office PowerPoint</Application>
  <PresentationFormat>Widescreen</PresentationFormat>
  <Paragraphs>115</Paragraphs>
  <Slides>25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Office-tema</vt:lpstr>
      <vt:lpstr>Group Session 05.05.2021</vt:lpstr>
      <vt:lpstr>Mandatory assignment 4 – Deadline</vt:lpstr>
      <vt:lpstr>Todays plan</vt:lpstr>
      <vt:lpstr>Mandatory Solution - Start</vt:lpstr>
      <vt:lpstr>!REMOVED!</vt:lpstr>
      <vt:lpstr>Mandatory Solution - Finish</vt:lpstr>
      <vt:lpstr>Control Theory – Exercise 1</vt:lpstr>
      <vt:lpstr>Control Theory – Exercise 4, 2017</vt:lpstr>
      <vt:lpstr>Control Theory – Exercise 4, 2017</vt:lpstr>
      <vt:lpstr>PowerPoint-presentasjon</vt:lpstr>
      <vt:lpstr>PowerPoint-presentasjon</vt:lpstr>
      <vt:lpstr>Control Theory – Exercise 4, 2017</vt:lpstr>
      <vt:lpstr>PowerPoint-presentasjon</vt:lpstr>
      <vt:lpstr>PowerPoint-presentasjon</vt:lpstr>
      <vt:lpstr>PowerPoint-presentasjon</vt:lpstr>
      <vt:lpstr>PowerPoint-presentasjon</vt:lpstr>
      <vt:lpstr>Control Theory – Exercise 4, 2017</vt:lpstr>
      <vt:lpstr>Control Theory – Exercise 2</vt:lpstr>
      <vt:lpstr>PowerPoint-presentasjon</vt:lpstr>
      <vt:lpstr>Control Theory – Exercise 4, 2018 </vt:lpstr>
      <vt:lpstr>Control Theory – Exercise 4, 2018 </vt:lpstr>
      <vt:lpstr>Control Theory – Exercise 4, 2018 </vt:lpstr>
      <vt:lpstr>Control Theory – Exercise 4, 2018 </vt:lpstr>
      <vt:lpstr>Hint and tips for assignment 4</vt:lpstr>
      <vt:lpstr>Group sessions from now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Session 05.05.2021</dc:title>
  <dc:creator>Tony Nguyen</dc:creator>
  <cp:lastModifiedBy>Tony Nguyen</cp:lastModifiedBy>
  <cp:revision>170</cp:revision>
  <dcterms:created xsi:type="dcterms:W3CDTF">2021-05-04T08:39:33Z</dcterms:created>
  <dcterms:modified xsi:type="dcterms:W3CDTF">2021-05-28T08:59:09Z</dcterms:modified>
</cp:coreProperties>
</file>