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7" r:id="rId4"/>
    <p:sldId id="299" r:id="rId5"/>
    <p:sldId id="321" r:id="rId6"/>
    <p:sldId id="298" r:id="rId7"/>
    <p:sldId id="306" r:id="rId8"/>
    <p:sldId id="272" r:id="rId9"/>
    <p:sldId id="273" r:id="rId10"/>
    <p:sldId id="300" r:id="rId11"/>
    <p:sldId id="301" r:id="rId12"/>
    <p:sldId id="274" r:id="rId13"/>
    <p:sldId id="314" r:id="rId14"/>
    <p:sldId id="315" r:id="rId15"/>
    <p:sldId id="316" r:id="rId16"/>
    <p:sldId id="317" r:id="rId17"/>
    <p:sldId id="318" r:id="rId18"/>
    <p:sldId id="275" r:id="rId19"/>
    <p:sldId id="307" r:id="rId20"/>
    <p:sldId id="276" r:id="rId21"/>
    <p:sldId id="302" r:id="rId22"/>
    <p:sldId id="303" r:id="rId23"/>
    <p:sldId id="304" r:id="rId24"/>
    <p:sldId id="305" r:id="rId25"/>
    <p:sldId id="313" r:id="rId26"/>
    <p:sldId id="319" r:id="rId27"/>
    <p:sldId id="320" r:id="rId28"/>
    <p:sldId id="277" r:id="rId2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5405-27D1-4CAB-B5D4-BE9289CC39CB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DD141-5837-4FA7-A3AF-1C69699C5D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51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DD141-5837-4FA7-A3AF-1C69699C5DA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12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39ABBA-E8B7-4B12-BC1C-F15B4F557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1A5BAAF-D9B0-4206-81EB-562936C0C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83D342-CA84-49ED-B913-5AF3224F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2E0F73-723E-4F03-8B80-4FE8F12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C2A16E-9706-4DC4-9718-959C6231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08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18F8EA-B500-46A4-8ADB-E1CCA2DBF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B098D6D-44C7-418A-839E-8FDDD387F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BAA56C-9316-49EC-8330-EB0E82A8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336334-E05B-4D80-B598-81675DE3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2B02CE-DF70-4376-9F8F-7AD938CB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070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D7603BE-CA02-48B4-B369-973D7AB5D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D5DF22B-ECA8-4827-B32E-5170BAEEF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BAA347-D86A-4EE0-AB00-161CFF24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70DDC1-2993-4CD4-9E0E-91E70A40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442EA9-4D0D-4A15-A70E-E31FCC4E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052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A39FA7-EBE2-422C-8800-83DF337B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BA8C2F-95FF-46B4-98C9-5D67FA4FE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7CECE2-B491-479B-A311-E37A6017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9F976E-B0E7-4CBB-9669-7734A0A9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7366523-9C1E-47B4-AE8F-730FD6D4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25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DE7BA9-306E-4258-A903-E1EB1415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2D137C-A5E9-4266-ACDA-3F24FB4D2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B05C06-71DB-4FEA-82FA-3D74B0F6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F460BF-B58F-43B8-9769-643FDC0CA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B1D653-81D8-454D-8D86-9CECC6C18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50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3BF666-EA9F-4BD8-88F4-15D05061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3518A2-0A10-4488-9BB3-385426E44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C6A5A2-976B-4771-A528-9E1BBC050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020A3F9-D5D0-429F-B68B-ED0ACDAB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8D58ED-A705-4DB3-B536-5BFF8AC1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D55F3C-2F95-4E6F-8416-A1CEE7BA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151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92830C-CDD9-4702-98D1-728861C0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9ACE7C-0709-4083-B699-96D89CD4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708798A-4290-4838-BBA8-C05EA7F4E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3083ADE-7D13-429B-A7DC-55A0B9D0C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310B15A-629B-4A21-87D3-D1D74D452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69D8645-AD50-468A-8A99-118E16C1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69AAA70-05BC-4C08-A7E6-263A853A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D5899E9-6776-446C-A2BC-230501B4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02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C146B4-8DD4-41DC-BE82-11B61B40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F9F2C40-6EE3-4D40-BEF6-CD4C888D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5541A88-C388-47D8-A082-AE0330B6C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721838B-1E41-4FA5-91DF-19AA6E1C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43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8B00589-2E37-4AA8-A0A2-2E2EDDF9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C6F85B3-7516-4222-9EE2-4C2BCA74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34A48E7-C292-47C4-BCD4-0A65C7E6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1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A599D5-B756-41ED-9C62-63072D95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F07AE2-55F5-4350-A3C0-FE50790A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52E7F65-D100-4670-B1A9-FFEF4B757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3AB34A-676B-4F20-89FC-2FF162DF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DE0D57-8043-45E4-9D47-1881FEF1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5D2DE92-FEDB-4300-B05D-4C854739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86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6D3B32-1510-480B-9F02-44817B2B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F9ABF4B-B792-41ED-B6B2-0A5219118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C04742-5D66-4B89-88AC-82968E489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586ACDC-2B67-4FD7-A72E-F5A5AF1A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6CA14C2-ED2D-4DE9-BB66-67676F4E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E405A9-074F-443C-A80B-CB0C6D44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724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F327013-9CC8-4F26-9457-480CED42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E3D98EC-9E06-492C-9E14-D90ED4D37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C099B-F147-406B-B095-85EBF8AA7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BE84-076E-4487-A9B0-97ECFA2D3E5C}" type="datetimeFigureOut">
              <a:rPr lang="nb-NO" smtClean="0"/>
              <a:t>28.05.2021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806808-9A7D-42F8-866D-E68AD4F6B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C038D4-1882-48AB-973F-7CCE7933F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7940-4B4A-4F29-9D53-7F32EFA309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01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pnguyen@ifi.uio.n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18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3" Type="http://schemas.openxmlformats.org/officeDocument/2006/relationships/image" Target="../media/image186.png"/><Relationship Id="rId7" Type="http://schemas.openxmlformats.org/officeDocument/2006/relationships/image" Target="../media/image190.png"/><Relationship Id="rId2" Type="http://schemas.openxmlformats.org/officeDocument/2006/relationships/image" Target="../media/image1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9.png"/><Relationship Id="rId5" Type="http://schemas.openxmlformats.org/officeDocument/2006/relationships/image" Target="../media/image188.png"/><Relationship Id="rId10" Type="http://schemas.openxmlformats.org/officeDocument/2006/relationships/image" Target="../media/image193.png"/><Relationship Id="rId4" Type="http://schemas.openxmlformats.org/officeDocument/2006/relationships/image" Target="../media/image187.png"/><Relationship Id="rId9" Type="http://schemas.openxmlformats.org/officeDocument/2006/relationships/image" Target="../media/image19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7.png"/><Relationship Id="rId4" Type="http://schemas.openxmlformats.org/officeDocument/2006/relationships/image" Target="../media/image19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png"/><Relationship Id="rId3" Type="http://schemas.openxmlformats.org/officeDocument/2006/relationships/image" Target="../media/image199.png"/><Relationship Id="rId7" Type="http://schemas.openxmlformats.org/officeDocument/2006/relationships/image" Target="../media/image203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2.png"/><Relationship Id="rId5" Type="http://schemas.openxmlformats.org/officeDocument/2006/relationships/image" Target="../media/image201.png"/><Relationship Id="rId4" Type="http://schemas.openxmlformats.org/officeDocument/2006/relationships/image" Target="../media/image20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8.png"/><Relationship Id="rId4" Type="http://schemas.openxmlformats.org/officeDocument/2006/relationships/image" Target="../media/image20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8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0.png"/><Relationship Id="rId4" Type="http://schemas.openxmlformats.org/officeDocument/2006/relationships/image" Target="../media/image2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D164F-FB6F-44AC-9809-06E6DC85F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239" y="339213"/>
            <a:ext cx="9144000" cy="1010111"/>
          </a:xfrm>
        </p:spPr>
        <p:txBody>
          <a:bodyPr/>
          <a:lstStyle/>
          <a:p>
            <a:r>
              <a:rPr lang="nb-NO" dirty="0"/>
              <a:t>Group </a:t>
            </a:r>
            <a:r>
              <a:rPr lang="nb-NO" dirty="0" err="1"/>
              <a:t>Session</a:t>
            </a:r>
            <a:r>
              <a:rPr lang="nb-NO" dirty="0"/>
              <a:t> 07.05.2021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DC6C48E-9FAA-4407-A5A2-8746F627F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336" y="3288335"/>
            <a:ext cx="9144000" cy="538317"/>
          </a:xfrm>
        </p:spPr>
        <p:txBody>
          <a:bodyPr/>
          <a:lstStyle/>
          <a:p>
            <a:r>
              <a:rPr lang="nb-NO" dirty="0"/>
              <a:t>Email: </a:t>
            </a:r>
            <a:r>
              <a:rPr lang="nb-NO" dirty="0">
                <a:hlinkClick r:id="rId2"/>
              </a:rPr>
              <a:t>hpnguyen@ifi.uio.no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753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CF96D86E-CFA4-461A-8D95-D5107996D6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61" y="517229"/>
            <a:ext cx="9552365" cy="5823542"/>
          </a:xfrm>
          <a:prstGeom prst="rect">
            <a:avLst/>
          </a:prstGeom>
        </p:spPr>
      </p:pic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59FE15D3-5985-4B57-9573-88971BE9696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9" b="76607"/>
          <a:stretch/>
        </p:blipFill>
        <p:spPr>
          <a:xfrm>
            <a:off x="333148" y="244664"/>
            <a:ext cx="10685991" cy="913911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34D2A59C-58CD-45DD-BE5C-D08AD419C876}"/>
              </a:ext>
            </a:extLst>
          </p:cNvPr>
          <p:cNvSpPr txBox="1"/>
          <p:nvPr/>
        </p:nvSpPr>
        <p:spPr>
          <a:xfrm>
            <a:off x="6095999" y="1751091"/>
            <a:ext cx="3133241" cy="27586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E695BFBA-1CDA-464F-92AE-3DBE7BAE74E8}"/>
                  </a:ext>
                </a:extLst>
              </p:cNvPr>
              <p:cNvSpPr txBox="1"/>
              <p:nvPr/>
            </p:nvSpPr>
            <p:spPr>
              <a:xfrm>
                <a:off x="9596929" y="5115941"/>
                <a:ext cx="717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TekstSylinder 2">
                <a:extLst>
                  <a:ext uri="{FF2B5EF4-FFF2-40B4-BE49-F238E27FC236}">
                    <a16:creationId xmlns:a16="http://schemas.microsoft.com/office/drawing/2014/main" id="{E695BFBA-1CDA-464F-92AE-3DBE7BAE7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6929" y="5115941"/>
                <a:ext cx="717846" cy="369332"/>
              </a:xfrm>
              <a:prstGeom prst="rect">
                <a:avLst/>
              </a:prstGeom>
              <a:blipFill>
                <a:blip r:embed="rId5"/>
                <a:stretch>
                  <a:fillRect r="-4237"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F4AE7180-FBED-46BA-8ED6-59C4CB28827C}"/>
              </a:ext>
            </a:extLst>
          </p:cNvPr>
          <p:cNvCxnSpPr/>
          <p:nvPr/>
        </p:nvCxnSpPr>
        <p:spPr>
          <a:xfrm flipH="1" flipV="1">
            <a:off x="7862131" y="4230168"/>
            <a:ext cx="1692067" cy="1051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A56B469B-737D-48A3-9EFA-1A869CACEA6B}"/>
                  </a:ext>
                </a:extLst>
              </p:cNvPr>
              <p:cNvSpPr txBox="1"/>
              <p:nvPr/>
            </p:nvSpPr>
            <p:spPr>
              <a:xfrm>
                <a:off x="2775961" y="4325123"/>
                <a:ext cx="717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A56B469B-737D-48A3-9EFA-1A869CACE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961" y="4325123"/>
                <a:ext cx="71784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93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32C3769C-3AB1-44D8-AA6A-0852EE50A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2415"/>
            <a:ext cx="5943600" cy="436262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3635DE8E-F96C-4E96-9601-6D5A6623D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754489"/>
            <a:ext cx="6763086" cy="50584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9D6E954-983B-47A1-A7DF-D9F477BDBD7D}"/>
                  </a:ext>
                </a:extLst>
              </p:cNvPr>
              <p:cNvSpPr txBox="1"/>
              <p:nvPr/>
            </p:nvSpPr>
            <p:spPr>
              <a:xfrm>
                <a:off x="10383141" y="4604319"/>
                <a:ext cx="6580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E9D6E954-983B-47A1-A7DF-D9F477BDB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3141" y="4604319"/>
                <a:ext cx="658026" cy="369332"/>
              </a:xfrm>
              <a:prstGeom prst="rect">
                <a:avLst/>
              </a:prstGeom>
              <a:blipFill>
                <a:blip r:embed="rId4"/>
                <a:stretch>
                  <a:fillRect r="-13889"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72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D902909-74A6-44F1-9D0F-5FDB5F87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BC8C0887-3C9C-462D-8083-CDFCC6E7A1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4" r="627" b="22832"/>
          <a:stretch/>
        </p:blipFill>
        <p:spPr>
          <a:xfrm>
            <a:off x="331546" y="1126670"/>
            <a:ext cx="10722897" cy="205740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F298EB32-A8DE-4CF3-B835-F2D864EFC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85" y="3429000"/>
            <a:ext cx="5486400" cy="316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62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31E47D9-C828-45E8-A07E-B3A9A2B12D39}"/>
                  </a:ext>
                </a:extLst>
              </p:cNvPr>
              <p:cNvSpPr txBox="1"/>
              <p:nvPr/>
            </p:nvSpPr>
            <p:spPr>
              <a:xfrm>
                <a:off x="2948299" y="726392"/>
                <a:ext cx="52300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𝑎𝑐𝑡𝑢𝑎𝑡𝑜𝑟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31E47D9-C828-45E8-A07E-B3A9A2B12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299" y="726392"/>
                <a:ext cx="5230026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E2A7F5C-D05D-435F-B0DB-D720D498DE8B}"/>
                  </a:ext>
                </a:extLst>
              </p:cNvPr>
              <p:cNvSpPr txBox="1"/>
              <p:nvPr/>
            </p:nvSpPr>
            <p:spPr>
              <a:xfrm>
                <a:off x="2837203" y="1187865"/>
                <a:ext cx="476855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E2A7F5C-D05D-435F-B0DB-D720D498D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203" y="1187865"/>
                <a:ext cx="4768554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1A01BF-0848-4DB8-90EF-0D24541DB789}"/>
                  </a:ext>
                </a:extLst>
              </p:cNvPr>
              <p:cNvSpPr txBox="1"/>
              <p:nvPr/>
            </p:nvSpPr>
            <p:spPr>
              <a:xfrm>
                <a:off x="9152545" y="687270"/>
                <a:ext cx="2589375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nb-NO" dirty="0"/>
                  <a:t>(s)</a:t>
                </a:r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6E1A01BF-0848-4DB8-90EF-0D24541DB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2545" y="687270"/>
                <a:ext cx="2589375" cy="374270"/>
              </a:xfrm>
              <a:prstGeom prst="rect">
                <a:avLst/>
              </a:prstGeom>
              <a:blipFill>
                <a:blip r:embed="rId4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BA89FE1-1993-42B2-9CD7-4E776C5FE5D7}"/>
                  </a:ext>
                </a:extLst>
              </p:cNvPr>
              <p:cNvSpPr txBox="1"/>
              <p:nvPr/>
            </p:nvSpPr>
            <p:spPr>
              <a:xfrm>
                <a:off x="8879081" y="1061540"/>
                <a:ext cx="2948298" cy="387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BA89FE1-1993-42B2-9CD7-4E776C5FE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081" y="1061540"/>
                <a:ext cx="2948298" cy="387029"/>
              </a:xfrm>
              <a:prstGeom prst="rect">
                <a:avLst/>
              </a:prstGeom>
              <a:blipFill>
                <a:blip r:embed="rId5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1C1B00D2-39E1-4D5A-8AA5-B461A3AD9B00}"/>
                  </a:ext>
                </a:extLst>
              </p:cNvPr>
              <p:cNvSpPr txBox="1"/>
              <p:nvPr/>
            </p:nvSpPr>
            <p:spPr>
              <a:xfrm>
                <a:off x="2691923" y="1673550"/>
                <a:ext cx="640080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̇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1C1B00D2-39E1-4D5A-8AA5-B461A3AD9B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923" y="1673550"/>
                <a:ext cx="6400801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231536B-D981-470D-871E-2A148B58F818}"/>
                  </a:ext>
                </a:extLst>
              </p:cNvPr>
              <p:cNvSpPr txBox="1"/>
              <p:nvPr/>
            </p:nvSpPr>
            <p:spPr>
              <a:xfrm>
                <a:off x="2691923" y="2173476"/>
                <a:ext cx="865689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231536B-D981-470D-871E-2A148B58F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923" y="2173476"/>
                <a:ext cx="865689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Høyre klammeparentes 9">
            <a:extLst>
              <a:ext uri="{FF2B5EF4-FFF2-40B4-BE49-F238E27FC236}">
                <a16:creationId xmlns:a16="http://schemas.microsoft.com/office/drawing/2014/main" id="{680D9508-7395-42DF-95D8-FC4AD816AAAB}"/>
              </a:ext>
            </a:extLst>
          </p:cNvPr>
          <p:cNvSpPr/>
          <p:nvPr/>
        </p:nvSpPr>
        <p:spPr>
          <a:xfrm rot="5400000">
            <a:off x="6844657" y="2310584"/>
            <a:ext cx="418744" cy="1103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90E074E1-25C0-427B-886D-FFBA6F65F82F}"/>
              </a:ext>
            </a:extLst>
          </p:cNvPr>
          <p:cNvSpPr txBox="1"/>
          <p:nvPr/>
        </p:nvSpPr>
        <p:spPr>
          <a:xfrm>
            <a:off x="6930640" y="3136170"/>
            <a:ext cx="75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1F57708B-494B-4529-B606-DD838ABC6ECF}"/>
                  </a:ext>
                </a:extLst>
              </p:cNvPr>
              <p:cNvSpPr txBox="1"/>
              <p:nvPr/>
            </p:nvSpPr>
            <p:spPr>
              <a:xfrm>
                <a:off x="2033375" y="3551792"/>
                <a:ext cx="865689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𝑐𝑜𝑛𝑡𝑟𝑜𝑙𝑙𝑒𝑟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)−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1F57708B-494B-4529-B606-DD838ABC6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75" y="3551792"/>
                <a:ext cx="8656890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64BB5F1E-56D6-4422-B96C-1EFA095CDCE9}"/>
                  </a:ext>
                </a:extLst>
              </p:cNvPr>
              <p:cNvSpPr txBox="1"/>
              <p:nvPr/>
            </p:nvSpPr>
            <p:spPr>
              <a:xfrm>
                <a:off x="2691923" y="4358275"/>
                <a:ext cx="8964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b="1" dirty="0"/>
                  <a:t>Find </a:t>
                </a:r>
                <a:r>
                  <a:rPr lang="nb-NO" b="1" dirty="0" err="1"/>
                  <a:t>the</a:t>
                </a:r>
                <a:r>
                  <a:rPr lang="nb-NO" b="1" dirty="0"/>
                  <a:t> </a:t>
                </a:r>
                <a:r>
                  <a:rPr lang="nb-NO" b="1" dirty="0" err="1"/>
                  <a:t>transferfunction</a:t>
                </a:r>
                <a:r>
                  <a:rPr lang="nb-NO" b="1" dirty="0"/>
                  <a:t> 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𝑎𝑐𝑡𝑢𝑎𝑡𝑜𝑟</m:t>
                        </m:r>
                      </m:sub>
                    </m:sSub>
                  </m:oMath>
                </a14:m>
                <a:r>
                  <a:rPr lang="nb-NO" b="1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𝑐𝑜𝑛𝑡𝑟𝑜𝑙𝑙𝑒𝑟</m:t>
                        </m:r>
                      </m:sub>
                    </m:sSub>
                  </m:oMath>
                </a14:m>
                <a:r>
                  <a:rPr lang="nb-NO" b="1" dirty="0"/>
                  <a:t> and by </a:t>
                </a:r>
                <a:r>
                  <a:rPr lang="nb-NO" b="1" dirty="0" err="1"/>
                  <a:t>solving</a:t>
                </a:r>
                <a:r>
                  <a:rPr lang="nb-NO" b="1" dirty="0"/>
                  <a:t> for </a:t>
                </a:r>
                <a14:m>
                  <m:oMath xmlns:m="http://schemas.openxmlformats.org/officeDocument/2006/math">
                    <m:r>
                      <a:rPr lang="nb-NO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nb-NO" b="1" dirty="0"/>
              </a:p>
            </p:txBody>
          </p:sp>
        </mc:Choice>
        <mc:Fallback xmlns=""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64BB5F1E-56D6-4422-B96C-1EFA095CD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923" y="4358275"/>
                <a:ext cx="8964539" cy="369332"/>
              </a:xfrm>
              <a:prstGeom prst="rect">
                <a:avLst/>
              </a:prstGeom>
              <a:blipFill>
                <a:blip r:embed="rId9"/>
                <a:stretch>
                  <a:fillRect l="-612" t="-983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18D9D312-5E97-4A64-A9E1-CBF76368863A}"/>
                  </a:ext>
                </a:extLst>
              </p:cNvPr>
              <p:cNvSpPr txBox="1"/>
              <p:nvPr/>
            </p:nvSpPr>
            <p:spPr>
              <a:xfrm>
                <a:off x="1392251" y="4819098"/>
                <a:ext cx="957841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)−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18D9D312-5E97-4A64-A9E1-CBF763688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251" y="4819098"/>
                <a:ext cx="9578411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26A24C9-5F29-45CE-BE0B-5ED0F1979BD9}"/>
              </a:ext>
            </a:extLst>
          </p:cNvPr>
          <p:cNvSpPr txBox="1"/>
          <p:nvPr/>
        </p:nvSpPr>
        <p:spPr>
          <a:xfrm>
            <a:off x="8357786" y="2875903"/>
            <a:ext cx="483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velocity</a:t>
            </a:r>
            <a:r>
              <a:rPr lang="nb-NO" dirty="0"/>
              <a:t> to </a:t>
            </a:r>
            <a:r>
              <a:rPr lang="nb-NO" dirty="0" err="1"/>
              <a:t>reach</a:t>
            </a:r>
            <a:r>
              <a:rPr lang="nb-NO" dirty="0"/>
              <a:t> zero as it </a:t>
            </a:r>
            <a:r>
              <a:rPr lang="nb-NO" dirty="0" err="1"/>
              <a:t>reaches</a:t>
            </a:r>
            <a:r>
              <a:rPr lang="nb-NO" dirty="0"/>
              <a:t> </a:t>
            </a:r>
            <a:r>
              <a:rPr lang="nb-NO" dirty="0" err="1"/>
              <a:t>its</a:t>
            </a:r>
            <a:r>
              <a:rPr lang="nb-NO" dirty="0"/>
              <a:t> </a:t>
            </a:r>
            <a:r>
              <a:rPr lang="nb-NO" dirty="0" err="1"/>
              <a:t>targeted</a:t>
            </a:r>
            <a:r>
              <a:rPr lang="nb-NO" dirty="0"/>
              <a:t> </a:t>
            </a:r>
            <a:r>
              <a:rPr lang="nb-NO" dirty="0" err="1"/>
              <a:t>value</a:t>
            </a:r>
            <a:r>
              <a:rPr lang="nb-NO" dirty="0"/>
              <a:t>, </a:t>
            </a:r>
            <a:r>
              <a:rPr lang="nb-NO" dirty="0" err="1"/>
              <a:t>hence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term </a:t>
            </a:r>
            <a:r>
              <a:rPr lang="nb-NO" dirty="0" err="1"/>
              <a:t>becomes</a:t>
            </a:r>
            <a:r>
              <a:rPr lang="nb-NO" dirty="0"/>
              <a:t> 0</a:t>
            </a:r>
          </a:p>
        </p:txBody>
      </p:sp>
      <p:cxnSp>
        <p:nvCxnSpPr>
          <p:cNvPr id="17" name="Rett pilkobling 16">
            <a:extLst>
              <a:ext uri="{FF2B5EF4-FFF2-40B4-BE49-F238E27FC236}">
                <a16:creationId xmlns:a16="http://schemas.microsoft.com/office/drawing/2014/main" id="{EE686155-282C-4947-8AE7-033D93BC75B3}"/>
              </a:ext>
            </a:extLst>
          </p:cNvPr>
          <p:cNvCxnSpPr/>
          <p:nvPr/>
        </p:nvCxnSpPr>
        <p:spPr>
          <a:xfrm flipH="1" flipV="1">
            <a:off x="7306654" y="2748252"/>
            <a:ext cx="957129" cy="516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582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15047B9F-CC0D-4858-9BB2-31538FC58FF5}"/>
                  </a:ext>
                </a:extLst>
              </p:cNvPr>
              <p:cNvSpPr txBox="1"/>
              <p:nvPr/>
            </p:nvSpPr>
            <p:spPr>
              <a:xfrm>
                <a:off x="1477709" y="332556"/>
                <a:ext cx="957841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)−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𝐽𝑠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𝐵𝑠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15047B9F-CC0D-4858-9BB2-31538FC58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709" y="332556"/>
                <a:ext cx="9578411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C128F48F-9E5B-47DE-8F77-29704DA3F8FF}"/>
                  </a:ext>
                </a:extLst>
              </p:cNvPr>
              <p:cNvSpPr txBox="1"/>
              <p:nvPr/>
            </p:nvSpPr>
            <p:spPr>
              <a:xfrm>
                <a:off x="1939896" y="1818100"/>
                <a:ext cx="10729956" cy="485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𝐽𝑠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𝐵𝑠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nb-NO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C128F48F-9E5B-47DE-8F77-29704DA3F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896" y="1818100"/>
                <a:ext cx="10729956" cy="485646"/>
              </a:xfrm>
              <a:prstGeom prst="rect">
                <a:avLst/>
              </a:prstGeom>
              <a:blipFill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BF6D7187-8383-42B3-9A2F-59B86EC3E9F0}"/>
                  </a:ext>
                </a:extLst>
              </p:cNvPr>
              <p:cNvSpPr txBox="1"/>
              <p:nvPr/>
            </p:nvSpPr>
            <p:spPr>
              <a:xfrm>
                <a:off x="2904146" y="2874306"/>
                <a:ext cx="10729956" cy="485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𝐽𝑠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𝐵𝑠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nb-NO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nb-NO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BF6D7187-8383-42B3-9A2F-59B86EC3E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146" y="2874306"/>
                <a:ext cx="10729956" cy="485646"/>
              </a:xfrm>
              <a:prstGeom prst="rect">
                <a:avLst/>
              </a:prstGeom>
              <a:blipFill>
                <a:blip r:embed="rId4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1A9D715-FBF4-462D-A5A5-FE434C167CA2}"/>
                  </a:ext>
                </a:extLst>
              </p:cNvPr>
              <p:cNvSpPr txBox="1"/>
              <p:nvPr/>
            </p:nvSpPr>
            <p:spPr>
              <a:xfrm>
                <a:off x="731022" y="3756055"/>
                <a:ext cx="1072995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𝐽𝑠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m:rPr>
                              <m:nor/>
                            </m:rPr>
                            <a:rPr lang="nb-NO" dirty="0"/>
                            <m:t>+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1A9D715-FBF4-462D-A5A5-FE434C167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22" y="3756055"/>
                <a:ext cx="10729956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35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AA5C317-5EA7-4E05-B73B-354A6DEB8D84}"/>
              </a:ext>
            </a:extLst>
          </p:cNvPr>
          <p:cNvSpPr txBox="1"/>
          <p:nvPr/>
        </p:nvSpPr>
        <p:spPr>
          <a:xfrm>
            <a:off x="1589517" y="435836"/>
            <a:ext cx="244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Step</a:t>
            </a:r>
            <a:r>
              <a:rPr lang="nb-NO" dirty="0"/>
              <a:t> input </a:t>
            </a:r>
            <a:r>
              <a:rPr lang="nb-NO" dirty="0" err="1"/>
              <a:t>reference</a:t>
            </a: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1F885F1-078B-4E7B-B998-8E4F9D7A7339}"/>
              </a:ext>
            </a:extLst>
          </p:cNvPr>
          <p:cNvSpPr txBox="1"/>
          <p:nvPr/>
        </p:nvSpPr>
        <p:spPr>
          <a:xfrm>
            <a:off x="6638658" y="458132"/>
            <a:ext cx="244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Constant</a:t>
            </a:r>
            <a:r>
              <a:rPr lang="nb-NO" dirty="0"/>
              <a:t> </a:t>
            </a:r>
            <a:r>
              <a:rPr lang="nb-NO" dirty="0" err="1"/>
              <a:t>disturbance</a:t>
            </a:r>
            <a:r>
              <a:rPr lang="nb-NO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F680CD9F-48D3-4CCE-AD9F-6A1549B0479E}"/>
                  </a:ext>
                </a:extLst>
              </p:cNvPr>
              <p:cNvSpPr txBox="1"/>
              <p:nvPr/>
            </p:nvSpPr>
            <p:spPr>
              <a:xfrm>
                <a:off x="6178608" y="874555"/>
                <a:ext cx="218772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F680CD9F-48D3-4CCE-AD9F-6A1549B04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608" y="874555"/>
                <a:ext cx="2187724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7696450A-239A-4924-8A5A-1825D52E2F6F}"/>
                  </a:ext>
                </a:extLst>
              </p:cNvPr>
              <p:cNvSpPr txBox="1"/>
              <p:nvPr/>
            </p:nvSpPr>
            <p:spPr>
              <a:xfrm>
                <a:off x="1375873" y="804727"/>
                <a:ext cx="1939895" cy="65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ɸ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7696450A-239A-4924-8A5A-1825D52E2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873" y="804727"/>
                <a:ext cx="1939895" cy="653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007020-2559-48CD-BA6A-6B06ED7729BF}"/>
              </a:ext>
            </a:extLst>
          </p:cNvPr>
          <p:cNvSpPr txBox="1"/>
          <p:nvPr/>
        </p:nvSpPr>
        <p:spPr>
          <a:xfrm>
            <a:off x="3874093" y="1956987"/>
            <a:ext cx="3894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Using </a:t>
            </a:r>
            <a:r>
              <a:rPr lang="nb-NO" sz="2000" b="1" dirty="0"/>
              <a:t>Final </a:t>
            </a:r>
            <a:r>
              <a:rPr lang="nb-NO" sz="2000" b="1" dirty="0" err="1"/>
              <a:t>Falue</a:t>
            </a:r>
            <a:r>
              <a:rPr lang="nb-NO" sz="2000" b="1" dirty="0"/>
              <a:t> </a:t>
            </a:r>
            <a:r>
              <a:rPr lang="nb-NO" sz="2000" b="1" dirty="0" err="1"/>
              <a:t>theorem</a:t>
            </a:r>
            <a:endParaRPr lang="nb-NO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49B9FA36-1BDD-4E36-B489-7F50543D1DBB}"/>
                  </a:ext>
                </a:extLst>
              </p:cNvPr>
              <p:cNvSpPr txBox="1"/>
              <p:nvPr/>
            </p:nvSpPr>
            <p:spPr>
              <a:xfrm>
                <a:off x="4238714" y="2637205"/>
                <a:ext cx="1717705" cy="453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49B9FA36-1BDD-4E36-B489-7F50543D1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714" y="2637205"/>
                <a:ext cx="1717705" cy="453201"/>
              </a:xfrm>
              <a:prstGeom prst="rect">
                <a:avLst/>
              </a:prstGeom>
              <a:blipFill>
                <a:blip r:embed="rId4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tt pilkobling 13">
            <a:extLst>
              <a:ext uri="{FF2B5EF4-FFF2-40B4-BE49-F238E27FC236}">
                <a16:creationId xmlns:a16="http://schemas.microsoft.com/office/drawing/2014/main" id="{1A060A8A-7540-43E8-95FB-499C2338B630}"/>
              </a:ext>
            </a:extLst>
          </p:cNvPr>
          <p:cNvCxnSpPr>
            <a:cxnSpLocks/>
          </p:cNvCxnSpPr>
          <p:nvPr/>
        </p:nvCxnSpPr>
        <p:spPr>
          <a:xfrm flipH="1" flipV="1">
            <a:off x="5956419" y="2927343"/>
            <a:ext cx="1904287" cy="125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C57A95FC-1DC9-479D-AF8D-7FE42993D4F3}"/>
              </a:ext>
            </a:extLst>
          </p:cNvPr>
          <p:cNvSpPr txBox="1"/>
          <p:nvPr/>
        </p:nvSpPr>
        <p:spPr>
          <a:xfrm>
            <a:off x="7272470" y="2231515"/>
            <a:ext cx="3894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Set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transferfunction</a:t>
            </a:r>
            <a:r>
              <a:rPr lang="nb-NO" dirty="0"/>
              <a:t> in </a:t>
            </a:r>
            <a:r>
              <a:rPr lang="nb-NO" dirty="0" err="1"/>
              <a:t>here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3F2273BF-61D0-4E12-9432-8E18FE3E0562}"/>
                  </a:ext>
                </a:extLst>
              </p:cNvPr>
              <p:cNvSpPr txBox="1"/>
              <p:nvPr/>
            </p:nvSpPr>
            <p:spPr>
              <a:xfrm>
                <a:off x="6792482" y="2581645"/>
                <a:ext cx="6641507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𝐽𝑠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m:rPr>
                              <m:nor/>
                            </m:rPr>
                            <a:rPr lang="nb-NO" dirty="0"/>
                            <m:t>+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3F2273BF-61D0-4E12-9432-8E18FE3E0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482" y="2581645"/>
                <a:ext cx="6641507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00582FCE-85DA-454E-B817-D6650A58786E}"/>
                  </a:ext>
                </a:extLst>
              </p:cNvPr>
              <p:cNvSpPr txBox="1"/>
              <p:nvPr/>
            </p:nvSpPr>
            <p:spPr>
              <a:xfrm>
                <a:off x="3681814" y="3489910"/>
                <a:ext cx="1717705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func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𝐽𝑠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m:rPr>
                              <m:nor/>
                            </m:rPr>
                            <a:rPr lang="nb-NO" dirty="0"/>
                            <m:t>+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00582FCE-85DA-454E-B817-D6650A587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814" y="3489910"/>
                <a:ext cx="1717705" cy="1017523"/>
              </a:xfrm>
              <a:prstGeom prst="rect">
                <a:avLst/>
              </a:prstGeom>
              <a:blipFill>
                <a:blip r:embed="rId6"/>
                <a:stretch>
                  <a:fillRect r="-11170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C09B290E-FDBD-4623-B2AD-4090D368E6F4}"/>
                  </a:ext>
                </a:extLst>
              </p:cNvPr>
              <p:cNvSpPr txBox="1"/>
              <p:nvPr/>
            </p:nvSpPr>
            <p:spPr>
              <a:xfrm>
                <a:off x="2585102" y="4751183"/>
                <a:ext cx="7396385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Replace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b-NO" dirty="0"/>
                  <a:t> </a:t>
                </a:r>
                <a:r>
                  <a:rPr lang="nb-NO" dirty="0" err="1"/>
                  <a:t>with</a:t>
                </a:r>
                <a:r>
                  <a:rPr lang="nb-NO" dirty="0"/>
                  <a:t> </a:t>
                </a:r>
                <a:r>
                  <a:rPr lang="nb-NO" b="1" dirty="0" err="1"/>
                  <a:t>step</a:t>
                </a:r>
                <a:r>
                  <a:rPr lang="nb-NO" b="1" dirty="0"/>
                  <a:t> input </a:t>
                </a:r>
                <a:r>
                  <a:rPr lang="nb-NO" b="1" dirty="0" err="1"/>
                  <a:t>reference</a:t>
                </a:r>
                <a:r>
                  <a:rPr lang="nb-NO" b="1" dirty="0"/>
                  <a:t> </a:t>
                </a:r>
                <a:r>
                  <a:rPr lang="nb-NO" dirty="0"/>
                  <a:t>and </a:t>
                </a:r>
                <a:r>
                  <a:rPr lang="nb-NO" b="1" dirty="0" err="1"/>
                  <a:t>the</a:t>
                </a:r>
                <a:r>
                  <a:rPr lang="nb-NO" b="1" dirty="0"/>
                  <a:t> </a:t>
                </a:r>
                <a:r>
                  <a:rPr lang="nb-NO" b="1" dirty="0" err="1"/>
                  <a:t>disturbance</a:t>
                </a:r>
                <a:endParaRPr lang="nb-NO" b="1" dirty="0"/>
              </a:p>
            </p:txBody>
          </p:sp>
        </mc:Choice>
        <mc:Fallback xmlns=""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C09B290E-FDBD-4623-B2AD-4090D368E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102" y="4751183"/>
                <a:ext cx="7396385" cy="374270"/>
              </a:xfrm>
              <a:prstGeom prst="rect">
                <a:avLst/>
              </a:prstGeom>
              <a:blipFill>
                <a:blip r:embed="rId7"/>
                <a:stretch>
                  <a:fillRect l="-660" t="-6452" b="-241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38526C6E-BA46-49BC-88FF-2020C788A9DB}"/>
                  </a:ext>
                </a:extLst>
              </p:cNvPr>
              <p:cNvSpPr txBox="1"/>
              <p:nvPr/>
            </p:nvSpPr>
            <p:spPr>
              <a:xfrm>
                <a:off x="3483836" y="5365377"/>
                <a:ext cx="1717705" cy="1060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func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𝐽𝑠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m:rPr>
                              <m:nor/>
                            </m:rPr>
                            <a:rPr lang="nb-NO" dirty="0"/>
                            <m:t>+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38526C6E-BA46-49BC-88FF-2020C788A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836" y="5365377"/>
                <a:ext cx="1717705" cy="1060355"/>
              </a:xfrm>
              <a:prstGeom prst="rect">
                <a:avLst/>
              </a:prstGeom>
              <a:blipFill>
                <a:blip r:embed="rId8"/>
                <a:stretch>
                  <a:fillRect r="-11205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Rett pilkobling 22">
            <a:extLst>
              <a:ext uri="{FF2B5EF4-FFF2-40B4-BE49-F238E27FC236}">
                <a16:creationId xmlns:a16="http://schemas.microsoft.com/office/drawing/2014/main" id="{7D0EA1A6-4596-4685-B417-0DDF69E18780}"/>
              </a:ext>
            </a:extLst>
          </p:cNvPr>
          <p:cNvCxnSpPr>
            <a:cxnSpLocks/>
          </p:cNvCxnSpPr>
          <p:nvPr/>
        </p:nvCxnSpPr>
        <p:spPr>
          <a:xfrm>
            <a:off x="2375732" y="1485491"/>
            <a:ext cx="2102264" cy="4026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A05F0FD7-1D4E-4ACD-921E-3629721BD688}"/>
              </a:ext>
            </a:extLst>
          </p:cNvPr>
          <p:cNvCxnSpPr>
            <a:cxnSpLocks/>
          </p:cNvCxnSpPr>
          <p:nvPr/>
        </p:nvCxnSpPr>
        <p:spPr>
          <a:xfrm flipH="1">
            <a:off x="6545367" y="1632247"/>
            <a:ext cx="970661" cy="3879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292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E22A4E42-30B8-4CD4-9838-5008714ECF60}"/>
                  </a:ext>
                </a:extLst>
              </p:cNvPr>
              <p:cNvSpPr txBox="1"/>
              <p:nvPr/>
            </p:nvSpPr>
            <p:spPr>
              <a:xfrm>
                <a:off x="3552202" y="357542"/>
                <a:ext cx="1717705" cy="1060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func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𝐽𝑠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m:rPr>
                              <m:nor/>
                            </m:rPr>
                            <a:rPr lang="nb-NO" dirty="0"/>
                            <m:t>+ 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E22A4E42-30B8-4CD4-9838-5008714EC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202" y="357542"/>
                <a:ext cx="1717705" cy="1060355"/>
              </a:xfrm>
              <a:prstGeom prst="rect">
                <a:avLst/>
              </a:prstGeom>
              <a:blipFill>
                <a:blip r:embed="rId2"/>
                <a:stretch>
                  <a:fillRect r="-11245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4B842CF-DDC9-4A37-96F3-03165C1244F1}"/>
                  </a:ext>
                </a:extLst>
              </p:cNvPr>
              <p:cNvSpPr txBox="1"/>
              <p:nvPr/>
            </p:nvSpPr>
            <p:spPr>
              <a:xfrm>
                <a:off x="3458198" y="1996910"/>
                <a:ext cx="1717705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𝐽𝑠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𝐵𝑠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m:rPr>
                                  <m:nor/>
                                </m:rPr>
                                <a:rPr lang="nb-NO" dirty="0"/>
                                <m:t>+ 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74B842CF-DDC9-4A37-96F3-03165C124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198" y="1996910"/>
                <a:ext cx="1717705" cy="1017523"/>
              </a:xfrm>
              <a:prstGeom prst="rect">
                <a:avLst/>
              </a:prstGeom>
              <a:blipFill>
                <a:blip r:embed="rId3"/>
                <a:stretch>
                  <a:fillRect r="-10354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Sylinder 5">
            <a:extLst>
              <a:ext uri="{FF2B5EF4-FFF2-40B4-BE49-F238E27FC236}">
                <a16:creationId xmlns:a16="http://schemas.microsoft.com/office/drawing/2014/main" id="{C17427F4-F68F-4166-886C-D976CF06510E}"/>
              </a:ext>
            </a:extLst>
          </p:cNvPr>
          <p:cNvSpPr txBox="1"/>
          <p:nvPr/>
        </p:nvSpPr>
        <p:spPr>
          <a:xfrm>
            <a:off x="8399091" y="1996910"/>
            <a:ext cx="13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| * s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511F674-DE61-4B82-AA62-4E64EA216C2B}"/>
              </a:ext>
            </a:extLst>
          </p:cNvPr>
          <p:cNvSpPr txBox="1"/>
          <p:nvPr/>
        </p:nvSpPr>
        <p:spPr>
          <a:xfrm>
            <a:off x="8399091" y="2321005"/>
            <a:ext cx="13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| * s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61D20F3-46A9-4475-8213-0FAF401C67F5}"/>
              </a:ext>
            </a:extLst>
          </p:cNvPr>
          <p:cNvSpPr txBox="1"/>
          <p:nvPr/>
        </p:nvSpPr>
        <p:spPr>
          <a:xfrm>
            <a:off x="9297824" y="2044006"/>
            <a:ext cx="232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Prevent</a:t>
            </a:r>
            <a:r>
              <a:rPr lang="nb-NO" dirty="0"/>
              <a:t> </a:t>
            </a:r>
            <a:r>
              <a:rPr lang="nb-NO" dirty="0" err="1"/>
              <a:t>dividing</a:t>
            </a:r>
            <a:r>
              <a:rPr lang="nb-NO" dirty="0"/>
              <a:t> by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96CF212B-A806-404A-9B65-08C557C77A93}"/>
                  </a:ext>
                </a:extLst>
              </p:cNvPr>
              <p:cNvSpPr txBox="1"/>
              <p:nvPr/>
            </p:nvSpPr>
            <p:spPr>
              <a:xfrm>
                <a:off x="3295827" y="3334806"/>
                <a:ext cx="1717705" cy="871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ɸ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</m:s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)+</m:t>
                              </m:r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𝐷𝑠</m:t>
                              </m:r>
                            </m:num>
                            <m:den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𝐽𝑠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nb-N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𝐾𝑠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nb-N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nb-NO" dirty="0"/>
                                <m:t>+ </m:t>
                              </m:r>
                              <m:sSub>
                                <m:sSub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96CF212B-A806-404A-9B65-08C557C77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827" y="3334806"/>
                <a:ext cx="1717705" cy="871201"/>
              </a:xfrm>
              <a:prstGeom prst="rect">
                <a:avLst/>
              </a:prstGeom>
              <a:blipFill>
                <a:blip r:embed="rId4"/>
                <a:stretch>
                  <a:fillRect r="-13024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uppe 35">
            <a:extLst>
              <a:ext uri="{FF2B5EF4-FFF2-40B4-BE49-F238E27FC236}">
                <a16:creationId xmlns:a16="http://schemas.microsoft.com/office/drawing/2014/main" id="{E7E15C40-8549-4B4C-848E-FAAB67E118E6}"/>
              </a:ext>
            </a:extLst>
          </p:cNvPr>
          <p:cNvGrpSpPr/>
          <p:nvPr/>
        </p:nvGrpSpPr>
        <p:grpSpPr>
          <a:xfrm>
            <a:off x="3295827" y="4882828"/>
            <a:ext cx="4858285" cy="2099293"/>
            <a:chOff x="3371315" y="4293168"/>
            <a:chExt cx="4858285" cy="20992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kstSylinder 10">
                  <a:extLst>
                    <a:ext uri="{FF2B5EF4-FFF2-40B4-BE49-F238E27FC236}">
                      <a16:creationId xmlns:a16="http://schemas.microsoft.com/office/drawing/2014/main" id="{08656622-A764-45F0-86FB-CDD121F9D7AB}"/>
                    </a:ext>
                  </a:extLst>
                </p:cNvPr>
                <p:cNvSpPr txBox="1"/>
                <p:nvPr/>
              </p:nvSpPr>
              <p:spPr>
                <a:xfrm>
                  <a:off x="3371315" y="4726347"/>
                  <a:ext cx="1717705" cy="8712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pt-BR" i="0" smtClean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nb-NO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sSup>
                                  <m:sSup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ɸ</m:t>
                                    </m:r>
                                  </m:e>
                                  <m:sup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nb-NO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den>
                                </m:f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𝐷𝑠</m:t>
                                </m:r>
                              </m:num>
                              <m:den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𝐽𝑠</m:t>
                                    </m:r>
                                  </m:e>
                                  <m:sup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p>
                                  <m:sSupPr>
                                    <m:ctrlPr>
                                      <a:rPr lang="nb-NO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𝐾𝑠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nb-NO" dirty="0"/>
                                  <m:t>+ 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den>
                            </m:f>
                          </m:e>
                        </m:func>
                      </m:oMath>
                    </m:oMathPara>
                  </a14:m>
                  <a:endParaRPr lang="nb-NO" dirty="0"/>
                </a:p>
              </p:txBody>
            </p:sp>
          </mc:Choice>
          <mc:Fallback xmlns="">
            <p:sp>
              <p:nvSpPr>
                <p:cNvPr id="11" name="TekstSylinder 10">
                  <a:extLst>
                    <a:ext uri="{FF2B5EF4-FFF2-40B4-BE49-F238E27FC236}">
                      <a16:creationId xmlns:a16="http://schemas.microsoft.com/office/drawing/2014/main" id="{08656622-A764-45F0-86FB-CDD121F9D7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1315" y="4726347"/>
                  <a:ext cx="1717705" cy="871201"/>
                </a:xfrm>
                <a:prstGeom prst="rect">
                  <a:avLst/>
                </a:prstGeom>
                <a:blipFill>
                  <a:blip r:embed="rId5"/>
                  <a:stretch>
                    <a:fillRect r="-130249"/>
                  </a:stretch>
                </a:blipFill>
              </p:spPr>
              <p:txBody>
                <a:bodyPr/>
                <a:lstStyle/>
                <a:p>
                  <a:r>
                    <a:rPr lang="nb-NO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Rett pilkobling 12">
              <a:extLst>
                <a:ext uri="{FF2B5EF4-FFF2-40B4-BE49-F238E27FC236}">
                  <a16:creationId xmlns:a16="http://schemas.microsoft.com/office/drawing/2014/main" id="{295B6A7F-E915-4D3E-957F-AADDB918CA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69907" y="4518892"/>
              <a:ext cx="350377" cy="318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pilkobling 14">
              <a:extLst>
                <a:ext uri="{FF2B5EF4-FFF2-40B4-BE49-F238E27FC236}">
                  <a16:creationId xmlns:a16="http://schemas.microsoft.com/office/drawing/2014/main" id="{BFF21D93-D7FA-45B2-B2F0-1C318D1E9D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1717" y="4703558"/>
              <a:ext cx="324739" cy="116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tt pilkobling 15">
              <a:extLst>
                <a:ext uri="{FF2B5EF4-FFF2-40B4-BE49-F238E27FC236}">
                  <a16:creationId xmlns:a16="http://schemas.microsoft.com/office/drawing/2014/main" id="{D4DB6A1E-0049-427C-BF92-F2ACF256344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68500" y="5597549"/>
              <a:ext cx="479986" cy="2819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tt pilkobling 19">
              <a:extLst>
                <a:ext uri="{FF2B5EF4-FFF2-40B4-BE49-F238E27FC236}">
                  <a16:creationId xmlns:a16="http://schemas.microsoft.com/office/drawing/2014/main" id="{A7A71CCB-4983-43EB-A6AC-14ECFFC870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3708" y="5597549"/>
              <a:ext cx="0" cy="444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tt pilkobling 22">
              <a:extLst>
                <a:ext uri="{FF2B5EF4-FFF2-40B4-BE49-F238E27FC236}">
                  <a16:creationId xmlns:a16="http://schemas.microsoft.com/office/drawing/2014/main" id="{2D106215-65B3-4205-AEEF-DC19A4DA3505}"/>
                </a:ext>
              </a:extLst>
            </p:cNvPr>
            <p:cNvCxnSpPr/>
            <p:nvPr/>
          </p:nvCxnSpPr>
          <p:spPr>
            <a:xfrm flipH="1" flipV="1">
              <a:off x="5269907" y="5597548"/>
              <a:ext cx="91155" cy="3845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pilkobling 23">
              <a:extLst>
                <a:ext uri="{FF2B5EF4-FFF2-40B4-BE49-F238E27FC236}">
                  <a16:creationId xmlns:a16="http://schemas.microsoft.com/office/drawing/2014/main" id="{7F71E990-B489-4342-BC67-463FF0AC2CA5}"/>
                </a:ext>
              </a:extLst>
            </p:cNvPr>
            <p:cNvCxnSpPr/>
            <p:nvPr/>
          </p:nvCxnSpPr>
          <p:spPr>
            <a:xfrm flipH="1" flipV="1">
              <a:off x="4678824" y="5533413"/>
              <a:ext cx="91155" cy="3845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pilkobling 24">
              <a:extLst>
                <a:ext uri="{FF2B5EF4-FFF2-40B4-BE49-F238E27FC236}">
                  <a16:creationId xmlns:a16="http://schemas.microsoft.com/office/drawing/2014/main" id="{06A8833E-8A77-453E-B99F-E7EDDAE2603F}"/>
                </a:ext>
              </a:extLst>
            </p:cNvPr>
            <p:cNvCxnSpPr/>
            <p:nvPr/>
          </p:nvCxnSpPr>
          <p:spPr>
            <a:xfrm flipH="1" flipV="1">
              <a:off x="3979492" y="5597548"/>
              <a:ext cx="91155" cy="3845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32644D64-D98F-4FB7-82D9-20D0779731CA}"/>
                </a:ext>
              </a:extLst>
            </p:cNvPr>
            <p:cNvSpPr txBox="1"/>
            <p:nvPr/>
          </p:nvSpPr>
          <p:spPr>
            <a:xfrm>
              <a:off x="6335282" y="5982056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0</a:t>
              </a:r>
            </a:p>
          </p:txBody>
        </p: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E68AC011-8012-4147-8F12-0FC26B2DABAD}"/>
                </a:ext>
              </a:extLst>
            </p:cNvPr>
            <p:cNvSpPr txBox="1"/>
            <p:nvPr/>
          </p:nvSpPr>
          <p:spPr>
            <a:xfrm>
              <a:off x="7067372" y="4334226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0</a:t>
              </a: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012F5D57-D560-4BFD-A2AA-BED4B0194B7A}"/>
                </a:ext>
              </a:extLst>
            </p:cNvPr>
            <p:cNvSpPr txBox="1"/>
            <p:nvPr/>
          </p:nvSpPr>
          <p:spPr>
            <a:xfrm>
              <a:off x="5620284" y="4293168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0</a:t>
              </a:r>
            </a:p>
          </p:txBody>
        </p:sp>
        <p:sp>
          <p:nvSpPr>
            <p:cNvPr id="31" name="TekstSylinder 30">
              <a:extLst>
                <a:ext uri="{FF2B5EF4-FFF2-40B4-BE49-F238E27FC236}">
                  <a16:creationId xmlns:a16="http://schemas.microsoft.com/office/drawing/2014/main" id="{A7BA6DA8-A700-4626-B561-DDB0AD24A909}"/>
                </a:ext>
              </a:extLst>
            </p:cNvPr>
            <p:cNvSpPr txBox="1"/>
            <p:nvPr/>
          </p:nvSpPr>
          <p:spPr>
            <a:xfrm>
              <a:off x="7648486" y="5725505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0</a:t>
              </a:r>
            </a:p>
          </p:txBody>
        </p:sp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D7825916-C3BE-4DEE-9A08-2BF503D59385}"/>
                </a:ext>
              </a:extLst>
            </p:cNvPr>
            <p:cNvSpPr txBox="1"/>
            <p:nvPr/>
          </p:nvSpPr>
          <p:spPr>
            <a:xfrm>
              <a:off x="5221481" y="5940217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0</a:t>
              </a: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3AFCB557-9104-479E-9520-9830C8CB26DF}"/>
                </a:ext>
              </a:extLst>
            </p:cNvPr>
            <p:cNvSpPr txBox="1"/>
            <p:nvPr/>
          </p:nvSpPr>
          <p:spPr>
            <a:xfrm>
              <a:off x="4594789" y="5940217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0</a:t>
              </a:r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8FD050E0-0A6E-4067-B6E7-716B6BAEDF8F}"/>
                </a:ext>
              </a:extLst>
            </p:cNvPr>
            <p:cNvSpPr txBox="1"/>
            <p:nvPr/>
          </p:nvSpPr>
          <p:spPr>
            <a:xfrm>
              <a:off x="4013675" y="6023129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0</a:t>
              </a:r>
            </a:p>
          </p:txBody>
        </p: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C04C7134-D9A3-4C92-B844-26F93E810870}"/>
              </a:ext>
            </a:extLst>
          </p:cNvPr>
          <p:cNvSpPr txBox="1"/>
          <p:nvPr/>
        </p:nvSpPr>
        <p:spPr>
          <a:xfrm>
            <a:off x="3963827" y="4393139"/>
            <a:ext cx="432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Now</a:t>
            </a:r>
            <a:r>
              <a:rPr lang="nb-NO" b="1" dirty="0"/>
              <a:t> </a:t>
            </a:r>
            <a:r>
              <a:rPr lang="nb-NO" b="1" dirty="0" err="1"/>
              <a:t>we</a:t>
            </a:r>
            <a:r>
              <a:rPr lang="nb-NO" b="1" dirty="0"/>
              <a:t> </a:t>
            </a:r>
            <a:r>
              <a:rPr lang="nb-NO" b="1" dirty="0" err="1"/>
              <a:t>can</a:t>
            </a:r>
            <a:r>
              <a:rPr lang="nb-NO" b="1" dirty="0"/>
              <a:t>  </a:t>
            </a:r>
            <a:r>
              <a:rPr lang="nb-NO" b="1" dirty="0" err="1"/>
              <a:t>use</a:t>
            </a:r>
            <a:r>
              <a:rPr lang="nb-NO" b="1" dirty="0"/>
              <a:t> </a:t>
            </a:r>
            <a:r>
              <a:rPr lang="nb-NO" b="1" dirty="0" err="1"/>
              <a:t>the</a:t>
            </a:r>
            <a:r>
              <a:rPr lang="nb-NO" b="1" dirty="0"/>
              <a:t> lim</a:t>
            </a:r>
          </a:p>
        </p:txBody>
      </p:sp>
    </p:spTree>
    <p:extLst>
      <p:ext uri="{BB962C8B-B14F-4D97-AF65-F5344CB8AC3E}">
        <p14:creationId xmlns:p14="http://schemas.microsoft.com/office/powerpoint/2010/main" val="4256682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3EA93B5E-76DA-434E-84B7-65CFFA74B739}"/>
                  </a:ext>
                </a:extLst>
              </p:cNvPr>
              <p:cNvSpPr/>
              <p:nvPr/>
            </p:nvSpPr>
            <p:spPr>
              <a:xfrm>
                <a:off x="4854892" y="720219"/>
                <a:ext cx="1174232" cy="703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ɸ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4" name="Rektangel 3">
                <a:extLst>
                  <a:ext uri="{FF2B5EF4-FFF2-40B4-BE49-F238E27FC236}">
                    <a16:creationId xmlns:a16="http://schemas.microsoft.com/office/drawing/2014/main" id="{3EA93B5E-76DA-434E-84B7-65CFFA74B7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892" y="720219"/>
                <a:ext cx="1174232" cy="7030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FAEA74F4-3988-4471-B6C7-C5F53574AE44}"/>
                  </a:ext>
                </a:extLst>
              </p:cNvPr>
              <p:cNvSpPr/>
              <p:nvPr/>
            </p:nvSpPr>
            <p:spPr>
              <a:xfrm>
                <a:off x="4897789" y="1752835"/>
                <a:ext cx="763799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ɸ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FAEA74F4-3988-4471-B6C7-C5F53574AE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89" y="1752835"/>
                <a:ext cx="763799" cy="374270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DE4501EC-A531-40D3-9F29-EEDC3993BC89}"/>
              </a:ext>
            </a:extLst>
          </p:cNvPr>
          <p:cNvCxnSpPr/>
          <p:nvPr/>
        </p:nvCxnSpPr>
        <p:spPr>
          <a:xfrm flipV="1">
            <a:off x="5067656" y="478564"/>
            <a:ext cx="1187865" cy="1110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B20A1360-1AA0-4E59-B026-53D3ABCCB25B}"/>
                  </a:ext>
                </a:extLst>
              </p:cNvPr>
              <p:cNvSpPr txBox="1"/>
              <p:nvPr/>
            </p:nvSpPr>
            <p:spPr>
              <a:xfrm>
                <a:off x="3888337" y="2374255"/>
                <a:ext cx="5486400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The </a:t>
                </a:r>
                <a:r>
                  <a:rPr lang="nb-NO" dirty="0" err="1"/>
                  <a:t>result</a:t>
                </a:r>
                <a:r>
                  <a:rPr lang="nb-NO" dirty="0"/>
                  <a:t> </a:t>
                </a:r>
                <a:r>
                  <a:rPr lang="nb-NO" dirty="0" err="1"/>
                  <a:t>will</a:t>
                </a:r>
                <a:r>
                  <a:rPr lang="nb-NO" dirty="0"/>
                  <a:t> be </a:t>
                </a:r>
                <a:r>
                  <a:rPr lang="nb-NO" dirty="0" err="1"/>
                  <a:t>the</a:t>
                </a:r>
                <a:r>
                  <a:rPr lang="nb-NO" dirty="0"/>
                  <a:t> </a:t>
                </a:r>
                <a:r>
                  <a:rPr lang="nb-NO" dirty="0" err="1"/>
                  <a:t>targeted</a:t>
                </a:r>
                <a14:m>
                  <m:oMath xmlns:m="http://schemas.openxmlformats.org/officeDocument/2006/math">
                    <m:r>
                      <a:rPr lang="nb-NO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B20A1360-1AA0-4E59-B026-53D3ABCCB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337" y="2374255"/>
                <a:ext cx="5486400" cy="374270"/>
              </a:xfrm>
              <a:prstGeom prst="rect">
                <a:avLst/>
              </a:prstGeom>
              <a:blipFill>
                <a:blip r:embed="rId4"/>
                <a:stretch>
                  <a:fillRect l="-1000" t="-6452" b="-241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784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D902909-74A6-44F1-9D0F-5FDB5F87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1FCEED9E-BF3D-4628-AEBF-1AEDDF843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80093" r="324"/>
          <a:stretch/>
        </p:blipFill>
        <p:spPr>
          <a:xfrm>
            <a:off x="217245" y="1343818"/>
            <a:ext cx="10755555" cy="7776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ECD825CF-D2E6-4D92-AE60-8ADC627887E6}"/>
                  </a:ext>
                </a:extLst>
              </p:cNvPr>
              <p:cNvSpPr txBox="1"/>
              <p:nvPr/>
            </p:nvSpPr>
            <p:spPr>
              <a:xfrm>
                <a:off x="147413" y="2743951"/>
                <a:ext cx="11102411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d>
                            <m:d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sSup>
                            <m:sSup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ECD825CF-D2E6-4D92-AE60-8ADC62788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13" y="2743951"/>
                <a:ext cx="11102411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øyre klammeparentes 1">
            <a:extLst>
              <a:ext uri="{FF2B5EF4-FFF2-40B4-BE49-F238E27FC236}">
                <a16:creationId xmlns:a16="http://schemas.microsoft.com/office/drawing/2014/main" id="{D6F296BE-5855-4A78-9F35-9727434DB9FC}"/>
              </a:ext>
            </a:extLst>
          </p:cNvPr>
          <p:cNvSpPr/>
          <p:nvPr/>
        </p:nvSpPr>
        <p:spPr>
          <a:xfrm>
            <a:off x="7708306" y="3352531"/>
            <a:ext cx="444382" cy="3382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Høyre klammeparentes 6">
            <a:extLst>
              <a:ext uri="{FF2B5EF4-FFF2-40B4-BE49-F238E27FC236}">
                <a16:creationId xmlns:a16="http://schemas.microsoft.com/office/drawing/2014/main" id="{7882EA90-4E65-4D55-8DEC-C2A073A117DD}"/>
              </a:ext>
            </a:extLst>
          </p:cNvPr>
          <p:cNvSpPr/>
          <p:nvPr/>
        </p:nvSpPr>
        <p:spPr>
          <a:xfrm>
            <a:off x="7708306" y="2872200"/>
            <a:ext cx="444382" cy="3382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5665624-D3D7-4745-83D5-D24BF6B7A323}"/>
              </a:ext>
            </a:extLst>
          </p:cNvPr>
          <p:cNvSpPr txBox="1"/>
          <p:nvPr/>
        </p:nvSpPr>
        <p:spPr>
          <a:xfrm>
            <a:off x="3519440" y="3947265"/>
            <a:ext cx="4477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Solve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denominator</a:t>
            </a:r>
            <a:r>
              <a:rPr lang="nb-NO" dirty="0"/>
              <a:t> by </a:t>
            </a:r>
            <a:r>
              <a:rPr lang="nb-NO" dirty="0" err="1"/>
              <a:t>solving</a:t>
            </a:r>
            <a:r>
              <a:rPr lang="nb-NO" dirty="0"/>
              <a:t> for s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9D9D383-7BC0-42C4-9340-302D40321540}"/>
              </a:ext>
            </a:extLst>
          </p:cNvPr>
          <p:cNvSpPr txBox="1"/>
          <p:nvPr/>
        </p:nvSpPr>
        <p:spPr>
          <a:xfrm>
            <a:off x="3519440" y="4383916"/>
            <a:ext cx="4477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Solve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nominator</a:t>
            </a:r>
            <a:r>
              <a:rPr lang="nb-NO" dirty="0"/>
              <a:t> by </a:t>
            </a:r>
            <a:r>
              <a:rPr lang="nb-NO" dirty="0" err="1"/>
              <a:t>solving</a:t>
            </a:r>
            <a:r>
              <a:rPr lang="nb-NO" dirty="0"/>
              <a:t> for s</a:t>
            </a:r>
          </a:p>
        </p:txBody>
      </p:sp>
      <p:cxnSp>
        <p:nvCxnSpPr>
          <p:cNvPr id="11" name="Rett pilkobling 10">
            <a:extLst>
              <a:ext uri="{FF2B5EF4-FFF2-40B4-BE49-F238E27FC236}">
                <a16:creationId xmlns:a16="http://schemas.microsoft.com/office/drawing/2014/main" id="{1677C25C-D3FB-4828-B055-2C1E3B944B36}"/>
              </a:ext>
            </a:extLst>
          </p:cNvPr>
          <p:cNvCxnSpPr>
            <a:cxnSpLocks/>
          </p:cNvCxnSpPr>
          <p:nvPr/>
        </p:nvCxnSpPr>
        <p:spPr>
          <a:xfrm>
            <a:off x="5255664" y="4965107"/>
            <a:ext cx="0" cy="18928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4066C54B-E59F-4887-AAAC-D58B55113E8A}"/>
              </a:ext>
            </a:extLst>
          </p:cNvPr>
          <p:cNvCxnSpPr>
            <a:cxnSpLocks/>
          </p:cNvCxnSpPr>
          <p:nvPr/>
        </p:nvCxnSpPr>
        <p:spPr>
          <a:xfrm>
            <a:off x="3519440" y="6024785"/>
            <a:ext cx="343683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A5C2C7D-1F09-4B5F-9798-44A4CFF059A7}"/>
              </a:ext>
            </a:extLst>
          </p:cNvPr>
          <p:cNvSpPr txBox="1"/>
          <p:nvPr/>
        </p:nvSpPr>
        <p:spPr>
          <a:xfrm>
            <a:off x="8239924" y="2821676"/>
            <a:ext cx="97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Zeros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96072A1-FCA0-4158-8BBE-889D7112013B}"/>
              </a:ext>
            </a:extLst>
          </p:cNvPr>
          <p:cNvSpPr txBox="1"/>
          <p:nvPr/>
        </p:nvSpPr>
        <p:spPr>
          <a:xfrm>
            <a:off x="8239923" y="3336975"/>
            <a:ext cx="974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Poles</a:t>
            </a:r>
          </a:p>
        </p:txBody>
      </p:sp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4C56D0F7-7D98-44A1-A2BD-21B78C0B5406}"/>
              </a:ext>
            </a:extLst>
          </p:cNvPr>
          <p:cNvCxnSpPr/>
          <p:nvPr/>
        </p:nvCxnSpPr>
        <p:spPr>
          <a:xfrm>
            <a:off x="3965249" y="4862557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2D582B57-470D-4AA2-9653-0356C9AD30ED}"/>
              </a:ext>
            </a:extLst>
          </p:cNvPr>
          <p:cNvCxnSpPr/>
          <p:nvPr/>
        </p:nvCxnSpPr>
        <p:spPr>
          <a:xfrm>
            <a:off x="3965249" y="5031610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59352DEC-C15A-4D75-A180-2AABCCAEB654}"/>
              </a:ext>
            </a:extLst>
          </p:cNvPr>
          <p:cNvCxnSpPr/>
          <p:nvPr/>
        </p:nvCxnSpPr>
        <p:spPr>
          <a:xfrm>
            <a:off x="3965249" y="5255663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D3246DA8-AE3A-435E-9350-872CB831945F}"/>
              </a:ext>
            </a:extLst>
          </p:cNvPr>
          <p:cNvCxnSpPr/>
          <p:nvPr/>
        </p:nvCxnSpPr>
        <p:spPr>
          <a:xfrm>
            <a:off x="3965249" y="5418418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>
            <a:extLst>
              <a:ext uri="{FF2B5EF4-FFF2-40B4-BE49-F238E27FC236}">
                <a16:creationId xmlns:a16="http://schemas.microsoft.com/office/drawing/2014/main" id="{E8F5A8E9-D479-4AD2-8E75-4593273268B1}"/>
              </a:ext>
            </a:extLst>
          </p:cNvPr>
          <p:cNvCxnSpPr/>
          <p:nvPr/>
        </p:nvCxnSpPr>
        <p:spPr>
          <a:xfrm>
            <a:off x="3965249" y="5587471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A9DAF468-ACE1-41C0-8427-EB239210B8C6}"/>
              </a:ext>
            </a:extLst>
          </p:cNvPr>
          <p:cNvCxnSpPr/>
          <p:nvPr/>
        </p:nvCxnSpPr>
        <p:spPr>
          <a:xfrm>
            <a:off x="3965249" y="5811524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>
            <a:extLst>
              <a:ext uri="{FF2B5EF4-FFF2-40B4-BE49-F238E27FC236}">
                <a16:creationId xmlns:a16="http://schemas.microsoft.com/office/drawing/2014/main" id="{61833E3A-C133-4A6D-8307-7E3F42C1A846}"/>
              </a:ext>
            </a:extLst>
          </p:cNvPr>
          <p:cNvCxnSpPr/>
          <p:nvPr/>
        </p:nvCxnSpPr>
        <p:spPr>
          <a:xfrm>
            <a:off x="3965249" y="6042261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B4F5D02D-A7CA-48D7-BB27-E5A008EADA1C}"/>
              </a:ext>
            </a:extLst>
          </p:cNvPr>
          <p:cNvCxnSpPr/>
          <p:nvPr/>
        </p:nvCxnSpPr>
        <p:spPr>
          <a:xfrm>
            <a:off x="3965249" y="6211314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6EAF4F5E-876D-4660-8E65-8FD3D516EF30}"/>
              </a:ext>
            </a:extLst>
          </p:cNvPr>
          <p:cNvCxnSpPr/>
          <p:nvPr/>
        </p:nvCxnSpPr>
        <p:spPr>
          <a:xfrm>
            <a:off x="3965249" y="6435367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66F66E29-8BDC-47EF-A637-8DB06ED0A4F1}"/>
              </a:ext>
            </a:extLst>
          </p:cNvPr>
          <p:cNvCxnSpPr/>
          <p:nvPr/>
        </p:nvCxnSpPr>
        <p:spPr>
          <a:xfrm>
            <a:off x="4089163" y="4621413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>
            <a:extLst>
              <a:ext uri="{FF2B5EF4-FFF2-40B4-BE49-F238E27FC236}">
                <a16:creationId xmlns:a16="http://schemas.microsoft.com/office/drawing/2014/main" id="{BAEF9C46-9ABF-4EBF-A72A-11FB35E79093}"/>
              </a:ext>
            </a:extLst>
          </p:cNvPr>
          <p:cNvCxnSpPr/>
          <p:nvPr/>
        </p:nvCxnSpPr>
        <p:spPr>
          <a:xfrm>
            <a:off x="4089163" y="4790466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97FD3E6E-BBFF-4F78-8DBD-5C67358441E8}"/>
              </a:ext>
            </a:extLst>
          </p:cNvPr>
          <p:cNvCxnSpPr/>
          <p:nvPr/>
        </p:nvCxnSpPr>
        <p:spPr>
          <a:xfrm>
            <a:off x="4089163" y="5014519"/>
            <a:ext cx="1042587" cy="62384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kobling 33">
            <a:extLst>
              <a:ext uri="{FF2B5EF4-FFF2-40B4-BE49-F238E27FC236}">
                <a16:creationId xmlns:a16="http://schemas.microsoft.com/office/drawing/2014/main" id="{35458F3A-FC87-48A6-ACDE-D6C2FDFE6006}"/>
              </a:ext>
            </a:extLst>
          </p:cNvPr>
          <p:cNvCxnSpPr>
            <a:cxnSpLocks/>
          </p:cNvCxnSpPr>
          <p:nvPr/>
        </p:nvCxnSpPr>
        <p:spPr>
          <a:xfrm>
            <a:off x="2388551" y="5031610"/>
            <a:ext cx="1063949" cy="779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757662E8-B035-4ED2-9253-F98C8CE4C302}"/>
              </a:ext>
            </a:extLst>
          </p:cNvPr>
          <p:cNvSpPr txBox="1"/>
          <p:nvPr/>
        </p:nvSpPr>
        <p:spPr>
          <a:xfrm>
            <a:off x="500650" y="4107599"/>
            <a:ext cx="22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Poles and zero </a:t>
            </a:r>
            <a:r>
              <a:rPr lang="nb-NO" dirty="0" err="1"/>
              <a:t>solutions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negative and </a:t>
            </a:r>
            <a:r>
              <a:rPr lang="nb-NO" dirty="0" err="1"/>
              <a:t>within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red </a:t>
            </a:r>
            <a:r>
              <a:rPr lang="nb-NO" dirty="0" err="1"/>
              <a:t>circle</a:t>
            </a:r>
            <a:endParaRPr lang="nb-NO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918A807-536C-4661-B351-C0B1650FEE98}"/>
              </a:ext>
            </a:extLst>
          </p:cNvPr>
          <p:cNvSpPr/>
          <p:nvPr/>
        </p:nvSpPr>
        <p:spPr>
          <a:xfrm>
            <a:off x="3683237" y="4743224"/>
            <a:ext cx="1666430" cy="2268742"/>
          </a:xfrm>
          <a:prstGeom prst="ellipse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943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727D44A0-F572-448C-B685-D765D4EF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53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8000" b="1" dirty="0"/>
              <a:t>Control </a:t>
            </a:r>
            <a:r>
              <a:rPr lang="nb-NO" sz="8000" b="1" dirty="0" err="1"/>
              <a:t>Theory</a:t>
            </a:r>
            <a:r>
              <a:rPr lang="nb-NO" sz="8000" b="1" dirty="0"/>
              <a:t> – </a:t>
            </a:r>
            <a:r>
              <a:rPr lang="nb-NO" sz="8000" b="1" dirty="0" err="1"/>
              <a:t>Exercise</a:t>
            </a:r>
            <a:r>
              <a:rPr lang="nb-NO" sz="8000" b="1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47028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7173C-8CBB-4703-A518-92060933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4 – Deadline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7B1C9E-601E-4C2E-AFA4-9E425D99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nb-NO" dirty="0" err="1"/>
              <a:t>Remember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deadline for </a:t>
            </a:r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4</a:t>
            </a:r>
          </a:p>
          <a:p>
            <a:endParaRPr lang="nb-NO" dirty="0"/>
          </a:p>
          <a:p>
            <a:r>
              <a:rPr lang="nb-NO" b="1" dirty="0" err="1"/>
              <a:t>Monday</a:t>
            </a:r>
            <a:r>
              <a:rPr lang="nb-NO" b="1" dirty="0"/>
              <a:t>, 10. May, 2021, 11:59 PM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1188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9AF67D16-586A-4556-BCC1-B20FC8343F87}"/>
              </a:ext>
            </a:extLst>
          </p:cNvPr>
          <p:cNvSpPr txBox="1">
            <a:spLocks/>
          </p:cNvSpPr>
          <p:nvPr/>
        </p:nvSpPr>
        <p:spPr>
          <a:xfrm>
            <a:off x="1502079" y="18255"/>
            <a:ext cx="99592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0AC1ECC8-AC71-43E3-819B-65524A934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85" y="948634"/>
            <a:ext cx="9959236" cy="537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74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7D60AC-8DDC-4E9A-9E57-DB29B31B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51D864AB-21E4-456E-A2E0-6F9B28EAE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56" b="24707"/>
          <a:stretch/>
        </p:blipFill>
        <p:spPr>
          <a:xfrm>
            <a:off x="517071" y="1258339"/>
            <a:ext cx="11157857" cy="86469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73CC3E7-99C5-4084-9F3D-334ADD2BD4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" r="387" b="36586"/>
          <a:stretch/>
        </p:blipFill>
        <p:spPr>
          <a:xfrm>
            <a:off x="5927271" y="2351314"/>
            <a:ext cx="5747657" cy="414156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5008D086-00CB-475C-9DEA-471D430932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71" y="2648896"/>
            <a:ext cx="5486400" cy="3935186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5BC8A620-200C-407A-B494-7FF1FDEC62A6}"/>
              </a:ext>
            </a:extLst>
          </p:cNvPr>
          <p:cNvSpPr txBox="1"/>
          <p:nvPr/>
        </p:nvSpPr>
        <p:spPr>
          <a:xfrm>
            <a:off x="6457059" y="3411493"/>
            <a:ext cx="3529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This is a PI-</a:t>
            </a:r>
            <a:r>
              <a:rPr lang="nb-NO" dirty="0" err="1"/>
              <a:t>controller</a:t>
            </a:r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1A9B7E7-7612-4AFE-8B79-C5233FD09B9E}"/>
              </a:ext>
            </a:extLst>
          </p:cNvPr>
          <p:cNvSpPr txBox="1"/>
          <p:nvPr/>
        </p:nvSpPr>
        <p:spPr>
          <a:xfrm>
            <a:off x="7434841" y="4616489"/>
            <a:ext cx="1298961" cy="1442479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D80E3085-CEEF-4C9C-889F-11B23459308F}"/>
              </a:ext>
            </a:extLst>
          </p:cNvPr>
          <p:cNvCxnSpPr/>
          <p:nvPr/>
        </p:nvCxnSpPr>
        <p:spPr>
          <a:xfrm>
            <a:off x="7434841" y="3683237"/>
            <a:ext cx="376015" cy="84204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051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5B5C8F-061D-4D03-ADCB-F683E031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66" y="177234"/>
            <a:ext cx="7542756" cy="1012739"/>
          </a:xfrm>
        </p:spPr>
        <p:txBody>
          <a:bodyPr>
            <a:normAutofit fontScale="90000"/>
          </a:bodyPr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FDE99FD-F671-4051-91D8-2CE7597BFD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98" r="-156" b="17301"/>
          <a:stretch/>
        </p:blipFill>
        <p:spPr>
          <a:xfrm>
            <a:off x="111108" y="946690"/>
            <a:ext cx="11969784" cy="4898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75F104A-48FE-44A0-9C67-A530AA560570}"/>
                  </a:ext>
                </a:extLst>
              </p:cNvPr>
              <p:cNvSpPr txBox="1"/>
              <p:nvPr/>
            </p:nvSpPr>
            <p:spPr>
              <a:xfrm>
                <a:off x="3879790" y="2681516"/>
                <a:ext cx="35294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</a:t>
                </a:r>
                <a:r>
                  <a:rPr lang="nb-NO" dirty="0" err="1"/>
                  <a:t>Add</a:t>
                </a:r>
                <a:r>
                  <a:rPr lang="nb-NO" dirty="0"/>
                  <a:t> damping to </a:t>
                </a:r>
                <a:r>
                  <a:rPr lang="nb-NO" dirty="0" err="1"/>
                  <a:t>reduce</a:t>
                </a:r>
                <a:r>
                  <a:rPr lang="nb-NO" dirty="0"/>
                  <a:t> </a:t>
                </a:r>
                <a:r>
                  <a:rPr lang="nb-NO" dirty="0" err="1"/>
                  <a:t>the</a:t>
                </a:r>
                <a:r>
                  <a:rPr lang="nb-NO" dirty="0"/>
                  <a:t> </a:t>
                </a:r>
                <a:r>
                  <a:rPr lang="nb-NO" dirty="0" err="1"/>
                  <a:t>oscillations</a:t>
                </a:r>
                <a:r>
                  <a:rPr lang="nb-NO" dirty="0"/>
                  <a:t> </a:t>
                </a:r>
                <a:r>
                  <a:rPr lang="nb-NO" dirty="0" err="1"/>
                  <a:t>with</a:t>
                </a:r>
                <a:r>
                  <a:rPr lang="nb-NO" dirty="0"/>
                  <a:t> a derivative term </a:t>
                </a:r>
                <a:r>
                  <a:rPr lang="nb-NO" dirty="0" err="1"/>
                  <a:t>known</a:t>
                </a:r>
                <a:r>
                  <a:rPr lang="nb-NO" dirty="0"/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A75F104A-48FE-44A0-9C67-A530AA560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790" y="2681516"/>
                <a:ext cx="3529413" cy="923330"/>
              </a:xfrm>
              <a:prstGeom prst="rect">
                <a:avLst/>
              </a:prstGeom>
              <a:blipFill>
                <a:blip r:embed="rId3"/>
                <a:stretch>
                  <a:fillRect l="-1382" t="-3974" b="-993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12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5B5C8F-061D-4D03-ADCB-F683E031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66" y="177234"/>
            <a:ext cx="7542756" cy="1012739"/>
          </a:xfrm>
        </p:spPr>
        <p:txBody>
          <a:bodyPr>
            <a:normAutofit fontScale="90000"/>
          </a:bodyPr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54E330F-A2DF-4465-A05B-6B13073CAA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43" r="-24" b="10779"/>
          <a:stretch/>
        </p:blipFill>
        <p:spPr>
          <a:xfrm>
            <a:off x="651949" y="756110"/>
            <a:ext cx="9961621" cy="433863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690199AA-AF15-4E75-B0B2-E34B1CE89111}"/>
              </a:ext>
            </a:extLst>
          </p:cNvPr>
          <p:cNvSpPr txBox="1"/>
          <p:nvPr/>
        </p:nvSpPr>
        <p:spPr>
          <a:xfrm>
            <a:off x="3868052" y="2997711"/>
            <a:ext cx="352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See ‘</a:t>
            </a:r>
            <a:r>
              <a:rPr lang="nb-NO" b="1" dirty="0" err="1"/>
              <a:t>previous</a:t>
            </a:r>
            <a:r>
              <a:rPr lang="nb-NO" b="1" dirty="0"/>
              <a:t> </a:t>
            </a:r>
            <a:r>
              <a:rPr lang="nb-NO" b="1" dirty="0" err="1"/>
              <a:t>exercise</a:t>
            </a:r>
            <a:r>
              <a:rPr lang="nb-NO" b="1" dirty="0"/>
              <a:t>’</a:t>
            </a:r>
            <a:r>
              <a:rPr lang="nb-NO" dirty="0"/>
              <a:t> and </a:t>
            </a:r>
            <a:r>
              <a:rPr lang="nb-NO" dirty="0" err="1"/>
              <a:t>follow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same </a:t>
            </a:r>
            <a:r>
              <a:rPr lang="nb-NO" dirty="0" err="1"/>
              <a:t>steps</a:t>
            </a:r>
            <a:r>
              <a:rPr lang="nb-NO" dirty="0"/>
              <a:t> and </a:t>
            </a:r>
            <a:r>
              <a:rPr lang="nb-NO" dirty="0" err="1"/>
              <a:t>approach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964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5B5C8F-061D-4D03-ADCB-F683E031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66" y="177234"/>
            <a:ext cx="7542756" cy="1012739"/>
          </a:xfrm>
        </p:spPr>
        <p:txBody>
          <a:bodyPr>
            <a:normAutofit fontScale="90000"/>
          </a:bodyPr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4, 2018</a:t>
            </a:r>
            <a:br>
              <a:rPr lang="nb-NO" dirty="0"/>
            </a:b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35D80E4-3024-4B00-AA29-4E4F5303D8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51" r="5030"/>
          <a:stretch/>
        </p:blipFill>
        <p:spPr>
          <a:xfrm>
            <a:off x="208169" y="1189973"/>
            <a:ext cx="10992105" cy="70212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DB32B9B-0EBB-4356-9822-685A33AC3BB9}"/>
              </a:ext>
            </a:extLst>
          </p:cNvPr>
          <p:cNvSpPr txBox="1"/>
          <p:nvPr/>
        </p:nvSpPr>
        <p:spPr>
          <a:xfrm>
            <a:off x="3868052" y="2997711"/>
            <a:ext cx="352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See ‘</a:t>
            </a:r>
            <a:r>
              <a:rPr lang="nb-NO" b="1" dirty="0" err="1"/>
              <a:t>previous</a:t>
            </a:r>
            <a:r>
              <a:rPr lang="nb-NO" b="1" dirty="0"/>
              <a:t> </a:t>
            </a:r>
            <a:r>
              <a:rPr lang="nb-NO" b="1" dirty="0" err="1"/>
              <a:t>exercise</a:t>
            </a:r>
            <a:r>
              <a:rPr lang="nb-NO" b="1" dirty="0"/>
              <a:t>’</a:t>
            </a:r>
            <a:r>
              <a:rPr lang="nb-NO" dirty="0"/>
              <a:t> and </a:t>
            </a:r>
            <a:r>
              <a:rPr lang="nb-NO" dirty="0" err="1"/>
              <a:t>follow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same </a:t>
            </a:r>
            <a:r>
              <a:rPr lang="nb-NO" dirty="0" err="1"/>
              <a:t>steps</a:t>
            </a:r>
            <a:r>
              <a:rPr lang="nb-NO" dirty="0"/>
              <a:t> and </a:t>
            </a:r>
            <a:r>
              <a:rPr lang="nb-NO" dirty="0" err="1"/>
              <a:t>approach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0661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EAC557ED-FF00-4BA4-975D-A4270EBE0CE8}"/>
                  </a:ext>
                </a:extLst>
              </p:cNvPr>
              <p:cNvSpPr txBox="1"/>
              <p:nvPr/>
            </p:nvSpPr>
            <p:spPr>
              <a:xfrm>
                <a:off x="1019086" y="1126312"/>
                <a:ext cx="1794617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EAC557ED-FF00-4BA4-975D-A4270EBE0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86" y="1126312"/>
                <a:ext cx="1794617" cy="390748"/>
              </a:xfrm>
              <a:prstGeom prst="rect">
                <a:avLst/>
              </a:prstGeom>
              <a:blipFill>
                <a:blip r:embed="rId2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510369D-66FA-4E79-8E5F-3683DF1105C7}"/>
                  </a:ext>
                </a:extLst>
              </p:cNvPr>
              <p:cNvSpPr txBox="1"/>
              <p:nvPr/>
            </p:nvSpPr>
            <p:spPr>
              <a:xfrm>
                <a:off x="801167" y="1641273"/>
                <a:ext cx="2012536" cy="617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b-NO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2510369D-66FA-4E79-8E5F-3683DF110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67" y="1641273"/>
                <a:ext cx="2012536" cy="6179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1C621BD-A586-4A07-8573-16C8F2E282FB}"/>
                  </a:ext>
                </a:extLst>
              </p:cNvPr>
              <p:cNvSpPr txBox="1"/>
              <p:nvPr/>
            </p:nvSpPr>
            <p:spPr>
              <a:xfrm>
                <a:off x="1243412" y="2877093"/>
                <a:ext cx="66529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</a:t>
                </a:r>
                <a:r>
                  <a:rPr lang="nb-NO" dirty="0" err="1"/>
                  <a:t>Find</a:t>
                </a:r>
                <a:r>
                  <a:rPr lang="nb-NO" dirty="0"/>
                  <a:t> </a:t>
                </a:r>
                <a:r>
                  <a:rPr lang="nb-NO" dirty="0" err="1"/>
                  <a:t>the</a:t>
                </a:r>
                <a:r>
                  <a:rPr lang="nb-NO" dirty="0"/>
                  <a:t> fastest </a:t>
                </a:r>
                <a:r>
                  <a:rPr lang="nb-NO" dirty="0" err="1"/>
                  <a:t>response</a:t>
                </a:r>
                <a:r>
                  <a:rPr lang="nb-NO" dirty="0"/>
                  <a:t> for </a:t>
                </a:r>
                <a:r>
                  <a:rPr lang="nb-NO" dirty="0" err="1"/>
                  <a:t>settling</a:t>
                </a:r>
                <a:r>
                  <a:rPr lang="nb-NO" dirty="0"/>
                  <a:t> or </a:t>
                </a:r>
                <a:r>
                  <a:rPr lang="nb-NO" dirty="0" err="1"/>
                  <a:t>convergence</a:t>
                </a:r>
                <a:r>
                  <a:rPr lang="nb-NO" dirty="0"/>
                  <a:t>, </a:t>
                </a:r>
                <a:r>
                  <a:rPr lang="nb-NO" dirty="0" err="1"/>
                  <a:t>i.e</a:t>
                </a:r>
                <a:r>
                  <a:rPr lang="nb-N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E1C621BD-A586-4A07-8573-16C8F2E28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412" y="2877093"/>
                <a:ext cx="6652902" cy="369332"/>
              </a:xfrm>
              <a:prstGeom prst="rect">
                <a:avLst/>
              </a:prstGeom>
              <a:blipFill>
                <a:blip r:embed="rId4"/>
                <a:stretch>
                  <a:fillRect l="-825" t="-9836" b="-2459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tel 1">
            <a:extLst>
              <a:ext uri="{FF2B5EF4-FFF2-40B4-BE49-F238E27FC236}">
                <a16:creationId xmlns:a16="http://schemas.microsoft.com/office/drawing/2014/main" id="{4E642848-54D3-449E-8110-6881EE5B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03" y="0"/>
            <a:ext cx="7542756" cy="1012739"/>
          </a:xfrm>
        </p:spPr>
        <p:txBody>
          <a:bodyPr>
            <a:normAutofit/>
          </a:bodyPr>
          <a:lstStyle/>
          <a:p>
            <a:r>
              <a:rPr lang="nb-NO" dirty="0"/>
              <a:t>Hint and tips for </a:t>
            </a:r>
            <a:r>
              <a:rPr lang="nb-NO" dirty="0" err="1"/>
              <a:t>assignment</a:t>
            </a:r>
            <a:r>
              <a:rPr lang="nb-NO" dirty="0"/>
              <a:t> 4</a:t>
            </a:r>
          </a:p>
        </p:txBody>
      </p:sp>
      <p:sp>
        <p:nvSpPr>
          <p:cNvPr id="9" name="Høyre klammeparentes 8">
            <a:extLst>
              <a:ext uri="{FF2B5EF4-FFF2-40B4-BE49-F238E27FC236}">
                <a16:creationId xmlns:a16="http://schemas.microsoft.com/office/drawing/2014/main" id="{1CE3A23C-7309-4D02-91D3-83EA579CDA1F}"/>
              </a:ext>
            </a:extLst>
          </p:cNvPr>
          <p:cNvSpPr/>
          <p:nvPr/>
        </p:nvSpPr>
        <p:spPr>
          <a:xfrm>
            <a:off x="2597920" y="1166418"/>
            <a:ext cx="709301" cy="9391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F1AF3D7D-DB0E-4F8E-8AA9-C5D9A837C689}"/>
              </a:ext>
            </a:extLst>
          </p:cNvPr>
          <p:cNvSpPr txBox="1"/>
          <p:nvPr/>
        </p:nvSpPr>
        <p:spPr>
          <a:xfrm>
            <a:off x="3307221" y="1443669"/>
            <a:ext cx="16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Usually</a:t>
            </a:r>
            <a:r>
              <a:rPr lang="nb-NO" dirty="0"/>
              <a:t> </a:t>
            </a:r>
            <a:r>
              <a:rPr lang="nb-NO" dirty="0" err="1"/>
              <a:t>good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57D7EE5E-EE56-4427-95E4-6B87F35790EA}"/>
                  </a:ext>
                </a:extLst>
              </p:cNvPr>
              <p:cNvSpPr txBox="1"/>
              <p:nvPr/>
            </p:nvSpPr>
            <p:spPr>
              <a:xfrm>
                <a:off x="1243412" y="3458420"/>
                <a:ext cx="2709017" cy="1520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/>
                  <a:t>- The </a:t>
                </a:r>
                <a:r>
                  <a:rPr lang="nb-NO" dirty="0" err="1"/>
                  <a:t>error</a:t>
                </a:r>
                <a:r>
                  <a:rPr lang="nb-NO" dirty="0"/>
                  <a:t> </a:t>
                </a:r>
                <a:r>
                  <a:rPr lang="nb-NO" dirty="0" err="1"/>
                  <a:t>should</a:t>
                </a:r>
                <a:r>
                  <a:rPr lang="nb-NO" dirty="0"/>
                  <a:t> be as </a:t>
                </a:r>
                <a:r>
                  <a:rPr lang="nb-NO" dirty="0" err="1"/>
                  <a:t>small</a:t>
                </a:r>
                <a:r>
                  <a:rPr lang="nb-NO" dirty="0"/>
                  <a:t> as </a:t>
                </a:r>
                <a:r>
                  <a:rPr lang="nb-NO" dirty="0" err="1"/>
                  <a:t>possible</a:t>
                </a:r>
                <a:r>
                  <a:rPr lang="nb-NO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nb-NO" dirty="0"/>
                  <a:t> given </a:t>
                </a:r>
                <a:r>
                  <a:rPr lang="nb-NO" dirty="0" err="1"/>
                  <a:t>some</a:t>
                </a:r>
                <a:r>
                  <a:rPr lang="nb-NO" dirty="0"/>
                  <a:t> </a:t>
                </a:r>
                <a:r>
                  <a:rPr lang="nb-NO" dirty="0" err="1"/>
                  <a:t>values</a:t>
                </a:r>
                <a:r>
                  <a:rPr lang="nb-NO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nb-NO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nb-NO" dirty="0"/>
                  <a:t> </a:t>
                </a:r>
              </a:p>
              <a:p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57D7EE5E-EE56-4427-95E4-6B87F3579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412" y="3458420"/>
                <a:ext cx="2709017" cy="1520160"/>
              </a:xfrm>
              <a:prstGeom prst="rect">
                <a:avLst/>
              </a:prstGeom>
              <a:blipFill>
                <a:blip r:embed="rId5"/>
                <a:stretch>
                  <a:fillRect l="-2027" t="-20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937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170689-ECBA-4725-81EB-FFFAA015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Adjust</a:t>
            </a:r>
            <a:r>
              <a:rPr lang="nb-NO" dirty="0"/>
              <a:t> </a:t>
            </a:r>
            <a:r>
              <a:rPr lang="nb-NO" dirty="0" err="1"/>
              <a:t>set_point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 err="1"/>
              <a:t>Adjust</a:t>
            </a:r>
            <a:r>
              <a:rPr lang="nb-NO" dirty="0"/>
              <a:t> </a:t>
            </a:r>
            <a:r>
              <a:rPr lang="nb-NO" dirty="0" err="1"/>
              <a:t>Kp</a:t>
            </a:r>
            <a:br>
              <a:rPr lang="nb-NO" dirty="0"/>
            </a:br>
            <a:r>
              <a:rPr lang="nb-NO" dirty="0" err="1"/>
              <a:t>Adjust</a:t>
            </a:r>
            <a:r>
              <a:rPr lang="nb-NO" dirty="0"/>
              <a:t> </a:t>
            </a:r>
            <a:r>
              <a:rPr lang="nb-NO" dirty="0" err="1"/>
              <a:t>Kd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D2671DC-1658-4BBA-99BA-EEC643CC1455}"/>
              </a:ext>
            </a:extLst>
          </p:cNvPr>
          <p:cNvSpPr txBox="1"/>
          <p:nvPr/>
        </p:nvSpPr>
        <p:spPr>
          <a:xfrm>
            <a:off x="470018" y="2782669"/>
            <a:ext cx="5247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- </a:t>
            </a:r>
            <a:r>
              <a:rPr lang="nb-NO" dirty="0" err="1"/>
              <a:t>Observe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time-</a:t>
            </a:r>
            <a:r>
              <a:rPr lang="nb-NO" dirty="0" err="1"/>
              <a:t>response</a:t>
            </a:r>
            <a:r>
              <a:rPr lang="nb-NO" dirty="0"/>
              <a:t>, </a:t>
            </a:r>
            <a:r>
              <a:rPr lang="nb-NO" dirty="0" err="1"/>
              <a:t>time_settling</a:t>
            </a:r>
            <a:endParaRPr lang="nb-NO" dirty="0"/>
          </a:p>
          <a:p>
            <a:r>
              <a:rPr lang="nb-NO" dirty="0"/>
              <a:t>- </a:t>
            </a:r>
            <a:r>
              <a:rPr lang="nb-NO" dirty="0" err="1"/>
              <a:t>Observe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error</a:t>
            </a:r>
            <a:r>
              <a:rPr lang="nb-NO" dirty="0"/>
              <a:t> and </a:t>
            </a:r>
            <a:r>
              <a:rPr lang="nb-NO" dirty="0" err="1"/>
              <a:t>explain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4965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E6831C-6E3D-4823-8995-DD1297C0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82" y="5950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Final </a:t>
            </a:r>
            <a:r>
              <a:rPr lang="nb-NO" dirty="0" err="1"/>
              <a:t>value</a:t>
            </a:r>
            <a:r>
              <a:rPr lang="nb-NO" dirty="0"/>
              <a:t> </a:t>
            </a:r>
            <a:r>
              <a:rPr lang="nb-NO" dirty="0" err="1"/>
              <a:t>theorem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Kapittel 6.3 formel (6.21 og 6.22)</a:t>
            </a:r>
          </a:p>
        </p:txBody>
      </p:sp>
    </p:spTree>
    <p:extLst>
      <p:ext uri="{BB962C8B-B14F-4D97-AF65-F5344CB8AC3E}">
        <p14:creationId xmlns:p14="http://schemas.microsoft.com/office/powerpoint/2010/main" val="3480252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51C2FB-03A0-40F4-9B93-A631471A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8041" y="-325677"/>
            <a:ext cx="7835030" cy="1325563"/>
          </a:xfrm>
        </p:spPr>
        <p:txBody>
          <a:bodyPr/>
          <a:lstStyle/>
          <a:p>
            <a:r>
              <a:rPr lang="nb-NO" dirty="0"/>
              <a:t>Group sessions from </a:t>
            </a:r>
            <a:r>
              <a:rPr lang="nb-NO" dirty="0" err="1"/>
              <a:t>now</a:t>
            </a:r>
            <a:r>
              <a:rPr lang="nb-NO" dirty="0"/>
              <a:t> </a:t>
            </a:r>
            <a:r>
              <a:rPr lang="nb-NO" dirty="0" err="1"/>
              <a:t>on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FA708A-4C92-4F4F-8CE5-04DB9052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41" y="613775"/>
            <a:ext cx="11637723" cy="62442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18, </a:t>
            </a:r>
            <a:r>
              <a:rPr lang="nb-NO" b="1" dirty="0"/>
              <a:t>5. May</a:t>
            </a:r>
            <a:r>
              <a:rPr lang="nb-NO" dirty="0"/>
              <a:t> and </a:t>
            </a:r>
            <a:r>
              <a:rPr lang="nb-NO" b="1" dirty="0"/>
              <a:t>7. May</a:t>
            </a:r>
          </a:p>
          <a:p>
            <a:pPr marL="0" indent="0">
              <a:buNone/>
            </a:pPr>
            <a:r>
              <a:rPr lang="nb-NO" b="1" dirty="0"/>
              <a:t>-  </a:t>
            </a:r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4          - </a:t>
            </a:r>
            <a:r>
              <a:rPr lang="nb-NO" dirty="0" err="1"/>
              <a:t>Walkthrough</a:t>
            </a:r>
            <a:r>
              <a:rPr lang="nb-NO" dirty="0"/>
              <a:t> </a:t>
            </a:r>
            <a:r>
              <a:rPr lang="nb-NO" dirty="0" err="1"/>
              <a:t>solution</a:t>
            </a:r>
            <a:endParaRPr lang="nb-NO" b="1" dirty="0"/>
          </a:p>
          <a:p>
            <a:pPr>
              <a:buFontTx/>
              <a:buChar char="-"/>
            </a:pPr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                          -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>
              <a:buFontTx/>
              <a:buChar char="-"/>
            </a:pPr>
            <a:endParaRPr lang="nb-NO" b="1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19, </a:t>
            </a:r>
            <a:r>
              <a:rPr lang="nb-NO" b="1" i="1" dirty="0"/>
              <a:t>12. May</a:t>
            </a:r>
            <a:r>
              <a:rPr lang="nb-NO" i="1" dirty="0"/>
              <a:t> </a:t>
            </a:r>
            <a:r>
              <a:rPr lang="nb-NO" dirty="0"/>
              <a:t>and </a:t>
            </a:r>
            <a:r>
              <a:rPr lang="nb-NO" b="1" i="1" dirty="0"/>
              <a:t>14. May</a:t>
            </a:r>
          </a:p>
          <a:p>
            <a:pPr marL="0" indent="0">
              <a:buNone/>
            </a:pPr>
            <a:r>
              <a:rPr lang="nb-NO" dirty="0"/>
              <a:t>- </a:t>
            </a:r>
            <a:r>
              <a:rPr lang="nb-NO" dirty="0" err="1"/>
              <a:t>Homogeneous</a:t>
            </a:r>
            <a:r>
              <a:rPr lang="nb-NO" dirty="0"/>
              <a:t> Transform 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- Forward-</a:t>
            </a:r>
            <a:r>
              <a:rPr lang="nb-NO" dirty="0" err="1"/>
              <a:t>Kinematics</a:t>
            </a:r>
            <a:r>
              <a:rPr lang="nb-NO" dirty="0"/>
              <a:t>           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*(Inverse-</a:t>
            </a:r>
            <a:r>
              <a:rPr lang="nb-NO" dirty="0" err="1"/>
              <a:t>kinematics</a:t>
            </a:r>
            <a:r>
              <a:rPr lang="nb-NO" dirty="0"/>
              <a:t>)*            	- </a:t>
            </a:r>
            <a:r>
              <a:rPr lang="nb-NO" dirty="0" err="1"/>
              <a:t>Included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time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20, </a:t>
            </a:r>
            <a:r>
              <a:rPr lang="nb-NO" b="1" i="1" dirty="0"/>
              <a:t>19. May </a:t>
            </a:r>
            <a:r>
              <a:rPr lang="nb-NO" dirty="0"/>
              <a:t>and </a:t>
            </a:r>
            <a:r>
              <a:rPr lang="nb-NO" b="1" i="1" dirty="0"/>
              <a:t>21. May</a:t>
            </a:r>
          </a:p>
          <a:p>
            <a:pPr marL="0" indent="0">
              <a:buNone/>
            </a:pPr>
            <a:r>
              <a:rPr lang="nb-NO" dirty="0"/>
              <a:t>- Inverse-</a:t>
            </a:r>
            <a:r>
              <a:rPr lang="nb-NO" dirty="0" err="1"/>
              <a:t>Kinematics</a:t>
            </a:r>
            <a:r>
              <a:rPr lang="nb-NO" dirty="0"/>
              <a:t>           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- Dynamics			- </a:t>
            </a: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pPr marL="0" indent="0">
              <a:buNone/>
            </a:pPr>
            <a:r>
              <a:rPr lang="nb-NO" dirty="0"/>
              <a:t>*(Control </a:t>
            </a:r>
            <a:r>
              <a:rPr lang="nb-NO" dirty="0" err="1"/>
              <a:t>Theory</a:t>
            </a:r>
            <a:r>
              <a:rPr lang="nb-NO" dirty="0"/>
              <a:t>)*		- </a:t>
            </a:r>
            <a:r>
              <a:rPr lang="nb-NO" dirty="0" err="1"/>
              <a:t>Included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time </a:t>
            </a:r>
          </a:p>
          <a:p>
            <a:pPr marL="0" indent="0">
              <a:buNone/>
            </a:pPr>
            <a:r>
              <a:rPr lang="nb-NO" dirty="0"/>
              <a:t>*(ROS)*			- </a:t>
            </a:r>
            <a:r>
              <a:rPr lang="nb-NO" dirty="0" err="1"/>
              <a:t>Included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time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21, </a:t>
            </a:r>
            <a:r>
              <a:rPr lang="nb-NO" b="1" i="1" dirty="0"/>
              <a:t>26.May</a:t>
            </a:r>
            <a:r>
              <a:rPr lang="nb-NO" dirty="0"/>
              <a:t> or </a:t>
            </a:r>
            <a:r>
              <a:rPr lang="nb-NO" b="1" i="1" dirty="0"/>
              <a:t>28.May </a:t>
            </a:r>
          </a:p>
          <a:p>
            <a:pPr marL="0" indent="0">
              <a:buNone/>
            </a:pPr>
            <a:r>
              <a:rPr lang="nb-NO" dirty="0"/>
              <a:t> - Last </a:t>
            </a:r>
            <a:r>
              <a:rPr lang="nb-NO" dirty="0" err="1"/>
              <a:t>official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session</a:t>
            </a:r>
            <a:r>
              <a:rPr lang="nb-NO" dirty="0"/>
              <a:t>   - </a:t>
            </a:r>
            <a:r>
              <a:rPr lang="nb-NO" dirty="0" err="1"/>
              <a:t>Feel</a:t>
            </a:r>
            <a:r>
              <a:rPr lang="nb-NO" dirty="0"/>
              <a:t> </a:t>
            </a:r>
            <a:r>
              <a:rPr lang="nb-NO" dirty="0" err="1"/>
              <a:t>free</a:t>
            </a:r>
            <a:r>
              <a:rPr lang="nb-NO" dirty="0"/>
              <a:t> to </a:t>
            </a:r>
            <a:r>
              <a:rPr lang="nb-NO" dirty="0" err="1"/>
              <a:t>request</a:t>
            </a:r>
            <a:r>
              <a:rPr lang="nb-NO" dirty="0"/>
              <a:t> </a:t>
            </a:r>
            <a:r>
              <a:rPr lang="nb-NO" dirty="0" err="1"/>
              <a:t>any</a:t>
            </a:r>
            <a:r>
              <a:rPr lang="nb-NO" dirty="0"/>
              <a:t> </a:t>
            </a:r>
            <a:r>
              <a:rPr lang="nb-NO" dirty="0" err="1"/>
              <a:t>topics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explanation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 - </a:t>
            </a:r>
            <a:r>
              <a:rPr lang="nb-NO" dirty="0" err="1"/>
              <a:t>Additional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 or questions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exam</a:t>
            </a:r>
            <a:r>
              <a:rPr lang="nb-NO" dirty="0"/>
              <a:t> </a:t>
            </a:r>
            <a:r>
              <a:rPr lang="nb-NO" dirty="0" err="1"/>
              <a:t>might</a:t>
            </a:r>
            <a:r>
              <a:rPr lang="nb-NO" dirty="0"/>
              <a:t> be </a:t>
            </a:r>
            <a:r>
              <a:rPr lang="nb-NO" dirty="0" err="1"/>
              <a:t>explained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here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Week</a:t>
            </a:r>
            <a:r>
              <a:rPr lang="nb-NO" dirty="0"/>
              <a:t> 23, </a:t>
            </a:r>
            <a:r>
              <a:rPr lang="nb-NO" b="1" i="1" dirty="0"/>
              <a:t>11. June</a:t>
            </a:r>
          </a:p>
          <a:p>
            <a:pPr marL="0" indent="0">
              <a:buNone/>
            </a:pPr>
            <a:r>
              <a:rPr lang="nb-NO" dirty="0"/>
              <a:t> - </a:t>
            </a:r>
            <a:r>
              <a:rPr lang="nb-NO" dirty="0" err="1"/>
              <a:t>Examination</a:t>
            </a:r>
            <a:r>
              <a:rPr lang="nb-NO" dirty="0"/>
              <a:t> in IN3140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840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6E8A9C-1B08-477C-961F-63509739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597" y="289969"/>
            <a:ext cx="2856978" cy="1325563"/>
          </a:xfrm>
        </p:spPr>
        <p:txBody>
          <a:bodyPr/>
          <a:lstStyle/>
          <a:p>
            <a:r>
              <a:rPr lang="nb-NO" dirty="0" err="1"/>
              <a:t>Todays</a:t>
            </a:r>
            <a:r>
              <a:rPr lang="nb-NO" dirty="0"/>
              <a:t> 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9CD368-4251-4618-BA93-79BFCE09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34" y="1900781"/>
            <a:ext cx="9909132" cy="4351338"/>
          </a:xfrm>
        </p:spPr>
        <p:txBody>
          <a:bodyPr/>
          <a:lstStyle/>
          <a:p>
            <a:r>
              <a:rPr lang="nb-NO" dirty="0" err="1"/>
              <a:t>Mandatory</a:t>
            </a:r>
            <a:r>
              <a:rPr lang="nb-NO" dirty="0"/>
              <a:t> </a:t>
            </a:r>
            <a:r>
              <a:rPr lang="nb-NO" dirty="0" err="1"/>
              <a:t>Assignment</a:t>
            </a:r>
            <a:r>
              <a:rPr lang="nb-NO" dirty="0"/>
              <a:t> 3 – Solution</a:t>
            </a:r>
          </a:p>
          <a:p>
            <a:pPr marL="0" indent="0">
              <a:buNone/>
            </a:pPr>
            <a:r>
              <a:rPr lang="nb-NO" dirty="0"/>
              <a:t>(I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remove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solution</a:t>
            </a:r>
            <a:r>
              <a:rPr lang="nb-NO" dirty="0"/>
              <a:t> from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powerpoint</a:t>
            </a:r>
            <a:r>
              <a:rPr lang="nb-NO" dirty="0"/>
              <a:t> </a:t>
            </a:r>
            <a:r>
              <a:rPr lang="nb-NO" dirty="0" err="1"/>
              <a:t>after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time)</a:t>
            </a:r>
          </a:p>
          <a:p>
            <a:endParaRPr lang="nb-NO" dirty="0"/>
          </a:p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Exam</a:t>
            </a:r>
            <a:r>
              <a:rPr lang="nb-NO" dirty="0"/>
              <a:t> problems</a:t>
            </a:r>
          </a:p>
          <a:p>
            <a:endParaRPr lang="nb-NO" dirty="0"/>
          </a:p>
          <a:p>
            <a:r>
              <a:rPr lang="nb-NO" dirty="0"/>
              <a:t>The plan for </a:t>
            </a:r>
            <a:r>
              <a:rPr lang="nb-NO" dirty="0" err="1"/>
              <a:t>future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sessions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278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BF24BAE2-2AFC-4F20-9187-CE406552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863" y="2139754"/>
            <a:ext cx="10960274" cy="2578491"/>
          </a:xfrm>
        </p:spPr>
        <p:txBody>
          <a:bodyPr>
            <a:normAutofit/>
          </a:bodyPr>
          <a:lstStyle/>
          <a:p>
            <a:r>
              <a:rPr lang="nb-NO" sz="8000" b="1" dirty="0" err="1"/>
              <a:t>Mandatory</a:t>
            </a:r>
            <a:r>
              <a:rPr lang="nb-NO" sz="8000" b="1" dirty="0"/>
              <a:t> Solution - Start</a:t>
            </a:r>
          </a:p>
        </p:txBody>
      </p:sp>
    </p:spTree>
    <p:extLst>
      <p:ext uri="{BB962C8B-B14F-4D97-AF65-F5344CB8AC3E}">
        <p14:creationId xmlns:p14="http://schemas.microsoft.com/office/powerpoint/2010/main" val="58518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9F260-F417-44EA-9FDA-02BAF1E6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341" y="2712540"/>
            <a:ext cx="7016656" cy="1325563"/>
          </a:xfrm>
        </p:spPr>
        <p:txBody>
          <a:bodyPr>
            <a:noAutofit/>
          </a:bodyPr>
          <a:lstStyle/>
          <a:p>
            <a:r>
              <a:rPr lang="nb-NO" sz="9600" b="1" dirty="0"/>
              <a:t>!REMOVED!</a:t>
            </a:r>
          </a:p>
        </p:txBody>
      </p:sp>
    </p:spTree>
    <p:extLst>
      <p:ext uri="{BB962C8B-B14F-4D97-AF65-F5344CB8AC3E}">
        <p14:creationId xmlns:p14="http://schemas.microsoft.com/office/powerpoint/2010/main" val="120474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C311473A-0DCC-4167-8981-FBD2795B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2139754"/>
            <a:ext cx="11461315" cy="2578491"/>
          </a:xfrm>
        </p:spPr>
        <p:txBody>
          <a:bodyPr>
            <a:normAutofit/>
          </a:bodyPr>
          <a:lstStyle/>
          <a:p>
            <a:r>
              <a:rPr lang="nb-NO" sz="8000" b="1" dirty="0" err="1"/>
              <a:t>Mandatory</a:t>
            </a:r>
            <a:r>
              <a:rPr lang="nb-NO" sz="8000" b="1" dirty="0"/>
              <a:t> Solution - Finish</a:t>
            </a:r>
          </a:p>
        </p:txBody>
      </p:sp>
    </p:spTree>
    <p:extLst>
      <p:ext uri="{BB962C8B-B14F-4D97-AF65-F5344CB8AC3E}">
        <p14:creationId xmlns:p14="http://schemas.microsoft.com/office/powerpoint/2010/main" val="144172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727D44A0-F572-448C-B685-D765D4EF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53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8000" b="1" dirty="0"/>
              <a:t>Control </a:t>
            </a:r>
            <a:r>
              <a:rPr lang="nb-NO" sz="8000" b="1" dirty="0" err="1"/>
              <a:t>Theory</a:t>
            </a:r>
            <a:r>
              <a:rPr lang="nb-NO" sz="8000" b="1" dirty="0"/>
              <a:t> – </a:t>
            </a:r>
            <a:r>
              <a:rPr lang="nb-NO" sz="8000" b="1" dirty="0" err="1"/>
              <a:t>Exercise</a:t>
            </a:r>
            <a:r>
              <a:rPr lang="nb-NO" sz="8000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43281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44D395-ABB0-4228-B3FE-E790211E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D25398D-3FA4-457E-9649-7ACA28F13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56" y="1016203"/>
            <a:ext cx="9552365" cy="582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1D902909-74A6-44F1-9D0F-5FDB5F87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079" y="18255"/>
            <a:ext cx="9959236" cy="1325563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Theory</a:t>
            </a:r>
            <a:r>
              <a:rPr lang="nb-NO" dirty="0"/>
              <a:t> – </a:t>
            </a:r>
            <a:r>
              <a:rPr lang="nb-NO" dirty="0" err="1"/>
              <a:t>Exercise</a:t>
            </a:r>
            <a:r>
              <a:rPr lang="nb-NO" dirty="0"/>
              <a:t> 4, 2017</a:t>
            </a:r>
          </a:p>
        </p:txBody>
      </p:sp>
      <p:pic>
        <p:nvPicPr>
          <p:cNvPr id="6" name="Bilde 5" descr="Et bilde som inneholder tekst&#10;&#10;Automatisk generert beskrivelse">
            <a:extLst>
              <a:ext uri="{FF2B5EF4-FFF2-40B4-BE49-F238E27FC236}">
                <a16:creationId xmlns:a16="http://schemas.microsoft.com/office/drawing/2014/main" id="{195A3794-1AA3-4B15-962A-7DC6A4FF1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74" y="1475652"/>
            <a:ext cx="10790522" cy="390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890</Words>
  <Application>Microsoft Office PowerPoint</Application>
  <PresentationFormat>Widescreen</PresentationFormat>
  <Paragraphs>120</Paragraphs>
  <Slides>28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Office-tema</vt:lpstr>
      <vt:lpstr>Group Session 07.05.2021</vt:lpstr>
      <vt:lpstr>Mandatory assignment 4 – Deadline</vt:lpstr>
      <vt:lpstr>Todays plan</vt:lpstr>
      <vt:lpstr>Mandatory Solution - Start</vt:lpstr>
      <vt:lpstr>!REMOVED!</vt:lpstr>
      <vt:lpstr>Mandatory Solution - Finish</vt:lpstr>
      <vt:lpstr>Control Theory – Exercise 1</vt:lpstr>
      <vt:lpstr>Control Theory – Exercise 4, 2017</vt:lpstr>
      <vt:lpstr>Control Theory – Exercise 4, 2017</vt:lpstr>
      <vt:lpstr>PowerPoint-presentasjon</vt:lpstr>
      <vt:lpstr>PowerPoint-presentasjon</vt:lpstr>
      <vt:lpstr>Control Theory – Exercise 4, 2017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Control Theory – Exercise 4, 2017</vt:lpstr>
      <vt:lpstr>Control Theory – Exercise 2</vt:lpstr>
      <vt:lpstr>PowerPoint-presentasjon</vt:lpstr>
      <vt:lpstr>Control Theory – Exercise 4, 2018 </vt:lpstr>
      <vt:lpstr>Control Theory – Exercise 4, 2018 </vt:lpstr>
      <vt:lpstr>Control Theory – Exercise 4, 2018 </vt:lpstr>
      <vt:lpstr>Control Theory – Exercise 4, 2018 </vt:lpstr>
      <vt:lpstr>Hint and tips for assignment 4</vt:lpstr>
      <vt:lpstr>Adjust set_point  Adjust Kp Adjust Kd</vt:lpstr>
      <vt:lpstr>PowerPoint-presentasjon</vt:lpstr>
      <vt:lpstr>Group sessions from now 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Session 05.05.2021</dc:title>
  <dc:creator>Tony Nguyen</dc:creator>
  <cp:lastModifiedBy>Tony Nguyen</cp:lastModifiedBy>
  <cp:revision>185</cp:revision>
  <dcterms:created xsi:type="dcterms:W3CDTF">2021-05-04T08:39:33Z</dcterms:created>
  <dcterms:modified xsi:type="dcterms:W3CDTF">2021-05-28T09:00:07Z</dcterms:modified>
</cp:coreProperties>
</file>