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0" r:id="rId3"/>
    <p:sldId id="258" r:id="rId4"/>
    <p:sldId id="259" r:id="rId5"/>
    <p:sldId id="257" r:id="rId6"/>
    <p:sldId id="291" r:id="rId7"/>
    <p:sldId id="295" r:id="rId8"/>
    <p:sldId id="293" r:id="rId9"/>
    <p:sldId id="290" r:id="rId10"/>
    <p:sldId id="261" r:id="rId11"/>
    <p:sldId id="262" r:id="rId12"/>
    <p:sldId id="275" r:id="rId13"/>
    <p:sldId id="294" r:id="rId14"/>
    <p:sldId id="263" r:id="rId15"/>
    <p:sldId id="266" r:id="rId16"/>
    <p:sldId id="272" r:id="rId17"/>
    <p:sldId id="274" r:id="rId18"/>
    <p:sldId id="276" r:id="rId19"/>
    <p:sldId id="300" r:id="rId20"/>
    <p:sldId id="301" r:id="rId21"/>
    <p:sldId id="303" r:id="rId22"/>
    <p:sldId id="302" r:id="rId23"/>
    <p:sldId id="304" r:id="rId24"/>
    <p:sldId id="278" r:id="rId25"/>
    <p:sldId id="279" r:id="rId26"/>
    <p:sldId id="298" r:id="rId27"/>
    <p:sldId id="280" r:id="rId28"/>
    <p:sldId id="296" r:id="rId29"/>
    <p:sldId id="281" r:id="rId30"/>
    <p:sldId id="288" r:id="rId31"/>
    <p:sldId id="297" r:id="rId32"/>
    <p:sldId id="289" r:id="rId33"/>
    <p:sldId id="305" r:id="rId34"/>
    <p:sldId id="282" r:id="rId35"/>
    <p:sldId id="306" r:id="rId36"/>
    <p:sldId id="307" r:id="rId37"/>
    <p:sldId id="308" r:id="rId38"/>
    <p:sldId id="284" r:id="rId39"/>
    <p:sldId id="285" r:id="rId40"/>
    <p:sldId id="286" r:id="rId41"/>
    <p:sldId id="292" r:id="rId42"/>
    <p:sldId id="309" r:id="rId4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8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F6207-38DA-4413-98ED-BCFEAA1D3F1D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8AF8E-86ED-40C5-ABE5-9BAA87E11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402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76D3FC-A74B-459C-94CF-C60F99C8A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4FA21A4-1E3C-4119-B45D-42C66A732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EE19FA-9652-448A-98AE-AE5FD9E1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F485-E63C-4EF3-BC28-13AD0A094A2D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F7E8F7-0CA2-4AE5-A227-00D6D1DF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FC957E-1E2F-425E-920B-649BEFBE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BDF0-EA7D-413A-8120-F093A84E7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19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E9A8CF-1436-450F-BD0C-411B6015B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3377FB7-AC3D-4CAA-BF9D-D08AB8243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7F5104-42C2-4A21-880C-D556F0B5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F485-E63C-4EF3-BC28-13AD0A094A2D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DE82F43-555E-4E52-B37E-E6579F689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33B43BA-F673-4240-9E4B-BD26C44D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BDF0-EA7D-413A-8120-F093A84E7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039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6857AFE-4055-4F4D-B266-D8FF1C2F0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1A1808B-287C-4855-8FA9-D256B6ED1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FDA61E-5833-4CDC-BF18-9A7D2D8B3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F485-E63C-4EF3-BC28-13AD0A094A2D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0A1DC-E8E8-484B-BFF6-A003FA18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04C28B-B709-43B4-95A2-C1F944209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BDF0-EA7D-413A-8120-F093A84E7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830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2A6654-3710-4889-B464-D5ED5EAB5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5CCF6C-FBBC-44B2-8EAB-D6B94F38D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6A11A5-464D-47E2-8040-AE76B1C2F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F485-E63C-4EF3-BC28-13AD0A094A2D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ADBFFE-DDEF-4955-9946-23678DAE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910FE43-711B-4350-9BCC-02DEDE3E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BDF0-EA7D-413A-8120-F093A84E7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747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A926BC-00FF-45B7-B826-60E8057A7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A9126A-00B7-4675-8152-A5259DF68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320783-60F2-4D0C-B140-3953A3803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F485-E63C-4EF3-BC28-13AD0A094A2D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F771F6A-E354-42B0-AAB9-6C3C81E74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0E6E62-E3D5-4A45-89CA-42D64383B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BDF0-EA7D-413A-8120-F093A84E7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974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A69A69-27C8-4A7D-90EB-064CFC112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5E51BB-3E0A-4FA2-87B2-46C6EDC50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CC410F3-A1F5-4A45-8044-51DA492C5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5CCC9DD-00FD-4F1B-AF8D-1DA818E8B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F485-E63C-4EF3-BC28-13AD0A094A2D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24A4D3D-3AE2-4E1E-95CA-FF971D56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452A875-E46F-4A68-B99F-BDF2228DE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BDF0-EA7D-413A-8120-F093A84E7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043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1A55AC-AFD7-4446-9F9F-B8D92396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A31F571-C964-4C2D-866D-11827FE0A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0810327-D3C8-43E9-9222-A2BE0AE20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B18DC13-1A06-4AC5-8F0E-BF00E97F6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9A6F2FF-AA64-4A30-A5F4-7E8CFC62C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65A4CC5-601C-42BF-B11E-AFBB33959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F485-E63C-4EF3-BC28-13AD0A094A2D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EB53D20-FB46-423C-A090-584E2E2E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B240D80-2F42-4F6C-A3F0-58367E24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BDF0-EA7D-413A-8120-F093A84E7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44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D67C18-AE98-4499-8B32-287EE21DB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62E48C4-5845-49BE-9D64-BB661A1AE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F485-E63C-4EF3-BC28-13AD0A094A2D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5BC7B2B-DE22-4724-AA30-2157513B4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E4ED643-ACB9-4DDE-A423-FFDEE8D28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BDF0-EA7D-413A-8120-F093A84E7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191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599C4D5-FEC1-474E-B376-A31BFD27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F485-E63C-4EF3-BC28-13AD0A094A2D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BB7E669-3231-42FA-8D14-3A61DBD49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173A45C-E3C9-4E0C-9EFA-FD51AD4E1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BDF0-EA7D-413A-8120-F093A84E7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215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7893D9-8B73-4E7B-841A-82B29C001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7C8439-7B5C-456A-9BE6-FB8DD838C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4FBCEE-0A0C-476C-B1DC-1DE320740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9068DD0-CA9F-4462-B574-5B37284EE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F485-E63C-4EF3-BC28-13AD0A094A2D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D16363-0D70-4529-8741-19A29F4C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1EA3F6B-69C2-44D5-B0CC-16F0B90FC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BDF0-EA7D-413A-8120-F093A84E7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195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1FAF3F-C111-4513-9E9B-83BA5DE0D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DC61BD6-DA1C-4FC6-BEB0-1B233609F0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3761544-60C3-42DD-9FB7-02BE1BEA3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D31A2B2-D1AB-4059-909E-481D586E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F485-E63C-4EF3-BC28-13AD0A094A2D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8E20C93-4CB7-4A6E-93ED-69723F09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5A665FC-8FD6-493D-A16A-A90C2350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BDF0-EA7D-413A-8120-F093A84E7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126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E12996D-D54E-48D7-9040-E53A77A00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E324AAF-9297-4C1B-8200-7903B9387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694AF1-3112-4AF5-9783-DE2F4A67E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7F485-E63C-4EF3-BC28-13AD0A094A2D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E934A3-BC02-4186-9C7E-4F1EC6205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F33EC6-0856-46F7-8E40-8B5D99C88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BDF0-EA7D-413A-8120-F093A84E7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056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3" Type="http://schemas.openxmlformats.org/officeDocument/2006/relationships/image" Target="../media/image160.png"/><Relationship Id="rId7" Type="http://schemas.openxmlformats.org/officeDocument/2006/relationships/image" Target="../media/image20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5" Type="http://schemas.openxmlformats.org/officeDocument/2006/relationships/image" Target="../media/image180.png"/><Relationship Id="rId10" Type="http://schemas.openxmlformats.org/officeDocument/2006/relationships/image" Target="../media/image23.png"/><Relationship Id="rId4" Type="http://schemas.openxmlformats.org/officeDocument/2006/relationships/image" Target="../media/image170.png"/><Relationship Id="rId9" Type="http://schemas.openxmlformats.org/officeDocument/2006/relationships/image" Target="../media/image2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390.png"/><Relationship Id="rId7" Type="http://schemas.openxmlformats.org/officeDocument/2006/relationships/image" Target="../media/image48.png"/><Relationship Id="rId12" Type="http://schemas.openxmlformats.org/officeDocument/2006/relationships/image" Target="../media/image45.png"/><Relationship Id="rId2" Type="http://schemas.openxmlformats.org/officeDocument/2006/relationships/image" Target="../media/image380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4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4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5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1.png"/><Relationship Id="rId7" Type="http://schemas.openxmlformats.org/officeDocument/2006/relationships/image" Target="../media/image59.png"/><Relationship Id="rId12" Type="http://schemas.openxmlformats.org/officeDocument/2006/relationships/image" Target="../media/image63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2.png"/><Relationship Id="rId5" Type="http://schemas.openxmlformats.org/officeDocument/2006/relationships/image" Target="../media/image53.png"/><Relationship Id="rId10" Type="http://schemas.openxmlformats.org/officeDocument/2006/relationships/image" Target="../media/image61.png"/><Relationship Id="rId4" Type="http://schemas.openxmlformats.org/officeDocument/2006/relationships/image" Target="../media/image52.png"/><Relationship Id="rId9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51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52.png"/><Relationship Id="rId9" Type="http://schemas.openxmlformats.org/officeDocument/2006/relationships/image" Target="../media/image7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51.png"/><Relationship Id="rId7" Type="http://schemas.openxmlformats.org/officeDocument/2006/relationships/image" Target="../media/image79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1.png"/><Relationship Id="rId5" Type="http://schemas.openxmlformats.org/officeDocument/2006/relationships/image" Target="../media/image77.png"/><Relationship Id="rId10" Type="http://schemas.openxmlformats.org/officeDocument/2006/relationships/image" Target="../media/image80.png"/><Relationship Id="rId4" Type="http://schemas.openxmlformats.org/officeDocument/2006/relationships/image" Target="../media/image52.png"/><Relationship Id="rId9" Type="http://schemas.openxmlformats.org/officeDocument/2006/relationships/image" Target="../media/image7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2" Type="http://schemas.openxmlformats.org/officeDocument/2006/relationships/image" Target="../media/image10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5" Type="http://schemas.openxmlformats.org/officeDocument/2006/relationships/image" Target="../media/image103.png"/><Relationship Id="rId10" Type="http://schemas.openxmlformats.org/officeDocument/2006/relationships/image" Target="../media/image108.png"/><Relationship Id="rId4" Type="http://schemas.openxmlformats.org/officeDocument/2006/relationships/image" Target="../media/image102.png"/><Relationship Id="rId9" Type="http://schemas.openxmlformats.org/officeDocument/2006/relationships/image" Target="../media/image10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0.png"/><Relationship Id="rId7" Type="http://schemas.openxmlformats.org/officeDocument/2006/relationships/image" Target="../media/image114.png"/><Relationship Id="rId2" Type="http://schemas.openxmlformats.org/officeDocument/2006/relationships/image" Target="../media/image10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5" Type="http://schemas.openxmlformats.org/officeDocument/2006/relationships/image" Target="../media/image112.png"/><Relationship Id="rId4" Type="http://schemas.openxmlformats.org/officeDocument/2006/relationships/image" Target="../media/image111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3" Type="http://schemas.openxmlformats.org/officeDocument/2006/relationships/image" Target="../media/image116.png"/><Relationship Id="rId7" Type="http://schemas.openxmlformats.org/officeDocument/2006/relationships/image" Target="../media/image120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4" Type="http://schemas.openxmlformats.org/officeDocument/2006/relationships/image" Target="../media/image117.png"/><Relationship Id="rId9" Type="http://schemas.openxmlformats.org/officeDocument/2006/relationships/image" Target="../media/image12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7.png"/><Relationship Id="rId5" Type="http://schemas.openxmlformats.org/officeDocument/2006/relationships/image" Target="../media/image126.png"/><Relationship Id="rId4" Type="http://schemas.openxmlformats.org/officeDocument/2006/relationships/image" Target="../media/image125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3" Type="http://schemas.openxmlformats.org/officeDocument/2006/relationships/image" Target="../media/image129.png"/><Relationship Id="rId7" Type="http://schemas.openxmlformats.org/officeDocument/2006/relationships/image" Target="../media/image133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.png"/><Relationship Id="rId11" Type="http://schemas.openxmlformats.org/officeDocument/2006/relationships/image" Target="../media/image137.png"/><Relationship Id="rId5" Type="http://schemas.openxmlformats.org/officeDocument/2006/relationships/image" Target="../media/image131.png"/><Relationship Id="rId10" Type="http://schemas.openxmlformats.org/officeDocument/2006/relationships/image" Target="../media/image136.png"/><Relationship Id="rId4" Type="http://schemas.openxmlformats.org/officeDocument/2006/relationships/image" Target="../media/image130.png"/><Relationship Id="rId9" Type="http://schemas.openxmlformats.org/officeDocument/2006/relationships/image" Target="../media/image13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png"/><Relationship Id="rId3" Type="http://schemas.openxmlformats.org/officeDocument/2006/relationships/image" Target="../media/image142.png"/><Relationship Id="rId7" Type="http://schemas.openxmlformats.org/officeDocument/2006/relationships/image" Target="../media/image146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5.png"/><Relationship Id="rId5" Type="http://schemas.openxmlformats.org/officeDocument/2006/relationships/image" Target="../media/image144.png"/><Relationship Id="rId10" Type="http://schemas.openxmlformats.org/officeDocument/2006/relationships/image" Target="../media/image149.png"/><Relationship Id="rId4" Type="http://schemas.openxmlformats.org/officeDocument/2006/relationships/image" Target="../media/image143.png"/><Relationship Id="rId9" Type="http://schemas.openxmlformats.org/officeDocument/2006/relationships/image" Target="../media/image14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png"/><Relationship Id="rId2" Type="http://schemas.openxmlformats.org/officeDocument/2006/relationships/image" Target="../media/image6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5" Type="http://schemas.openxmlformats.org/officeDocument/2006/relationships/image" Target="../media/image156.png"/><Relationship Id="rId4" Type="http://schemas.openxmlformats.org/officeDocument/2006/relationships/image" Target="../media/image15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png"/><Relationship Id="rId2" Type="http://schemas.openxmlformats.org/officeDocument/2006/relationships/image" Target="../media/image6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1.png"/><Relationship Id="rId4" Type="http://schemas.openxmlformats.org/officeDocument/2006/relationships/image" Target="../media/image15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3" Type="http://schemas.openxmlformats.org/officeDocument/2006/relationships/image" Target="../media/image163.png"/><Relationship Id="rId7" Type="http://schemas.openxmlformats.org/officeDocument/2006/relationships/image" Target="../media/image167.png"/><Relationship Id="rId2" Type="http://schemas.openxmlformats.org/officeDocument/2006/relationships/image" Target="../media/image1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6.png"/><Relationship Id="rId5" Type="http://schemas.openxmlformats.org/officeDocument/2006/relationships/image" Target="../media/image165.png"/><Relationship Id="rId4" Type="http://schemas.openxmlformats.org/officeDocument/2006/relationships/image" Target="../media/image16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png"/><Relationship Id="rId2" Type="http://schemas.openxmlformats.org/officeDocument/2006/relationships/image" Target="../media/image16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6E27B1-70F6-4B56-BF87-2F2B4BA8C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Group </a:t>
            </a:r>
            <a:r>
              <a:rPr lang="nb-NO" dirty="0" err="1"/>
              <a:t>Session</a:t>
            </a:r>
            <a:r>
              <a:rPr lang="nb-NO" dirty="0"/>
              <a:t> 24.03.2021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940088C-24D2-4975-BBA8-7EF65B5B4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hpnguyen@ifi.uio.no</a:t>
            </a:r>
          </a:p>
        </p:txBody>
      </p:sp>
    </p:spTree>
    <p:extLst>
      <p:ext uri="{BB962C8B-B14F-4D97-AF65-F5344CB8AC3E}">
        <p14:creationId xmlns:p14="http://schemas.microsoft.com/office/powerpoint/2010/main" val="1665693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e 33">
            <a:extLst>
              <a:ext uri="{FF2B5EF4-FFF2-40B4-BE49-F238E27FC236}">
                <a16:creationId xmlns:a16="http://schemas.microsoft.com/office/drawing/2014/main" id="{C6924776-F1EE-4D3E-ABC6-2BDA7B5BD1DC}"/>
              </a:ext>
            </a:extLst>
          </p:cNvPr>
          <p:cNvGrpSpPr/>
          <p:nvPr/>
        </p:nvGrpSpPr>
        <p:grpSpPr>
          <a:xfrm>
            <a:off x="3102828" y="2807115"/>
            <a:ext cx="4769112" cy="1574799"/>
            <a:chOff x="1672462" y="2622551"/>
            <a:chExt cx="2180334" cy="806450"/>
          </a:xfrm>
        </p:grpSpPr>
        <p:sp>
          <p:nvSpPr>
            <p:cNvPr id="24" name="Magnetplate 23">
              <a:extLst>
                <a:ext uri="{FF2B5EF4-FFF2-40B4-BE49-F238E27FC236}">
                  <a16:creationId xmlns:a16="http://schemas.microsoft.com/office/drawing/2014/main" id="{0A7A20FB-A8EF-4B1D-B58D-AAA6BF22C4BD}"/>
                </a:ext>
              </a:extLst>
            </p:cNvPr>
            <p:cNvSpPr/>
            <p:nvPr/>
          </p:nvSpPr>
          <p:spPr>
            <a:xfrm>
              <a:off x="2289175" y="2622551"/>
              <a:ext cx="482600" cy="80645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0D533413-736A-4512-B77F-C4D1F728C907}"/>
                </a:ext>
              </a:extLst>
            </p:cNvPr>
            <p:cNvCxnSpPr/>
            <p:nvPr/>
          </p:nvCxnSpPr>
          <p:spPr>
            <a:xfrm>
              <a:off x="2530475" y="3073402"/>
              <a:ext cx="10064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7E773D8C-84CD-4393-BA77-621DF1F3E8CB}"/>
                </a:ext>
              </a:extLst>
            </p:cNvPr>
            <p:cNvSpPr/>
            <p:nvPr/>
          </p:nvSpPr>
          <p:spPr>
            <a:xfrm>
              <a:off x="3498850" y="3009902"/>
              <a:ext cx="123825" cy="127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9" name="Rett pilkobling 28">
              <a:extLst>
                <a:ext uri="{FF2B5EF4-FFF2-40B4-BE49-F238E27FC236}">
                  <a16:creationId xmlns:a16="http://schemas.microsoft.com/office/drawing/2014/main" id="{8A36AB94-9CAF-4048-91A1-89CC4088B068}"/>
                </a:ext>
              </a:extLst>
            </p:cNvPr>
            <p:cNvCxnSpPr/>
            <p:nvPr/>
          </p:nvCxnSpPr>
          <p:spPr>
            <a:xfrm flipV="1">
              <a:off x="3560762" y="2660652"/>
              <a:ext cx="0" cy="3492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il: bøyd mot høyre 29">
              <a:extLst>
                <a:ext uri="{FF2B5EF4-FFF2-40B4-BE49-F238E27FC236}">
                  <a16:creationId xmlns:a16="http://schemas.microsoft.com/office/drawing/2014/main" id="{2FE530A4-2C9B-4029-9040-A8E15E48E1BB}"/>
                </a:ext>
              </a:extLst>
            </p:cNvPr>
            <p:cNvSpPr/>
            <p:nvPr/>
          </p:nvSpPr>
          <p:spPr>
            <a:xfrm>
              <a:off x="1979612" y="2854327"/>
              <a:ext cx="187325" cy="400050"/>
            </a:xfrm>
            <a:prstGeom prst="curvedRightArrow">
              <a:avLst/>
            </a:prstGeom>
            <a:solidFill>
              <a:srgbClr val="00B050"/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kstSylinder 30">
                  <a:extLst>
                    <a:ext uri="{FF2B5EF4-FFF2-40B4-BE49-F238E27FC236}">
                      <a16:creationId xmlns:a16="http://schemas.microsoft.com/office/drawing/2014/main" id="{4C0DA2BA-C692-4E2A-9D7D-CA4F2B47B829}"/>
                    </a:ext>
                  </a:extLst>
                </p:cNvPr>
                <p:cNvSpPr txBox="1"/>
                <p:nvPr/>
              </p:nvSpPr>
              <p:spPr>
                <a:xfrm>
                  <a:off x="1672462" y="2952235"/>
                  <a:ext cx="425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oMath>
                    </m:oMathPara>
                  </a14:m>
                  <a:endParaRPr lang="nb-NO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kstSylinder 30">
                  <a:extLst>
                    <a:ext uri="{FF2B5EF4-FFF2-40B4-BE49-F238E27FC236}">
                      <a16:creationId xmlns:a16="http://schemas.microsoft.com/office/drawing/2014/main" id="{4C0DA2BA-C692-4E2A-9D7D-CA4F2B47B8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72462" y="2952235"/>
                  <a:ext cx="42545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kstSylinder 31">
                  <a:extLst>
                    <a:ext uri="{FF2B5EF4-FFF2-40B4-BE49-F238E27FC236}">
                      <a16:creationId xmlns:a16="http://schemas.microsoft.com/office/drawing/2014/main" id="{3E9B0F6F-C3A6-447A-AF09-3612276D5223}"/>
                    </a:ext>
                  </a:extLst>
                </p:cNvPr>
                <p:cNvSpPr txBox="1"/>
                <p:nvPr/>
              </p:nvSpPr>
              <p:spPr>
                <a:xfrm>
                  <a:off x="3427346" y="2704068"/>
                  <a:ext cx="425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nb-NO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kstSylinder 31">
                  <a:extLst>
                    <a:ext uri="{FF2B5EF4-FFF2-40B4-BE49-F238E27FC236}">
                      <a16:creationId xmlns:a16="http://schemas.microsoft.com/office/drawing/2014/main" id="{3E9B0F6F-C3A6-447A-AF09-3612276D52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7346" y="2704068"/>
                  <a:ext cx="42545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Gruppe 56">
            <a:extLst>
              <a:ext uri="{FF2B5EF4-FFF2-40B4-BE49-F238E27FC236}">
                <a16:creationId xmlns:a16="http://schemas.microsoft.com/office/drawing/2014/main" id="{A1C22F32-8DE4-4BD7-A704-3AC2FBDD037A}"/>
              </a:ext>
            </a:extLst>
          </p:cNvPr>
          <p:cNvGrpSpPr/>
          <p:nvPr/>
        </p:nvGrpSpPr>
        <p:grpSpPr>
          <a:xfrm>
            <a:off x="3102828" y="2427990"/>
            <a:ext cx="4184150" cy="1969250"/>
            <a:chOff x="2912328" y="2140273"/>
            <a:chExt cx="4184150" cy="1969250"/>
          </a:xfrm>
        </p:grpSpPr>
        <p:sp>
          <p:nvSpPr>
            <p:cNvPr id="36" name="Magnetplate 35">
              <a:extLst>
                <a:ext uri="{FF2B5EF4-FFF2-40B4-BE49-F238E27FC236}">
                  <a16:creationId xmlns:a16="http://schemas.microsoft.com/office/drawing/2014/main" id="{14E95D9D-0718-4FCC-9D46-1F7E9C178E05}"/>
                </a:ext>
              </a:extLst>
            </p:cNvPr>
            <p:cNvSpPr/>
            <p:nvPr/>
          </p:nvSpPr>
          <p:spPr>
            <a:xfrm>
              <a:off x="4261283" y="2534724"/>
              <a:ext cx="1055606" cy="1574799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37" name="Rett linje 36">
              <a:extLst>
                <a:ext uri="{FF2B5EF4-FFF2-40B4-BE49-F238E27FC236}">
                  <a16:creationId xmlns:a16="http://schemas.microsoft.com/office/drawing/2014/main" id="{3B59C4C4-FF3F-437E-A525-C2634207EE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89086" y="2917513"/>
              <a:ext cx="1781139" cy="4976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E827EB12-B811-4570-B280-64253DF12294}"/>
                </a:ext>
              </a:extLst>
            </p:cNvPr>
            <p:cNvSpPr/>
            <p:nvPr/>
          </p:nvSpPr>
          <p:spPr>
            <a:xfrm>
              <a:off x="6538676" y="2739326"/>
              <a:ext cx="270846" cy="24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cxnSp>
          <p:nvCxnSpPr>
            <p:cNvPr id="39" name="Rett pilkobling 38">
              <a:extLst>
                <a:ext uri="{FF2B5EF4-FFF2-40B4-BE49-F238E27FC236}">
                  <a16:creationId xmlns:a16="http://schemas.microsoft.com/office/drawing/2014/main" id="{594364DD-3F13-4FD6-A9BA-795472086AE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65555" y="2140273"/>
              <a:ext cx="246514" cy="5890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Pil: bøyd mot høyre 39">
              <a:extLst>
                <a:ext uri="{FF2B5EF4-FFF2-40B4-BE49-F238E27FC236}">
                  <a16:creationId xmlns:a16="http://schemas.microsoft.com/office/drawing/2014/main" id="{F1A6FA01-D1FD-4570-92AC-712D71D58D88}"/>
                </a:ext>
              </a:extLst>
            </p:cNvPr>
            <p:cNvSpPr/>
            <p:nvPr/>
          </p:nvSpPr>
          <p:spPr>
            <a:xfrm>
              <a:off x="3584167" y="2987326"/>
              <a:ext cx="409742" cy="781200"/>
            </a:xfrm>
            <a:prstGeom prst="curvedRightArrow">
              <a:avLst/>
            </a:prstGeom>
            <a:solidFill>
              <a:srgbClr val="00B050"/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kstSylinder 40">
                  <a:extLst>
                    <a:ext uri="{FF2B5EF4-FFF2-40B4-BE49-F238E27FC236}">
                      <a16:creationId xmlns:a16="http://schemas.microsoft.com/office/drawing/2014/main" id="{CC6FE92D-8FDC-4E9C-A09E-40AF444CB7BD}"/>
                    </a:ext>
                  </a:extLst>
                </p:cNvPr>
                <p:cNvSpPr txBox="1"/>
                <p:nvPr/>
              </p:nvSpPr>
              <p:spPr>
                <a:xfrm>
                  <a:off x="2912328" y="3178516"/>
                  <a:ext cx="930600" cy="721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oMath>
                    </m:oMathPara>
                  </a14:m>
                  <a:endParaRPr lang="nb-NO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kstSylinder 40">
                  <a:extLst>
                    <a:ext uri="{FF2B5EF4-FFF2-40B4-BE49-F238E27FC236}">
                      <a16:creationId xmlns:a16="http://schemas.microsoft.com/office/drawing/2014/main" id="{CC6FE92D-8FDC-4E9C-A09E-40AF444CB7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2328" y="3178516"/>
                  <a:ext cx="930600" cy="72121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kstSylinder 41">
                  <a:extLst>
                    <a:ext uri="{FF2B5EF4-FFF2-40B4-BE49-F238E27FC236}">
                      <a16:creationId xmlns:a16="http://schemas.microsoft.com/office/drawing/2014/main" id="{13B484D6-D226-4B8D-B7C8-40A5F0AC363D}"/>
                    </a:ext>
                  </a:extLst>
                </p:cNvPr>
                <p:cNvSpPr txBox="1"/>
                <p:nvPr/>
              </p:nvSpPr>
              <p:spPr>
                <a:xfrm>
                  <a:off x="6165878" y="2197254"/>
                  <a:ext cx="930600" cy="721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nb-NO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kstSylinder 41">
                  <a:extLst>
                    <a:ext uri="{FF2B5EF4-FFF2-40B4-BE49-F238E27FC236}">
                      <a16:creationId xmlns:a16="http://schemas.microsoft.com/office/drawing/2014/main" id="{13B484D6-D226-4B8D-B7C8-40A5F0AC36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5878" y="2197254"/>
                  <a:ext cx="930600" cy="72121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Gruppe 57">
            <a:extLst>
              <a:ext uri="{FF2B5EF4-FFF2-40B4-BE49-F238E27FC236}">
                <a16:creationId xmlns:a16="http://schemas.microsoft.com/office/drawing/2014/main" id="{12450844-DB4D-4377-93C1-BE78F70025F5}"/>
              </a:ext>
            </a:extLst>
          </p:cNvPr>
          <p:cNvGrpSpPr/>
          <p:nvPr/>
        </p:nvGrpSpPr>
        <p:grpSpPr>
          <a:xfrm>
            <a:off x="2916128" y="1982814"/>
            <a:ext cx="3940586" cy="2399100"/>
            <a:chOff x="2791633" y="4205954"/>
            <a:chExt cx="3940586" cy="2399100"/>
          </a:xfrm>
        </p:grpSpPr>
        <p:sp>
          <p:nvSpPr>
            <p:cNvPr id="46" name="Magnetplate 45">
              <a:extLst>
                <a:ext uri="{FF2B5EF4-FFF2-40B4-BE49-F238E27FC236}">
                  <a16:creationId xmlns:a16="http://schemas.microsoft.com/office/drawing/2014/main" id="{27F409B3-8F91-4BC6-BEF4-B7B32056EEA6}"/>
                </a:ext>
              </a:extLst>
            </p:cNvPr>
            <p:cNvSpPr/>
            <p:nvPr/>
          </p:nvSpPr>
          <p:spPr>
            <a:xfrm>
              <a:off x="4304082" y="5030255"/>
              <a:ext cx="1055606" cy="1574799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47" name="Rett linje 46">
              <a:extLst>
                <a:ext uri="{FF2B5EF4-FFF2-40B4-BE49-F238E27FC236}">
                  <a16:creationId xmlns:a16="http://schemas.microsoft.com/office/drawing/2014/main" id="{6EDEFF34-F650-49B3-B506-049592F011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14242" y="4798161"/>
              <a:ext cx="1194435" cy="1145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C6AFC828-7CA2-4372-ADF0-7F93475C50FF}"/>
                </a:ext>
              </a:extLst>
            </p:cNvPr>
            <p:cNvSpPr/>
            <p:nvPr/>
          </p:nvSpPr>
          <p:spPr>
            <a:xfrm>
              <a:off x="6094709" y="4674161"/>
              <a:ext cx="270846" cy="24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cxnSp>
          <p:nvCxnSpPr>
            <p:cNvPr id="49" name="Rett pilkobling 48">
              <a:extLst>
                <a:ext uri="{FF2B5EF4-FFF2-40B4-BE49-F238E27FC236}">
                  <a16:creationId xmlns:a16="http://schemas.microsoft.com/office/drawing/2014/main" id="{371AC0B1-A014-4257-BA93-DC49CC15600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78043" y="4317150"/>
              <a:ext cx="386118" cy="38957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Pil: bøyd mot høyre 49">
              <a:extLst>
                <a:ext uri="{FF2B5EF4-FFF2-40B4-BE49-F238E27FC236}">
                  <a16:creationId xmlns:a16="http://schemas.microsoft.com/office/drawing/2014/main" id="{6A91A0D7-3298-4359-A378-8A4B8875D999}"/>
                </a:ext>
              </a:extLst>
            </p:cNvPr>
            <p:cNvSpPr/>
            <p:nvPr/>
          </p:nvSpPr>
          <p:spPr>
            <a:xfrm>
              <a:off x="3626966" y="5523521"/>
              <a:ext cx="409742" cy="781200"/>
            </a:xfrm>
            <a:prstGeom prst="curvedRightArrow">
              <a:avLst/>
            </a:prstGeom>
            <a:solidFill>
              <a:srgbClr val="00B050"/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kstSylinder 50">
                  <a:extLst>
                    <a:ext uri="{FF2B5EF4-FFF2-40B4-BE49-F238E27FC236}">
                      <a16:creationId xmlns:a16="http://schemas.microsoft.com/office/drawing/2014/main" id="{320ADB98-98BB-4571-AAF1-D083300D756A}"/>
                    </a:ext>
                  </a:extLst>
                </p:cNvPr>
                <p:cNvSpPr txBox="1"/>
                <p:nvPr/>
              </p:nvSpPr>
              <p:spPr>
                <a:xfrm>
                  <a:off x="2791633" y="5583506"/>
                  <a:ext cx="930600" cy="721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oMath>
                    </m:oMathPara>
                  </a14:m>
                  <a:endParaRPr lang="nb-NO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TekstSylinder 50">
                  <a:extLst>
                    <a:ext uri="{FF2B5EF4-FFF2-40B4-BE49-F238E27FC236}">
                      <a16:creationId xmlns:a16="http://schemas.microsoft.com/office/drawing/2014/main" id="{320ADB98-98BB-4571-AAF1-D083300D75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1633" y="5583506"/>
                  <a:ext cx="930600" cy="72121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kstSylinder 51">
                  <a:extLst>
                    <a:ext uri="{FF2B5EF4-FFF2-40B4-BE49-F238E27FC236}">
                      <a16:creationId xmlns:a16="http://schemas.microsoft.com/office/drawing/2014/main" id="{FCF877AA-67FF-4E29-B295-98CFDE711B27}"/>
                    </a:ext>
                  </a:extLst>
                </p:cNvPr>
                <p:cNvSpPr txBox="1"/>
                <p:nvPr/>
              </p:nvSpPr>
              <p:spPr>
                <a:xfrm>
                  <a:off x="5801619" y="4205954"/>
                  <a:ext cx="930600" cy="721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nb-NO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kstSylinder 51">
                  <a:extLst>
                    <a:ext uri="{FF2B5EF4-FFF2-40B4-BE49-F238E27FC236}">
                      <a16:creationId xmlns:a16="http://schemas.microsoft.com/office/drawing/2014/main" id="{FCF877AA-67FF-4E29-B295-98CFDE711B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1619" y="4205954"/>
                  <a:ext cx="930600" cy="72121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uppe 68">
            <a:extLst>
              <a:ext uri="{FF2B5EF4-FFF2-40B4-BE49-F238E27FC236}">
                <a16:creationId xmlns:a16="http://schemas.microsoft.com/office/drawing/2014/main" id="{5E3B4E66-9D82-4ACC-9971-D181DF0C3CD9}"/>
              </a:ext>
            </a:extLst>
          </p:cNvPr>
          <p:cNvGrpSpPr/>
          <p:nvPr/>
        </p:nvGrpSpPr>
        <p:grpSpPr>
          <a:xfrm>
            <a:off x="2943345" y="1619812"/>
            <a:ext cx="2568055" cy="2777428"/>
            <a:chOff x="2912328" y="3997233"/>
            <a:chExt cx="2568055" cy="2777428"/>
          </a:xfrm>
        </p:grpSpPr>
        <p:sp>
          <p:nvSpPr>
            <p:cNvPr id="60" name="Magnetplate 59">
              <a:extLst>
                <a:ext uri="{FF2B5EF4-FFF2-40B4-BE49-F238E27FC236}">
                  <a16:creationId xmlns:a16="http://schemas.microsoft.com/office/drawing/2014/main" id="{51E0D50A-2FA9-4E31-85A1-C8CEEA79808E}"/>
                </a:ext>
              </a:extLst>
            </p:cNvPr>
            <p:cNvSpPr/>
            <p:nvPr/>
          </p:nvSpPr>
          <p:spPr>
            <a:xfrm>
              <a:off x="4424777" y="5199862"/>
              <a:ext cx="1055606" cy="1574799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61" name="Rett linje 60">
              <a:extLst>
                <a:ext uri="{FF2B5EF4-FFF2-40B4-BE49-F238E27FC236}">
                  <a16:creationId xmlns:a16="http://schemas.microsoft.com/office/drawing/2014/main" id="{6212FF60-5DAB-45FB-AC7B-AE7B416AA6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9257" y="4486757"/>
              <a:ext cx="0" cy="1592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A83901EB-C83C-4729-9818-92AE4392C11A}"/>
                </a:ext>
              </a:extLst>
            </p:cNvPr>
            <p:cNvSpPr/>
            <p:nvPr/>
          </p:nvSpPr>
          <p:spPr>
            <a:xfrm>
              <a:off x="4823834" y="4272790"/>
              <a:ext cx="270846" cy="24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cxnSp>
          <p:nvCxnSpPr>
            <p:cNvPr id="63" name="Rett pilkobling 62">
              <a:extLst>
                <a:ext uri="{FF2B5EF4-FFF2-40B4-BE49-F238E27FC236}">
                  <a16:creationId xmlns:a16="http://schemas.microsoft.com/office/drawing/2014/main" id="{A19EC9FB-EBCA-4FF6-9764-BF7350C54F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233199" y="4359925"/>
              <a:ext cx="563754" cy="1572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Pil: bøyd mot høyre 63">
              <a:extLst>
                <a:ext uri="{FF2B5EF4-FFF2-40B4-BE49-F238E27FC236}">
                  <a16:creationId xmlns:a16="http://schemas.microsoft.com/office/drawing/2014/main" id="{0F61C09F-118B-4247-9E54-282FDA3C1C4D}"/>
                </a:ext>
              </a:extLst>
            </p:cNvPr>
            <p:cNvSpPr/>
            <p:nvPr/>
          </p:nvSpPr>
          <p:spPr>
            <a:xfrm>
              <a:off x="3747661" y="5693128"/>
              <a:ext cx="409742" cy="781200"/>
            </a:xfrm>
            <a:prstGeom prst="curvedRightArrow">
              <a:avLst/>
            </a:prstGeom>
            <a:solidFill>
              <a:srgbClr val="00B050"/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kstSylinder 64">
                  <a:extLst>
                    <a:ext uri="{FF2B5EF4-FFF2-40B4-BE49-F238E27FC236}">
                      <a16:creationId xmlns:a16="http://schemas.microsoft.com/office/drawing/2014/main" id="{C4A4AEAF-933B-41FF-A7B5-040A39E12A2C}"/>
                    </a:ext>
                  </a:extLst>
                </p:cNvPr>
                <p:cNvSpPr txBox="1"/>
                <p:nvPr/>
              </p:nvSpPr>
              <p:spPr>
                <a:xfrm>
                  <a:off x="2912328" y="5753113"/>
                  <a:ext cx="930600" cy="721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oMath>
                    </m:oMathPara>
                  </a14:m>
                  <a:endParaRPr lang="nb-NO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TekstSylinder 64">
                  <a:extLst>
                    <a:ext uri="{FF2B5EF4-FFF2-40B4-BE49-F238E27FC236}">
                      <a16:creationId xmlns:a16="http://schemas.microsoft.com/office/drawing/2014/main" id="{C4A4AEAF-933B-41FF-A7B5-040A39E12A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2328" y="5753113"/>
                  <a:ext cx="930600" cy="72121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kstSylinder 65">
                  <a:extLst>
                    <a:ext uri="{FF2B5EF4-FFF2-40B4-BE49-F238E27FC236}">
                      <a16:creationId xmlns:a16="http://schemas.microsoft.com/office/drawing/2014/main" id="{728BA033-CA60-4A8F-990E-687E7D67962B}"/>
                    </a:ext>
                  </a:extLst>
                </p:cNvPr>
                <p:cNvSpPr txBox="1"/>
                <p:nvPr/>
              </p:nvSpPr>
              <p:spPr>
                <a:xfrm>
                  <a:off x="4142879" y="3997233"/>
                  <a:ext cx="930600" cy="721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nb-NO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kstSylinder 65">
                  <a:extLst>
                    <a:ext uri="{FF2B5EF4-FFF2-40B4-BE49-F238E27FC236}">
                      <a16:creationId xmlns:a16="http://schemas.microsoft.com/office/drawing/2014/main" id="{728BA033-CA60-4A8F-990E-687E7D6796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2879" y="3997233"/>
                  <a:ext cx="930600" cy="72121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0" name="TekstSylinder 69">
            <a:extLst>
              <a:ext uri="{FF2B5EF4-FFF2-40B4-BE49-F238E27FC236}">
                <a16:creationId xmlns:a16="http://schemas.microsoft.com/office/drawing/2014/main" id="{1B4AB173-AD90-4C7E-BB91-E0BA2E9B9AFA}"/>
              </a:ext>
            </a:extLst>
          </p:cNvPr>
          <p:cNvSpPr txBox="1"/>
          <p:nvPr/>
        </p:nvSpPr>
        <p:spPr>
          <a:xfrm>
            <a:off x="3477705" y="226110"/>
            <a:ext cx="4623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err="1"/>
              <a:t>Revolute</a:t>
            </a:r>
            <a:r>
              <a:rPr lang="nb-NO" sz="4000" dirty="0"/>
              <a:t> Joints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kstSylinder 71">
                <a:extLst>
                  <a:ext uri="{FF2B5EF4-FFF2-40B4-BE49-F238E27FC236}">
                    <a16:creationId xmlns:a16="http://schemas.microsoft.com/office/drawing/2014/main" id="{EDB9561E-723A-4670-A4F3-F50F701D9A9B}"/>
                  </a:ext>
                </a:extLst>
              </p:cNvPr>
              <p:cNvSpPr txBox="1"/>
              <p:nvPr/>
            </p:nvSpPr>
            <p:spPr>
              <a:xfrm>
                <a:off x="3751461" y="5371920"/>
                <a:ext cx="383851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Angular, </a:t>
                </a:r>
                <a14:m>
                  <m:oMath xmlns:m="http://schemas.openxmlformats.org/officeDocument/2006/math">
                    <m:r>
                      <a:rPr lang="nb-NO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nb-NO" dirty="0"/>
                  <a:t>  </a:t>
                </a:r>
              </a:p>
              <a:p>
                <a:r>
                  <a:rPr lang="nb-NO" dirty="0"/>
                  <a:t>–and </a:t>
                </a:r>
              </a:p>
              <a:p>
                <a:r>
                  <a:rPr lang="nb-NO" dirty="0"/>
                  <a:t>linear </a:t>
                </a:r>
                <a:r>
                  <a:rPr lang="nb-NO" dirty="0" err="1"/>
                  <a:t>movement</a:t>
                </a:r>
                <a:r>
                  <a:rPr lang="nb-NO" dirty="0"/>
                  <a:t>,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nb-NO" dirty="0"/>
                  <a:t> </a:t>
                </a:r>
              </a:p>
            </p:txBody>
          </p:sp>
        </mc:Choice>
        <mc:Fallback xmlns="">
          <p:sp>
            <p:nvSpPr>
              <p:cNvPr id="72" name="TekstSylinder 71">
                <a:extLst>
                  <a:ext uri="{FF2B5EF4-FFF2-40B4-BE49-F238E27FC236}">
                    <a16:creationId xmlns:a16="http://schemas.microsoft.com/office/drawing/2014/main" id="{EDB9561E-723A-4670-A4F3-F50F701D9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461" y="5371920"/>
                <a:ext cx="3838512" cy="923330"/>
              </a:xfrm>
              <a:prstGeom prst="rect">
                <a:avLst/>
              </a:prstGeom>
              <a:blipFill>
                <a:blip r:embed="rId10"/>
                <a:stretch>
                  <a:fillRect l="-1270" t="-3289" b="-92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7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uppe 39">
            <a:extLst>
              <a:ext uri="{FF2B5EF4-FFF2-40B4-BE49-F238E27FC236}">
                <a16:creationId xmlns:a16="http://schemas.microsoft.com/office/drawing/2014/main" id="{2652D2F5-CC40-4D8E-8FB8-829E0C3CE973}"/>
              </a:ext>
            </a:extLst>
          </p:cNvPr>
          <p:cNvGrpSpPr/>
          <p:nvPr/>
        </p:nvGrpSpPr>
        <p:grpSpPr>
          <a:xfrm>
            <a:off x="3587805" y="2093468"/>
            <a:ext cx="3581400" cy="1447510"/>
            <a:chOff x="3284220" y="89372"/>
            <a:chExt cx="3581400" cy="1447510"/>
          </a:xfrm>
        </p:grpSpPr>
        <p:sp>
          <p:nvSpPr>
            <p:cNvPr id="4" name="Kube 3">
              <a:extLst>
                <a:ext uri="{FF2B5EF4-FFF2-40B4-BE49-F238E27FC236}">
                  <a16:creationId xmlns:a16="http://schemas.microsoft.com/office/drawing/2014/main" id="{2D6346DD-AFBF-4552-84E3-32C8E7961396}"/>
                </a:ext>
              </a:extLst>
            </p:cNvPr>
            <p:cNvSpPr/>
            <p:nvPr/>
          </p:nvSpPr>
          <p:spPr>
            <a:xfrm>
              <a:off x="3284220" y="447222"/>
              <a:ext cx="754380" cy="10896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Kube 4">
              <a:extLst>
                <a:ext uri="{FF2B5EF4-FFF2-40B4-BE49-F238E27FC236}">
                  <a16:creationId xmlns:a16="http://schemas.microsoft.com/office/drawing/2014/main" id="{A8004AA2-80DE-4C39-8699-C9D7FEAA0719}"/>
                </a:ext>
              </a:extLst>
            </p:cNvPr>
            <p:cNvSpPr/>
            <p:nvPr/>
          </p:nvSpPr>
          <p:spPr>
            <a:xfrm>
              <a:off x="4107180" y="540567"/>
              <a:ext cx="289560" cy="90297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37B25680-5932-4769-8E42-F9CB57F71875}"/>
                </a:ext>
              </a:extLst>
            </p:cNvPr>
            <p:cNvCxnSpPr>
              <a:stCxn id="5" idx="4"/>
            </p:cNvCxnSpPr>
            <p:nvPr/>
          </p:nvCxnSpPr>
          <p:spPr>
            <a:xfrm>
              <a:off x="4324350" y="1028247"/>
              <a:ext cx="2419350" cy="209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kstSylinder 8">
                  <a:extLst>
                    <a:ext uri="{FF2B5EF4-FFF2-40B4-BE49-F238E27FC236}">
                      <a16:creationId xmlns:a16="http://schemas.microsoft.com/office/drawing/2014/main" id="{C9254E63-A7EC-42DE-861D-51D2FC041289}"/>
                    </a:ext>
                  </a:extLst>
                </p:cNvPr>
                <p:cNvSpPr txBox="1"/>
                <p:nvPr/>
              </p:nvSpPr>
              <p:spPr>
                <a:xfrm>
                  <a:off x="3585195" y="89372"/>
                  <a:ext cx="930600" cy="721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nb-NO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kstSylinder 8">
                  <a:extLst>
                    <a:ext uri="{FF2B5EF4-FFF2-40B4-BE49-F238E27FC236}">
                      <a16:creationId xmlns:a16="http://schemas.microsoft.com/office/drawing/2014/main" id="{C9254E63-A7EC-42DE-861D-51D2FC0412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5195" y="89372"/>
                  <a:ext cx="930600" cy="72121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Rett pilkobling 10">
              <a:extLst>
                <a:ext uri="{FF2B5EF4-FFF2-40B4-BE49-F238E27FC236}">
                  <a16:creationId xmlns:a16="http://schemas.microsoft.com/office/drawing/2014/main" id="{BD0141AA-6F63-4397-A3AC-1CBA9E375A45}"/>
                </a:ext>
              </a:extLst>
            </p:cNvPr>
            <p:cNvCxnSpPr>
              <a:cxnSpLocks/>
            </p:cNvCxnSpPr>
            <p:nvPr/>
          </p:nvCxnSpPr>
          <p:spPr>
            <a:xfrm>
              <a:off x="4045980" y="457527"/>
              <a:ext cx="16812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0619CC85-BC52-429F-9B9A-AEBF3CEB7E0C}"/>
                </a:ext>
              </a:extLst>
            </p:cNvPr>
            <p:cNvSpPr/>
            <p:nvPr/>
          </p:nvSpPr>
          <p:spPr>
            <a:xfrm>
              <a:off x="6682740" y="962524"/>
              <a:ext cx="182880" cy="1657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1025214E-44A0-47D7-A921-187B291129E0}"/>
              </a:ext>
            </a:extLst>
          </p:cNvPr>
          <p:cNvGrpSpPr/>
          <p:nvPr/>
        </p:nvGrpSpPr>
        <p:grpSpPr>
          <a:xfrm>
            <a:off x="3587805" y="1968649"/>
            <a:ext cx="4011450" cy="1570632"/>
            <a:chOff x="3202770" y="377677"/>
            <a:chExt cx="4011450" cy="15706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kstSylinder 16">
                  <a:extLst>
                    <a:ext uri="{FF2B5EF4-FFF2-40B4-BE49-F238E27FC236}">
                      <a16:creationId xmlns:a16="http://schemas.microsoft.com/office/drawing/2014/main" id="{5F612626-514B-4457-8AC7-B7C19473E567}"/>
                    </a:ext>
                  </a:extLst>
                </p:cNvPr>
                <p:cNvSpPr txBox="1"/>
                <p:nvPr/>
              </p:nvSpPr>
              <p:spPr>
                <a:xfrm>
                  <a:off x="3748080" y="377677"/>
                  <a:ext cx="930600" cy="721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nb-NO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kstSylinder 16">
                  <a:extLst>
                    <a:ext uri="{FF2B5EF4-FFF2-40B4-BE49-F238E27FC236}">
                      <a16:creationId xmlns:a16="http://schemas.microsoft.com/office/drawing/2014/main" id="{5F612626-514B-4457-8AC7-B7C19473E5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080" y="377677"/>
                  <a:ext cx="930600" cy="72121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1" name="Gruppe 40">
              <a:extLst>
                <a:ext uri="{FF2B5EF4-FFF2-40B4-BE49-F238E27FC236}">
                  <a16:creationId xmlns:a16="http://schemas.microsoft.com/office/drawing/2014/main" id="{4B72D067-C956-48BB-BE43-C33AFF80E838}"/>
                </a:ext>
              </a:extLst>
            </p:cNvPr>
            <p:cNvGrpSpPr/>
            <p:nvPr/>
          </p:nvGrpSpPr>
          <p:grpSpPr>
            <a:xfrm>
              <a:off x="3202770" y="767209"/>
              <a:ext cx="4011450" cy="1181100"/>
              <a:chOff x="3337560" y="1969109"/>
              <a:chExt cx="4011450" cy="1181100"/>
            </a:xfrm>
          </p:grpSpPr>
          <p:sp>
            <p:nvSpPr>
              <p:cNvPr id="14" name="Kube 13">
                <a:extLst>
                  <a:ext uri="{FF2B5EF4-FFF2-40B4-BE49-F238E27FC236}">
                    <a16:creationId xmlns:a16="http://schemas.microsoft.com/office/drawing/2014/main" id="{C9A8F782-DD53-4841-AB87-7213A6E31B92}"/>
                  </a:ext>
                </a:extLst>
              </p:cNvPr>
              <p:cNvSpPr/>
              <p:nvPr/>
            </p:nvSpPr>
            <p:spPr>
              <a:xfrm>
                <a:off x="3337560" y="2060549"/>
                <a:ext cx="754380" cy="108966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5" name="Kube 14">
                <a:extLst>
                  <a:ext uri="{FF2B5EF4-FFF2-40B4-BE49-F238E27FC236}">
                    <a16:creationId xmlns:a16="http://schemas.microsoft.com/office/drawing/2014/main" id="{EC943CF3-8D7C-445D-A585-72D9C838FAD0}"/>
                  </a:ext>
                </a:extLst>
              </p:cNvPr>
              <p:cNvSpPr/>
              <p:nvPr/>
            </p:nvSpPr>
            <p:spPr>
              <a:xfrm>
                <a:off x="4499130" y="2147804"/>
                <a:ext cx="289560" cy="90297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6" name="Rett linje 15">
                <a:extLst>
                  <a:ext uri="{FF2B5EF4-FFF2-40B4-BE49-F238E27FC236}">
                    <a16:creationId xmlns:a16="http://schemas.microsoft.com/office/drawing/2014/main" id="{2D82C7C1-422B-4983-89C9-60187B63BC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96310" y="2609189"/>
                <a:ext cx="2419350" cy="209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Rett pilkobling 17">
                <a:extLst>
                  <a:ext uri="{FF2B5EF4-FFF2-40B4-BE49-F238E27FC236}">
                    <a16:creationId xmlns:a16="http://schemas.microsoft.com/office/drawing/2014/main" id="{3010D5F7-13C2-43F1-9527-6130F58000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30040" y="1969109"/>
                <a:ext cx="460530" cy="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Ellipse 31">
                <a:extLst>
                  <a:ext uri="{FF2B5EF4-FFF2-40B4-BE49-F238E27FC236}">
                    <a16:creationId xmlns:a16="http://schemas.microsoft.com/office/drawing/2014/main" id="{5A8CAD88-CA68-428D-B0C4-48860C1EC12A}"/>
                  </a:ext>
                </a:extLst>
              </p:cNvPr>
              <p:cNvSpPr/>
              <p:nvPr/>
            </p:nvSpPr>
            <p:spPr>
              <a:xfrm>
                <a:off x="7166130" y="2526321"/>
                <a:ext cx="182880" cy="1657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grpSp>
        <p:nvGrpSpPr>
          <p:cNvPr id="42" name="Gruppe 41">
            <a:extLst>
              <a:ext uri="{FF2B5EF4-FFF2-40B4-BE49-F238E27FC236}">
                <a16:creationId xmlns:a16="http://schemas.microsoft.com/office/drawing/2014/main" id="{C741E922-9862-4D88-A561-5038F7C1C4F0}"/>
              </a:ext>
            </a:extLst>
          </p:cNvPr>
          <p:cNvGrpSpPr/>
          <p:nvPr/>
        </p:nvGrpSpPr>
        <p:grpSpPr>
          <a:xfrm>
            <a:off x="3583787" y="1973675"/>
            <a:ext cx="4441500" cy="1537351"/>
            <a:chOff x="3337560" y="3229995"/>
            <a:chExt cx="4441500" cy="1537351"/>
          </a:xfrm>
        </p:grpSpPr>
        <p:sp>
          <p:nvSpPr>
            <p:cNvPr id="20" name="Kube 19">
              <a:extLst>
                <a:ext uri="{FF2B5EF4-FFF2-40B4-BE49-F238E27FC236}">
                  <a16:creationId xmlns:a16="http://schemas.microsoft.com/office/drawing/2014/main" id="{CD0DE6F7-B50C-47CB-AA8D-E427CBDBFFA1}"/>
                </a:ext>
              </a:extLst>
            </p:cNvPr>
            <p:cNvSpPr/>
            <p:nvPr/>
          </p:nvSpPr>
          <p:spPr>
            <a:xfrm>
              <a:off x="3337560" y="3677686"/>
              <a:ext cx="754380" cy="10896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Kube 20">
              <a:extLst>
                <a:ext uri="{FF2B5EF4-FFF2-40B4-BE49-F238E27FC236}">
                  <a16:creationId xmlns:a16="http://schemas.microsoft.com/office/drawing/2014/main" id="{188138B2-CA5A-4F08-9260-6990207D5E00}"/>
                </a:ext>
              </a:extLst>
            </p:cNvPr>
            <p:cNvSpPr/>
            <p:nvPr/>
          </p:nvSpPr>
          <p:spPr>
            <a:xfrm>
              <a:off x="5026815" y="3825767"/>
              <a:ext cx="289560" cy="90297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2" name="Rett linje 21">
              <a:extLst>
                <a:ext uri="{FF2B5EF4-FFF2-40B4-BE49-F238E27FC236}">
                  <a16:creationId xmlns:a16="http://schemas.microsoft.com/office/drawing/2014/main" id="{BF35FD74-83E3-44F5-8A34-4689676843BA}"/>
                </a:ext>
              </a:extLst>
            </p:cNvPr>
            <p:cNvCxnSpPr>
              <a:cxnSpLocks/>
            </p:cNvCxnSpPr>
            <p:nvPr/>
          </p:nvCxnSpPr>
          <p:spPr>
            <a:xfrm>
              <a:off x="5268270" y="4265629"/>
              <a:ext cx="2419350" cy="209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kstSylinder 22">
                  <a:extLst>
                    <a:ext uri="{FF2B5EF4-FFF2-40B4-BE49-F238E27FC236}">
                      <a16:creationId xmlns:a16="http://schemas.microsoft.com/office/drawing/2014/main" id="{4566F875-FF52-433E-8346-7293C0DF0470}"/>
                    </a:ext>
                  </a:extLst>
                </p:cNvPr>
                <p:cNvSpPr txBox="1"/>
                <p:nvPr/>
              </p:nvSpPr>
              <p:spPr>
                <a:xfrm>
                  <a:off x="4038600" y="3229995"/>
                  <a:ext cx="930600" cy="721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nb-NO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kstSylinder 22">
                  <a:extLst>
                    <a:ext uri="{FF2B5EF4-FFF2-40B4-BE49-F238E27FC236}">
                      <a16:creationId xmlns:a16="http://schemas.microsoft.com/office/drawing/2014/main" id="{4566F875-FF52-433E-8346-7293C0DF04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8600" y="3229995"/>
                  <a:ext cx="930600" cy="72121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Rett pilkobling 23">
              <a:extLst>
                <a:ext uri="{FF2B5EF4-FFF2-40B4-BE49-F238E27FC236}">
                  <a16:creationId xmlns:a16="http://schemas.microsoft.com/office/drawing/2014/main" id="{848921FB-7B02-47A2-AB3C-7903471D66DB}"/>
                </a:ext>
              </a:extLst>
            </p:cNvPr>
            <p:cNvCxnSpPr>
              <a:cxnSpLocks/>
            </p:cNvCxnSpPr>
            <p:nvPr/>
          </p:nvCxnSpPr>
          <p:spPr>
            <a:xfrm>
              <a:off x="4045980" y="3583778"/>
              <a:ext cx="980835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B41B9847-DB3E-4C8A-8695-BFB5065B840F}"/>
                </a:ext>
              </a:extLst>
            </p:cNvPr>
            <p:cNvSpPr/>
            <p:nvPr/>
          </p:nvSpPr>
          <p:spPr>
            <a:xfrm>
              <a:off x="7596180" y="4182761"/>
              <a:ext cx="182880" cy="1657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3" name="Gruppe 42">
            <a:extLst>
              <a:ext uri="{FF2B5EF4-FFF2-40B4-BE49-F238E27FC236}">
                <a16:creationId xmlns:a16="http://schemas.microsoft.com/office/drawing/2014/main" id="{093EEBA5-8D95-4C12-BC99-76AD3096984D}"/>
              </a:ext>
            </a:extLst>
          </p:cNvPr>
          <p:cNvGrpSpPr/>
          <p:nvPr/>
        </p:nvGrpSpPr>
        <p:grpSpPr>
          <a:xfrm>
            <a:off x="3578305" y="2034470"/>
            <a:ext cx="3630930" cy="1495377"/>
            <a:chOff x="3337560" y="4982451"/>
            <a:chExt cx="3630930" cy="1495377"/>
          </a:xfrm>
        </p:grpSpPr>
        <p:sp>
          <p:nvSpPr>
            <p:cNvPr id="26" name="Kube 25">
              <a:extLst>
                <a:ext uri="{FF2B5EF4-FFF2-40B4-BE49-F238E27FC236}">
                  <a16:creationId xmlns:a16="http://schemas.microsoft.com/office/drawing/2014/main" id="{99C67B52-8301-48C9-A03C-34A7550117F8}"/>
                </a:ext>
              </a:extLst>
            </p:cNvPr>
            <p:cNvSpPr/>
            <p:nvPr/>
          </p:nvSpPr>
          <p:spPr>
            <a:xfrm>
              <a:off x="3337560" y="5388168"/>
              <a:ext cx="754380" cy="108966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Kube 26">
              <a:extLst>
                <a:ext uri="{FF2B5EF4-FFF2-40B4-BE49-F238E27FC236}">
                  <a16:creationId xmlns:a16="http://schemas.microsoft.com/office/drawing/2014/main" id="{F959322F-5568-4833-A3F8-AF3A2066A1F9}"/>
                </a:ext>
              </a:extLst>
            </p:cNvPr>
            <p:cNvSpPr/>
            <p:nvPr/>
          </p:nvSpPr>
          <p:spPr>
            <a:xfrm>
              <a:off x="4331970" y="5469700"/>
              <a:ext cx="289560" cy="90297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8" name="Rett linje 27">
              <a:extLst>
                <a:ext uri="{FF2B5EF4-FFF2-40B4-BE49-F238E27FC236}">
                  <a16:creationId xmlns:a16="http://schemas.microsoft.com/office/drawing/2014/main" id="{C392ABBA-6098-42AB-80B7-B78192D45D8F}"/>
                </a:ext>
              </a:extLst>
            </p:cNvPr>
            <p:cNvCxnSpPr>
              <a:stCxn id="27" idx="4"/>
            </p:cNvCxnSpPr>
            <p:nvPr/>
          </p:nvCxnSpPr>
          <p:spPr>
            <a:xfrm>
              <a:off x="4549140" y="5957380"/>
              <a:ext cx="2419350" cy="209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kstSylinder 28">
                  <a:extLst>
                    <a:ext uri="{FF2B5EF4-FFF2-40B4-BE49-F238E27FC236}">
                      <a16:creationId xmlns:a16="http://schemas.microsoft.com/office/drawing/2014/main" id="{7B7B40A8-8230-4129-808F-227D8A400F22}"/>
                    </a:ext>
                  </a:extLst>
                </p:cNvPr>
                <p:cNvSpPr txBox="1"/>
                <p:nvPr/>
              </p:nvSpPr>
              <p:spPr>
                <a:xfrm>
                  <a:off x="3786660" y="4982451"/>
                  <a:ext cx="930600" cy="721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nb-NO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kstSylinder 28">
                  <a:extLst>
                    <a:ext uri="{FF2B5EF4-FFF2-40B4-BE49-F238E27FC236}">
                      <a16:creationId xmlns:a16="http://schemas.microsoft.com/office/drawing/2014/main" id="{7B7B40A8-8230-4129-808F-227D8A400F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6660" y="4982451"/>
                  <a:ext cx="930600" cy="72121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Rett pilkobling 29">
              <a:extLst>
                <a:ext uri="{FF2B5EF4-FFF2-40B4-BE49-F238E27FC236}">
                  <a16:creationId xmlns:a16="http://schemas.microsoft.com/office/drawing/2014/main" id="{2858BFEA-5D2D-43F9-B9C9-1EEE9AA70567}"/>
                </a:ext>
              </a:extLst>
            </p:cNvPr>
            <p:cNvCxnSpPr>
              <a:cxnSpLocks/>
            </p:cNvCxnSpPr>
            <p:nvPr/>
          </p:nvCxnSpPr>
          <p:spPr>
            <a:xfrm>
              <a:off x="4107180" y="5350896"/>
              <a:ext cx="301695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9989DB04-856C-408C-BD55-E384C75E766F}"/>
                </a:ext>
              </a:extLst>
            </p:cNvPr>
            <p:cNvSpPr/>
            <p:nvPr/>
          </p:nvSpPr>
          <p:spPr>
            <a:xfrm>
              <a:off x="6774180" y="5907280"/>
              <a:ext cx="182880" cy="1657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B9B8F7D8-2B3A-46F5-86AB-A21670F4EBFD}"/>
              </a:ext>
            </a:extLst>
          </p:cNvPr>
          <p:cNvSpPr txBox="1"/>
          <p:nvPr/>
        </p:nvSpPr>
        <p:spPr>
          <a:xfrm>
            <a:off x="2975403" y="271830"/>
            <a:ext cx="4623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err="1"/>
              <a:t>Prismatic</a:t>
            </a:r>
            <a:r>
              <a:rPr lang="nb-NO" sz="4000" dirty="0"/>
              <a:t> Joints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kstSylinder 46">
                <a:extLst>
                  <a:ext uri="{FF2B5EF4-FFF2-40B4-BE49-F238E27FC236}">
                    <a16:creationId xmlns:a16="http://schemas.microsoft.com/office/drawing/2014/main" id="{9D72981F-7279-4786-A56B-0EB7DB62F45D}"/>
                  </a:ext>
                </a:extLst>
              </p:cNvPr>
              <p:cNvSpPr txBox="1"/>
              <p:nvPr/>
            </p:nvSpPr>
            <p:spPr>
              <a:xfrm>
                <a:off x="3370723" y="4557923"/>
                <a:ext cx="38385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 err="1"/>
                  <a:t>Only</a:t>
                </a:r>
                <a:r>
                  <a:rPr lang="nb-NO" dirty="0"/>
                  <a:t> linear </a:t>
                </a:r>
                <a:r>
                  <a:rPr lang="nb-NO" dirty="0" err="1"/>
                  <a:t>movement</a:t>
                </a:r>
                <a:r>
                  <a:rPr lang="nb-NO" dirty="0"/>
                  <a:t>,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nb-NO" dirty="0"/>
                  <a:t> </a:t>
                </a:r>
              </a:p>
            </p:txBody>
          </p:sp>
        </mc:Choice>
        <mc:Fallback xmlns="">
          <p:sp>
            <p:nvSpPr>
              <p:cNvPr id="47" name="TekstSylinder 46">
                <a:extLst>
                  <a:ext uri="{FF2B5EF4-FFF2-40B4-BE49-F238E27FC236}">
                    <a16:creationId xmlns:a16="http://schemas.microsoft.com/office/drawing/2014/main" id="{9D72981F-7279-4786-A56B-0EB7DB62F4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723" y="4557923"/>
                <a:ext cx="3838512" cy="369332"/>
              </a:xfrm>
              <a:prstGeom prst="rect">
                <a:avLst/>
              </a:prstGeom>
              <a:blipFill>
                <a:blip r:embed="rId6"/>
                <a:stretch>
                  <a:fillRect l="-1429" t="-10000" b="-2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21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28D14A-974E-4FDA-91A0-3969F1EE7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40" y="132561"/>
            <a:ext cx="10850880" cy="1146044"/>
          </a:xfrm>
        </p:spPr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do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need</a:t>
            </a:r>
            <a:r>
              <a:rPr lang="nb-NO" dirty="0"/>
              <a:t> to </a:t>
            </a:r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Lagrangian</a:t>
            </a:r>
            <a:r>
              <a:rPr lang="nb-NO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ACAB00BD-AC62-493A-91B7-FB750B919DED}"/>
                  </a:ext>
                </a:extLst>
              </p:cNvPr>
              <p:cNvSpPr txBox="1"/>
              <p:nvPr/>
            </p:nvSpPr>
            <p:spPr>
              <a:xfrm>
                <a:off x="4042682" y="5728900"/>
                <a:ext cx="11779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ACAB00BD-AC62-493A-91B7-FB750B919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682" y="5728900"/>
                <a:ext cx="1177950" cy="276999"/>
              </a:xfrm>
              <a:prstGeom prst="rect">
                <a:avLst/>
              </a:prstGeom>
              <a:blipFill>
                <a:blip r:embed="rId2"/>
                <a:stretch>
                  <a:fillRect l="-4145" r="-4663"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57B004A8-72C2-4871-89F5-2100097B36B5}"/>
                  </a:ext>
                </a:extLst>
              </p:cNvPr>
              <p:cNvSpPr txBox="1"/>
              <p:nvPr/>
            </p:nvSpPr>
            <p:spPr>
              <a:xfrm>
                <a:off x="3490892" y="1683025"/>
                <a:ext cx="232114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57B004A8-72C2-4871-89F5-2100097B3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892" y="1683025"/>
                <a:ext cx="2321148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2E7CE7ED-F7A7-4810-9FCF-4A414AA08E50}"/>
                  </a:ext>
                </a:extLst>
              </p:cNvPr>
              <p:cNvSpPr txBox="1"/>
              <p:nvPr/>
            </p:nvSpPr>
            <p:spPr>
              <a:xfrm>
                <a:off x="3557773" y="3793444"/>
                <a:ext cx="9698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𝑚𝑔h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2E7CE7ED-F7A7-4810-9FCF-4A414AA08E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773" y="3793444"/>
                <a:ext cx="969817" cy="276999"/>
              </a:xfrm>
              <a:prstGeom prst="rect">
                <a:avLst/>
              </a:prstGeom>
              <a:blipFill>
                <a:blip r:embed="rId4"/>
                <a:stretch>
                  <a:fillRect l="-5660" t="-2174" r="-8176" b="-3260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Sylinder 7">
            <a:extLst>
              <a:ext uri="{FF2B5EF4-FFF2-40B4-BE49-F238E27FC236}">
                <a16:creationId xmlns:a16="http://schemas.microsoft.com/office/drawing/2014/main" id="{E5A1FC3E-655F-4B69-B381-C2E54EFC3808}"/>
              </a:ext>
            </a:extLst>
          </p:cNvPr>
          <p:cNvSpPr txBox="1"/>
          <p:nvPr/>
        </p:nvSpPr>
        <p:spPr>
          <a:xfrm>
            <a:off x="3858548" y="1173480"/>
            <a:ext cx="195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Kinetic</a:t>
            </a:r>
            <a:r>
              <a:rPr lang="nb-NO" dirty="0"/>
              <a:t> Energy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E609DD0-7135-421D-8536-5769DF998CDC}"/>
              </a:ext>
            </a:extLst>
          </p:cNvPr>
          <p:cNvSpPr txBox="1"/>
          <p:nvPr/>
        </p:nvSpPr>
        <p:spPr>
          <a:xfrm>
            <a:off x="3654910" y="3298977"/>
            <a:ext cx="195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Potential</a:t>
            </a:r>
            <a:r>
              <a:rPr lang="nb-NO" dirty="0"/>
              <a:t> Energy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0E9F3E14-F552-4915-A3FF-F5CD48F06180}"/>
              </a:ext>
            </a:extLst>
          </p:cNvPr>
          <p:cNvSpPr txBox="1"/>
          <p:nvPr/>
        </p:nvSpPr>
        <p:spPr>
          <a:xfrm>
            <a:off x="4042682" y="5247691"/>
            <a:ext cx="195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Lagrangian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C5141747-6FA7-4D07-BE6A-DB279021CED7}"/>
                  </a:ext>
                </a:extLst>
              </p:cNvPr>
              <p:cNvSpPr txBox="1"/>
              <p:nvPr/>
            </p:nvSpPr>
            <p:spPr>
              <a:xfrm>
                <a:off x="3471083" y="2386020"/>
                <a:ext cx="6064994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[</m:t>
                      </m:r>
                      <m:nary>
                        <m:naryPr>
                          <m:chr m:val="∑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nb-N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𝑣𝑖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d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𝑣𝑖</m:t>
                              </m:r>
                            </m:sub>
                          </m:sSub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d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d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]</m:t>
                      </m:r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C5141747-6FA7-4D07-BE6A-DB279021C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083" y="2386020"/>
                <a:ext cx="6064994" cy="7562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6C830A56-90A2-439F-B507-F9DB1B93FE4B}"/>
                  </a:ext>
                </a:extLst>
              </p:cNvPr>
              <p:cNvSpPr txBox="1"/>
              <p:nvPr/>
            </p:nvSpPr>
            <p:spPr>
              <a:xfrm>
                <a:off x="3557773" y="4280950"/>
                <a:ext cx="1622688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nb-N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𝑐𝑖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6C830A56-90A2-439F-B507-F9DB1B93F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773" y="4280950"/>
                <a:ext cx="1622688" cy="7562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kstSylinder 12">
            <a:extLst>
              <a:ext uri="{FF2B5EF4-FFF2-40B4-BE49-F238E27FC236}">
                <a16:creationId xmlns:a16="http://schemas.microsoft.com/office/drawing/2014/main" id="{7AD827D9-7A90-4A31-94F6-876EFEFD2D06}"/>
              </a:ext>
            </a:extLst>
          </p:cNvPr>
          <p:cNvSpPr txBox="1"/>
          <p:nvPr/>
        </p:nvSpPr>
        <p:spPr>
          <a:xfrm>
            <a:off x="6003028" y="3800795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 one-link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A29F41B-7BE4-49D0-9AC9-E5563B18EBC1}"/>
              </a:ext>
            </a:extLst>
          </p:cNvPr>
          <p:cNvSpPr txBox="1"/>
          <p:nvPr/>
        </p:nvSpPr>
        <p:spPr>
          <a:xfrm>
            <a:off x="9913620" y="2587090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 n-DOF links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2D789ADD-553A-45CA-865A-31D32D3EF877}"/>
              </a:ext>
            </a:extLst>
          </p:cNvPr>
          <p:cNvSpPr txBox="1"/>
          <p:nvPr/>
        </p:nvSpPr>
        <p:spPr>
          <a:xfrm>
            <a:off x="9913620" y="1832297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 one-link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8D8F5150-DC06-48D1-A48B-31256F97608E}"/>
              </a:ext>
            </a:extLst>
          </p:cNvPr>
          <p:cNvSpPr txBox="1"/>
          <p:nvPr/>
        </p:nvSpPr>
        <p:spPr>
          <a:xfrm>
            <a:off x="5996174" y="4474400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 n-DOF links</a:t>
            </a:r>
          </a:p>
        </p:txBody>
      </p:sp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959DB40B-415E-4834-A74F-0C7D02C4D351}"/>
              </a:ext>
            </a:extLst>
          </p:cNvPr>
          <p:cNvCxnSpPr/>
          <p:nvPr/>
        </p:nvCxnSpPr>
        <p:spPr>
          <a:xfrm flipH="1">
            <a:off x="2811780" y="2771756"/>
            <a:ext cx="556260" cy="2265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kobling 22">
            <a:extLst>
              <a:ext uri="{FF2B5EF4-FFF2-40B4-BE49-F238E27FC236}">
                <a16:creationId xmlns:a16="http://schemas.microsoft.com/office/drawing/2014/main" id="{DB7D8AF9-8C89-4BCB-8873-41101D161283}"/>
              </a:ext>
            </a:extLst>
          </p:cNvPr>
          <p:cNvCxnSpPr>
            <a:cxnSpLocks/>
          </p:cNvCxnSpPr>
          <p:nvPr/>
        </p:nvCxnSpPr>
        <p:spPr>
          <a:xfrm>
            <a:off x="2811780" y="5043593"/>
            <a:ext cx="1623060" cy="685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>
            <a:extLst>
              <a:ext uri="{FF2B5EF4-FFF2-40B4-BE49-F238E27FC236}">
                <a16:creationId xmlns:a16="http://schemas.microsoft.com/office/drawing/2014/main" id="{1BCF48DA-356E-44F0-9D96-552B539BB20E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3394723" y="4659067"/>
            <a:ext cx="163050" cy="251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pilkobling 27">
            <a:extLst>
              <a:ext uri="{FF2B5EF4-FFF2-40B4-BE49-F238E27FC236}">
                <a16:creationId xmlns:a16="http://schemas.microsoft.com/office/drawing/2014/main" id="{CA10AB43-2C89-4963-BB5B-9BA46D17DDA0}"/>
              </a:ext>
            </a:extLst>
          </p:cNvPr>
          <p:cNvCxnSpPr/>
          <p:nvPr/>
        </p:nvCxnSpPr>
        <p:spPr>
          <a:xfrm>
            <a:off x="3394723" y="4899660"/>
            <a:ext cx="1624705" cy="842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Høyre klammeparentes 30">
            <a:extLst>
              <a:ext uri="{FF2B5EF4-FFF2-40B4-BE49-F238E27FC236}">
                <a16:creationId xmlns:a16="http://schemas.microsoft.com/office/drawing/2014/main" id="{0ED3998E-1370-4A97-B890-685B3E782CE0}"/>
              </a:ext>
            </a:extLst>
          </p:cNvPr>
          <p:cNvSpPr/>
          <p:nvPr/>
        </p:nvSpPr>
        <p:spPr>
          <a:xfrm rot="5400000">
            <a:off x="6590392" y="733240"/>
            <a:ext cx="539771" cy="5006339"/>
          </a:xfrm>
          <a:prstGeom prst="rightBrace">
            <a:avLst>
              <a:gd name="adj1" fmla="val 8333"/>
              <a:gd name="adj2" fmla="val 117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EA04E0A2-0BF3-45D8-84DE-16996CB67135}"/>
              </a:ext>
            </a:extLst>
          </p:cNvPr>
          <p:cNvSpPr txBox="1"/>
          <p:nvPr/>
        </p:nvSpPr>
        <p:spPr>
          <a:xfrm>
            <a:off x="8564880" y="3514693"/>
            <a:ext cx="147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D(q)</a:t>
            </a: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225FC6C1-4EAD-4DFB-913A-4B39907E5F0A}"/>
              </a:ext>
            </a:extLst>
          </p:cNvPr>
          <p:cNvSpPr txBox="1"/>
          <p:nvPr/>
        </p:nvSpPr>
        <p:spPr>
          <a:xfrm>
            <a:off x="8564880" y="4012735"/>
            <a:ext cx="2914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This is </a:t>
            </a:r>
            <a:r>
              <a:rPr lang="nb-NO" dirty="0" err="1"/>
              <a:t>important</a:t>
            </a:r>
            <a:r>
              <a:rPr lang="nb-NO" dirty="0"/>
              <a:t> for </a:t>
            </a:r>
            <a:r>
              <a:rPr lang="nb-NO" dirty="0" err="1"/>
              <a:t>Euler</a:t>
            </a:r>
            <a:r>
              <a:rPr lang="nb-NO" dirty="0"/>
              <a:t>-Lagrange, do not </a:t>
            </a:r>
            <a:r>
              <a:rPr lang="nb-NO" dirty="0" err="1"/>
              <a:t>worry</a:t>
            </a:r>
            <a:r>
              <a:rPr lang="nb-NO" dirty="0"/>
              <a:t>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yet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244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145386FC-BEE7-4BE1-9982-FDC83BAA5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40" y="132561"/>
            <a:ext cx="10850880" cy="1146044"/>
          </a:xfrm>
        </p:spPr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do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need</a:t>
            </a:r>
            <a:r>
              <a:rPr lang="nb-NO" dirty="0"/>
              <a:t> to </a:t>
            </a:r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Lagrangian</a:t>
            </a:r>
            <a:r>
              <a:rPr lang="nb-NO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4DC6134B-88DC-47D1-B687-B35E129D4DE7}"/>
                  </a:ext>
                </a:extLst>
              </p:cNvPr>
              <p:cNvSpPr txBox="1"/>
              <p:nvPr/>
            </p:nvSpPr>
            <p:spPr>
              <a:xfrm>
                <a:off x="3771900" y="1577340"/>
                <a:ext cx="2891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4DC6134B-88DC-47D1-B687-B35E129D4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900" y="1577340"/>
                <a:ext cx="2891790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29E1C41-4C8D-4BF6-941C-3CD3F2BA347F}"/>
                  </a:ext>
                </a:extLst>
              </p:cNvPr>
              <p:cNvSpPr txBox="1"/>
              <p:nvPr/>
            </p:nvSpPr>
            <p:spPr>
              <a:xfrm>
                <a:off x="3771900" y="2060741"/>
                <a:ext cx="2891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29E1C41-4C8D-4BF6-941C-3CD3F2BA34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900" y="2060741"/>
                <a:ext cx="2891790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A5349366-464C-4AB3-A2F2-240336285C18}"/>
                  </a:ext>
                </a:extLst>
              </p:cNvPr>
              <p:cNvSpPr txBox="1"/>
              <p:nvPr/>
            </p:nvSpPr>
            <p:spPr>
              <a:xfrm>
                <a:off x="3611790" y="2658911"/>
                <a:ext cx="2891790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𝑥𝑥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A5349366-464C-4AB3-A2F2-240336285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790" y="2658911"/>
                <a:ext cx="2891790" cy="9727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BF31A65A-24B2-45E6-B162-9E07944837E6}"/>
                  </a:ext>
                </a:extLst>
              </p:cNvPr>
              <p:cNvSpPr txBox="1"/>
              <p:nvPr/>
            </p:nvSpPr>
            <p:spPr>
              <a:xfrm>
                <a:off x="3611790" y="3860451"/>
                <a:ext cx="2891790" cy="999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𝑥𝑥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BF31A65A-24B2-45E6-B162-9E0794483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790" y="3860451"/>
                <a:ext cx="2891790" cy="9992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Sylinder 8">
            <a:extLst>
              <a:ext uri="{FF2B5EF4-FFF2-40B4-BE49-F238E27FC236}">
                <a16:creationId xmlns:a16="http://schemas.microsoft.com/office/drawing/2014/main" id="{F7B0CF95-8846-48E5-9329-44660AC8C7DC}"/>
              </a:ext>
            </a:extLst>
          </p:cNvPr>
          <p:cNvSpPr txBox="1"/>
          <p:nvPr/>
        </p:nvSpPr>
        <p:spPr>
          <a:xfrm>
            <a:off x="3832680" y="5038880"/>
            <a:ext cx="354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err="1"/>
              <a:t>Potential</a:t>
            </a:r>
            <a:r>
              <a:rPr lang="nb-NO" sz="2000" b="1" dirty="0"/>
              <a:t> Energy: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FD20CE1E-621B-47D1-9F03-185D07F1C008}"/>
              </a:ext>
            </a:extLst>
          </p:cNvPr>
          <p:cNvSpPr txBox="1"/>
          <p:nvPr/>
        </p:nvSpPr>
        <p:spPr>
          <a:xfrm>
            <a:off x="3808005" y="1124542"/>
            <a:ext cx="354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err="1"/>
              <a:t>Kinetic</a:t>
            </a:r>
            <a:r>
              <a:rPr lang="nb-NO" sz="2000" b="1" dirty="0"/>
              <a:t> Energy: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EE09D5AC-FC68-43DA-9745-61ABCB821CCA}"/>
              </a:ext>
            </a:extLst>
          </p:cNvPr>
          <p:cNvSpPr txBox="1"/>
          <p:nvPr/>
        </p:nvSpPr>
        <p:spPr>
          <a:xfrm>
            <a:off x="6663690" y="1550905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Linear </a:t>
            </a:r>
            <a:r>
              <a:rPr lang="nb-NO" dirty="0" err="1"/>
              <a:t>velocity</a:t>
            </a:r>
            <a:endParaRPr lang="nb-NO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B6FC324B-4F81-44B7-A508-50CC91A059A9}"/>
              </a:ext>
            </a:extLst>
          </p:cNvPr>
          <p:cNvSpPr txBox="1"/>
          <p:nvPr/>
        </p:nvSpPr>
        <p:spPr>
          <a:xfrm>
            <a:off x="6663690" y="2095966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Angular</a:t>
            </a:r>
            <a:r>
              <a:rPr lang="nb-NO" dirty="0"/>
              <a:t> </a:t>
            </a:r>
            <a:r>
              <a:rPr lang="nb-NO" dirty="0" err="1"/>
              <a:t>velocity</a:t>
            </a: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CC7DA792-ACE6-487D-ACC6-9D2DAA82A272}"/>
              </a:ext>
            </a:extLst>
          </p:cNvPr>
          <p:cNvSpPr txBox="1"/>
          <p:nvPr/>
        </p:nvSpPr>
        <p:spPr>
          <a:xfrm>
            <a:off x="6663690" y="2954720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Inertia</a:t>
            </a:r>
            <a:r>
              <a:rPr lang="nb-NO" dirty="0"/>
              <a:t> tensor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847BB1F1-F379-48AE-9507-EF597AB8AC05}"/>
              </a:ext>
            </a:extLst>
          </p:cNvPr>
          <p:cNvSpPr txBox="1"/>
          <p:nvPr/>
        </p:nvSpPr>
        <p:spPr>
          <a:xfrm>
            <a:off x="6663690" y="4118779"/>
            <a:ext cx="425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Rotation</a:t>
            </a:r>
            <a:r>
              <a:rPr lang="nb-NO" dirty="0"/>
              <a:t> </a:t>
            </a:r>
            <a:r>
              <a:rPr lang="nb-NO" dirty="0" err="1"/>
              <a:t>Matrices</a:t>
            </a:r>
            <a:r>
              <a:rPr lang="nb-NO" dirty="0"/>
              <a:t> from Forward-</a:t>
            </a:r>
            <a:r>
              <a:rPr lang="nb-NO" dirty="0" err="1"/>
              <a:t>kinematics</a:t>
            </a:r>
            <a:endParaRPr lang="nb-NO" dirty="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DE7E9BE3-9A60-40BB-9489-20B905F86C31}"/>
              </a:ext>
            </a:extLst>
          </p:cNvPr>
          <p:cNvSpPr txBox="1"/>
          <p:nvPr/>
        </p:nvSpPr>
        <p:spPr>
          <a:xfrm>
            <a:off x="2779260" y="5568638"/>
            <a:ext cx="5235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- </a:t>
            </a:r>
            <a:r>
              <a:rPr lang="nb-NO" dirty="0" err="1"/>
              <a:t>Assumption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mass-</a:t>
            </a:r>
            <a:r>
              <a:rPr lang="nb-NO" dirty="0" err="1"/>
              <a:t>distribution</a:t>
            </a:r>
            <a:r>
              <a:rPr lang="nb-NO" dirty="0"/>
              <a:t> for </a:t>
            </a:r>
            <a:r>
              <a:rPr lang="nb-NO" dirty="0" err="1"/>
              <a:t>each</a:t>
            </a:r>
            <a:r>
              <a:rPr lang="nb-NO" dirty="0"/>
              <a:t> link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6E44EB2A-446E-40DB-95F7-64A636F90B9F}"/>
                  </a:ext>
                </a:extLst>
              </p:cNvPr>
              <p:cNvSpPr txBox="1"/>
              <p:nvPr/>
            </p:nvSpPr>
            <p:spPr>
              <a:xfrm>
                <a:off x="3771900" y="6043476"/>
                <a:ext cx="23318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𝑐𝑖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6E44EB2A-446E-40DB-95F7-64A636F90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900" y="6043476"/>
                <a:ext cx="233181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kstSylinder 16">
            <a:extLst>
              <a:ext uri="{FF2B5EF4-FFF2-40B4-BE49-F238E27FC236}">
                <a16:creationId xmlns:a16="http://schemas.microsoft.com/office/drawing/2014/main" id="{C5D2C6BB-586D-4773-8691-D1E9004F3527}"/>
              </a:ext>
            </a:extLst>
          </p:cNvPr>
          <p:cNvSpPr txBox="1"/>
          <p:nvPr/>
        </p:nvSpPr>
        <p:spPr>
          <a:xfrm>
            <a:off x="6663690" y="6046932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height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9538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B16CC085-2104-442E-9679-11F79F7B0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838" y="1325563"/>
            <a:ext cx="6717776" cy="4840375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DFAFAED4-2C45-4086-AC05-A376CDC0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686" y="190500"/>
            <a:ext cx="10515600" cy="1325563"/>
          </a:xfrm>
        </p:spPr>
        <p:txBody>
          <a:bodyPr/>
          <a:lstStyle/>
          <a:p>
            <a:r>
              <a:rPr lang="nb-NO" dirty="0"/>
              <a:t>The </a:t>
            </a:r>
            <a:r>
              <a:rPr lang="nb-NO" dirty="0" err="1"/>
              <a:t>spherical</a:t>
            </a:r>
            <a:r>
              <a:rPr lang="nb-NO" dirty="0"/>
              <a:t> manipulator</a:t>
            </a:r>
          </a:p>
        </p:txBody>
      </p:sp>
    </p:spTree>
    <p:extLst>
      <p:ext uri="{BB962C8B-B14F-4D97-AF65-F5344CB8AC3E}">
        <p14:creationId xmlns:p14="http://schemas.microsoft.com/office/powerpoint/2010/main" val="772093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AF9D36-2029-4BC0-AA09-BD7F8282F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795" y="267251"/>
            <a:ext cx="10515600" cy="1325563"/>
          </a:xfrm>
        </p:spPr>
        <p:txBody>
          <a:bodyPr/>
          <a:lstStyle/>
          <a:p>
            <a:r>
              <a:rPr lang="nb-NO" dirty="0" err="1"/>
              <a:t>Jacobian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spherical</a:t>
            </a:r>
            <a:r>
              <a:rPr lang="nb-NO" dirty="0"/>
              <a:t> manipulator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56C46C78-55A2-4838-A89E-60BA78E7E225}"/>
                  </a:ext>
                </a:extLst>
              </p:cNvPr>
              <p:cNvSpPr/>
              <p:nvPr/>
            </p:nvSpPr>
            <p:spPr>
              <a:xfrm>
                <a:off x="-2209800" y="2252033"/>
                <a:ext cx="8058150" cy="11183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56C46C78-55A2-4838-A89E-60BA78E7E2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09800" y="2252033"/>
                <a:ext cx="8058150" cy="11183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3A70BECC-358B-4886-A4E4-2D9203B5FAC7}"/>
                  </a:ext>
                </a:extLst>
              </p:cNvPr>
              <p:cNvSpPr/>
              <p:nvPr/>
            </p:nvSpPr>
            <p:spPr>
              <a:xfrm>
                <a:off x="-962025" y="3487584"/>
                <a:ext cx="10848975" cy="1371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2+</m:t>
                                    </m:r>
                                    <m:f>
                                      <m:fPr>
                                        <m:ctrlP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2+</m:t>
                                    </m:r>
                                    <m:f>
                                      <m:fPr>
                                        <m:ctrlP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2+</m:t>
                                    </m:r>
                                    <m:f>
                                      <m:fPr>
                                        <m:ctrlP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2+</m:t>
                                    </m:r>
                                    <m:f>
                                      <m:fPr>
                                        <m:ctrlP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3A70BECC-358B-4886-A4E4-2D9203B5FA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62025" y="3487584"/>
                <a:ext cx="10848975" cy="13719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B07149BD-5995-4AE7-A2C8-FAC3D818D253}"/>
                  </a:ext>
                </a:extLst>
              </p:cNvPr>
              <p:cNvSpPr txBox="1"/>
              <p:nvPr/>
            </p:nvSpPr>
            <p:spPr>
              <a:xfrm>
                <a:off x="295275" y="4806022"/>
                <a:ext cx="15049499" cy="1346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nb-NO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b-NO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nb-NO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  <m:f>
                                    <m:f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</m:sSub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  <m:f>
                                    <m:f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</m:sSub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  <m:f>
                                    <m:f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</m:sSub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  <m:f>
                                    <m:f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</m:sSub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nb-N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nb-N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nb-N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nb-N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B07149BD-5995-4AE7-A2C8-FAC3D818D2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75" y="4806022"/>
                <a:ext cx="15049499" cy="13466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18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08052DD2-366B-458D-B345-33DB559B57A4}"/>
                  </a:ext>
                </a:extLst>
              </p:cNvPr>
              <p:cNvSpPr/>
              <p:nvPr/>
            </p:nvSpPr>
            <p:spPr>
              <a:xfrm>
                <a:off x="591105" y="3429000"/>
                <a:ext cx="6159571" cy="8822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sSub>
                          <m:sSubPr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1−1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1−1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nb-NO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sSub>
                      <m:sSubPr>
                        <m:ctrlPr>
                          <a:rPr lang="nb-NO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nb-NO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d>
                      <m:dPr>
                        <m:begChr m:val="["/>
                        <m:endChr m:val="]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08052DD2-366B-458D-B345-33DB559B57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05" y="3429000"/>
                <a:ext cx="6159571" cy="8822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941A51C4-73ED-4F3D-B7EE-8F2DFB755DE7}"/>
                  </a:ext>
                </a:extLst>
              </p:cNvPr>
              <p:cNvSpPr/>
              <p:nvPr/>
            </p:nvSpPr>
            <p:spPr>
              <a:xfrm>
                <a:off x="591105" y="4274278"/>
                <a:ext cx="6216830" cy="972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sSub>
                          <m:sSubPr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2−1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2−1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nb-NO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sSub>
                      <m:sSubPr>
                        <m:ctrlPr>
                          <a:rPr lang="nb-NO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nb-NO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nb-NO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d>
                      <m:dPr>
                        <m:begChr m:val="["/>
                        <m:endChr m:val="]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941A51C4-73ED-4F3D-B7EE-8F2DFB755D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05" y="4274278"/>
                <a:ext cx="6216830" cy="9727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0B276806-AD44-4EF7-BBFF-670C4144382F}"/>
                  </a:ext>
                </a:extLst>
              </p:cNvPr>
              <p:cNvSpPr/>
              <p:nvPr/>
            </p:nvSpPr>
            <p:spPr>
              <a:xfrm>
                <a:off x="485938" y="4943153"/>
                <a:ext cx="2698046" cy="824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sSub>
                            <m:sSubPr>
                              <m:ctrlPr>
                                <a:rPr lang="nb-NO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3−1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0B276806-AD44-4EF7-BBFF-670C414438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38" y="4943153"/>
                <a:ext cx="2698046" cy="8241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uppe 9">
            <a:extLst>
              <a:ext uri="{FF2B5EF4-FFF2-40B4-BE49-F238E27FC236}">
                <a16:creationId xmlns:a16="http://schemas.microsoft.com/office/drawing/2014/main" id="{75228E24-DCB3-46AD-ABC5-B8B673940DCC}"/>
              </a:ext>
            </a:extLst>
          </p:cNvPr>
          <p:cNvGrpSpPr/>
          <p:nvPr/>
        </p:nvGrpSpPr>
        <p:grpSpPr>
          <a:xfrm>
            <a:off x="454262" y="5733437"/>
            <a:ext cx="1721562" cy="981074"/>
            <a:chOff x="3682961" y="3108855"/>
            <a:chExt cx="1721562" cy="9810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kstSylinder 6">
                  <a:extLst>
                    <a:ext uri="{FF2B5EF4-FFF2-40B4-BE49-F238E27FC236}">
                      <a16:creationId xmlns:a16="http://schemas.microsoft.com/office/drawing/2014/main" id="{DED70FA5-6448-4FE2-AB59-AF769A94591C}"/>
                    </a:ext>
                  </a:extLst>
                </p:cNvPr>
                <p:cNvSpPr txBox="1"/>
                <p:nvPr/>
              </p:nvSpPr>
              <p:spPr>
                <a:xfrm>
                  <a:off x="3682961" y="3108855"/>
                  <a:ext cx="1721562" cy="3007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sSub>
                              <m:sSubPr>
                                <m:ctrlPr>
                                  <a:rPr lang="nb-NO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1−1</m:t>
                            </m:r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nb-NO" dirty="0"/>
                </a:p>
              </p:txBody>
            </p:sp>
          </mc:Choice>
          <mc:Fallback xmlns="">
            <p:sp>
              <p:nvSpPr>
                <p:cNvPr id="7" name="TekstSylinder 6">
                  <a:extLst>
                    <a:ext uri="{FF2B5EF4-FFF2-40B4-BE49-F238E27FC236}">
                      <a16:creationId xmlns:a16="http://schemas.microsoft.com/office/drawing/2014/main" id="{DED70FA5-6448-4FE2-AB59-AF769A9459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2961" y="3108855"/>
                  <a:ext cx="1721562" cy="300788"/>
                </a:xfrm>
                <a:prstGeom prst="rect">
                  <a:avLst/>
                </a:prstGeom>
                <a:blipFill>
                  <a:blip r:embed="rId5"/>
                  <a:stretch>
                    <a:fillRect l="-2128" b="-20000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kstSylinder 7">
                  <a:extLst>
                    <a:ext uri="{FF2B5EF4-FFF2-40B4-BE49-F238E27FC236}">
                      <a16:creationId xmlns:a16="http://schemas.microsoft.com/office/drawing/2014/main" id="{5DE63F43-2412-408D-912F-68D69F0F4C9E}"/>
                    </a:ext>
                  </a:extLst>
                </p:cNvPr>
                <p:cNvSpPr txBox="1"/>
                <p:nvPr/>
              </p:nvSpPr>
              <p:spPr>
                <a:xfrm>
                  <a:off x="3714637" y="3448357"/>
                  <a:ext cx="1658210" cy="3007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sSub>
                              <m:sSubPr>
                                <m:ctrlPr>
                                  <a:rPr lang="nb-NO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2−1</m:t>
                            </m:r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nb-NO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nb-NO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nb-NO" dirty="0"/>
                </a:p>
              </p:txBody>
            </p:sp>
          </mc:Choice>
          <mc:Fallback xmlns="">
            <p:sp>
              <p:nvSpPr>
                <p:cNvPr id="8" name="TekstSylinder 7">
                  <a:extLst>
                    <a:ext uri="{FF2B5EF4-FFF2-40B4-BE49-F238E27FC236}">
                      <a16:creationId xmlns:a16="http://schemas.microsoft.com/office/drawing/2014/main" id="{5DE63F43-2412-408D-912F-68D69F0F4C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4637" y="3448357"/>
                  <a:ext cx="1658210" cy="300788"/>
                </a:xfrm>
                <a:prstGeom prst="rect">
                  <a:avLst/>
                </a:prstGeom>
                <a:blipFill>
                  <a:blip r:embed="rId6"/>
                  <a:stretch>
                    <a:fillRect l="-4044" r="-368" b="-20000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kstSylinder 8">
                  <a:extLst>
                    <a:ext uri="{FF2B5EF4-FFF2-40B4-BE49-F238E27FC236}">
                      <a16:creationId xmlns:a16="http://schemas.microsoft.com/office/drawing/2014/main" id="{9EF1F380-C02C-4334-BA79-3E6F0E17C789}"/>
                    </a:ext>
                  </a:extLst>
                </p:cNvPr>
                <p:cNvSpPr txBox="1"/>
                <p:nvPr/>
              </p:nvSpPr>
              <p:spPr>
                <a:xfrm>
                  <a:off x="3714637" y="3787859"/>
                  <a:ext cx="791692" cy="30207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sSub>
                              <m:sSubPr>
                                <m:ctrlPr>
                                  <a:rPr lang="nb-NO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nb-NO" dirty="0"/>
                </a:p>
              </p:txBody>
            </p:sp>
          </mc:Choice>
          <mc:Fallback xmlns="">
            <p:sp>
              <p:nvSpPr>
                <p:cNvPr id="9" name="TekstSylinder 8">
                  <a:extLst>
                    <a:ext uri="{FF2B5EF4-FFF2-40B4-BE49-F238E27FC236}">
                      <a16:creationId xmlns:a16="http://schemas.microsoft.com/office/drawing/2014/main" id="{9EF1F380-C02C-4334-BA79-3E6F0E17C7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4637" y="3787859"/>
                  <a:ext cx="791692" cy="302070"/>
                </a:xfrm>
                <a:prstGeom prst="rect">
                  <a:avLst/>
                </a:prstGeom>
                <a:blipFill>
                  <a:blip r:embed="rId7"/>
                  <a:stretch>
                    <a:fillRect l="-9231" r="-6923" b="-22449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13128F28-B7AA-4CAC-BAE1-CE0D4DBE0CC9}"/>
              </a:ext>
            </a:extLst>
          </p:cNvPr>
          <p:cNvSpPr txBox="1"/>
          <p:nvPr/>
        </p:nvSpPr>
        <p:spPr>
          <a:xfrm>
            <a:off x="1106290" y="143489"/>
            <a:ext cx="461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Helpful</a:t>
            </a:r>
            <a:r>
              <a:rPr lang="nb-NO" dirty="0"/>
              <a:t>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3DFDD966-F114-4A81-BED7-24A6E8729D23}"/>
                  </a:ext>
                </a:extLst>
              </p:cNvPr>
              <p:cNvSpPr txBox="1"/>
              <p:nvPr/>
            </p:nvSpPr>
            <p:spPr>
              <a:xfrm>
                <a:off x="849115" y="722698"/>
                <a:ext cx="931857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3DFDD966-F114-4A81-BED7-24A6E8729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115" y="722698"/>
                <a:ext cx="931857" cy="730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5CED21CD-821D-45E1-A0C4-8BABC36C631B}"/>
                  </a:ext>
                </a:extLst>
              </p:cNvPr>
              <p:cNvSpPr txBox="1"/>
              <p:nvPr/>
            </p:nvSpPr>
            <p:spPr>
              <a:xfrm>
                <a:off x="2045446" y="722698"/>
                <a:ext cx="1173591" cy="7184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5CED21CD-821D-45E1-A0C4-8BABC36C63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446" y="722698"/>
                <a:ext cx="1173591" cy="718402"/>
              </a:xfrm>
              <a:prstGeom prst="rect">
                <a:avLst/>
              </a:prstGeom>
              <a:blipFill>
                <a:blip r:embed="rId9"/>
                <a:stretch>
                  <a:fillRect b="-85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B3026F3F-A250-49DA-A0DD-D4C80C77A2A3}"/>
                  </a:ext>
                </a:extLst>
              </p:cNvPr>
              <p:cNvSpPr txBox="1"/>
              <p:nvPr/>
            </p:nvSpPr>
            <p:spPr>
              <a:xfrm>
                <a:off x="3516032" y="735073"/>
                <a:ext cx="1214883" cy="731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B3026F3F-A250-49DA-A0DD-D4C80C77A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032" y="735073"/>
                <a:ext cx="1214883" cy="7318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B289C987-4FE7-43F1-B230-614CCA8E2EFB}"/>
                  </a:ext>
                </a:extLst>
              </p:cNvPr>
              <p:cNvSpPr/>
              <p:nvPr/>
            </p:nvSpPr>
            <p:spPr>
              <a:xfrm>
                <a:off x="555163" y="2006898"/>
                <a:ext cx="5697265" cy="972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nb-NO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nb-NO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d>
                      <m:dPr>
                        <m:begChr m:val="["/>
                        <m:endChr m:val="]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nb-NO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B289C987-4FE7-43F1-B230-614CCA8E2E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63" y="2006898"/>
                <a:ext cx="5697265" cy="9727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A1646452-0603-42A4-945D-3E3B3BFD1A6A}"/>
                  </a:ext>
                </a:extLst>
              </p:cNvPr>
              <p:cNvSpPr/>
              <p:nvPr/>
            </p:nvSpPr>
            <p:spPr>
              <a:xfrm>
                <a:off x="6228307" y="2006898"/>
                <a:ext cx="5501378" cy="972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nb-NO" b="0" i="0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A1646452-0603-42A4-945D-3E3B3BFD1A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307" y="2006898"/>
                <a:ext cx="5501378" cy="97270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Sylinder 20">
            <a:extLst>
              <a:ext uri="{FF2B5EF4-FFF2-40B4-BE49-F238E27FC236}">
                <a16:creationId xmlns:a16="http://schemas.microsoft.com/office/drawing/2014/main" id="{419FFBDC-6258-424F-85BE-54ED3D555894}"/>
              </a:ext>
            </a:extLst>
          </p:cNvPr>
          <p:cNvSpPr txBox="1"/>
          <p:nvPr/>
        </p:nvSpPr>
        <p:spPr>
          <a:xfrm>
            <a:off x="7012030" y="182406"/>
            <a:ext cx="3570246" cy="1798985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1A0EC77B-FD6B-4BCC-994F-33BCCC8BB960}"/>
              </a:ext>
            </a:extLst>
          </p:cNvPr>
          <p:cNvGrpSpPr/>
          <p:nvPr/>
        </p:nvGrpSpPr>
        <p:grpSpPr>
          <a:xfrm>
            <a:off x="7402286" y="372484"/>
            <a:ext cx="2467087" cy="1493890"/>
            <a:chOff x="3628913" y="2340909"/>
            <a:chExt cx="2467087" cy="14938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kstSylinder 22">
                  <a:extLst>
                    <a:ext uri="{FF2B5EF4-FFF2-40B4-BE49-F238E27FC236}">
                      <a16:creationId xmlns:a16="http://schemas.microsoft.com/office/drawing/2014/main" id="{98B39BB1-BF3B-40FD-8A97-36E62A619BD5}"/>
                    </a:ext>
                  </a:extLst>
                </p:cNvPr>
                <p:cNvSpPr txBox="1"/>
                <p:nvPr/>
              </p:nvSpPr>
              <p:spPr>
                <a:xfrm>
                  <a:off x="3670592" y="2340909"/>
                  <a:ext cx="2425408" cy="30418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sSub>
                              <m:sSubPr>
                                <m:ctrlPr>
                                  <a:rPr lang="nb-NO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nb-NO" dirty="0"/>
                </a:p>
              </p:txBody>
            </p:sp>
          </mc:Choice>
          <mc:Fallback xmlns="">
            <p:sp>
              <p:nvSpPr>
                <p:cNvPr id="23" name="TekstSylinder 22">
                  <a:extLst>
                    <a:ext uri="{FF2B5EF4-FFF2-40B4-BE49-F238E27FC236}">
                      <a16:creationId xmlns:a16="http://schemas.microsoft.com/office/drawing/2014/main" id="{98B39BB1-BF3B-40FD-8A97-36E62A619B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0592" y="2340909"/>
                  <a:ext cx="2425408" cy="304186"/>
                </a:xfrm>
                <a:prstGeom prst="rect">
                  <a:avLst/>
                </a:prstGeom>
                <a:blipFill>
                  <a:blip r:embed="rId13"/>
                  <a:stretch>
                    <a:fillRect l="-2764" r="-3266" b="-24000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kstSylinder 23">
                  <a:extLst>
                    <a:ext uri="{FF2B5EF4-FFF2-40B4-BE49-F238E27FC236}">
                      <a16:creationId xmlns:a16="http://schemas.microsoft.com/office/drawing/2014/main" id="{DE288221-94E5-4B46-B15C-A981352D4AF3}"/>
                    </a:ext>
                  </a:extLst>
                </p:cNvPr>
                <p:cNvSpPr txBox="1"/>
                <p:nvPr/>
              </p:nvSpPr>
              <p:spPr>
                <a:xfrm>
                  <a:off x="3670592" y="2645095"/>
                  <a:ext cx="1043426" cy="30418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sSub>
                              <m:sSubPr>
                                <m:ctrlPr>
                                  <a:rPr lang="nb-NO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nb-NO" dirty="0"/>
                </a:p>
              </p:txBody>
            </p:sp>
          </mc:Choice>
          <mc:Fallback xmlns="">
            <p:sp>
              <p:nvSpPr>
                <p:cNvPr id="24" name="TekstSylinder 23">
                  <a:extLst>
                    <a:ext uri="{FF2B5EF4-FFF2-40B4-BE49-F238E27FC236}">
                      <a16:creationId xmlns:a16="http://schemas.microsoft.com/office/drawing/2014/main" id="{DE288221-94E5-4B46-B15C-A981352D4A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0592" y="2645095"/>
                  <a:ext cx="1043426" cy="304186"/>
                </a:xfrm>
                <a:prstGeom prst="rect">
                  <a:avLst/>
                </a:prstGeom>
                <a:blipFill>
                  <a:blip r:embed="rId14"/>
                  <a:stretch>
                    <a:fillRect l="-7018" r="-2339" b="-20000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kstSylinder 24">
                  <a:extLst>
                    <a:ext uri="{FF2B5EF4-FFF2-40B4-BE49-F238E27FC236}">
                      <a16:creationId xmlns:a16="http://schemas.microsoft.com/office/drawing/2014/main" id="{25C14A99-F2B3-4A96-8D25-61C225EB304D}"/>
                    </a:ext>
                  </a:extLst>
                </p:cNvPr>
                <p:cNvSpPr txBox="1"/>
                <p:nvPr/>
              </p:nvSpPr>
              <p:spPr>
                <a:xfrm>
                  <a:off x="3640712" y="3207684"/>
                  <a:ext cx="1085105" cy="30418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sSub>
                              <m:sSubPr>
                                <m:ctrlPr>
                                  <a:rPr lang="nb-NO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nb-NO" dirty="0"/>
                </a:p>
              </p:txBody>
            </p:sp>
          </mc:Choice>
          <mc:Fallback xmlns="">
            <p:sp>
              <p:nvSpPr>
                <p:cNvPr id="25" name="TekstSylinder 24">
                  <a:extLst>
                    <a:ext uri="{FF2B5EF4-FFF2-40B4-BE49-F238E27FC236}">
                      <a16:creationId xmlns:a16="http://schemas.microsoft.com/office/drawing/2014/main" id="{25C14A99-F2B3-4A96-8D25-61C225EB30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0712" y="3207684"/>
                  <a:ext cx="1085105" cy="304186"/>
                </a:xfrm>
                <a:prstGeom prst="rect">
                  <a:avLst/>
                </a:prstGeom>
                <a:blipFill>
                  <a:blip r:embed="rId15"/>
                  <a:stretch>
                    <a:fillRect l="-6742" r="-2247" b="-20000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kstSylinder 25">
                  <a:extLst>
                    <a:ext uri="{FF2B5EF4-FFF2-40B4-BE49-F238E27FC236}">
                      <a16:creationId xmlns:a16="http://schemas.microsoft.com/office/drawing/2014/main" id="{9767BC67-5DB7-4A01-9E21-3349B91077D6}"/>
                    </a:ext>
                  </a:extLst>
                </p:cNvPr>
                <p:cNvSpPr txBox="1"/>
                <p:nvPr/>
              </p:nvSpPr>
              <p:spPr>
                <a:xfrm>
                  <a:off x="3628913" y="3530613"/>
                  <a:ext cx="761234" cy="30418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sSub>
                              <m:sSubPr>
                                <m:ctrlPr>
                                  <a:rPr lang="nb-NO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nb-NO" dirty="0"/>
                </a:p>
              </p:txBody>
            </p:sp>
          </mc:Choice>
          <mc:Fallback xmlns="">
            <p:sp>
              <p:nvSpPr>
                <p:cNvPr id="26" name="TekstSylinder 25">
                  <a:extLst>
                    <a:ext uri="{FF2B5EF4-FFF2-40B4-BE49-F238E27FC236}">
                      <a16:creationId xmlns:a16="http://schemas.microsoft.com/office/drawing/2014/main" id="{9767BC67-5DB7-4A01-9E21-3349B91077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8913" y="3530613"/>
                  <a:ext cx="761234" cy="304186"/>
                </a:xfrm>
                <a:prstGeom prst="rect">
                  <a:avLst/>
                </a:prstGeom>
                <a:blipFill>
                  <a:blip r:embed="rId16"/>
                  <a:stretch>
                    <a:fillRect l="-9600" r="-7200" b="-20000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49790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B309F6-2E1E-45BC-BE23-48A927BE9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8075" y="0"/>
            <a:ext cx="5210175" cy="1325563"/>
          </a:xfrm>
        </p:spPr>
        <p:txBody>
          <a:bodyPr/>
          <a:lstStyle/>
          <a:p>
            <a:r>
              <a:rPr lang="nb-NO" dirty="0" err="1"/>
              <a:t>Jacobian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F5CB5F84-43D2-41A5-A868-427525E247C1}"/>
                  </a:ext>
                </a:extLst>
              </p:cNvPr>
              <p:cNvSpPr txBox="1"/>
              <p:nvPr/>
            </p:nvSpPr>
            <p:spPr>
              <a:xfrm>
                <a:off x="1600200" y="2503995"/>
                <a:ext cx="8534400" cy="16420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F5CB5F84-43D2-41A5-A868-427525E24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503995"/>
                <a:ext cx="8534400" cy="16420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Sylinder 4">
            <a:extLst>
              <a:ext uri="{FF2B5EF4-FFF2-40B4-BE49-F238E27FC236}">
                <a16:creationId xmlns:a16="http://schemas.microsoft.com/office/drawing/2014/main" id="{0A328F2C-62EB-43BA-957C-14696F6E7C3F}"/>
              </a:ext>
            </a:extLst>
          </p:cNvPr>
          <p:cNvSpPr txBox="1"/>
          <p:nvPr/>
        </p:nvSpPr>
        <p:spPr>
          <a:xfrm>
            <a:off x="1600200" y="1140897"/>
            <a:ext cx="597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Putting all </a:t>
            </a:r>
            <a:r>
              <a:rPr lang="nb-NO" dirty="0" err="1"/>
              <a:t>of</a:t>
            </a:r>
            <a:r>
              <a:rPr lang="nb-NO" dirty="0"/>
              <a:t> it </a:t>
            </a:r>
            <a:r>
              <a:rPr lang="nb-NO" dirty="0" err="1"/>
              <a:t>together</a:t>
            </a:r>
            <a:r>
              <a:rPr lang="nb-NO" dirty="0"/>
              <a:t> </a:t>
            </a:r>
            <a:r>
              <a:rPr lang="nb-NO" dirty="0" err="1"/>
              <a:t>yields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r>
              <a:rPr lang="nb-NO" dirty="0"/>
              <a:t> </a:t>
            </a:r>
            <a:r>
              <a:rPr lang="nb-NO" dirty="0" err="1"/>
              <a:t>Jacobian</a:t>
            </a:r>
            <a:r>
              <a:rPr lang="nb-NO" dirty="0"/>
              <a:t> </a:t>
            </a:r>
            <a:r>
              <a:rPr lang="nb-NO" dirty="0" err="1"/>
              <a:t>matrix</a:t>
            </a:r>
            <a:endParaRPr lang="nb-NO" dirty="0"/>
          </a:p>
        </p:txBody>
      </p:sp>
      <p:sp>
        <p:nvSpPr>
          <p:cNvPr id="3" name="Høyre klammeparentes 2">
            <a:extLst>
              <a:ext uri="{FF2B5EF4-FFF2-40B4-BE49-F238E27FC236}">
                <a16:creationId xmlns:a16="http://schemas.microsoft.com/office/drawing/2014/main" id="{05B8B9A5-F967-4BF2-8B4C-F19E8CFEFE7B}"/>
              </a:ext>
            </a:extLst>
          </p:cNvPr>
          <p:cNvSpPr/>
          <p:nvPr/>
        </p:nvSpPr>
        <p:spPr>
          <a:xfrm>
            <a:off x="9573065" y="2419643"/>
            <a:ext cx="400929" cy="10093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Høyre klammeparentes 5">
            <a:extLst>
              <a:ext uri="{FF2B5EF4-FFF2-40B4-BE49-F238E27FC236}">
                <a16:creationId xmlns:a16="http://schemas.microsoft.com/office/drawing/2014/main" id="{CBAAF7F8-553D-4D1E-9D27-91922885B166}"/>
              </a:ext>
            </a:extLst>
          </p:cNvPr>
          <p:cNvSpPr/>
          <p:nvPr/>
        </p:nvSpPr>
        <p:spPr>
          <a:xfrm>
            <a:off x="9608234" y="3413409"/>
            <a:ext cx="400929" cy="8169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8FADC86-0320-40D0-9149-CA1EEFB244EB}"/>
              </a:ext>
            </a:extLst>
          </p:cNvPr>
          <p:cNvSpPr txBox="1"/>
          <p:nvPr/>
        </p:nvSpPr>
        <p:spPr>
          <a:xfrm>
            <a:off x="10134600" y="2739655"/>
            <a:ext cx="56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Jv</a:t>
            </a:r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0321880C-83E9-407E-B706-FFA242FF3BF0}"/>
              </a:ext>
            </a:extLst>
          </p:cNvPr>
          <p:cNvSpPr txBox="1"/>
          <p:nvPr/>
        </p:nvSpPr>
        <p:spPr>
          <a:xfrm>
            <a:off x="10140461" y="3634226"/>
            <a:ext cx="56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Jw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1115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62B29B55-E4CE-483A-A5FE-FE5FBB6CE35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nb-NO" dirty="0"/>
                  <a:t>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nb-NO" dirty="0"/>
                  <a:t> for </a:t>
                </a:r>
                <a:r>
                  <a:rPr lang="nb-NO" dirty="0" err="1"/>
                  <a:t>the</a:t>
                </a:r>
                <a:r>
                  <a:rPr lang="nb-NO" dirty="0"/>
                  <a:t> </a:t>
                </a:r>
                <a:r>
                  <a:rPr lang="nb-NO" dirty="0" err="1"/>
                  <a:t>spherical</a:t>
                </a:r>
                <a:r>
                  <a:rPr lang="nb-NO" dirty="0"/>
                  <a:t> manipulator</a:t>
                </a:r>
              </a:p>
            </p:txBody>
          </p:sp>
        </mc:Choice>
        <mc:Fallback xmlns="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62B29B55-E4CE-483A-A5FE-FE5FBB6CE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4192F882-FBF2-4463-ADBA-25FCFCA9E1BC}"/>
                  </a:ext>
                </a:extLst>
              </p:cNvPr>
              <p:cNvSpPr txBox="1"/>
              <p:nvPr/>
            </p:nvSpPr>
            <p:spPr>
              <a:xfrm>
                <a:off x="-2004060" y="1699257"/>
                <a:ext cx="8534400" cy="8803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4192F882-FBF2-4463-ADBA-25FCFCA9E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04060" y="1699257"/>
                <a:ext cx="8534400" cy="8803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24A502BB-D849-4172-A8B7-8B29E983FA29}"/>
                  </a:ext>
                </a:extLst>
              </p:cNvPr>
              <p:cNvSpPr txBox="1"/>
              <p:nvPr/>
            </p:nvSpPr>
            <p:spPr>
              <a:xfrm>
                <a:off x="-3242310" y="2794521"/>
                <a:ext cx="8534400" cy="7441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24A502BB-D849-4172-A8B7-8B29E983F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42310" y="2794521"/>
                <a:ext cx="8534400" cy="7441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3A4E2CF8-9D25-416A-8F2D-407BB143950C}"/>
                  </a:ext>
                </a:extLst>
              </p:cNvPr>
              <p:cNvSpPr txBox="1"/>
              <p:nvPr/>
            </p:nvSpPr>
            <p:spPr>
              <a:xfrm>
                <a:off x="3913822" y="5875484"/>
                <a:ext cx="5233035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̇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  </a:t>
                </a:r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3A4E2CF8-9D25-416A-8F2D-407BB1439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822" y="5875484"/>
                <a:ext cx="5233035" cy="9727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B29C365-6FA6-496E-9769-DB876E5607C9}"/>
                  </a:ext>
                </a:extLst>
              </p:cNvPr>
              <p:cNvSpPr txBox="1"/>
              <p:nvPr/>
            </p:nvSpPr>
            <p:spPr>
              <a:xfrm>
                <a:off x="3552824" y="4902782"/>
                <a:ext cx="4610100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acc>
                        <m:accPr>
                          <m:chr m:val="̇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B29C365-6FA6-496E-9769-DB876E5607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824" y="4902782"/>
                <a:ext cx="4610100" cy="9727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2BB5089C-DEB3-4077-872F-C1C19566E966}"/>
                  </a:ext>
                </a:extLst>
              </p:cNvPr>
              <p:cNvSpPr txBox="1"/>
              <p:nvPr/>
            </p:nvSpPr>
            <p:spPr>
              <a:xfrm>
                <a:off x="2997831" y="1847053"/>
                <a:ext cx="8534400" cy="7325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2BB5089C-DEB3-4077-872F-C1C19566E9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831" y="1847053"/>
                <a:ext cx="8534400" cy="7325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3F289216-4F6F-465F-A236-61CCE854A590}"/>
                  </a:ext>
                </a:extLst>
              </p:cNvPr>
              <p:cNvSpPr txBox="1"/>
              <p:nvPr/>
            </p:nvSpPr>
            <p:spPr>
              <a:xfrm>
                <a:off x="2997831" y="2794521"/>
                <a:ext cx="8534400" cy="7441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3F289216-4F6F-465F-A236-61CCE854A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831" y="2794521"/>
                <a:ext cx="8534400" cy="7441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Bilde 9">
            <a:extLst>
              <a:ext uri="{FF2B5EF4-FFF2-40B4-BE49-F238E27FC236}">
                <a16:creationId xmlns:a16="http://schemas.microsoft.com/office/drawing/2014/main" id="{7BE96BF2-2766-42E0-9AC5-47AFC3CDA0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516" y="160152"/>
            <a:ext cx="2189484" cy="1577594"/>
          </a:xfrm>
          <a:prstGeom prst="rect">
            <a:avLst/>
          </a:prstGeom>
        </p:spPr>
      </p:pic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90D704E6-AB50-40AB-BCA6-D211F1DEFD3B}"/>
              </a:ext>
            </a:extLst>
          </p:cNvPr>
          <p:cNvCxnSpPr/>
          <p:nvPr/>
        </p:nvCxnSpPr>
        <p:spPr>
          <a:xfrm>
            <a:off x="4457700" y="2213339"/>
            <a:ext cx="1800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7DA5824B-3D2D-4D34-A1CD-46691D78EF81}"/>
              </a:ext>
            </a:extLst>
          </p:cNvPr>
          <p:cNvCxnSpPr/>
          <p:nvPr/>
        </p:nvCxnSpPr>
        <p:spPr>
          <a:xfrm>
            <a:off x="4457699" y="3166578"/>
            <a:ext cx="1800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B2682ADD-688F-4AF0-983C-D4529BC94A31}"/>
                  </a:ext>
                </a:extLst>
              </p:cNvPr>
              <p:cNvSpPr txBox="1"/>
              <p:nvPr/>
            </p:nvSpPr>
            <p:spPr>
              <a:xfrm>
                <a:off x="9497691" y="2452302"/>
                <a:ext cx="1295400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B2682ADD-688F-4AF0-983C-D4529BC94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7691" y="2452302"/>
                <a:ext cx="1295400" cy="9727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52A84068-9332-4C26-8576-9B8686747C2E}"/>
                  </a:ext>
                </a:extLst>
              </p:cNvPr>
              <p:cNvSpPr txBox="1"/>
              <p:nvPr/>
            </p:nvSpPr>
            <p:spPr>
              <a:xfrm>
                <a:off x="6376668" y="3647873"/>
                <a:ext cx="2891790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𝑥𝑥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52A84068-9332-4C26-8576-9B8686747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668" y="3647873"/>
                <a:ext cx="2891790" cy="9727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B26CB919-8F5B-4228-9665-54C58AE9EC99}"/>
                  </a:ext>
                </a:extLst>
              </p:cNvPr>
              <p:cNvSpPr txBox="1"/>
              <p:nvPr/>
            </p:nvSpPr>
            <p:spPr>
              <a:xfrm>
                <a:off x="4457699" y="1207277"/>
                <a:ext cx="58450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- Setting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nb-NO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dirty="0"/>
                  <a:t> = 0, </a:t>
                </a:r>
                <a:r>
                  <a:rPr lang="nb-NO" dirty="0" err="1"/>
                  <a:t>because</a:t>
                </a:r>
                <a:r>
                  <a:rPr lang="nb-NO" dirty="0"/>
                  <a:t> </a:t>
                </a:r>
                <a:r>
                  <a:rPr lang="nb-NO" dirty="0" err="1"/>
                  <a:t>they’re</a:t>
                </a:r>
                <a:r>
                  <a:rPr lang="nb-NO" dirty="0"/>
                  <a:t> </a:t>
                </a:r>
                <a:r>
                  <a:rPr lang="nb-NO" dirty="0" err="1"/>
                  <a:t>related</a:t>
                </a:r>
                <a:r>
                  <a:rPr lang="nb-NO" dirty="0"/>
                  <a:t> to </a:t>
                </a:r>
                <a:r>
                  <a:rPr lang="nb-NO" dirty="0" err="1"/>
                  <a:t>third</a:t>
                </a:r>
                <a:r>
                  <a:rPr lang="nb-NO" dirty="0"/>
                  <a:t> joint</a:t>
                </a:r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B26CB919-8F5B-4228-9665-54C58AE9EC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699" y="1207277"/>
                <a:ext cx="5845006" cy="369332"/>
              </a:xfrm>
              <a:prstGeom prst="rect">
                <a:avLst/>
              </a:prstGeom>
              <a:blipFill>
                <a:blip r:embed="rId12"/>
                <a:stretch>
                  <a:fillRect l="-834" t="-8197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kstSylinder 15">
            <a:extLst>
              <a:ext uri="{FF2B5EF4-FFF2-40B4-BE49-F238E27FC236}">
                <a16:creationId xmlns:a16="http://schemas.microsoft.com/office/drawing/2014/main" id="{A332DD3F-DDB5-4A71-8249-823E6FEF38A1}"/>
              </a:ext>
            </a:extLst>
          </p:cNvPr>
          <p:cNvSpPr txBox="1"/>
          <p:nvPr/>
        </p:nvSpPr>
        <p:spPr>
          <a:xfrm>
            <a:off x="4457699" y="1473358"/>
            <a:ext cx="6378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- Setting </a:t>
            </a:r>
            <a:r>
              <a:rPr lang="nb-NO" dirty="0" err="1"/>
              <a:t>second</a:t>
            </a:r>
            <a:r>
              <a:rPr lang="nb-NO" dirty="0"/>
              <a:t> and </a:t>
            </a:r>
            <a:r>
              <a:rPr lang="nb-NO" dirty="0" err="1"/>
              <a:t>third</a:t>
            </a:r>
            <a:r>
              <a:rPr lang="nb-NO" dirty="0"/>
              <a:t> </a:t>
            </a:r>
            <a:r>
              <a:rPr lang="nb-NO" dirty="0" err="1"/>
              <a:t>column</a:t>
            </a:r>
            <a:r>
              <a:rPr lang="nb-NO" dirty="0"/>
              <a:t> = 0, </a:t>
            </a:r>
            <a:r>
              <a:rPr lang="nb-NO" dirty="0" err="1"/>
              <a:t>because</a:t>
            </a:r>
            <a:r>
              <a:rPr lang="nb-NO" dirty="0"/>
              <a:t> </a:t>
            </a:r>
            <a:r>
              <a:rPr lang="nb-NO" dirty="0" err="1"/>
              <a:t>they’re</a:t>
            </a:r>
            <a:r>
              <a:rPr lang="nb-NO" dirty="0"/>
              <a:t> </a:t>
            </a:r>
            <a:r>
              <a:rPr lang="nb-NO" dirty="0" err="1"/>
              <a:t>related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second</a:t>
            </a:r>
            <a:r>
              <a:rPr lang="nb-NO" dirty="0"/>
              <a:t> and </a:t>
            </a:r>
            <a:r>
              <a:rPr lang="nb-NO" dirty="0" err="1"/>
              <a:t>third</a:t>
            </a:r>
            <a:r>
              <a:rPr lang="nb-NO" dirty="0"/>
              <a:t> joint</a:t>
            </a:r>
          </a:p>
        </p:txBody>
      </p:sp>
    </p:spTree>
    <p:extLst>
      <p:ext uri="{BB962C8B-B14F-4D97-AF65-F5344CB8AC3E}">
        <p14:creationId xmlns:p14="http://schemas.microsoft.com/office/powerpoint/2010/main" val="56949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5833B101-E942-4E8F-B1EB-A529B50162C2}"/>
                  </a:ext>
                </a:extLst>
              </p:cNvPr>
              <p:cNvSpPr txBox="1"/>
              <p:nvPr/>
            </p:nvSpPr>
            <p:spPr>
              <a:xfrm>
                <a:off x="4095868" y="689483"/>
                <a:ext cx="3038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5833B101-E942-4E8F-B1EB-A529B5016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868" y="689483"/>
                <a:ext cx="3038139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4EDBF1DC-208C-4681-B283-F005E4580D83}"/>
                  </a:ext>
                </a:extLst>
              </p:cNvPr>
              <p:cNvSpPr txBox="1"/>
              <p:nvPr/>
            </p:nvSpPr>
            <p:spPr>
              <a:xfrm>
                <a:off x="3155097" y="2340989"/>
                <a:ext cx="4919680" cy="8850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4EDBF1DC-208C-4681-B283-F005E4580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097" y="2340989"/>
                <a:ext cx="4919680" cy="8850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Sylinder 5">
            <a:extLst>
              <a:ext uri="{FF2B5EF4-FFF2-40B4-BE49-F238E27FC236}">
                <a16:creationId xmlns:a16="http://schemas.microsoft.com/office/drawing/2014/main" id="{8496ED07-5043-47C9-A760-3F32CE468A1A}"/>
              </a:ext>
            </a:extLst>
          </p:cNvPr>
          <p:cNvSpPr txBox="1"/>
          <p:nvPr/>
        </p:nvSpPr>
        <p:spPr>
          <a:xfrm>
            <a:off x="3252923" y="1578506"/>
            <a:ext cx="491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Plotting all </a:t>
            </a:r>
            <a:r>
              <a:rPr lang="nb-NO" dirty="0" err="1"/>
              <a:t>of</a:t>
            </a:r>
            <a:r>
              <a:rPr lang="nb-NO" dirty="0"/>
              <a:t> it </a:t>
            </a:r>
            <a:r>
              <a:rPr lang="nb-NO" dirty="0" err="1"/>
              <a:t>together</a:t>
            </a:r>
            <a:r>
              <a:rPr lang="nb-NO" dirty="0"/>
              <a:t> and </a:t>
            </a:r>
            <a:r>
              <a:rPr lang="nb-NO" dirty="0" err="1"/>
              <a:t>receive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86B0D89-F741-45DE-862F-96452E5436AF}"/>
                  </a:ext>
                </a:extLst>
              </p:cNvPr>
              <p:cNvSpPr txBox="1"/>
              <p:nvPr/>
            </p:nvSpPr>
            <p:spPr>
              <a:xfrm>
                <a:off x="3488472" y="3438525"/>
                <a:ext cx="4696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86B0D89-F741-45DE-862F-96452E543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472" y="3438525"/>
                <a:ext cx="469680" cy="276999"/>
              </a:xfrm>
              <a:prstGeom prst="rect">
                <a:avLst/>
              </a:prstGeom>
              <a:blipFill>
                <a:blip r:embed="rId4"/>
                <a:stretch>
                  <a:fillRect l="-3896" r="-11688" b="-652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86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98BD78-04DA-4861-A08B-2052C7B7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</a:t>
            </a:r>
            <a:r>
              <a:rPr lang="nb-NO" dirty="0" err="1"/>
              <a:t>today</a:t>
            </a:r>
            <a:r>
              <a:rPr lang="nb-NO" dirty="0"/>
              <a:t>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70A04E-7292-4D2A-9477-68D3D57F9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" y="1757045"/>
            <a:ext cx="9319260" cy="4351338"/>
          </a:xfrm>
        </p:spPr>
        <p:txBody>
          <a:bodyPr/>
          <a:lstStyle/>
          <a:p>
            <a:r>
              <a:rPr lang="nb-NO" dirty="0" err="1"/>
              <a:t>Brief</a:t>
            </a:r>
            <a:r>
              <a:rPr lang="nb-NO" dirty="0"/>
              <a:t> </a:t>
            </a:r>
            <a:r>
              <a:rPr lang="nb-NO" dirty="0" err="1"/>
              <a:t>description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III</a:t>
            </a:r>
          </a:p>
          <a:p>
            <a:endParaRPr lang="nb-NO" dirty="0"/>
          </a:p>
          <a:p>
            <a:r>
              <a:rPr lang="nb-NO" dirty="0"/>
              <a:t>Short </a:t>
            </a:r>
            <a:r>
              <a:rPr lang="nb-NO" dirty="0" err="1"/>
              <a:t>explanation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Dynamics </a:t>
            </a:r>
          </a:p>
          <a:p>
            <a:endParaRPr lang="nb-NO" dirty="0"/>
          </a:p>
          <a:p>
            <a:r>
              <a:rPr lang="nb-NO" dirty="0" err="1"/>
              <a:t>Finding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b="1" dirty="0" err="1"/>
              <a:t>lagrangian</a:t>
            </a:r>
            <a:r>
              <a:rPr lang="nb-NO" dirty="0"/>
              <a:t> term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week</a:t>
            </a:r>
            <a:r>
              <a:rPr lang="nb-NO" dirty="0"/>
              <a:t>, </a:t>
            </a:r>
            <a:r>
              <a:rPr lang="nb-NO" dirty="0" err="1"/>
              <a:t>Euler</a:t>
            </a:r>
            <a:r>
              <a:rPr lang="nb-NO" dirty="0"/>
              <a:t>-Lagrange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arrive</a:t>
            </a:r>
            <a:r>
              <a:rPr lang="nb-NO" dirty="0"/>
              <a:t> </a:t>
            </a:r>
            <a:r>
              <a:rPr lang="nb-NO" dirty="0" err="1"/>
              <a:t>next</a:t>
            </a:r>
            <a:r>
              <a:rPr lang="nb-NO" dirty="0"/>
              <a:t> </a:t>
            </a:r>
            <a:r>
              <a:rPr lang="nb-NO" dirty="0" err="1"/>
              <a:t>group</a:t>
            </a:r>
            <a:r>
              <a:rPr lang="nb-NO" dirty="0"/>
              <a:t> </a:t>
            </a:r>
            <a:r>
              <a:rPr lang="nb-NO" dirty="0" err="1"/>
              <a:t>session</a:t>
            </a:r>
            <a:r>
              <a:rPr lang="nb-NO" dirty="0"/>
              <a:t>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err="1"/>
              <a:t>Lagrangian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spherical</a:t>
            </a:r>
            <a:r>
              <a:rPr lang="nb-NO" dirty="0"/>
              <a:t> robot and 2-link planar arm</a:t>
            </a:r>
          </a:p>
        </p:txBody>
      </p:sp>
    </p:spTree>
    <p:extLst>
      <p:ext uri="{BB962C8B-B14F-4D97-AF65-F5344CB8AC3E}">
        <p14:creationId xmlns:p14="http://schemas.microsoft.com/office/powerpoint/2010/main" val="1107780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62B29B55-E4CE-483A-A5FE-FE5FBB6CE35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nb-NO" dirty="0"/>
                  <a:t>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dirty="0"/>
                  <a:t> for </a:t>
                </a:r>
                <a:r>
                  <a:rPr lang="nb-NO" dirty="0" err="1"/>
                  <a:t>the</a:t>
                </a:r>
                <a:r>
                  <a:rPr lang="nb-NO" dirty="0"/>
                  <a:t> </a:t>
                </a:r>
                <a:r>
                  <a:rPr lang="nb-NO" dirty="0" err="1"/>
                  <a:t>spherical</a:t>
                </a:r>
                <a:r>
                  <a:rPr lang="nb-NO" dirty="0"/>
                  <a:t> manipulator</a:t>
                </a:r>
              </a:p>
            </p:txBody>
          </p:sp>
        </mc:Choice>
        <mc:Fallback xmlns="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62B29B55-E4CE-483A-A5FE-FE5FBB6CE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4192F882-FBF2-4463-ADBA-25FCFCA9E1BC}"/>
                  </a:ext>
                </a:extLst>
              </p:cNvPr>
              <p:cNvSpPr txBox="1"/>
              <p:nvPr/>
            </p:nvSpPr>
            <p:spPr>
              <a:xfrm>
                <a:off x="-2004060" y="1699257"/>
                <a:ext cx="8534400" cy="8803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4192F882-FBF2-4463-ADBA-25FCFCA9E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04060" y="1699257"/>
                <a:ext cx="8534400" cy="8803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24A502BB-D849-4172-A8B7-8B29E983FA29}"/>
                  </a:ext>
                </a:extLst>
              </p:cNvPr>
              <p:cNvSpPr txBox="1"/>
              <p:nvPr/>
            </p:nvSpPr>
            <p:spPr>
              <a:xfrm>
                <a:off x="-3242310" y="2794521"/>
                <a:ext cx="8534400" cy="7441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24A502BB-D849-4172-A8B7-8B29E983F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42310" y="2794521"/>
                <a:ext cx="8534400" cy="7441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3A4E2CF8-9D25-416A-8F2D-407BB143950C}"/>
                  </a:ext>
                </a:extLst>
              </p:cNvPr>
              <p:cNvSpPr txBox="1"/>
              <p:nvPr/>
            </p:nvSpPr>
            <p:spPr>
              <a:xfrm>
                <a:off x="3913822" y="5875484"/>
                <a:ext cx="5233035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̇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  </a:t>
                </a:r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3A4E2CF8-9D25-416A-8F2D-407BB1439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822" y="5875484"/>
                <a:ext cx="5233035" cy="9727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B29C365-6FA6-496E-9769-DB876E5607C9}"/>
                  </a:ext>
                </a:extLst>
              </p:cNvPr>
              <p:cNvSpPr txBox="1"/>
              <p:nvPr/>
            </p:nvSpPr>
            <p:spPr>
              <a:xfrm>
                <a:off x="3952874" y="4902782"/>
                <a:ext cx="4610100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sSub>
                          <m:sSubPr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acc>
                      <m:accPr>
                        <m:chr m:val="̇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B29C365-6FA6-496E-9769-DB876E5607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874" y="4902782"/>
                <a:ext cx="4610100" cy="9727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3F289216-4F6F-465F-A236-61CCE854A590}"/>
                  </a:ext>
                </a:extLst>
              </p:cNvPr>
              <p:cNvSpPr txBox="1"/>
              <p:nvPr/>
            </p:nvSpPr>
            <p:spPr>
              <a:xfrm>
                <a:off x="3074031" y="2679830"/>
                <a:ext cx="8534400" cy="7441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3F289216-4F6F-465F-A236-61CCE854A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031" y="2679830"/>
                <a:ext cx="8534400" cy="7441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90D704E6-AB50-40AB-BCA6-D211F1DEFD3B}"/>
              </a:ext>
            </a:extLst>
          </p:cNvPr>
          <p:cNvCxnSpPr/>
          <p:nvPr/>
        </p:nvCxnSpPr>
        <p:spPr>
          <a:xfrm>
            <a:off x="4457700" y="2213339"/>
            <a:ext cx="1800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7DA5824B-3D2D-4D34-A1CD-46691D78EF81}"/>
              </a:ext>
            </a:extLst>
          </p:cNvPr>
          <p:cNvCxnSpPr/>
          <p:nvPr/>
        </p:nvCxnSpPr>
        <p:spPr>
          <a:xfrm>
            <a:off x="4457699" y="3166578"/>
            <a:ext cx="1800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B2682ADD-688F-4AF0-983C-D4529BC94A31}"/>
                  </a:ext>
                </a:extLst>
              </p:cNvPr>
              <p:cNvSpPr txBox="1"/>
              <p:nvPr/>
            </p:nvSpPr>
            <p:spPr>
              <a:xfrm>
                <a:off x="10236831" y="3052284"/>
                <a:ext cx="1295400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B2682ADD-688F-4AF0-983C-D4529BC94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6831" y="3052284"/>
                <a:ext cx="1295400" cy="97270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52A84068-9332-4C26-8576-9B8686747C2E}"/>
                  </a:ext>
                </a:extLst>
              </p:cNvPr>
              <p:cNvSpPr txBox="1"/>
              <p:nvPr/>
            </p:nvSpPr>
            <p:spPr>
              <a:xfrm>
                <a:off x="6255067" y="3676833"/>
                <a:ext cx="2891790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𝑥𝑥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52A84068-9332-4C26-8576-9B8686747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067" y="3676833"/>
                <a:ext cx="2891790" cy="9727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9F224984-C732-4B0B-B68E-7723BD426552}"/>
                  </a:ext>
                </a:extLst>
              </p:cNvPr>
              <p:cNvSpPr txBox="1"/>
              <p:nvPr/>
            </p:nvSpPr>
            <p:spPr>
              <a:xfrm>
                <a:off x="2997831" y="1790492"/>
                <a:ext cx="8534400" cy="7325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9F224984-C732-4B0B-B68E-7723BD426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831" y="1790492"/>
                <a:ext cx="8534400" cy="73257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Bilde 10">
            <a:extLst>
              <a:ext uri="{FF2B5EF4-FFF2-40B4-BE49-F238E27FC236}">
                <a16:creationId xmlns:a16="http://schemas.microsoft.com/office/drawing/2014/main" id="{A741D3BD-7905-4950-A80C-746974F7C6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650" y="123911"/>
            <a:ext cx="2292272" cy="21842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6C80D84A-CC1D-48B5-A672-BB8426E1DB49}"/>
                  </a:ext>
                </a:extLst>
              </p:cNvPr>
              <p:cNvSpPr txBox="1"/>
              <p:nvPr/>
            </p:nvSpPr>
            <p:spPr>
              <a:xfrm>
                <a:off x="4342528" y="1193238"/>
                <a:ext cx="58450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- Setting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nb-NO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dirty="0"/>
                  <a:t> = 0, </a:t>
                </a:r>
                <a:r>
                  <a:rPr lang="nb-NO" dirty="0" err="1"/>
                  <a:t>because</a:t>
                </a:r>
                <a:r>
                  <a:rPr lang="nb-NO" dirty="0"/>
                  <a:t> </a:t>
                </a:r>
                <a:r>
                  <a:rPr lang="nb-NO" dirty="0" err="1"/>
                  <a:t>they’re</a:t>
                </a:r>
                <a:r>
                  <a:rPr lang="nb-NO" dirty="0"/>
                  <a:t> </a:t>
                </a:r>
                <a:r>
                  <a:rPr lang="nb-NO" dirty="0" err="1"/>
                  <a:t>related</a:t>
                </a:r>
                <a:r>
                  <a:rPr lang="nb-NO" dirty="0"/>
                  <a:t> to </a:t>
                </a:r>
                <a:r>
                  <a:rPr lang="nb-NO" dirty="0" err="1"/>
                  <a:t>third</a:t>
                </a:r>
                <a:r>
                  <a:rPr lang="nb-NO" dirty="0"/>
                  <a:t> joint</a:t>
                </a:r>
              </a:p>
            </p:txBody>
          </p:sp>
        </mc:Choice>
        <mc:Fallback xmlns=""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6C80D84A-CC1D-48B5-A672-BB8426E1D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528" y="1193238"/>
                <a:ext cx="5845006" cy="369332"/>
              </a:xfrm>
              <a:prstGeom prst="rect">
                <a:avLst/>
              </a:prstGeom>
              <a:blipFill>
                <a:blip r:embed="rId12"/>
                <a:stretch>
                  <a:fillRect l="-834" t="-10000" b="-2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kstSylinder 18">
            <a:extLst>
              <a:ext uri="{FF2B5EF4-FFF2-40B4-BE49-F238E27FC236}">
                <a16:creationId xmlns:a16="http://schemas.microsoft.com/office/drawing/2014/main" id="{60821969-F53D-4BFF-B4F1-97AE4FACCA3E}"/>
              </a:ext>
            </a:extLst>
          </p:cNvPr>
          <p:cNvSpPr txBox="1"/>
          <p:nvPr/>
        </p:nvSpPr>
        <p:spPr>
          <a:xfrm>
            <a:off x="4342527" y="1452178"/>
            <a:ext cx="711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- Setting </a:t>
            </a:r>
            <a:r>
              <a:rPr lang="nb-NO" dirty="0" err="1"/>
              <a:t>third</a:t>
            </a:r>
            <a:r>
              <a:rPr lang="nb-NO" dirty="0"/>
              <a:t> </a:t>
            </a:r>
            <a:r>
              <a:rPr lang="nb-NO" dirty="0" err="1"/>
              <a:t>column</a:t>
            </a:r>
            <a:r>
              <a:rPr lang="nb-NO" dirty="0"/>
              <a:t> = 0, </a:t>
            </a:r>
            <a:r>
              <a:rPr lang="nb-NO" dirty="0" err="1"/>
              <a:t>because</a:t>
            </a:r>
            <a:r>
              <a:rPr lang="nb-NO" dirty="0"/>
              <a:t> </a:t>
            </a:r>
            <a:r>
              <a:rPr lang="nb-NO" dirty="0" err="1"/>
              <a:t>they’re</a:t>
            </a:r>
            <a:r>
              <a:rPr lang="nb-NO" dirty="0"/>
              <a:t> </a:t>
            </a:r>
            <a:r>
              <a:rPr lang="nb-NO" dirty="0" err="1"/>
              <a:t>related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third</a:t>
            </a:r>
            <a:r>
              <a:rPr lang="nb-NO" dirty="0"/>
              <a:t> joint</a:t>
            </a:r>
          </a:p>
        </p:txBody>
      </p:sp>
    </p:spTree>
    <p:extLst>
      <p:ext uri="{BB962C8B-B14F-4D97-AF65-F5344CB8AC3E}">
        <p14:creationId xmlns:p14="http://schemas.microsoft.com/office/powerpoint/2010/main" val="671656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5833B101-E942-4E8F-B1EB-A529B50162C2}"/>
                  </a:ext>
                </a:extLst>
              </p:cNvPr>
              <p:cNvSpPr txBox="1"/>
              <p:nvPr/>
            </p:nvSpPr>
            <p:spPr>
              <a:xfrm>
                <a:off x="4095868" y="689483"/>
                <a:ext cx="3038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5833B101-E942-4E8F-B1EB-A529B5016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868" y="689483"/>
                <a:ext cx="3038139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4EDBF1DC-208C-4681-B283-F005E4580D83}"/>
                  </a:ext>
                </a:extLst>
              </p:cNvPr>
              <p:cNvSpPr txBox="1"/>
              <p:nvPr/>
            </p:nvSpPr>
            <p:spPr>
              <a:xfrm>
                <a:off x="3155097" y="2340989"/>
                <a:ext cx="5357236" cy="935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4EDBF1DC-208C-4681-B283-F005E4580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097" y="2340989"/>
                <a:ext cx="5357236" cy="9355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Sylinder 5">
            <a:extLst>
              <a:ext uri="{FF2B5EF4-FFF2-40B4-BE49-F238E27FC236}">
                <a16:creationId xmlns:a16="http://schemas.microsoft.com/office/drawing/2014/main" id="{8496ED07-5043-47C9-A760-3F32CE468A1A}"/>
              </a:ext>
            </a:extLst>
          </p:cNvPr>
          <p:cNvSpPr txBox="1"/>
          <p:nvPr/>
        </p:nvSpPr>
        <p:spPr>
          <a:xfrm>
            <a:off x="3252923" y="1578506"/>
            <a:ext cx="491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Plotting all </a:t>
            </a:r>
            <a:r>
              <a:rPr lang="nb-NO" dirty="0" err="1"/>
              <a:t>of</a:t>
            </a:r>
            <a:r>
              <a:rPr lang="nb-NO" dirty="0"/>
              <a:t> it </a:t>
            </a:r>
            <a:r>
              <a:rPr lang="nb-NO" dirty="0" err="1"/>
              <a:t>together</a:t>
            </a:r>
            <a:r>
              <a:rPr lang="nb-NO" dirty="0"/>
              <a:t> and </a:t>
            </a:r>
            <a:r>
              <a:rPr lang="nb-NO" dirty="0" err="1"/>
              <a:t>receive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86B0D89-F741-45DE-862F-96452E5436AF}"/>
                  </a:ext>
                </a:extLst>
              </p:cNvPr>
              <p:cNvSpPr txBox="1"/>
              <p:nvPr/>
            </p:nvSpPr>
            <p:spPr>
              <a:xfrm>
                <a:off x="3488472" y="3438525"/>
                <a:ext cx="4696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86B0D89-F741-45DE-862F-96452E543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472" y="3438525"/>
                <a:ext cx="469680" cy="276999"/>
              </a:xfrm>
              <a:prstGeom prst="rect">
                <a:avLst/>
              </a:prstGeom>
              <a:blipFill>
                <a:blip r:embed="rId4"/>
                <a:stretch>
                  <a:fillRect l="-3896" r="-11688" b="-652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91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62B29B55-E4CE-483A-A5FE-FE5FBB6CE35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nb-NO" dirty="0"/>
                  <a:t>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nb-NO" dirty="0"/>
                  <a:t> for </a:t>
                </a:r>
                <a:r>
                  <a:rPr lang="nb-NO" dirty="0" err="1"/>
                  <a:t>the</a:t>
                </a:r>
                <a:r>
                  <a:rPr lang="nb-NO" dirty="0"/>
                  <a:t> </a:t>
                </a:r>
                <a:r>
                  <a:rPr lang="nb-NO" dirty="0" err="1"/>
                  <a:t>spherical</a:t>
                </a:r>
                <a:r>
                  <a:rPr lang="nb-NO" dirty="0"/>
                  <a:t> manipulator</a:t>
                </a:r>
              </a:p>
            </p:txBody>
          </p:sp>
        </mc:Choice>
        <mc:Fallback xmlns="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62B29B55-E4CE-483A-A5FE-FE5FBB6CE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4192F882-FBF2-4463-ADBA-25FCFCA9E1BC}"/>
                  </a:ext>
                </a:extLst>
              </p:cNvPr>
              <p:cNvSpPr txBox="1"/>
              <p:nvPr/>
            </p:nvSpPr>
            <p:spPr>
              <a:xfrm>
                <a:off x="-2004060" y="1699257"/>
                <a:ext cx="8534400" cy="8803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4192F882-FBF2-4463-ADBA-25FCFCA9E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04060" y="1699257"/>
                <a:ext cx="8534400" cy="8803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24A502BB-D849-4172-A8B7-8B29E983FA29}"/>
                  </a:ext>
                </a:extLst>
              </p:cNvPr>
              <p:cNvSpPr txBox="1"/>
              <p:nvPr/>
            </p:nvSpPr>
            <p:spPr>
              <a:xfrm>
                <a:off x="-3242310" y="2794521"/>
                <a:ext cx="8534400" cy="7441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24A502BB-D849-4172-A8B7-8B29E983F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42310" y="2794521"/>
                <a:ext cx="8534400" cy="7441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3A4E2CF8-9D25-416A-8F2D-407BB143950C}"/>
                  </a:ext>
                </a:extLst>
              </p:cNvPr>
              <p:cNvSpPr txBox="1"/>
              <p:nvPr/>
            </p:nvSpPr>
            <p:spPr>
              <a:xfrm>
                <a:off x="692305" y="5773786"/>
                <a:ext cx="5233035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̇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 </a:t>
                </a:r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3A4E2CF8-9D25-416A-8F2D-407BB1439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05" y="5773786"/>
                <a:ext cx="5233035" cy="9727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B29C365-6FA6-496E-9769-DB876E5607C9}"/>
                  </a:ext>
                </a:extLst>
              </p:cNvPr>
              <p:cNvSpPr txBox="1"/>
              <p:nvPr/>
            </p:nvSpPr>
            <p:spPr>
              <a:xfrm>
                <a:off x="608543" y="4602340"/>
                <a:ext cx="10807390" cy="1112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acc>
                        <m:accPr>
                          <m:chr m:val="̇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nb-NO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nb-NO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B29C365-6FA6-496E-9769-DB876E5607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43" y="4602340"/>
                <a:ext cx="10807390" cy="11128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3F289216-4F6F-465F-A236-61CCE854A590}"/>
                  </a:ext>
                </a:extLst>
              </p:cNvPr>
              <p:cNvSpPr txBox="1"/>
              <p:nvPr/>
            </p:nvSpPr>
            <p:spPr>
              <a:xfrm>
                <a:off x="2997831" y="2794521"/>
                <a:ext cx="8534400" cy="7441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3F289216-4F6F-465F-A236-61CCE854A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831" y="2794521"/>
                <a:ext cx="8534400" cy="7441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Bilde 9">
            <a:extLst>
              <a:ext uri="{FF2B5EF4-FFF2-40B4-BE49-F238E27FC236}">
                <a16:creationId xmlns:a16="http://schemas.microsoft.com/office/drawing/2014/main" id="{7BE96BF2-2766-42E0-9AC5-47AFC3CDA07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516" y="160152"/>
            <a:ext cx="2189484" cy="1577594"/>
          </a:xfrm>
          <a:prstGeom prst="rect">
            <a:avLst/>
          </a:prstGeom>
        </p:spPr>
      </p:pic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90D704E6-AB50-40AB-BCA6-D211F1DEFD3B}"/>
              </a:ext>
            </a:extLst>
          </p:cNvPr>
          <p:cNvCxnSpPr/>
          <p:nvPr/>
        </p:nvCxnSpPr>
        <p:spPr>
          <a:xfrm>
            <a:off x="4457700" y="2213339"/>
            <a:ext cx="1800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7DA5824B-3D2D-4D34-A1CD-46691D78EF81}"/>
              </a:ext>
            </a:extLst>
          </p:cNvPr>
          <p:cNvCxnSpPr/>
          <p:nvPr/>
        </p:nvCxnSpPr>
        <p:spPr>
          <a:xfrm>
            <a:off x="4457699" y="3166578"/>
            <a:ext cx="1800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B2682ADD-688F-4AF0-983C-D4529BC94A31}"/>
                  </a:ext>
                </a:extLst>
              </p:cNvPr>
              <p:cNvSpPr txBox="1"/>
              <p:nvPr/>
            </p:nvSpPr>
            <p:spPr>
              <a:xfrm>
                <a:off x="10236831" y="3052284"/>
                <a:ext cx="1295400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B2682ADD-688F-4AF0-983C-D4529BC94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6831" y="3052284"/>
                <a:ext cx="1295400" cy="9727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52A84068-9332-4C26-8576-9B8686747C2E}"/>
                  </a:ext>
                </a:extLst>
              </p:cNvPr>
              <p:cNvSpPr txBox="1"/>
              <p:nvPr/>
            </p:nvSpPr>
            <p:spPr>
              <a:xfrm>
                <a:off x="6255067" y="3676833"/>
                <a:ext cx="2891790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𝑥𝑥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52A84068-9332-4C26-8576-9B8686747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067" y="3676833"/>
                <a:ext cx="2891790" cy="9727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9F224984-C732-4B0B-B68E-7723BD426552}"/>
                  </a:ext>
                </a:extLst>
              </p:cNvPr>
              <p:cNvSpPr txBox="1"/>
              <p:nvPr/>
            </p:nvSpPr>
            <p:spPr>
              <a:xfrm>
                <a:off x="3751578" y="1775954"/>
                <a:ext cx="8534400" cy="8803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9F224984-C732-4B0B-B68E-7723BD426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578" y="1775954"/>
                <a:ext cx="8534400" cy="88036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5991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5833B101-E942-4E8F-B1EB-A529B50162C2}"/>
                  </a:ext>
                </a:extLst>
              </p:cNvPr>
              <p:cNvSpPr txBox="1"/>
              <p:nvPr/>
            </p:nvSpPr>
            <p:spPr>
              <a:xfrm>
                <a:off x="4095868" y="689483"/>
                <a:ext cx="3038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5833B101-E942-4E8F-B1EB-A529B5016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868" y="689483"/>
                <a:ext cx="3038139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4EDBF1DC-208C-4681-B283-F005E4580D83}"/>
                  </a:ext>
                </a:extLst>
              </p:cNvPr>
              <p:cNvSpPr txBox="1"/>
              <p:nvPr/>
            </p:nvSpPr>
            <p:spPr>
              <a:xfrm>
                <a:off x="0" y="2039906"/>
                <a:ext cx="11028556" cy="2010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  <m:sub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  <m:sup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p>
                                        </m:sSubSup>
                                        <m:r>
                                          <m:rPr>
                                            <m:nor/>
                                          </m:rPr>
                                          <a:rPr lang="nb-NO" dirty="0"/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  <m:sub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  <m:sup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p>
                                        </m:sSubSup>
                                        <m:r>
                                          <m:rPr>
                                            <m:nor/>
                                          </m:rPr>
                                          <a:rPr lang="nb-NO" dirty="0"/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  <m:sub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  <m:sup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p>
                                        </m:sSubSup>
                                        <m:r>
                                          <m:rPr>
                                            <m:nor/>
                                          </m:rPr>
                                          <a:rPr lang="nb-NO" dirty="0"/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  <m:sub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  <m:sup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p>
                                        </m:sSubSup>
                                        <m:r>
                                          <m:rPr>
                                            <m:nor/>
                                          </m:rPr>
                                          <a:rPr lang="nb-NO" dirty="0"/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  <m:sub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  <m:sup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p>
                                        </m:sSubSup>
                                        <m:r>
                                          <m:rPr>
                                            <m:nor/>
                                          </m:rPr>
                                          <a:rPr lang="nb-NO" dirty="0"/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nb-NO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nb-NO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nb-NO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m:rPr>
                                        <m:nor/>
                                      </m:rPr>
                                      <a:rPr lang="nb-NO" dirty="0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4EDBF1DC-208C-4681-B283-F005E4580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39906"/>
                <a:ext cx="11028556" cy="20108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Sylinder 5">
            <a:extLst>
              <a:ext uri="{FF2B5EF4-FFF2-40B4-BE49-F238E27FC236}">
                <a16:creationId xmlns:a16="http://schemas.microsoft.com/office/drawing/2014/main" id="{8496ED07-5043-47C9-A760-3F32CE468A1A}"/>
              </a:ext>
            </a:extLst>
          </p:cNvPr>
          <p:cNvSpPr txBox="1"/>
          <p:nvPr/>
        </p:nvSpPr>
        <p:spPr>
          <a:xfrm>
            <a:off x="3252923" y="1578506"/>
            <a:ext cx="491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Plotting all </a:t>
            </a:r>
            <a:r>
              <a:rPr lang="nb-NO" dirty="0" err="1"/>
              <a:t>of</a:t>
            </a:r>
            <a:r>
              <a:rPr lang="nb-NO" dirty="0"/>
              <a:t> it </a:t>
            </a:r>
            <a:r>
              <a:rPr lang="nb-NO" dirty="0" err="1"/>
              <a:t>together</a:t>
            </a:r>
            <a:r>
              <a:rPr lang="nb-NO" dirty="0"/>
              <a:t> and </a:t>
            </a:r>
            <a:r>
              <a:rPr lang="nb-NO" dirty="0" err="1"/>
              <a:t>receive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Sylinder 1">
                <a:extLst>
                  <a:ext uri="{FF2B5EF4-FFF2-40B4-BE49-F238E27FC236}">
                    <a16:creationId xmlns:a16="http://schemas.microsoft.com/office/drawing/2014/main" id="{FDF543A9-3CD0-4FD1-98AD-08367EDED167}"/>
                  </a:ext>
                </a:extLst>
              </p:cNvPr>
              <p:cNvSpPr txBox="1"/>
              <p:nvPr/>
            </p:nvSpPr>
            <p:spPr>
              <a:xfrm>
                <a:off x="133814" y="4562695"/>
                <a:ext cx="10370634" cy="716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((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  <m:sub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  <m:sup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  <m:r>
                                        <m:rPr>
                                          <m:nor/>
                                        </m:rPr>
                                        <a:rPr lang="nb-NO" dirty="0"/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nb-NO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i="1" dirty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nb-NO" i="1" dirty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" name="TekstSylinder 1">
                <a:extLst>
                  <a:ext uri="{FF2B5EF4-FFF2-40B4-BE49-F238E27FC236}">
                    <a16:creationId xmlns:a16="http://schemas.microsoft.com/office/drawing/2014/main" id="{FDF543A9-3CD0-4FD1-98AD-08367EDED1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14" y="4562695"/>
                <a:ext cx="10370634" cy="716799"/>
              </a:xfrm>
              <a:prstGeom prst="rect">
                <a:avLst/>
              </a:prstGeom>
              <a:blipFill>
                <a:blip r:embed="rId4"/>
                <a:stretch>
                  <a:fillRect r="-1264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53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47D701CD-FE29-4AEA-B1AC-B0E91009914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</p:spPr>
            <p:txBody>
              <a:bodyPr/>
              <a:lstStyle/>
              <a:p>
                <a:r>
                  <a:rPr lang="nb-NO" dirty="0"/>
                  <a:t>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nb-NO" dirty="0" smtClean="0"/>
                      <m:t>for</m:t>
                    </m:r>
                    <m:r>
                      <m:rPr>
                        <m:nor/>
                      </m:rPr>
                      <a:rPr lang="nb-NO" dirty="0" smtClean="0"/>
                      <m:t> </m:t>
                    </m:r>
                    <m:r>
                      <m:rPr>
                        <m:nor/>
                      </m:rPr>
                      <a:rPr lang="nb-NO" dirty="0" smtClean="0"/>
                      <m:t>the</m:t>
                    </m:r>
                    <m:r>
                      <m:rPr>
                        <m:nor/>
                      </m:rPr>
                      <a:rPr lang="nb-NO" dirty="0" smtClean="0"/>
                      <m:t> </m:t>
                    </m:r>
                    <m:r>
                      <m:rPr>
                        <m:nor/>
                      </m:rPr>
                      <a:rPr lang="nb-NO" dirty="0" smtClean="0"/>
                      <m:t>spherical</m:t>
                    </m:r>
                    <m:r>
                      <m:rPr>
                        <m:nor/>
                      </m:rPr>
                      <a:rPr lang="nb-NO" dirty="0" smtClean="0"/>
                      <m:t> </m:t>
                    </m:r>
                    <m:r>
                      <m:rPr>
                        <m:nor/>
                      </m:rPr>
                      <a:rPr lang="nb-NO" dirty="0" smtClean="0"/>
                      <m:t>manipulator</m:t>
                    </m:r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47D701CD-FE29-4AEA-B1AC-B0E9100991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Sylinder 8">
            <a:extLst>
              <a:ext uri="{FF2B5EF4-FFF2-40B4-BE49-F238E27FC236}">
                <a16:creationId xmlns:a16="http://schemas.microsoft.com/office/drawing/2014/main" id="{B109C359-AB56-48C5-8DD6-B440D4E7B8F3}"/>
              </a:ext>
            </a:extLst>
          </p:cNvPr>
          <p:cNvSpPr txBox="1"/>
          <p:nvPr/>
        </p:nvSpPr>
        <p:spPr>
          <a:xfrm>
            <a:off x="3522662" y="2148126"/>
            <a:ext cx="792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assume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link is </a:t>
            </a:r>
            <a:r>
              <a:rPr lang="nb-NO" dirty="0" err="1"/>
              <a:t>uniformly</a:t>
            </a:r>
            <a:r>
              <a:rPr lang="nb-NO" dirty="0"/>
              <a:t> </a:t>
            </a:r>
            <a:r>
              <a:rPr lang="nb-NO" dirty="0" err="1"/>
              <a:t>distributed</a:t>
            </a:r>
            <a:r>
              <a:rPr lang="nb-NO" dirty="0"/>
              <a:t>, </a:t>
            </a:r>
            <a:r>
              <a:rPr lang="nb-NO" dirty="0" err="1"/>
              <a:t>hence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mass</a:t>
            </a:r>
            <a:r>
              <a:rPr lang="nb-NO" dirty="0"/>
              <a:t> </a:t>
            </a:r>
            <a:r>
              <a:rPr lang="nb-NO" dirty="0" err="1"/>
              <a:t>center</a:t>
            </a:r>
            <a:r>
              <a:rPr lang="nb-NO" dirty="0"/>
              <a:t> is </a:t>
            </a:r>
            <a:r>
              <a:rPr lang="nb-NO" dirty="0" err="1"/>
              <a:t>centered</a:t>
            </a:r>
            <a:endParaRPr lang="nb-NO" dirty="0"/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70FAEFBE-DA9F-4CBC-BF1C-B0AEB1EC1C12}"/>
              </a:ext>
            </a:extLst>
          </p:cNvPr>
          <p:cNvCxnSpPr>
            <a:cxnSpLocks/>
          </p:cNvCxnSpPr>
          <p:nvPr/>
        </p:nvCxnSpPr>
        <p:spPr>
          <a:xfrm flipV="1">
            <a:off x="1557337" y="1854996"/>
            <a:ext cx="2154555" cy="175378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Magnetplate 17">
            <a:extLst>
              <a:ext uri="{FF2B5EF4-FFF2-40B4-BE49-F238E27FC236}">
                <a16:creationId xmlns:a16="http://schemas.microsoft.com/office/drawing/2014/main" id="{5CB3D8C9-2DA0-4F0B-85D8-E58C8E91DCAE}"/>
              </a:ext>
            </a:extLst>
          </p:cNvPr>
          <p:cNvSpPr/>
          <p:nvPr/>
        </p:nvSpPr>
        <p:spPr>
          <a:xfrm>
            <a:off x="1023937" y="5362575"/>
            <a:ext cx="1066800" cy="14954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9" name="Rett linje 18">
            <a:extLst>
              <a:ext uri="{FF2B5EF4-FFF2-40B4-BE49-F238E27FC236}">
                <a16:creationId xmlns:a16="http://schemas.microsoft.com/office/drawing/2014/main" id="{4054D826-9D15-4E26-9047-D9FBE187A300}"/>
              </a:ext>
            </a:extLst>
          </p:cNvPr>
          <p:cNvCxnSpPr>
            <a:cxnSpLocks/>
          </p:cNvCxnSpPr>
          <p:nvPr/>
        </p:nvCxnSpPr>
        <p:spPr>
          <a:xfrm flipV="1">
            <a:off x="1557337" y="3609976"/>
            <a:ext cx="0" cy="203120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24D48477-AA01-45CA-850A-144C3C7C453A}"/>
              </a:ext>
            </a:extLst>
          </p:cNvPr>
          <p:cNvSpPr/>
          <p:nvPr/>
        </p:nvSpPr>
        <p:spPr>
          <a:xfrm>
            <a:off x="1023937" y="3071814"/>
            <a:ext cx="1066800" cy="1073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Kube 20">
            <a:extLst>
              <a:ext uri="{FF2B5EF4-FFF2-40B4-BE49-F238E27FC236}">
                <a16:creationId xmlns:a16="http://schemas.microsoft.com/office/drawing/2014/main" id="{B0364DAD-F01C-4EF3-A663-EE3CC8A757E6}"/>
              </a:ext>
            </a:extLst>
          </p:cNvPr>
          <p:cNvSpPr/>
          <p:nvPr/>
        </p:nvSpPr>
        <p:spPr>
          <a:xfrm rot="19212367">
            <a:off x="2024347" y="2567703"/>
            <a:ext cx="777240" cy="8001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Kube 21">
            <a:extLst>
              <a:ext uri="{FF2B5EF4-FFF2-40B4-BE49-F238E27FC236}">
                <a16:creationId xmlns:a16="http://schemas.microsoft.com/office/drawing/2014/main" id="{E502CFC0-0A33-4AD4-A0EE-F3795D3B1F15}"/>
              </a:ext>
            </a:extLst>
          </p:cNvPr>
          <p:cNvSpPr/>
          <p:nvPr/>
        </p:nvSpPr>
        <p:spPr>
          <a:xfrm rot="19212367">
            <a:off x="2683394" y="2214501"/>
            <a:ext cx="421616" cy="66378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L-form 22">
            <a:extLst>
              <a:ext uri="{FF2B5EF4-FFF2-40B4-BE49-F238E27FC236}">
                <a16:creationId xmlns:a16="http://schemas.microsoft.com/office/drawing/2014/main" id="{A4365811-5491-48C4-A0DB-BDE126CCE966}"/>
              </a:ext>
            </a:extLst>
          </p:cNvPr>
          <p:cNvSpPr/>
          <p:nvPr/>
        </p:nvSpPr>
        <p:spPr>
          <a:xfrm>
            <a:off x="3586162" y="1297623"/>
            <a:ext cx="624840" cy="66008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492F2EF5-2B2D-4292-8742-217A4441382E}"/>
              </a:ext>
            </a:extLst>
          </p:cNvPr>
          <p:cNvSpPr/>
          <p:nvPr/>
        </p:nvSpPr>
        <p:spPr>
          <a:xfrm>
            <a:off x="1401220" y="4649808"/>
            <a:ext cx="312234" cy="312234"/>
          </a:xfrm>
          <a:prstGeom prst="ellipse">
            <a:avLst/>
          </a:prstGeom>
          <a:solidFill>
            <a:srgbClr val="FFC000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8" name="Rett pilkobling 27">
            <a:extLst>
              <a:ext uri="{FF2B5EF4-FFF2-40B4-BE49-F238E27FC236}">
                <a16:creationId xmlns:a16="http://schemas.microsoft.com/office/drawing/2014/main" id="{BAB859DA-B72D-4B50-A1F1-EB06A76BCE09}"/>
              </a:ext>
            </a:extLst>
          </p:cNvPr>
          <p:cNvCxnSpPr>
            <a:cxnSpLocks/>
          </p:cNvCxnSpPr>
          <p:nvPr/>
        </p:nvCxnSpPr>
        <p:spPr>
          <a:xfrm>
            <a:off x="2320257" y="4749800"/>
            <a:ext cx="0" cy="1955026"/>
          </a:xfrm>
          <a:prstGeom prst="straightConnector1">
            <a:avLst/>
          </a:prstGeom>
          <a:ln w="7302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Venstre klammeparentes 28">
            <a:extLst>
              <a:ext uri="{FF2B5EF4-FFF2-40B4-BE49-F238E27FC236}">
                <a16:creationId xmlns:a16="http://schemas.microsoft.com/office/drawing/2014/main" id="{82D64B08-8F0E-4E08-B5D6-475A5F466B20}"/>
              </a:ext>
            </a:extLst>
          </p:cNvPr>
          <p:cNvSpPr/>
          <p:nvPr/>
        </p:nvSpPr>
        <p:spPr>
          <a:xfrm>
            <a:off x="300846" y="3608785"/>
            <a:ext cx="691133" cy="30960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Sylinder 29">
                <a:extLst>
                  <a:ext uri="{FF2B5EF4-FFF2-40B4-BE49-F238E27FC236}">
                    <a16:creationId xmlns:a16="http://schemas.microsoft.com/office/drawing/2014/main" id="{F42E9157-CA58-42F1-8CDC-B8F5E907C48F}"/>
                  </a:ext>
                </a:extLst>
              </p:cNvPr>
              <p:cNvSpPr txBox="1"/>
              <p:nvPr/>
            </p:nvSpPr>
            <p:spPr>
              <a:xfrm>
                <a:off x="-682938" y="4993243"/>
                <a:ext cx="17735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0" name="TekstSylinder 29">
                <a:extLst>
                  <a:ext uri="{FF2B5EF4-FFF2-40B4-BE49-F238E27FC236}">
                    <a16:creationId xmlns:a16="http://schemas.microsoft.com/office/drawing/2014/main" id="{F42E9157-CA58-42F1-8CDC-B8F5E907C4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82938" y="4993243"/>
                <a:ext cx="177355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Sylinder 31">
                <a:extLst>
                  <a:ext uri="{FF2B5EF4-FFF2-40B4-BE49-F238E27FC236}">
                    <a16:creationId xmlns:a16="http://schemas.microsoft.com/office/drawing/2014/main" id="{A9B0E05D-EDC1-40F4-BBDF-7743FF80DF63}"/>
                  </a:ext>
                </a:extLst>
              </p:cNvPr>
              <p:cNvSpPr txBox="1"/>
              <p:nvPr/>
            </p:nvSpPr>
            <p:spPr>
              <a:xfrm>
                <a:off x="4838700" y="2980856"/>
                <a:ext cx="3797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2" name="TekstSylinder 31">
                <a:extLst>
                  <a:ext uri="{FF2B5EF4-FFF2-40B4-BE49-F238E27FC236}">
                    <a16:creationId xmlns:a16="http://schemas.microsoft.com/office/drawing/2014/main" id="{A9B0E05D-EDC1-40F4-BBDF-7743FF80D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00" y="2980856"/>
                <a:ext cx="3797300" cy="369332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Sylinder 32">
                <a:extLst>
                  <a:ext uri="{FF2B5EF4-FFF2-40B4-BE49-F238E27FC236}">
                    <a16:creationId xmlns:a16="http://schemas.microsoft.com/office/drawing/2014/main" id="{49218E70-261F-4B83-A9A1-49D16B4F1C98}"/>
                  </a:ext>
                </a:extLst>
              </p:cNvPr>
              <p:cNvSpPr txBox="1"/>
              <p:nvPr/>
            </p:nvSpPr>
            <p:spPr>
              <a:xfrm>
                <a:off x="2246854" y="5422774"/>
                <a:ext cx="1612894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3" name="TekstSylinder 32">
                <a:extLst>
                  <a:ext uri="{FF2B5EF4-FFF2-40B4-BE49-F238E27FC236}">
                    <a16:creationId xmlns:a16="http://schemas.microsoft.com/office/drawing/2014/main" id="{49218E70-261F-4B83-A9A1-49D16B4F1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6854" y="5422774"/>
                <a:ext cx="1612894" cy="6090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Sylinder 33">
                <a:extLst>
                  <a:ext uri="{FF2B5EF4-FFF2-40B4-BE49-F238E27FC236}">
                    <a16:creationId xmlns:a16="http://schemas.microsoft.com/office/drawing/2014/main" id="{301331F8-3277-4A59-92BC-6A7032DB7CC4}"/>
                  </a:ext>
                </a:extLst>
              </p:cNvPr>
              <p:cNvSpPr txBox="1"/>
              <p:nvPr/>
            </p:nvSpPr>
            <p:spPr>
              <a:xfrm>
                <a:off x="4838700" y="3846685"/>
                <a:ext cx="3797300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𝑔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4" name="TekstSylinder 33">
                <a:extLst>
                  <a:ext uri="{FF2B5EF4-FFF2-40B4-BE49-F238E27FC236}">
                    <a16:creationId xmlns:a16="http://schemas.microsoft.com/office/drawing/2014/main" id="{301331F8-3277-4A59-92BC-6A7032DB7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00" y="3846685"/>
                <a:ext cx="3797300" cy="6090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Rett pilkobling 2">
            <a:extLst>
              <a:ext uri="{FF2B5EF4-FFF2-40B4-BE49-F238E27FC236}">
                <a16:creationId xmlns:a16="http://schemas.microsoft.com/office/drawing/2014/main" id="{54B07BF0-9760-4085-9C20-5737A7D2CCA3}"/>
              </a:ext>
            </a:extLst>
          </p:cNvPr>
          <p:cNvCxnSpPr/>
          <p:nvPr/>
        </p:nvCxnSpPr>
        <p:spPr>
          <a:xfrm flipH="1">
            <a:off x="1858327" y="4145757"/>
            <a:ext cx="1045859" cy="406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Sylinder 4">
            <a:extLst>
              <a:ext uri="{FF2B5EF4-FFF2-40B4-BE49-F238E27FC236}">
                <a16:creationId xmlns:a16="http://schemas.microsoft.com/office/drawing/2014/main" id="{0B1DE24A-EDF5-4E95-A76A-37BDED85B45A}"/>
              </a:ext>
            </a:extLst>
          </p:cNvPr>
          <p:cNvSpPr txBox="1"/>
          <p:nvPr/>
        </p:nvSpPr>
        <p:spPr>
          <a:xfrm>
            <a:off x="2484080" y="3790429"/>
            <a:ext cx="201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Center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mass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3930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76A2C597-DF38-4B29-87D3-85EF786CB58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</p:spPr>
            <p:txBody>
              <a:bodyPr/>
              <a:lstStyle/>
              <a:p>
                <a:r>
                  <a:rPr lang="nb-NO" dirty="0"/>
                  <a:t>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dirty="0"/>
                  <a:t> for the spherical manipulator</a:t>
                </a:r>
              </a:p>
            </p:txBody>
          </p:sp>
        </mc:Choice>
        <mc:Fallback xmlns="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76A2C597-DF38-4B29-87D3-85EF786CB5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Sylinder 6">
            <a:extLst>
              <a:ext uri="{FF2B5EF4-FFF2-40B4-BE49-F238E27FC236}">
                <a16:creationId xmlns:a16="http://schemas.microsoft.com/office/drawing/2014/main" id="{44FE6A9F-7206-4FF1-9CAC-F0259238F999}"/>
              </a:ext>
            </a:extLst>
          </p:cNvPr>
          <p:cNvSpPr txBox="1"/>
          <p:nvPr/>
        </p:nvSpPr>
        <p:spPr>
          <a:xfrm>
            <a:off x="3977640" y="1456492"/>
            <a:ext cx="792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assume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link is </a:t>
            </a:r>
            <a:r>
              <a:rPr lang="nb-NO" dirty="0" err="1"/>
              <a:t>uniformly</a:t>
            </a:r>
            <a:r>
              <a:rPr lang="nb-NO" dirty="0"/>
              <a:t> </a:t>
            </a:r>
            <a:r>
              <a:rPr lang="nb-NO" dirty="0" err="1"/>
              <a:t>distributed</a:t>
            </a:r>
            <a:r>
              <a:rPr lang="nb-NO" dirty="0"/>
              <a:t>, </a:t>
            </a:r>
            <a:r>
              <a:rPr lang="nb-NO" dirty="0" err="1"/>
              <a:t>hence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mass</a:t>
            </a:r>
            <a:r>
              <a:rPr lang="nb-NO" dirty="0"/>
              <a:t> </a:t>
            </a:r>
            <a:r>
              <a:rPr lang="nb-NO" dirty="0" err="1"/>
              <a:t>center</a:t>
            </a:r>
            <a:r>
              <a:rPr lang="nb-NO" dirty="0"/>
              <a:t> is </a:t>
            </a:r>
            <a:r>
              <a:rPr lang="nb-NO" dirty="0" err="1"/>
              <a:t>centered</a:t>
            </a:r>
            <a:endParaRPr lang="nb-NO" dirty="0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47799D71-2A4F-4F53-92CC-267DBFF47A27}"/>
              </a:ext>
            </a:extLst>
          </p:cNvPr>
          <p:cNvCxnSpPr>
            <a:cxnSpLocks/>
          </p:cNvCxnSpPr>
          <p:nvPr/>
        </p:nvCxnSpPr>
        <p:spPr>
          <a:xfrm flipV="1">
            <a:off x="1214438" y="1854996"/>
            <a:ext cx="2154555" cy="175378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agnetplate 8">
            <a:extLst>
              <a:ext uri="{FF2B5EF4-FFF2-40B4-BE49-F238E27FC236}">
                <a16:creationId xmlns:a16="http://schemas.microsoft.com/office/drawing/2014/main" id="{F1910DB2-386B-4993-A3E3-3980EC219600}"/>
              </a:ext>
            </a:extLst>
          </p:cNvPr>
          <p:cNvSpPr/>
          <p:nvPr/>
        </p:nvSpPr>
        <p:spPr>
          <a:xfrm>
            <a:off x="681038" y="5362575"/>
            <a:ext cx="1066800" cy="14954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BD6CE822-B2B4-4FAA-BED8-AFC082B50635}"/>
              </a:ext>
            </a:extLst>
          </p:cNvPr>
          <p:cNvCxnSpPr>
            <a:cxnSpLocks/>
          </p:cNvCxnSpPr>
          <p:nvPr/>
        </p:nvCxnSpPr>
        <p:spPr>
          <a:xfrm flipV="1">
            <a:off x="1214438" y="3609976"/>
            <a:ext cx="0" cy="203120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52137C7A-F77D-4B8D-B5A6-B033E0F3100B}"/>
              </a:ext>
            </a:extLst>
          </p:cNvPr>
          <p:cNvSpPr/>
          <p:nvPr/>
        </p:nvSpPr>
        <p:spPr>
          <a:xfrm>
            <a:off x="681038" y="3071814"/>
            <a:ext cx="1066800" cy="1073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Kube 11">
            <a:extLst>
              <a:ext uri="{FF2B5EF4-FFF2-40B4-BE49-F238E27FC236}">
                <a16:creationId xmlns:a16="http://schemas.microsoft.com/office/drawing/2014/main" id="{AB9D39F1-5CAA-43B6-B98F-43520E698199}"/>
              </a:ext>
            </a:extLst>
          </p:cNvPr>
          <p:cNvSpPr/>
          <p:nvPr/>
        </p:nvSpPr>
        <p:spPr>
          <a:xfrm rot="19212367">
            <a:off x="1681448" y="2567703"/>
            <a:ext cx="777240" cy="8001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Kube 12">
            <a:extLst>
              <a:ext uri="{FF2B5EF4-FFF2-40B4-BE49-F238E27FC236}">
                <a16:creationId xmlns:a16="http://schemas.microsoft.com/office/drawing/2014/main" id="{200BE865-F3CB-43A4-9F1E-A9123E0E0D79}"/>
              </a:ext>
            </a:extLst>
          </p:cNvPr>
          <p:cNvSpPr/>
          <p:nvPr/>
        </p:nvSpPr>
        <p:spPr>
          <a:xfrm rot="19212367">
            <a:off x="2340495" y="2214501"/>
            <a:ext cx="421616" cy="66378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L-form 13">
            <a:extLst>
              <a:ext uri="{FF2B5EF4-FFF2-40B4-BE49-F238E27FC236}">
                <a16:creationId xmlns:a16="http://schemas.microsoft.com/office/drawing/2014/main" id="{F86E2899-6AE8-4214-B93C-8DD452D12F6A}"/>
              </a:ext>
            </a:extLst>
          </p:cNvPr>
          <p:cNvSpPr/>
          <p:nvPr/>
        </p:nvSpPr>
        <p:spPr>
          <a:xfrm>
            <a:off x="3243263" y="1297623"/>
            <a:ext cx="624840" cy="66008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Venstre klammeparentes 14">
            <a:extLst>
              <a:ext uri="{FF2B5EF4-FFF2-40B4-BE49-F238E27FC236}">
                <a16:creationId xmlns:a16="http://schemas.microsoft.com/office/drawing/2014/main" id="{03360D84-AF14-4B60-A66D-479612D68F34}"/>
              </a:ext>
            </a:extLst>
          </p:cNvPr>
          <p:cNvSpPr/>
          <p:nvPr/>
        </p:nvSpPr>
        <p:spPr>
          <a:xfrm>
            <a:off x="105204" y="3608785"/>
            <a:ext cx="691133" cy="30960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668C3A2C-34F0-46B3-ACA9-0E4097524B1F}"/>
                  </a:ext>
                </a:extLst>
              </p:cNvPr>
              <p:cNvSpPr txBox="1"/>
              <p:nvPr/>
            </p:nvSpPr>
            <p:spPr>
              <a:xfrm>
                <a:off x="-710133" y="4643523"/>
                <a:ext cx="17735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668C3A2C-34F0-46B3-ACA9-0E4097524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10133" y="4643523"/>
                <a:ext cx="177355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Ellipse 16">
            <a:extLst>
              <a:ext uri="{FF2B5EF4-FFF2-40B4-BE49-F238E27FC236}">
                <a16:creationId xmlns:a16="http://schemas.microsoft.com/office/drawing/2014/main" id="{1F2A4D4B-2134-4865-BAB0-81E2E99BD1DF}"/>
              </a:ext>
            </a:extLst>
          </p:cNvPr>
          <p:cNvSpPr/>
          <p:nvPr/>
        </p:nvSpPr>
        <p:spPr>
          <a:xfrm>
            <a:off x="1078655" y="3460859"/>
            <a:ext cx="312234" cy="312234"/>
          </a:xfrm>
          <a:prstGeom prst="ellipse">
            <a:avLst/>
          </a:prstGeom>
          <a:solidFill>
            <a:srgbClr val="FFC000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8" name="Rett pilkobling 17">
            <a:extLst>
              <a:ext uri="{FF2B5EF4-FFF2-40B4-BE49-F238E27FC236}">
                <a16:creationId xmlns:a16="http://schemas.microsoft.com/office/drawing/2014/main" id="{32C2A2D9-0E76-43D2-AF68-EB3C4D159A69}"/>
              </a:ext>
            </a:extLst>
          </p:cNvPr>
          <p:cNvCxnSpPr>
            <a:cxnSpLocks/>
          </p:cNvCxnSpPr>
          <p:nvPr/>
        </p:nvCxnSpPr>
        <p:spPr>
          <a:xfrm>
            <a:off x="2022664" y="3523860"/>
            <a:ext cx="26164" cy="3180966"/>
          </a:xfrm>
          <a:prstGeom prst="straightConnector1">
            <a:avLst/>
          </a:prstGeom>
          <a:ln w="7302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F2325E8A-670E-4714-8722-D6CD1737C349}"/>
                  </a:ext>
                </a:extLst>
              </p:cNvPr>
              <p:cNvSpPr txBox="1"/>
              <p:nvPr/>
            </p:nvSpPr>
            <p:spPr>
              <a:xfrm>
                <a:off x="2022664" y="4720999"/>
                <a:ext cx="1612894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F2325E8A-670E-4714-8722-D6CD1737C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664" y="4720999"/>
                <a:ext cx="1612894" cy="381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0DF3323F-3B21-4111-9808-3B984E316A45}"/>
                  </a:ext>
                </a:extLst>
              </p:cNvPr>
              <p:cNvSpPr txBox="1"/>
              <p:nvPr/>
            </p:nvSpPr>
            <p:spPr>
              <a:xfrm>
                <a:off x="5168900" y="2226980"/>
                <a:ext cx="3797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0DF3323F-3B21-4111-9808-3B984E316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00" y="2226980"/>
                <a:ext cx="3797300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Sylinder 21">
                <a:extLst>
                  <a:ext uri="{FF2B5EF4-FFF2-40B4-BE49-F238E27FC236}">
                    <a16:creationId xmlns:a16="http://schemas.microsoft.com/office/drawing/2014/main" id="{D83FE0AC-4B53-4901-A77A-70426764C90F}"/>
                  </a:ext>
                </a:extLst>
              </p:cNvPr>
              <p:cNvSpPr txBox="1"/>
              <p:nvPr/>
            </p:nvSpPr>
            <p:spPr>
              <a:xfrm>
                <a:off x="5168900" y="2960372"/>
                <a:ext cx="3797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2" name="TekstSylinder 21">
                <a:extLst>
                  <a:ext uri="{FF2B5EF4-FFF2-40B4-BE49-F238E27FC236}">
                    <a16:creationId xmlns:a16="http://schemas.microsoft.com/office/drawing/2014/main" id="{D83FE0AC-4B53-4901-A77A-70426764C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00" y="2960372"/>
                <a:ext cx="3797300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142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B858BFC7-E09C-41A0-BE55-B3FFF6A310B1}"/>
              </a:ext>
            </a:extLst>
          </p:cNvPr>
          <p:cNvCxnSpPr>
            <a:cxnSpLocks/>
          </p:cNvCxnSpPr>
          <p:nvPr/>
        </p:nvCxnSpPr>
        <p:spPr>
          <a:xfrm flipV="1">
            <a:off x="1408748" y="1871466"/>
            <a:ext cx="2154555" cy="175378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56CF0C66-66CD-4A23-8958-553E9EE892A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96340" y="128905"/>
                <a:ext cx="10515600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nb-NO" dirty="0"/>
                  <a:t>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nb-NO" dirty="0"/>
                  <a:t> for the spherical manipulator</a:t>
                </a:r>
              </a:p>
            </p:txBody>
          </p:sp>
        </mc:Choice>
        <mc:Fallback xmlns="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56CF0C66-66CD-4A23-8958-553E9EE89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340" y="128905"/>
                <a:ext cx="10515600" cy="1325563"/>
              </a:xfrm>
              <a:prstGeom prst="rect">
                <a:avLst/>
              </a:prstGeom>
              <a:blipFill>
                <a:blip r:embed="rId2"/>
                <a:stretch>
                  <a:fillRect l="-231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gnetplate 4">
            <a:extLst>
              <a:ext uri="{FF2B5EF4-FFF2-40B4-BE49-F238E27FC236}">
                <a16:creationId xmlns:a16="http://schemas.microsoft.com/office/drawing/2014/main" id="{50B6FEF2-2D91-41D4-84FA-8397296DE67C}"/>
              </a:ext>
            </a:extLst>
          </p:cNvPr>
          <p:cNvSpPr/>
          <p:nvPr/>
        </p:nvSpPr>
        <p:spPr>
          <a:xfrm>
            <a:off x="875348" y="5379045"/>
            <a:ext cx="1066800" cy="14954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B96A5093-F35B-4E82-99A6-4A4718EB4115}"/>
              </a:ext>
            </a:extLst>
          </p:cNvPr>
          <p:cNvCxnSpPr>
            <a:cxnSpLocks/>
          </p:cNvCxnSpPr>
          <p:nvPr/>
        </p:nvCxnSpPr>
        <p:spPr>
          <a:xfrm flipV="1">
            <a:off x="1408748" y="3626446"/>
            <a:ext cx="0" cy="203120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057BBE46-8D3B-457E-838D-4E9E907D5449}"/>
              </a:ext>
            </a:extLst>
          </p:cNvPr>
          <p:cNvSpPr/>
          <p:nvPr/>
        </p:nvSpPr>
        <p:spPr>
          <a:xfrm>
            <a:off x="875348" y="3088284"/>
            <a:ext cx="1066800" cy="1073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Kube 9">
            <a:extLst>
              <a:ext uri="{FF2B5EF4-FFF2-40B4-BE49-F238E27FC236}">
                <a16:creationId xmlns:a16="http://schemas.microsoft.com/office/drawing/2014/main" id="{5A22C0B0-CC53-475F-A9E0-EE05F8D33A8A}"/>
              </a:ext>
            </a:extLst>
          </p:cNvPr>
          <p:cNvSpPr/>
          <p:nvPr/>
        </p:nvSpPr>
        <p:spPr>
          <a:xfrm rot="19212367">
            <a:off x="1889998" y="2471369"/>
            <a:ext cx="777240" cy="8001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Kube 10">
            <a:extLst>
              <a:ext uri="{FF2B5EF4-FFF2-40B4-BE49-F238E27FC236}">
                <a16:creationId xmlns:a16="http://schemas.microsoft.com/office/drawing/2014/main" id="{7010C729-764E-4DE7-A574-A2B90F89DF6F}"/>
              </a:ext>
            </a:extLst>
          </p:cNvPr>
          <p:cNvSpPr/>
          <p:nvPr/>
        </p:nvSpPr>
        <p:spPr>
          <a:xfrm rot="19212367">
            <a:off x="2534805" y="2230971"/>
            <a:ext cx="421616" cy="66378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L-form 12">
            <a:extLst>
              <a:ext uri="{FF2B5EF4-FFF2-40B4-BE49-F238E27FC236}">
                <a16:creationId xmlns:a16="http://schemas.microsoft.com/office/drawing/2014/main" id="{69EE57E7-9B9C-4560-B67E-21A6AD4077FC}"/>
              </a:ext>
            </a:extLst>
          </p:cNvPr>
          <p:cNvSpPr/>
          <p:nvPr/>
        </p:nvSpPr>
        <p:spPr>
          <a:xfrm>
            <a:off x="3437573" y="1314093"/>
            <a:ext cx="624840" cy="66008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BAA8881D-1B65-4B53-BEED-40FAFA36EDF5}"/>
              </a:ext>
            </a:extLst>
          </p:cNvPr>
          <p:cNvSpPr txBox="1"/>
          <p:nvPr/>
        </p:nvSpPr>
        <p:spPr>
          <a:xfrm>
            <a:off x="4446270" y="1314093"/>
            <a:ext cx="792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assume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link is </a:t>
            </a:r>
            <a:r>
              <a:rPr lang="nb-NO" dirty="0" err="1"/>
              <a:t>uniformly</a:t>
            </a:r>
            <a:r>
              <a:rPr lang="nb-NO" dirty="0"/>
              <a:t> </a:t>
            </a:r>
            <a:r>
              <a:rPr lang="nb-NO" dirty="0" err="1"/>
              <a:t>distributed</a:t>
            </a:r>
            <a:r>
              <a:rPr lang="nb-NO" dirty="0"/>
              <a:t>, </a:t>
            </a:r>
            <a:r>
              <a:rPr lang="nb-NO" dirty="0" err="1"/>
              <a:t>hence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mass</a:t>
            </a:r>
            <a:r>
              <a:rPr lang="nb-NO" dirty="0"/>
              <a:t> </a:t>
            </a:r>
            <a:r>
              <a:rPr lang="nb-NO" dirty="0" err="1"/>
              <a:t>center</a:t>
            </a:r>
            <a:r>
              <a:rPr lang="nb-NO" dirty="0"/>
              <a:t> is </a:t>
            </a:r>
            <a:r>
              <a:rPr lang="nb-NO" dirty="0" err="1"/>
              <a:t>centered</a:t>
            </a:r>
            <a:endParaRPr lang="nb-NO" dirty="0"/>
          </a:p>
        </p:txBody>
      </p:sp>
      <p:sp>
        <p:nvSpPr>
          <p:cNvPr id="15" name="Venstre klammeparentes 14">
            <a:extLst>
              <a:ext uri="{FF2B5EF4-FFF2-40B4-BE49-F238E27FC236}">
                <a16:creationId xmlns:a16="http://schemas.microsoft.com/office/drawing/2014/main" id="{9BD1BB8E-0BF9-4989-882E-5B06BD931FA0}"/>
              </a:ext>
            </a:extLst>
          </p:cNvPr>
          <p:cNvSpPr/>
          <p:nvPr/>
        </p:nvSpPr>
        <p:spPr>
          <a:xfrm>
            <a:off x="300846" y="3608785"/>
            <a:ext cx="691133" cy="30960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9C20223F-9117-4BC7-9AA9-2B04C4E4C4F6}"/>
                  </a:ext>
                </a:extLst>
              </p:cNvPr>
              <p:cNvSpPr txBox="1"/>
              <p:nvPr/>
            </p:nvSpPr>
            <p:spPr>
              <a:xfrm>
                <a:off x="-451263" y="4682728"/>
                <a:ext cx="17735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9C20223F-9117-4BC7-9AA9-2B04C4E4C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1263" y="4682728"/>
                <a:ext cx="177355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Venstre klammeparentes 16">
            <a:extLst>
              <a:ext uri="{FF2B5EF4-FFF2-40B4-BE49-F238E27FC236}">
                <a16:creationId xmlns:a16="http://schemas.microsoft.com/office/drawing/2014/main" id="{26502884-C9C5-408D-A22C-6116D02DB0D2}"/>
              </a:ext>
            </a:extLst>
          </p:cNvPr>
          <p:cNvSpPr/>
          <p:nvPr/>
        </p:nvSpPr>
        <p:spPr>
          <a:xfrm rot="3250694">
            <a:off x="1565491" y="581723"/>
            <a:ext cx="691133" cy="30960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E0EC3C8F-0D67-43F5-AB09-3F9E2CE6CF65}"/>
                  </a:ext>
                </a:extLst>
              </p:cNvPr>
              <p:cNvSpPr txBox="1"/>
              <p:nvPr/>
            </p:nvSpPr>
            <p:spPr>
              <a:xfrm>
                <a:off x="712475" y="1350965"/>
                <a:ext cx="17735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E0EC3C8F-0D67-43F5-AB09-3F9E2CE6C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475" y="1350965"/>
                <a:ext cx="1773550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Rett pilkobling 18">
            <a:extLst>
              <a:ext uri="{FF2B5EF4-FFF2-40B4-BE49-F238E27FC236}">
                <a16:creationId xmlns:a16="http://schemas.microsoft.com/office/drawing/2014/main" id="{8E41D221-1947-469E-AE39-80526258C1BF}"/>
              </a:ext>
            </a:extLst>
          </p:cNvPr>
          <p:cNvCxnSpPr>
            <a:cxnSpLocks/>
          </p:cNvCxnSpPr>
          <p:nvPr/>
        </p:nvCxnSpPr>
        <p:spPr>
          <a:xfrm>
            <a:off x="2773426" y="2748360"/>
            <a:ext cx="0" cy="3956466"/>
          </a:xfrm>
          <a:prstGeom prst="straightConnector1">
            <a:avLst/>
          </a:prstGeom>
          <a:ln w="7302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8D4C271A-AA2E-454D-BE34-31D93EE577B5}"/>
              </a:ext>
            </a:extLst>
          </p:cNvPr>
          <p:cNvSpPr/>
          <p:nvPr/>
        </p:nvSpPr>
        <p:spPr>
          <a:xfrm>
            <a:off x="2589496" y="2357876"/>
            <a:ext cx="312234" cy="312234"/>
          </a:xfrm>
          <a:prstGeom prst="ellipse">
            <a:avLst/>
          </a:prstGeom>
          <a:solidFill>
            <a:srgbClr val="FFC000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Sylinder 21">
                <a:extLst>
                  <a:ext uri="{FF2B5EF4-FFF2-40B4-BE49-F238E27FC236}">
                    <a16:creationId xmlns:a16="http://schemas.microsoft.com/office/drawing/2014/main" id="{C5C37AF8-1ABF-434E-8175-97F05CB69E33}"/>
                  </a:ext>
                </a:extLst>
              </p:cNvPr>
              <p:cNvSpPr txBox="1"/>
              <p:nvPr/>
            </p:nvSpPr>
            <p:spPr>
              <a:xfrm>
                <a:off x="2228256" y="4734665"/>
                <a:ext cx="6160687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b-NO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2" name="TekstSylinder 21">
                <a:extLst>
                  <a:ext uri="{FF2B5EF4-FFF2-40B4-BE49-F238E27FC236}">
                    <a16:creationId xmlns:a16="http://schemas.microsoft.com/office/drawing/2014/main" id="{C5C37AF8-1ABF-434E-8175-97F05CB69E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256" y="4734665"/>
                <a:ext cx="6160687" cy="634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Sylinder 22">
                <a:extLst>
                  <a:ext uri="{FF2B5EF4-FFF2-40B4-BE49-F238E27FC236}">
                    <a16:creationId xmlns:a16="http://schemas.microsoft.com/office/drawing/2014/main" id="{67B836C5-56AE-4660-A12B-E4A3CB010B0C}"/>
                  </a:ext>
                </a:extLst>
              </p:cNvPr>
              <p:cNvSpPr txBox="1"/>
              <p:nvPr/>
            </p:nvSpPr>
            <p:spPr>
              <a:xfrm>
                <a:off x="5308600" y="2058784"/>
                <a:ext cx="3797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3" name="TekstSylinder 22">
                <a:extLst>
                  <a:ext uri="{FF2B5EF4-FFF2-40B4-BE49-F238E27FC236}">
                    <a16:creationId xmlns:a16="http://schemas.microsoft.com/office/drawing/2014/main" id="{67B836C5-56AE-4660-A12B-E4A3CB01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600" y="2058784"/>
                <a:ext cx="3797300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Sylinder 23">
                <a:extLst>
                  <a:ext uri="{FF2B5EF4-FFF2-40B4-BE49-F238E27FC236}">
                    <a16:creationId xmlns:a16="http://schemas.microsoft.com/office/drawing/2014/main" id="{5B4C3BCE-EE26-4B8D-90CE-2A74BB648F3C}"/>
                  </a:ext>
                </a:extLst>
              </p:cNvPr>
              <p:cNvSpPr txBox="1"/>
              <p:nvPr/>
            </p:nvSpPr>
            <p:spPr>
              <a:xfrm>
                <a:off x="5308599" y="2748360"/>
                <a:ext cx="3797300" cy="623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4" name="TekstSylinder 23">
                <a:extLst>
                  <a:ext uri="{FF2B5EF4-FFF2-40B4-BE49-F238E27FC236}">
                    <a16:creationId xmlns:a16="http://schemas.microsoft.com/office/drawing/2014/main" id="{5B4C3BCE-EE26-4B8D-90CE-2A74BB648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599" y="2748360"/>
                <a:ext cx="3797300" cy="6233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Sylinder 1">
                <a:extLst>
                  <a:ext uri="{FF2B5EF4-FFF2-40B4-BE49-F238E27FC236}">
                    <a16:creationId xmlns:a16="http://schemas.microsoft.com/office/drawing/2014/main" id="{15FBFD6D-6703-4B95-9517-D9D76EECF8B3}"/>
                  </a:ext>
                </a:extLst>
              </p:cNvPr>
              <p:cNvSpPr txBox="1"/>
              <p:nvPr/>
            </p:nvSpPr>
            <p:spPr>
              <a:xfrm>
                <a:off x="10019763" y="4162227"/>
                <a:ext cx="14376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" name="TekstSylinder 1">
                <a:extLst>
                  <a:ext uri="{FF2B5EF4-FFF2-40B4-BE49-F238E27FC236}">
                    <a16:creationId xmlns:a16="http://schemas.microsoft.com/office/drawing/2014/main" id="{15FBFD6D-6703-4B95-9517-D9D76EECF8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9763" y="4162227"/>
                <a:ext cx="1437638" cy="276999"/>
              </a:xfrm>
              <a:prstGeom prst="rect">
                <a:avLst/>
              </a:prstGeom>
              <a:blipFill>
                <a:blip r:embed="rId8"/>
                <a:stretch>
                  <a:fillRect l="-3830" t="-2222" r="-5957" b="-3555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5BB4382A-17BB-4863-ABDC-BC7B1C4B4D1F}"/>
              </a:ext>
            </a:extLst>
          </p:cNvPr>
          <p:cNvCxnSpPr/>
          <p:nvPr/>
        </p:nvCxnSpPr>
        <p:spPr>
          <a:xfrm flipV="1">
            <a:off x="10238704" y="2868613"/>
            <a:ext cx="0" cy="679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kobling 20">
            <a:extLst>
              <a:ext uri="{FF2B5EF4-FFF2-40B4-BE49-F238E27FC236}">
                <a16:creationId xmlns:a16="http://schemas.microsoft.com/office/drawing/2014/main" id="{721FA675-815D-4BC3-BC8B-F44437823B1B}"/>
              </a:ext>
            </a:extLst>
          </p:cNvPr>
          <p:cNvCxnSpPr/>
          <p:nvPr/>
        </p:nvCxnSpPr>
        <p:spPr>
          <a:xfrm>
            <a:off x="10238704" y="3561008"/>
            <a:ext cx="8950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BA43984E-C51A-4F1F-9C22-4F3F89169AC6}"/>
              </a:ext>
            </a:extLst>
          </p:cNvPr>
          <p:cNvSpPr/>
          <p:nvPr/>
        </p:nvSpPr>
        <p:spPr>
          <a:xfrm>
            <a:off x="10767979" y="2969902"/>
            <a:ext cx="166431" cy="1802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7" name="Rett linje 26">
            <a:extLst>
              <a:ext uri="{FF2B5EF4-FFF2-40B4-BE49-F238E27FC236}">
                <a16:creationId xmlns:a16="http://schemas.microsoft.com/office/drawing/2014/main" id="{09EAD66F-84FA-4B49-9C47-4304B8C7A0A5}"/>
              </a:ext>
            </a:extLst>
          </p:cNvPr>
          <p:cNvCxnSpPr>
            <a:endCxn id="25" idx="3"/>
          </p:cNvCxnSpPr>
          <p:nvPr/>
        </p:nvCxnSpPr>
        <p:spPr>
          <a:xfrm flipV="1">
            <a:off x="10238704" y="3123791"/>
            <a:ext cx="553648" cy="424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linje 30">
            <a:extLst>
              <a:ext uri="{FF2B5EF4-FFF2-40B4-BE49-F238E27FC236}">
                <a16:creationId xmlns:a16="http://schemas.microsoft.com/office/drawing/2014/main" id="{99629DEC-DC9F-424C-BC92-D52D9033C972}"/>
              </a:ext>
            </a:extLst>
          </p:cNvPr>
          <p:cNvCxnSpPr>
            <a:endCxn id="25" idx="2"/>
          </p:cNvCxnSpPr>
          <p:nvPr/>
        </p:nvCxnSpPr>
        <p:spPr>
          <a:xfrm>
            <a:off x="10238704" y="3060048"/>
            <a:ext cx="529275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ett linje 32">
            <a:extLst>
              <a:ext uri="{FF2B5EF4-FFF2-40B4-BE49-F238E27FC236}">
                <a16:creationId xmlns:a16="http://schemas.microsoft.com/office/drawing/2014/main" id="{081E7A14-1D35-4979-A6D2-F9B745C94CEE}"/>
              </a:ext>
            </a:extLst>
          </p:cNvPr>
          <p:cNvCxnSpPr>
            <a:stCxn id="25" idx="4"/>
          </p:cNvCxnSpPr>
          <p:nvPr/>
        </p:nvCxnSpPr>
        <p:spPr>
          <a:xfrm flipH="1">
            <a:off x="10851194" y="3150194"/>
            <a:ext cx="1" cy="397936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4095AA47-848F-4BE6-8E96-DEE50A04B807}"/>
              </a:ext>
            </a:extLst>
          </p:cNvPr>
          <p:cNvSpPr txBox="1"/>
          <p:nvPr/>
        </p:nvSpPr>
        <p:spPr>
          <a:xfrm>
            <a:off x="11124544" y="3426472"/>
            <a:ext cx="160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x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517C8702-979F-469A-84B1-021472E13B38}"/>
              </a:ext>
            </a:extLst>
          </p:cNvPr>
          <p:cNvSpPr txBox="1"/>
          <p:nvPr/>
        </p:nvSpPr>
        <p:spPr>
          <a:xfrm>
            <a:off x="10083914" y="2549052"/>
            <a:ext cx="30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414127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1C3A48-2B8C-49D1-A104-4508EBA8F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40" y="273685"/>
            <a:ext cx="10515600" cy="1325563"/>
          </a:xfrm>
        </p:spPr>
        <p:txBody>
          <a:bodyPr/>
          <a:lstStyle/>
          <a:p>
            <a:r>
              <a:rPr lang="nb-NO" dirty="0" err="1"/>
              <a:t>Lagrangian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Spherical</a:t>
            </a:r>
            <a:r>
              <a:rPr lang="nb-NO" dirty="0"/>
              <a:t> manipulator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3D031A4F-4108-4525-9E8F-BEC754E142EC}"/>
                  </a:ext>
                </a:extLst>
              </p:cNvPr>
              <p:cNvSpPr txBox="1"/>
              <p:nvPr/>
            </p:nvSpPr>
            <p:spPr>
              <a:xfrm>
                <a:off x="5469890" y="4156975"/>
                <a:ext cx="51892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3D031A4F-4108-4525-9E8F-BEC754E14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890" y="4156975"/>
                <a:ext cx="518922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15C16F7D-3B61-492A-8417-CBC81AD70F2B}"/>
                  </a:ext>
                </a:extLst>
              </p:cNvPr>
              <p:cNvSpPr txBox="1"/>
              <p:nvPr/>
            </p:nvSpPr>
            <p:spPr>
              <a:xfrm>
                <a:off x="5469890" y="4630746"/>
                <a:ext cx="51892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nb-NO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dirty="0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dirty="0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dirty="0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15C16F7D-3B61-492A-8417-CBC81AD70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890" y="4630746"/>
                <a:ext cx="5189220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9CC855F1-A171-4490-80D1-97EF4880CE47}"/>
                  </a:ext>
                </a:extLst>
              </p:cNvPr>
              <p:cNvSpPr txBox="1"/>
              <p:nvPr/>
            </p:nvSpPr>
            <p:spPr>
              <a:xfrm>
                <a:off x="-565150" y="5211456"/>
                <a:ext cx="13413740" cy="1609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((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  <m:sub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  <m:sup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  <m:r>
                                        <m:rPr>
                                          <m:nor/>
                                        </m:rPr>
                                        <a:rPr lang="nb-NO" dirty="0"/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nb-NO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i="1" dirty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nb-NO" i="1" dirty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𝑔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9CC855F1-A171-4490-80D1-97EF4880C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5150" y="5211456"/>
                <a:ext cx="13413740" cy="1609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1B5D23A0-F0DF-42AB-B05B-F797CA56300D}"/>
                  </a:ext>
                </a:extLst>
              </p:cNvPr>
              <p:cNvSpPr txBox="1"/>
              <p:nvPr/>
            </p:nvSpPr>
            <p:spPr>
              <a:xfrm>
                <a:off x="26670" y="4430739"/>
                <a:ext cx="3797300" cy="623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1B5D23A0-F0DF-42AB-B05B-F797CA563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" y="4430739"/>
                <a:ext cx="3797300" cy="6233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42A4491F-ED14-4591-AE30-9BAC18785C2F}"/>
                  </a:ext>
                </a:extLst>
              </p:cNvPr>
              <p:cNvSpPr txBox="1"/>
              <p:nvPr/>
            </p:nvSpPr>
            <p:spPr>
              <a:xfrm>
                <a:off x="-581660" y="4156975"/>
                <a:ext cx="3797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42A4491F-ED14-4591-AE30-9BAC18785C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81660" y="4156975"/>
                <a:ext cx="3797300" cy="369332"/>
              </a:xfrm>
              <a:prstGeom prst="rect">
                <a:avLst/>
              </a:prstGeom>
              <a:blipFill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5EB71DD7-A122-4941-AC4B-00AA8F40EB2F}"/>
                  </a:ext>
                </a:extLst>
              </p:cNvPr>
              <p:cNvSpPr txBox="1"/>
              <p:nvPr/>
            </p:nvSpPr>
            <p:spPr>
              <a:xfrm>
                <a:off x="-581660" y="3664321"/>
                <a:ext cx="3797300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𝑔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5EB71DD7-A122-4941-AC4B-00AA8F40E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81660" y="3664321"/>
                <a:ext cx="3797300" cy="6090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57E2F21B-8F5C-4389-BD4A-BB1B64E2B815}"/>
                  </a:ext>
                </a:extLst>
              </p:cNvPr>
              <p:cNvSpPr txBox="1"/>
              <p:nvPr/>
            </p:nvSpPr>
            <p:spPr>
              <a:xfrm>
                <a:off x="-581660" y="2601867"/>
                <a:ext cx="13309600" cy="716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((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r>
                                    <m:rPr>
                                      <m:nor/>
                                    </m:rPr>
                                    <a:rPr lang="nb-NO" dirty="0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  <m:sub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  <m:sup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  <m:r>
                                        <m:rPr>
                                          <m:nor/>
                                        </m:rPr>
                                        <a:rPr lang="nb-NO" dirty="0"/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nb-NO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i="1" dirty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nb-NO" i="1" dirty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nb-NO" dirty="0"/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57E2F21B-8F5C-4389-BD4A-BB1B64E2B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81660" y="2601867"/>
                <a:ext cx="13309600" cy="7167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EBEDE22E-4144-4D61-97FF-8FF377A45EA8}"/>
                  </a:ext>
                </a:extLst>
              </p:cNvPr>
              <p:cNvSpPr txBox="1"/>
              <p:nvPr/>
            </p:nvSpPr>
            <p:spPr>
              <a:xfrm>
                <a:off x="-1033780" y="2348343"/>
                <a:ext cx="295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EBEDE22E-4144-4D61-97FF-8FF377A45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33780" y="2348343"/>
                <a:ext cx="29591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4AC03374-C224-4F4A-96AB-0B9B2D686869}"/>
                  </a:ext>
                </a:extLst>
              </p:cNvPr>
              <p:cNvSpPr txBox="1"/>
              <p:nvPr/>
            </p:nvSpPr>
            <p:spPr>
              <a:xfrm>
                <a:off x="-1033780" y="1958336"/>
                <a:ext cx="295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4AC03374-C224-4F4A-96AB-0B9B2D6868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33780" y="1958336"/>
                <a:ext cx="295910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B562C2C7-82BD-4418-BCAE-23ADEF338662}"/>
              </a:ext>
            </a:extLst>
          </p:cNvPr>
          <p:cNvCxnSpPr>
            <a:cxnSpLocks/>
          </p:cNvCxnSpPr>
          <p:nvPr/>
        </p:nvCxnSpPr>
        <p:spPr>
          <a:xfrm>
            <a:off x="0" y="5157419"/>
            <a:ext cx="5219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>
            <a:extLst>
              <a:ext uri="{FF2B5EF4-FFF2-40B4-BE49-F238E27FC236}">
                <a16:creationId xmlns:a16="http://schemas.microsoft.com/office/drawing/2014/main" id="{306716EB-2575-4BFB-88FC-04D7CFF7A8A3}"/>
              </a:ext>
            </a:extLst>
          </p:cNvPr>
          <p:cNvCxnSpPr>
            <a:cxnSpLocks/>
          </p:cNvCxnSpPr>
          <p:nvPr/>
        </p:nvCxnSpPr>
        <p:spPr>
          <a:xfrm>
            <a:off x="5219700" y="3784600"/>
            <a:ext cx="0" cy="1372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C6273157-AC44-4C8B-A7AC-DC79E50012BA}"/>
              </a:ext>
            </a:extLst>
          </p:cNvPr>
          <p:cNvCxnSpPr>
            <a:cxnSpLocks/>
          </p:cNvCxnSpPr>
          <p:nvPr/>
        </p:nvCxnSpPr>
        <p:spPr>
          <a:xfrm>
            <a:off x="5219700" y="3784600"/>
            <a:ext cx="6972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95532C26-D671-47D4-BD43-9B92926AB424}"/>
              </a:ext>
            </a:extLst>
          </p:cNvPr>
          <p:cNvSpPr txBox="1"/>
          <p:nvPr/>
        </p:nvSpPr>
        <p:spPr>
          <a:xfrm>
            <a:off x="7183122" y="3811313"/>
            <a:ext cx="469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Lagrangian</a:t>
            </a:r>
            <a:r>
              <a:rPr lang="nb-NO" dirty="0"/>
              <a:t> term</a:t>
            </a:r>
          </a:p>
        </p:txBody>
      </p:sp>
    </p:spTree>
    <p:extLst>
      <p:ext uri="{BB962C8B-B14F-4D97-AF65-F5344CB8AC3E}">
        <p14:creationId xmlns:p14="http://schemas.microsoft.com/office/powerpoint/2010/main" val="3623439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030AC2FC-BE55-489B-B19F-B9D5BF05C692}"/>
              </a:ext>
            </a:extLst>
          </p:cNvPr>
          <p:cNvSpPr txBox="1"/>
          <p:nvPr/>
        </p:nvSpPr>
        <p:spPr>
          <a:xfrm>
            <a:off x="2434590" y="2767280"/>
            <a:ext cx="77038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dirty="0"/>
              <a:t>5 </a:t>
            </a:r>
            <a:r>
              <a:rPr lang="nb-NO" sz="8000" dirty="0" err="1"/>
              <a:t>minutes</a:t>
            </a:r>
            <a:r>
              <a:rPr lang="nb-NO" sz="8000" dirty="0"/>
              <a:t> break! </a:t>
            </a:r>
          </a:p>
        </p:txBody>
      </p:sp>
    </p:spTree>
    <p:extLst>
      <p:ext uri="{BB962C8B-B14F-4D97-AF65-F5344CB8AC3E}">
        <p14:creationId xmlns:p14="http://schemas.microsoft.com/office/powerpoint/2010/main" val="793666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F8798A4-278B-4728-8DD6-BDBEF34D820E}"/>
              </a:ext>
            </a:extLst>
          </p:cNvPr>
          <p:cNvSpPr/>
          <p:nvPr/>
        </p:nvSpPr>
        <p:spPr>
          <a:xfrm rot="3172969">
            <a:off x="4807869" y="3798854"/>
            <a:ext cx="290676" cy="15237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AC381AE-E0B2-464D-94C9-0577AFBA31D6}"/>
              </a:ext>
            </a:extLst>
          </p:cNvPr>
          <p:cNvSpPr/>
          <p:nvPr/>
        </p:nvSpPr>
        <p:spPr>
          <a:xfrm rot="1099380">
            <a:off x="6180251" y="2100666"/>
            <a:ext cx="290676" cy="14924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819463B-B68A-44D0-A94B-6D3D05AE6B5E}"/>
              </a:ext>
            </a:extLst>
          </p:cNvPr>
          <p:cNvSpPr/>
          <p:nvPr/>
        </p:nvSpPr>
        <p:spPr>
          <a:xfrm>
            <a:off x="3707130" y="5330265"/>
            <a:ext cx="609600" cy="7467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E8C9578-6153-463D-A5D2-9037363F3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0920" y="98425"/>
            <a:ext cx="4396740" cy="1325563"/>
          </a:xfrm>
        </p:spPr>
        <p:txBody>
          <a:bodyPr/>
          <a:lstStyle/>
          <a:p>
            <a:r>
              <a:rPr lang="nb-NO" dirty="0"/>
              <a:t>2-Link Planar Arm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05B8952-E792-4035-9C50-F37D8F577F9C}"/>
              </a:ext>
            </a:extLst>
          </p:cNvPr>
          <p:cNvSpPr/>
          <p:nvPr/>
        </p:nvSpPr>
        <p:spPr>
          <a:xfrm>
            <a:off x="3550920" y="4827345"/>
            <a:ext cx="922020" cy="8763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C6F66AF-8538-4DB3-A1B7-97AB0DEA363B}"/>
              </a:ext>
            </a:extLst>
          </p:cNvPr>
          <p:cNvSpPr/>
          <p:nvPr/>
        </p:nvSpPr>
        <p:spPr>
          <a:xfrm>
            <a:off x="5433474" y="3429000"/>
            <a:ext cx="922020" cy="8763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L-form 8">
            <a:extLst>
              <a:ext uri="{FF2B5EF4-FFF2-40B4-BE49-F238E27FC236}">
                <a16:creationId xmlns:a16="http://schemas.microsoft.com/office/drawing/2014/main" id="{070CD092-A75A-4C39-8EF4-9BAFB234C097}"/>
              </a:ext>
            </a:extLst>
          </p:cNvPr>
          <p:cNvSpPr/>
          <p:nvPr/>
        </p:nvSpPr>
        <p:spPr>
          <a:xfrm rot="19680421">
            <a:off x="6328427" y="1758242"/>
            <a:ext cx="496903" cy="506655"/>
          </a:xfrm>
          <a:prstGeom prst="corne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8E11FC33-9EC4-4995-B313-6F1FE5A2540C}"/>
              </a:ext>
            </a:extLst>
          </p:cNvPr>
          <p:cNvCxnSpPr>
            <a:cxnSpLocks/>
          </p:cNvCxnSpPr>
          <p:nvPr/>
        </p:nvCxnSpPr>
        <p:spPr>
          <a:xfrm flipV="1">
            <a:off x="4002043" y="5350057"/>
            <a:ext cx="891044" cy="1102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AB252A11-9183-4A17-8036-218690C1D92C}"/>
              </a:ext>
            </a:extLst>
          </p:cNvPr>
          <p:cNvCxnSpPr>
            <a:cxnSpLocks/>
          </p:cNvCxnSpPr>
          <p:nvPr/>
        </p:nvCxnSpPr>
        <p:spPr>
          <a:xfrm flipH="1" flipV="1">
            <a:off x="3256008" y="4625919"/>
            <a:ext cx="746035" cy="7454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4D37DAF8-1C4B-4F6A-897B-4574EFD443C4}"/>
                  </a:ext>
                </a:extLst>
              </p:cNvPr>
              <p:cNvSpPr txBox="1"/>
              <p:nvPr/>
            </p:nvSpPr>
            <p:spPr>
              <a:xfrm>
                <a:off x="4885100" y="5136383"/>
                <a:ext cx="5789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4D37DAF8-1C4B-4F6A-897B-4574EFD44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100" y="5136383"/>
                <a:ext cx="57894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8E58E13E-03AE-4BA2-B32E-21480FD61560}"/>
                  </a:ext>
                </a:extLst>
              </p:cNvPr>
              <p:cNvSpPr txBox="1"/>
              <p:nvPr/>
            </p:nvSpPr>
            <p:spPr>
              <a:xfrm>
                <a:off x="2795979" y="4316689"/>
                <a:ext cx="5789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8E58E13E-03AE-4BA2-B32E-21480FD61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979" y="4316689"/>
                <a:ext cx="57894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3746A8CF-B620-4B85-8C99-01EF9AFE82DA}"/>
                  </a:ext>
                </a:extLst>
              </p:cNvPr>
              <p:cNvSpPr txBox="1"/>
              <p:nvPr/>
            </p:nvSpPr>
            <p:spPr>
              <a:xfrm>
                <a:off x="3692742" y="5153143"/>
                <a:ext cx="5789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3746A8CF-B620-4B85-8C99-01EF9AFE8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742" y="5153143"/>
                <a:ext cx="57894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449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636DAD-04BB-4388-BA6E-31BDC4FA5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502" y="18255"/>
            <a:ext cx="5871437" cy="1325563"/>
          </a:xfrm>
        </p:spPr>
        <p:txBody>
          <a:bodyPr/>
          <a:lstStyle/>
          <a:p>
            <a:r>
              <a:rPr lang="nb-NO" dirty="0" err="1"/>
              <a:t>Mandatory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F749F5-4949-4E88-B0AD-835610F6F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- Deadline: 19.04.2021, </a:t>
            </a:r>
            <a:r>
              <a:rPr lang="nb-NO" b="1" dirty="0"/>
              <a:t>3-weeks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err="1"/>
              <a:t>Probably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most </a:t>
            </a:r>
            <a:r>
              <a:rPr lang="nb-NO" dirty="0" err="1"/>
              <a:t>difficult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(Start </a:t>
            </a:r>
            <a:r>
              <a:rPr lang="nb-NO" dirty="0" err="1"/>
              <a:t>early</a:t>
            </a:r>
            <a:r>
              <a:rPr lang="nb-NO" dirty="0"/>
              <a:t> and do proper </a:t>
            </a:r>
            <a:r>
              <a:rPr lang="nb-NO" dirty="0" err="1"/>
              <a:t>attempt</a:t>
            </a:r>
            <a:r>
              <a:rPr lang="nb-NO" dirty="0"/>
              <a:t>! Trust </a:t>
            </a:r>
            <a:r>
              <a:rPr lang="nb-NO" dirty="0" err="1"/>
              <a:t>me</a:t>
            </a:r>
            <a:r>
              <a:rPr lang="nb-NO" dirty="0"/>
              <a:t>, </a:t>
            </a:r>
            <a:r>
              <a:rPr lang="nb-NO" dirty="0" err="1"/>
              <a:t>you</a:t>
            </a:r>
            <a:r>
              <a:rPr lang="nb-NO" dirty="0"/>
              <a:t> do not «</a:t>
            </a:r>
            <a:r>
              <a:rPr lang="nb-NO" b="1" i="1" u="sng" dirty="0" err="1"/>
              <a:t>want</a:t>
            </a:r>
            <a:r>
              <a:rPr lang="nb-NO" b="1" i="1" u="sng" dirty="0"/>
              <a:t> </a:t>
            </a:r>
            <a:r>
              <a:rPr lang="nb-NO" b="1" i="1" u="sng" dirty="0" err="1"/>
              <a:t>second</a:t>
            </a:r>
            <a:r>
              <a:rPr lang="nb-NO" b="1" i="1" u="sng" dirty="0"/>
              <a:t> </a:t>
            </a:r>
            <a:r>
              <a:rPr lang="nb-NO" b="1" i="1" u="sng" dirty="0" err="1"/>
              <a:t>attempt</a:t>
            </a:r>
            <a:r>
              <a:rPr lang="nb-NO" b="1" u="sng" dirty="0"/>
              <a:t>» 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</a:t>
            </a:r>
            <a:r>
              <a:rPr lang="nb-NO" dirty="0" err="1"/>
              <a:t>especially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have </a:t>
            </a:r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difficult</a:t>
            </a:r>
            <a:r>
              <a:rPr lang="nb-NO" dirty="0"/>
              <a:t> </a:t>
            </a:r>
            <a:r>
              <a:rPr lang="nb-NO" dirty="0" err="1"/>
              <a:t>courses</a:t>
            </a:r>
            <a:r>
              <a:rPr lang="nb-NO" dirty="0"/>
              <a:t>. )</a:t>
            </a:r>
          </a:p>
          <a:p>
            <a:endParaRPr lang="nb-NO" dirty="0"/>
          </a:p>
          <a:p>
            <a:r>
              <a:rPr lang="nb-NO" dirty="0" err="1"/>
              <a:t>Walkthrough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mandatory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III</a:t>
            </a:r>
          </a:p>
          <a:p>
            <a:endParaRPr lang="nb-NO" dirty="0"/>
          </a:p>
          <a:p>
            <a:r>
              <a:rPr lang="nb-NO" dirty="0"/>
              <a:t>Expressions </a:t>
            </a:r>
            <a:r>
              <a:rPr lang="nb-NO" dirty="0" err="1"/>
              <a:t>might</a:t>
            </a:r>
            <a:r>
              <a:rPr lang="nb-NO" dirty="0"/>
              <a:t> be </a:t>
            </a:r>
            <a:r>
              <a:rPr lang="nb-NO" dirty="0" err="1"/>
              <a:t>long</a:t>
            </a:r>
            <a:r>
              <a:rPr lang="nb-NO" dirty="0"/>
              <a:t>, </a:t>
            </a:r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b="1" u="sng" dirty="0"/>
              <a:t>Python</a:t>
            </a:r>
            <a:r>
              <a:rPr lang="nb-NO" u="sng" dirty="0"/>
              <a:t> </a:t>
            </a:r>
            <a:r>
              <a:rPr lang="nb-NO" dirty="0"/>
              <a:t>or </a:t>
            </a:r>
            <a:r>
              <a:rPr lang="nb-NO" b="1" u="sng" dirty="0" err="1"/>
              <a:t>Matlab</a:t>
            </a:r>
            <a:r>
              <a:rPr lang="nb-NO" dirty="0"/>
              <a:t> to </a:t>
            </a:r>
            <a:r>
              <a:rPr lang="nb-NO" dirty="0" err="1"/>
              <a:t>solve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equations</a:t>
            </a:r>
            <a:r>
              <a:rPr lang="nb-NO" dirty="0"/>
              <a:t> to </a:t>
            </a:r>
            <a:r>
              <a:rPr lang="nb-NO" dirty="0" err="1"/>
              <a:t>verify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calculated</a:t>
            </a:r>
            <a:r>
              <a:rPr lang="nb-NO" dirty="0"/>
              <a:t> </a:t>
            </a:r>
            <a:r>
              <a:rPr lang="nb-NO" dirty="0" err="1"/>
              <a:t>expressions</a:t>
            </a:r>
            <a:r>
              <a:rPr lang="nb-N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95753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6DC27E-145A-4C73-8561-15EE2092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330" y="-140601"/>
            <a:ext cx="12085320" cy="1325563"/>
          </a:xfrm>
        </p:spPr>
        <p:txBody>
          <a:bodyPr/>
          <a:lstStyle/>
          <a:p>
            <a:r>
              <a:rPr lang="nb-NO" dirty="0"/>
              <a:t>Forward-</a:t>
            </a:r>
            <a:r>
              <a:rPr lang="nb-NO" dirty="0" err="1"/>
              <a:t>kinematics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2-Link planar Robot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ell 7">
                <a:extLst>
                  <a:ext uri="{FF2B5EF4-FFF2-40B4-BE49-F238E27FC236}">
                    <a16:creationId xmlns:a16="http://schemas.microsoft.com/office/drawing/2014/main" id="{2B9817B8-B7AF-4115-873F-72DC3141F9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790930"/>
                  </p:ext>
                </p:extLst>
              </p:nvPr>
            </p:nvGraphicFramePr>
            <p:xfrm>
              <a:off x="354330" y="1347471"/>
              <a:ext cx="4034792" cy="11343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8698">
                      <a:extLst>
                        <a:ext uri="{9D8B030D-6E8A-4147-A177-3AD203B41FA5}">
                          <a16:colId xmlns:a16="http://schemas.microsoft.com/office/drawing/2014/main" val="3131575640"/>
                        </a:ext>
                      </a:extLst>
                    </a:gridCol>
                    <a:gridCol w="1008698">
                      <a:extLst>
                        <a:ext uri="{9D8B030D-6E8A-4147-A177-3AD203B41FA5}">
                          <a16:colId xmlns:a16="http://schemas.microsoft.com/office/drawing/2014/main" val="2490570674"/>
                        </a:ext>
                      </a:extLst>
                    </a:gridCol>
                    <a:gridCol w="1008698">
                      <a:extLst>
                        <a:ext uri="{9D8B030D-6E8A-4147-A177-3AD203B41FA5}">
                          <a16:colId xmlns:a16="http://schemas.microsoft.com/office/drawing/2014/main" val="1294302722"/>
                        </a:ext>
                      </a:extLst>
                    </a:gridCol>
                    <a:gridCol w="1008698">
                      <a:extLst>
                        <a:ext uri="{9D8B030D-6E8A-4147-A177-3AD203B41FA5}">
                          <a16:colId xmlns:a16="http://schemas.microsoft.com/office/drawing/2014/main" val="240223685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𝑅𝑜𝑡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b="0" i="1" smtClean="0"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</m:sSub>
                              </m:oMath>
                            </m:oMathPara>
                          </a14:m>
                          <a:endParaRPr lang="nb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𝑇𝑟𝑎𝑛𝑠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</m:sSub>
                              </m:oMath>
                            </m:oMathPara>
                          </a14:m>
                          <a:endParaRPr lang="nb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𝑇𝑟𝑎𝑛𝑠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</m:sSub>
                              </m:oMath>
                            </m:oMathPara>
                          </a14:m>
                          <a:endParaRPr lang="nb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𝑅𝑜𝑡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b="0" i="1" smtClean="0">
                                            <a:latin typeface="Cambria Math" panose="02040503050406030204" pitchFamily="18" charset="0"/>
                                          </a:rPr>
                                          <m:t>α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</m:sSub>
                              </m:oMath>
                            </m:oMathPara>
                          </a14:m>
                          <a:endParaRPr lang="nb-NO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101734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nb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nb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158941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b-NO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nb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nb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b-NO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93691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ell 7">
                <a:extLst>
                  <a:ext uri="{FF2B5EF4-FFF2-40B4-BE49-F238E27FC236}">
                    <a16:creationId xmlns:a16="http://schemas.microsoft.com/office/drawing/2014/main" id="{2B9817B8-B7AF-4115-873F-72DC3141F9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790930"/>
                  </p:ext>
                </p:extLst>
              </p:nvPr>
            </p:nvGraphicFramePr>
            <p:xfrm>
              <a:off x="354330" y="1347471"/>
              <a:ext cx="4034792" cy="11343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8698">
                      <a:extLst>
                        <a:ext uri="{9D8B030D-6E8A-4147-A177-3AD203B41FA5}">
                          <a16:colId xmlns:a16="http://schemas.microsoft.com/office/drawing/2014/main" val="3131575640"/>
                        </a:ext>
                      </a:extLst>
                    </a:gridCol>
                    <a:gridCol w="1008698">
                      <a:extLst>
                        <a:ext uri="{9D8B030D-6E8A-4147-A177-3AD203B41FA5}">
                          <a16:colId xmlns:a16="http://schemas.microsoft.com/office/drawing/2014/main" val="2490570674"/>
                        </a:ext>
                      </a:extLst>
                    </a:gridCol>
                    <a:gridCol w="1008698">
                      <a:extLst>
                        <a:ext uri="{9D8B030D-6E8A-4147-A177-3AD203B41FA5}">
                          <a16:colId xmlns:a16="http://schemas.microsoft.com/office/drawing/2014/main" val="1294302722"/>
                        </a:ext>
                      </a:extLst>
                    </a:gridCol>
                    <a:gridCol w="1008698">
                      <a:extLst>
                        <a:ext uri="{9D8B030D-6E8A-4147-A177-3AD203B41FA5}">
                          <a16:colId xmlns:a16="http://schemas.microsoft.com/office/drawing/2014/main" val="2402236851"/>
                        </a:ext>
                      </a:extLst>
                    </a:gridCol>
                  </a:tblGrid>
                  <a:tr h="392684"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2"/>
                          <a:stretch>
                            <a:fillRect l="-602" t="-1538" r="-301807" b="-20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2"/>
                          <a:stretch>
                            <a:fillRect l="-100602" t="-1538" r="-201807" b="-20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2"/>
                          <a:stretch>
                            <a:fillRect l="-201818" t="-1538" r="-103030" b="-20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1538" r="-2410" b="-209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101734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2"/>
                          <a:stretch>
                            <a:fillRect l="-602" t="-108197" r="-301807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b-NO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2"/>
                          <a:stretch>
                            <a:fillRect l="-201818" t="-108197" r="-10303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b-NO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158941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2"/>
                          <a:stretch>
                            <a:fillRect l="-602" t="-208197" r="-301807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b-NO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>
                        <a:blipFill>
                          <a:blip r:embed="rId2"/>
                          <a:stretch>
                            <a:fillRect l="-201818" t="-208197" r="-10303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b-NO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936914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A0FD8076-7D15-4EDE-A31C-E7AD0EB2FA25}"/>
                  </a:ext>
                </a:extLst>
              </p:cNvPr>
              <p:cNvSpPr txBox="1"/>
              <p:nvPr/>
            </p:nvSpPr>
            <p:spPr>
              <a:xfrm>
                <a:off x="102517" y="2768900"/>
                <a:ext cx="5052766" cy="1353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𝑅𝑜𝑡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𝑇𝑟𝑎𝑛𝑠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𝑇𝑟𝑎𝑛𝑠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𝑅𝑜𝑡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nb-NO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b-NO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nb-NO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  <m:e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α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α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α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  <m:e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α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nb-NO" b="0" i="1" dirty="0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α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α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A0FD8076-7D15-4EDE-A31C-E7AD0EB2FA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17" y="2768900"/>
                <a:ext cx="5052766" cy="13538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821344F2-96D0-47EB-8BC6-FB2776CC16DA}"/>
                  </a:ext>
                </a:extLst>
              </p:cNvPr>
              <p:cNvSpPr txBox="1"/>
              <p:nvPr/>
            </p:nvSpPr>
            <p:spPr>
              <a:xfrm>
                <a:off x="-1084247" y="5668497"/>
                <a:ext cx="4883085" cy="1142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821344F2-96D0-47EB-8BC6-FB2776CC16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4247" y="5668497"/>
                <a:ext cx="4883085" cy="11422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CB07E46A-694E-4631-9FB9-C61FCFAD58A6}"/>
                  </a:ext>
                </a:extLst>
              </p:cNvPr>
              <p:cNvSpPr txBox="1"/>
              <p:nvPr/>
            </p:nvSpPr>
            <p:spPr>
              <a:xfrm>
                <a:off x="-1084246" y="4461146"/>
                <a:ext cx="4883085" cy="1143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nb-NO" b="0" i="1" dirty="0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CB07E46A-694E-4631-9FB9-C61FCFAD5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4246" y="4461146"/>
                <a:ext cx="4883085" cy="11431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kstSylinder 11">
            <a:extLst>
              <a:ext uri="{FF2B5EF4-FFF2-40B4-BE49-F238E27FC236}">
                <a16:creationId xmlns:a16="http://schemas.microsoft.com/office/drawing/2014/main" id="{35943CFF-2436-48F0-B6D7-2179256771F2}"/>
              </a:ext>
            </a:extLst>
          </p:cNvPr>
          <p:cNvSpPr txBox="1"/>
          <p:nvPr/>
        </p:nvSpPr>
        <p:spPr>
          <a:xfrm>
            <a:off x="1097280" y="914400"/>
            <a:ext cx="153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DH-</a:t>
            </a:r>
            <a:r>
              <a:rPr lang="nb-NO" dirty="0" err="1"/>
              <a:t>Table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CC26E43E-58F1-4E89-88D2-512A9A55A43B}"/>
                  </a:ext>
                </a:extLst>
              </p:cNvPr>
              <p:cNvSpPr txBox="1"/>
              <p:nvPr/>
            </p:nvSpPr>
            <p:spPr>
              <a:xfrm>
                <a:off x="3110531" y="4339212"/>
                <a:ext cx="10147621" cy="1112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CC26E43E-58F1-4E89-88D2-512A9A55A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531" y="4339212"/>
                <a:ext cx="10147621" cy="11128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CD2B2729-0648-486F-98DA-C31F89093493}"/>
                  </a:ext>
                </a:extLst>
              </p:cNvPr>
              <p:cNvSpPr txBox="1"/>
              <p:nvPr/>
            </p:nvSpPr>
            <p:spPr>
              <a:xfrm>
                <a:off x="5859519" y="2028047"/>
                <a:ext cx="4034792" cy="1112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CD2B2729-0648-486F-98DA-C31F89093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519" y="2028047"/>
                <a:ext cx="4034792" cy="11128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Sylinder 3">
            <a:extLst>
              <a:ext uri="{FF2B5EF4-FFF2-40B4-BE49-F238E27FC236}">
                <a16:creationId xmlns:a16="http://schemas.microsoft.com/office/drawing/2014/main" id="{CFAA88DA-415E-4639-9C3C-7FB362CC9297}"/>
              </a:ext>
            </a:extLst>
          </p:cNvPr>
          <p:cNvSpPr txBox="1"/>
          <p:nvPr/>
        </p:nvSpPr>
        <p:spPr>
          <a:xfrm>
            <a:off x="6720376" y="1515265"/>
            <a:ext cx="3802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i="1" dirty="0"/>
              <a:t>Forward-</a:t>
            </a:r>
            <a:r>
              <a:rPr lang="nb-NO" sz="2400" b="1" i="1" dirty="0" err="1"/>
              <a:t>kinematics</a:t>
            </a:r>
            <a:endParaRPr lang="nb-NO" sz="2400" b="1" i="1" dirty="0"/>
          </a:p>
        </p:txBody>
      </p:sp>
    </p:spTree>
    <p:extLst>
      <p:ext uri="{BB962C8B-B14F-4D97-AF65-F5344CB8AC3E}">
        <p14:creationId xmlns:p14="http://schemas.microsoft.com/office/powerpoint/2010/main" val="374749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AF9D36-2029-4BC0-AA09-BD7F8282F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795" y="267251"/>
            <a:ext cx="10515600" cy="1325563"/>
          </a:xfrm>
        </p:spPr>
        <p:txBody>
          <a:bodyPr/>
          <a:lstStyle/>
          <a:p>
            <a:r>
              <a:rPr lang="nb-NO" dirty="0" err="1"/>
              <a:t>Jacobian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2-Link planar Robot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A79BFB4-92E5-4226-8AD2-CDE022EBEF47}"/>
                  </a:ext>
                </a:extLst>
              </p:cNvPr>
              <p:cNvSpPr txBox="1"/>
              <p:nvPr/>
            </p:nvSpPr>
            <p:spPr>
              <a:xfrm>
                <a:off x="196087" y="2857401"/>
                <a:ext cx="8766717" cy="1143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nb-NO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b-NO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nb-NO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nb-NO" b="0" i="1" dirty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A79BFB4-92E5-4226-8AD2-CDE022EBE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87" y="2857401"/>
                <a:ext cx="8766717" cy="11431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3789C8F9-4AB9-42B2-B193-3E6377D984D2}"/>
                  </a:ext>
                </a:extLst>
              </p:cNvPr>
              <p:cNvSpPr txBox="1"/>
              <p:nvPr/>
            </p:nvSpPr>
            <p:spPr>
              <a:xfrm>
                <a:off x="196087" y="1592814"/>
                <a:ext cx="2760867" cy="1112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nb-NO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3789C8F9-4AB9-42B2-B193-3E6377D98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87" y="1592814"/>
                <a:ext cx="2760867" cy="11128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B0E13738-261F-419D-8559-28FFD2ADBEBE}"/>
                  </a:ext>
                </a:extLst>
              </p:cNvPr>
              <p:cNvSpPr txBox="1"/>
              <p:nvPr/>
            </p:nvSpPr>
            <p:spPr>
              <a:xfrm>
                <a:off x="239693" y="4626414"/>
                <a:ext cx="15742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=[0 0 1]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B0E13738-261F-419D-8559-28FFD2ADB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93" y="4626414"/>
                <a:ext cx="15742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D005FEBB-A8A6-4602-A1A3-5C6AA5AE4399}"/>
                  </a:ext>
                </a:extLst>
              </p:cNvPr>
              <p:cNvSpPr txBox="1"/>
              <p:nvPr/>
            </p:nvSpPr>
            <p:spPr>
              <a:xfrm>
                <a:off x="239693" y="5080520"/>
                <a:ext cx="15742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=[0 0 1]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D005FEBB-A8A6-4602-A1A3-5C6AA5AE4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93" y="5080520"/>
                <a:ext cx="1574203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E596855F-A4D5-45D9-AFBF-3BB531A3E558}"/>
                  </a:ext>
                </a:extLst>
              </p:cNvPr>
              <p:cNvSpPr txBox="1"/>
              <p:nvPr/>
            </p:nvSpPr>
            <p:spPr>
              <a:xfrm>
                <a:off x="1908658" y="4662962"/>
                <a:ext cx="15742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=[0 0 0]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E596855F-A4D5-45D9-AFBF-3BB531A3E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658" y="4662962"/>
                <a:ext cx="1574203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874E0A2F-88E6-47AC-8859-6F9B97DA7898}"/>
                  </a:ext>
                </a:extLst>
              </p:cNvPr>
              <p:cNvSpPr txBox="1"/>
              <p:nvPr/>
            </p:nvSpPr>
            <p:spPr>
              <a:xfrm>
                <a:off x="1732638" y="5080520"/>
                <a:ext cx="31651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=[</m:t>
                      </m:r>
                      <m:sSub>
                        <m:sSubPr>
                          <m:ctrlPr>
                            <a:rPr lang="nb-NO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dirty="0" smtClean="0">
                          <a:latin typeface="Cambria Math" panose="02040503050406030204" pitchFamily="18" charset="0"/>
                        </a:rPr>
                        <m:t>;    </m:t>
                      </m:r>
                      <m:sSub>
                        <m:sSubPr>
                          <m:ctrlPr>
                            <a:rPr lang="nb-NO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dirty="0" smtClean="0">
                          <a:latin typeface="Cambria Math" panose="02040503050406030204" pitchFamily="18" charset="0"/>
                        </a:rPr>
                        <m:t>;     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;]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874E0A2F-88E6-47AC-8859-6F9B97DA7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638" y="5080520"/>
                <a:ext cx="3165146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BE866CC3-E4B9-4EDC-9D04-6AA92CD802AD}"/>
                  </a:ext>
                </a:extLst>
              </p:cNvPr>
              <p:cNvSpPr txBox="1"/>
              <p:nvPr/>
            </p:nvSpPr>
            <p:spPr>
              <a:xfrm>
                <a:off x="1453858" y="5498078"/>
                <a:ext cx="528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=[</m:t>
                      </m:r>
                      <m:sSub>
                        <m:sSubPr>
                          <m:ctrlPr>
                            <a:rPr lang="nb-NO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nb-NO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dirty="0" smtClean="0">
                          <a:latin typeface="Cambria Math" panose="02040503050406030204" pitchFamily="18" charset="0"/>
                        </a:rPr>
                        <m:t>;    </m:t>
                      </m:r>
                      <m:sSub>
                        <m:sSubPr>
                          <m:ctrlPr>
                            <a:rPr lang="nb-NO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nb-NO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dirty="0" smtClean="0">
                          <a:latin typeface="Cambria Math" panose="02040503050406030204" pitchFamily="18" charset="0"/>
                        </a:rPr>
                        <m:t>;    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;]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BE866CC3-E4B9-4EDC-9D04-6AA92CD80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858" y="5498078"/>
                <a:ext cx="5281480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5D5F59D1-61DD-4598-A217-B8308C2651D2}"/>
                  </a:ext>
                </a:extLst>
              </p:cNvPr>
              <p:cNvSpPr txBox="1"/>
              <p:nvPr/>
            </p:nvSpPr>
            <p:spPr>
              <a:xfrm>
                <a:off x="239693" y="5534626"/>
                <a:ext cx="15742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=[0 0 1]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5D5F59D1-61DD-4598-A217-B8308C2651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93" y="5534626"/>
                <a:ext cx="1574203" cy="369332"/>
              </a:xfrm>
              <a:prstGeom prst="rect">
                <a:avLst/>
              </a:prstGeom>
              <a:blipFill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4236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A442F933-4D2A-45D8-B052-C1598FE6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dirty="0" err="1"/>
              <a:t>Jacobian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2-Link planar Robot </a:t>
            </a:r>
            <a:r>
              <a:rPr lang="nb-NO" dirty="0" err="1"/>
              <a:t>cont</a:t>
            </a:r>
            <a:r>
              <a:rPr lang="nb-NO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Sylinder 1">
                <a:extLst>
                  <a:ext uri="{FF2B5EF4-FFF2-40B4-BE49-F238E27FC236}">
                    <a16:creationId xmlns:a16="http://schemas.microsoft.com/office/drawing/2014/main" id="{3B401209-D623-4DB4-82CE-FCCC99057966}"/>
                  </a:ext>
                </a:extLst>
              </p:cNvPr>
              <p:cNvSpPr txBox="1"/>
              <p:nvPr/>
            </p:nvSpPr>
            <p:spPr>
              <a:xfrm>
                <a:off x="0" y="2988048"/>
                <a:ext cx="94032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nb-NO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0 0 1</m:t>
                          </m:r>
                        </m:e>
                      </m:d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;    </m:t>
                          </m:r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;    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0;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[0 0 0]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" name="TekstSylinder 1">
                <a:extLst>
                  <a:ext uri="{FF2B5EF4-FFF2-40B4-BE49-F238E27FC236}">
                    <a16:creationId xmlns:a16="http://schemas.microsoft.com/office/drawing/2014/main" id="{3B401209-D623-4DB4-82CE-FCCC990579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88048"/>
                <a:ext cx="9403268" cy="369332"/>
              </a:xfrm>
              <a:prstGeom prst="rect">
                <a:avLst/>
              </a:prstGeom>
              <a:blipFill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5905856E-7763-4B01-B821-4FCECA2545A2}"/>
                  </a:ext>
                </a:extLst>
              </p:cNvPr>
              <p:cNvSpPr txBox="1"/>
              <p:nvPr/>
            </p:nvSpPr>
            <p:spPr>
              <a:xfrm>
                <a:off x="0" y="3500620"/>
                <a:ext cx="107665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nb-NO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nb-NO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nb-NO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nb-NO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0 0 1</m:t>
                          </m:r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;    </m:t>
                          </m:r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;    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0;</m:t>
                          </m:r>
                        </m:e>
                      </m:d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;    </m:t>
                          </m:r>
                          <m:sSub>
                            <m:sSubPr>
                              <m:ctrlPr>
                                <a:rPr lang="nb-NO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i="1" dirty="0">
                              <a:latin typeface="Cambria Math" panose="02040503050406030204" pitchFamily="18" charset="0"/>
                            </a:rPr>
                            <m:t>;     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0;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5905856E-7763-4B01-B821-4FCECA254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00620"/>
                <a:ext cx="10766503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BF7D9EFF-74BC-4770-8198-F9F8FD3970D0}"/>
                  </a:ext>
                </a:extLst>
              </p:cNvPr>
              <p:cNvSpPr txBox="1"/>
              <p:nvPr/>
            </p:nvSpPr>
            <p:spPr>
              <a:xfrm>
                <a:off x="351260" y="3967052"/>
                <a:ext cx="27320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=[0 0 1]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BF7D9EFF-74BC-4770-8198-F9F8FD397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60" y="3967052"/>
                <a:ext cx="2732049" cy="369332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C4D794DF-C555-470A-90D0-8A7ADF2F46FC}"/>
                  </a:ext>
                </a:extLst>
              </p:cNvPr>
              <p:cNvSpPr txBox="1"/>
              <p:nvPr/>
            </p:nvSpPr>
            <p:spPr>
              <a:xfrm>
                <a:off x="351260" y="4460468"/>
                <a:ext cx="27320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nb-N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=[ 0 0 1]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C4D794DF-C555-470A-90D0-8A7ADF2F4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60" y="4460468"/>
                <a:ext cx="2732049" cy="369332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62070287-1246-4F62-BB9B-72146EB7EEF5}"/>
                  </a:ext>
                </a:extLst>
              </p:cNvPr>
              <p:cNvSpPr txBox="1"/>
              <p:nvPr/>
            </p:nvSpPr>
            <p:spPr>
              <a:xfrm>
                <a:off x="2871437" y="2112591"/>
                <a:ext cx="5376536" cy="5161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nb-NO" dirty="0"/>
                                  <m:t> 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nb-NO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nb-NO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62070287-1246-4F62-BB9B-72146EB7E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437" y="2112591"/>
                <a:ext cx="5376536" cy="5161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Sylinder 7">
            <a:extLst>
              <a:ext uri="{FF2B5EF4-FFF2-40B4-BE49-F238E27FC236}">
                <a16:creationId xmlns:a16="http://schemas.microsoft.com/office/drawing/2014/main" id="{9D0162BB-B64F-4644-901E-7BF4BC0CB34D}"/>
              </a:ext>
            </a:extLst>
          </p:cNvPr>
          <p:cNvSpPr txBox="1"/>
          <p:nvPr/>
        </p:nvSpPr>
        <p:spPr>
          <a:xfrm>
            <a:off x="1594624" y="1423662"/>
            <a:ext cx="8608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The </a:t>
            </a:r>
            <a:r>
              <a:rPr lang="nb-NO" dirty="0" err="1"/>
              <a:t>following</a:t>
            </a:r>
            <a:r>
              <a:rPr lang="nb-NO" dirty="0"/>
              <a:t> </a:t>
            </a:r>
            <a:r>
              <a:rPr lang="nb-NO" dirty="0" err="1"/>
              <a:t>robotic</a:t>
            </a:r>
            <a:r>
              <a:rPr lang="nb-NO" dirty="0"/>
              <a:t> manipulator is (RR) so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gives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r>
              <a:rPr lang="nb-NO" dirty="0"/>
              <a:t> </a:t>
            </a:r>
            <a:r>
              <a:rPr lang="nb-NO" dirty="0" err="1"/>
              <a:t>jacobian</a:t>
            </a:r>
            <a:r>
              <a:rPr lang="nb-NO" dirty="0"/>
              <a:t> </a:t>
            </a:r>
            <a:r>
              <a:rPr lang="nb-NO" dirty="0" err="1"/>
              <a:t>matrix</a:t>
            </a:r>
            <a:r>
              <a:rPr lang="nb-NO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809465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70D72EEC-6DD1-44C1-A580-AA27B5843B93}"/>
                  </a:ext>
                </a:extLst>
              </p:cNvPr>
              <p:cNvSpPr txBox="1"/>
              <p:nvPr/>
            </p:nvSpPr>
            <p:spPr>
              <a:xfrm>
                <a:off x="1705384" y="2517430"/>
                <a:ext cx="8112157" cy="1600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nb-NO" dirty="0"/>
                                  <m:t> 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nb-NO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nb-NO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70D72EEC-6DD1-44C1-A580-AA27B5843B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384" y="2517430"/>
                <a:ext cx="8112157" cy="16001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tel 1">
            <a:extLst>
              <a:ext uri="{FF2B5EF4-FFF2-40B4-BE49-F238E27FC236}">
                <a16:creationId xmlns:a16="http://schemas.microsoft.com/office/drawing/2014/main" id="{006B1CB4-BB94-47AC-A1AE-846EF9052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1325563"/>
          </a:xfrm>
        </p:spPr>
        <p:txBody>
          <a:bodyPr/>
          <a:lstStyle/>
          <a:p>
            <a:r>
              <a:rPr lang="nb-NO" dirty="0" err="1"/>
              <a:t>Jacobian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2-Link planar Robot </a:t>
            </a:r>
            <a:r>
              <a:rPr lang="nb-NO" dirty="0" err="1"/>
              <a:t>cont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92361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62B29B55-E4CE-483A-A5FE-FE5FBB6CE35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36525"/>
                <a:ext cx="10515600" cy="1325563"/>
              </a:xfrm>
            </p:spPr>
            <p:txBody>
              <a:bodyPr/>
              <a:lstStyle/>
              <a:p>
                <a:r>
                  <a:rPr lang="nb-NO" dirty="0"/>
                  <a:t>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nb-NO" dirty="0"/>
                  <a:t> for 2-Link planar manipulator</a:t>
                </a:r>
              </a:p>
            </p:txBody>
          </p:sp>
        </mc:Choice>
        <mc:Fallback xmlns="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62B29B55-E4CE-483A-A5FE-FE5FBB6CE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36525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4EE11D88-5099-49FE-AF97-7D869A42EFA4}"/>
                  </a:ext>
                </a:extLst>
              </p:cNvPr>
              <p:cNvSpPr txBox="1"/>
              <p:nvPr/>
            </p:nvSpPr>
            <p:spPr>
              <a:xfrm>
                <a:off x="4695316" y="3223948"/>
                <a:ext cx="8534400" cy="7679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4EE11D88-5099-49FE-AF97-7D869A42E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316" y="3223948"/>
                <a:ext cx="8534400" cy="7679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CADD389D-3C4E-49AE-9E7E-F69C2012C25E}"/>
                  </a:ext>
                </a:extLst>
              </p:cNvPr>
              <p:cNvSpPr/>
              <p:nvPr/>
            </p:nvSpPr>
            <p:spPr>
              <a:xfrm>
                <a:off x="496172" y="1532154"/>
                <a:ext cx="2745816" cy="1668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CADD389D-3C4E-49AE-9E7E-F69C2012C2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172" y="1532154"/>
                <a:ext cx="2745816" cy="16685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Rett pilkobling 7">
            <a:extLst>
              <a:ext uri="{FF2B5EF4-FFF2-40B4-BE49-F238E27FC236}">
                <a16:creationId xmlns:a16="http://schemas.microsoft.com/office/drawing/2014/main" id="{93A3F9B5-3B06-4023-A01E-981B159532D8}"/>
              </a:ext>
            </a:extLst>
          </p:cNvPr>
          <p:cNvCxnSpPr/>
          <p:nvPr/>
        </p:nvCxnSpPr>
        <p:spPr>
          <a:xfrm>
            <a:off x="3797203" y="2477954"/>
            <a:ext cx="16682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1303C981-3B02-432E-9558-AC585F670E02}"/>
                  </a:ext>
                </a:extLst>
              </p:cNvPr>
              <p:cNvSpPr/>
              <p:nvPr/>
            </p:nvSpPr>
            <p:spPr>
              <a:xfrm>
                <a:off x="5778973" y="1578674"/>
                <a:ext cx="1360564" cy="16722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1303C981-3B02-432E-9558-AC585F670E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973" y="1578674"/>
                <a:ext cx="1360564" cy="16722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345769BF-F976-4636-B2DA-C36944CEF59A}"/>
                  </a:ext>
                </a:extLst>
              </p:cNvPr>
              <p:cNvSpPr txBox="1"/>
              <p:nvPr/>
            </p:nvSpPr>
            <p:spPr>
              <a:xfrm>
                <a:off x="1500733" y="4326771"/>
                <a:ext cx="5486400" cy="856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acc>
                      <m:accPr>
                        <m:chr m:val="̇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nb-NO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b-NO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345769BF-F976-4636-B2DA-C36944CEF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733" y="4326771"/>
                <a:ext cx="5486400" cy="8569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D0440DDD-3999-4BD1-9CA2-A3D8D04D9996}"/>
                  </a:ext>
                </a:extLst>
              </p:cNvPr>
              <p:cNvSpPr txBox="1"/>
              <p:nvPr/>
            </p:nvSpPr>
            <p:spPr>
              <a:xfrm>
                <a:off x="9835034" y="1868315"/>
                <a:ext cx="1696177" cy="610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D0440DDD-3999-4BD1-9CA2-A3D8D04D9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5034" y="1868315"/>
                <a:ext cx="1696177" cy="6102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C32DBD59-2351-4461-ADA5-B544896887C6}"/>
                  </a:ext>
                </a:extLst>
              </p:cNvPr>
              <p:cNvSpPr txBox="1"/>
              <p:nvPr/>
            </p:nvSpPr>
            <p:spPr>
              <a:xfrm>
                <a:off x="1382070" y="5279326"/>
                <a:ext cx="5486400" cy="879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̇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nb-NO" dirty="0"/>
                  <a:t>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nb-NO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C32DBD59-2351-4461-ADA5-B54489688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070" y="5279326"/>
                <a:ext cx="5486400" cy="8797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FCE85AB8-706C-431E-8EB7-F776C1D90A09}"/>
                  </a:ext>
                </a:extLst>
              </p:cNvPr>
              <p:cNvSpPr txBox="1"/>
              <p:nvPr/>
            </p:nvSpPr>
            <p:spPr>
              <a:xfrm>
                <a:off x="6564110" y="3197134"/>
                <a:ext cx="8534400" cy="7441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FCE85AB8-706C-431E-8EB7-F776C1D90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110" y="3197134"/>
                <a:ext cx="8534400" cy="74411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09612E60-F2FD-4020-A6E2-284C8466FFD2}"/>
                  </a:ext>
                </a:extLst>
              </p:cNvPr>
              <p:cNvSpPr txBox="1"/>
              <p:nvPr/>
            </p:nvSpPr>
            <p:spPr>
              <a:xfrm>
                <a:off x="8330862" y="4211035"/>
                <a:ext cx="2891790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𝑥𝑥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09612E60-F2FD-4020-A6E2-284C8466FF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862" y="4211035"/>
                <a:ext cx="2891790" cy="9727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59A4326B-B84C-4479-8B62-A918C6C3BBAB}"/>
                  </a:ext>
                </a:extLst>
              </p:cNvPr>
              <p:cNvSpPr txBox="1"/>
              <p:nvPr/>
            </p:nvSpPr>
            <p:spPr>
              <a:xfrm>
                <a:off x="3719407" y="975558"/>
                <a:ext cx="58450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- Setting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dirty="0"/>
                  <a:t> = 0, </a:t>
                </a:r>
                <a:r>
                  <a:rPr lang="nb-NO" dirty="0" err="1"/>
                  <a:t>because</a:t>
                </a:r>
                <a:r>
                  <a:rPr lang="nb-NO" dirty="0"/>
                  <a:t> </a:t>
                </a:r>
                <a:r>
                  <a:rPr lang="nb-NO" dirty="0" err="1"/>
                  <a:t>they’re</a:t>
                </a:r>
                <a:r>
                  <a:rPr lang="nb-NO" dirty="0"/>
                  <a:t> </a:t>
                </a:r>
                <a:r>
                  <a:rPr lang="nb-NO" dirty="0" err="1"/>
                  <a:t>related</a:t>
                </a:r>
                <a:r>
                  <a:rPr lang="nb-NO" dirty="0"/>
                  <a:t> to </a:t>
                </a:r>
                <a:r>
                  <a:rPr lang="nb-NO" dirty="0" err="1"/>
                  <a:t>second</a:t>
                </a:r>
                <a:r>
                  <a:rPr lang="nb-NO" dirty="0"/>
                  <a:t> joint</a:t>
                </a:r>
              </a:p>
            </p:txBody>
          </p:sp>
        </mc:Choice>
        <mc:Fallback xmlns="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59A4326B-B84C-4479-8B62-A918C6C3B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407" y="975558"/>
                <a:ext cx="5845006" cy="369332"/>
              </a:xfrm>
              <a:prstGeom prst="rect">
                <a:avLst/>
              </a:prstGeom>
              <a:blipFill>
                <a:blip r:embed="rId11"/>
                <a:stretch>
                  <a:fillRect l="-834" t="-8197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kstSylinder 15">
            <a:extLst>
              <a:ext uri="{FF2B5EF4-FFF2-40B4-BE49-F238E27FC236}">
                <a16:creationId xmlns:a16="http://schemas.microsoft.com/office/drawing/2014/main" id="{EA5E91BD-A114-4C45-83FD-B79D52DAEAA1}"/>
              </a:ext>
            </a:extLst>
          </p:cNvPr>
          <p:cNvSpPr txBox="1"/>
          <p:nvPr/>
        </p:nvSpPr>
        <p:spPr>
          <a:xfrm>
            <a:off x="3719407" y="1227692"/>
            <a:ext cx="711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- Setting </a:t>
            </a:r>
            <a:r>
              <a:rPr lang="nb-NO" dirty="0" err="1"/>
              <a:t>second</a:t>
            </a:r>
            <a:r>
              <a:rPr lang="nb-NO" dirty="0"/>
              <a:t> </a:t>
            </a:r>
            <a:r>
              <a:rPr lang="nb-NO" dirty="0" err="1"/>
              <a:t>column</a:t>
            </a:r>
            <a:r>
              <a:rPr lang="nb-NO" dirty="0"/>
              <a:t> = 0, </a:t>
            </a:r>
            <a:r>
              <a:rPr lang="nb-NO" dirty="0" err="1"/>
              <a:t>because</a:t>
            </a:r>
            <a:r>
              <a:rPr lang="nb-NO" dirty="0"/>
              <a:t> </a:t>
            </a:r>
            <a:r>
              <a:rPr lang="nb-NO" dirty="0" err="1"/>
              <a:t>they’re</a:t>
            </a:r>
            <a:r>
              <a:rPr lang="nb-NO" dirty="0"/>
              <a:t> </a:t>
            </a:r>
            <a:r>
              <a:rPr lang="nb-NO" dirty="0" err="1"/>
              <a:t>related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second</a:t>
            </a:r>
            <a:r>
              <a:rPr lang="nb-NO" dirty="0"/>
              <a:t> joint</a:t>
            </a:r>
          </a:p>
        </p:txBody>
      </p:sp>
    </p:spTree>
    <p:extLst>
      <p:ext uri="{BB962C8B-B14F-4D97-AF65-F5344CB8AC3E}">
        <p14:creationId xmlns:p14="http://schemas.microsoft.com/office/powerpoint/2010/main" val="23581796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FCFEBF91-A0CE-4F1F-A9FD-8867369277D9}"/>
                  </a:ext>
                </a:extLst>
              </p:cNvPr>
              <p:cNvSpPr txBox="1"/>
              <p:nvPr/>
            </p:nvSpPr>
            <p:spPr>
              <a:xfrm>
                <a:off x="4095868" y="689483"/>
                <a:ext cx="307090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FCFEBF91-A0CE-4F1F-A9FD-886736927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868" y="689483"/>
                <a:ext cx="3070905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D9522A75-F579-4342-B969-2E43446839D1}"/>
                  </a:ext>
                </a:extLst>
              </p:cNvPr>
              <p:cNvSpPr txBox="1"/>
              <p:nvPr/>
            </p:nvSpPr>
            <p:spPr>
              <a:xfrm>
                <a:off x="2624605" y="2208366"/>
                <a:ext cx="6313010" cy="8850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smtClean="0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solidFill>
                                              <a:schemeClr val="tx1">
                                                <a:lumMod val="95000"/>
                                                <a:lumOff val="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D9522A75-F579-4342-B969-2E4344683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605" y="2208366"/>
                <a:ext cx="6313010" cy="885050"/>
              </a:xfrm>
              <a:prstGeom prst="rect">
                <a:avLst/>
              </a:prstGeom>
              <a:blipFill>
                <a:blip r:embed="rId3"/>
                <a:stretch>
                  <a:fillRect b="-6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0927DAFF-4237-4E5C-8001-9C25A51BD4CB}"/>
                  </a:ext>
                </a:extLst>
              </p:cNvPr>
              <p:cNvSpPr txBox="1"/>
              <p:nvPr/>
            </p:nvSpPr>
            <p:spPr>
              <a:xfrm>
                <a:off x="3008446" y="3429000"/>
                <a:ext cx="4955908" cy="6503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0927DAFF-4237-4E5C-8001-9C25A51BD4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446" y="3429000"/>
                <a:ext cx="4955908" cy="6503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Sylinder 6">
            <a:extLst>
              <a:ext uri="{FF2B5EF4-FFF2-40B4-BE49-F238E27FC236}">
                <a16:creationId xmlns:a16="http://schemas.microsoft.com/office/drawing/2014/main" id="{AE217815-AAA2-4F17-BBD1-849BA8890212}"/>
              </a:ext>
            </a:extLst>
          </p:cNvPr>
          <p:cNvSpPr txBox="1"/>
          <p:nvPr/>
        </p:nvSpPr>
        <p:spPr>
          <a:xfrm>
            <a:off x="3113320" y="1543671"/>
            <a:ext cx="491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Plotting all </a:t>
            </a:r>
            <a:r>
              <a:rPr lang="nb-NO" dirty="0" err="1"/>
              <a:t>of</a:t>
            </a:r>
            <a:r>
              <a:rPr lang="nb-NO" dirty="0"/>
              <a:t> it </a:t>
            </a:r>
            <a:r>
              <a:rPr lang="nb-NO" dirty="0" err="1"/>
              <a:t>together</a:t>
            </a:r>
            <a:r>
              <a:rPr lang="nb-NO" dirty="0"/>
              <a:t> and </a:t>
            </a:r>
            <a:r>
              <a:rPr lang="nb-NO" dirty="0" err="1"/>
              <a:t>receive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422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62B29B55-E4CE-483A-A5FE-FE5FBB6CE35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36525"/>
                <a:ext cx="10515600" cy="1325563"/>
              </a:xfrm>
            </p:spPr>
            <p:txBody>
              <a:bodyPr/>
              <a:lstStyle/>
              <a:p>
                <a:r>
                  <a:rPr lang="nb-NO" dirty="0"/>
                  <a:t>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dirty="0"/>
                  <a:t> for 2-Link planar manipulator</a:t>
                </a:r>
              </a:p>
            </p:txBody>
          </p:sp>
        </mc:Choice>
        <mc:Fallback xmlns="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62B29B55-E4CE-483A-A5FE-FE5FBB6CE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36525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4EE11D88-5099-49FE-AF97-7D869A42EFA4}"/>
                  </a:ext>
                </a:extLst>
              </p:cNvPr>
              <p:cNvSpPr txBox="1"/>
              <p:nvPr/>
            </p:nvSpPr>
            <p:spPr>
              <a:xfrm>
                <a:off x="5936349" y="1439433"/>
                <a:ext cx="8534400" cy="7441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4EE11D88-5099-49FE-AF97-7D869A42E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349" y="1439433"/>
                <a:ext cx="8534400" cy="7441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CADD389D-3C4E-49AE-9E7E-F69C2012C25E}"/>
                  </a:ext>
                </a:extLst>
              </p:cNvPr>
              <p:cNvSpPr/>
              <p:nvPr/>
            </p:nvSpPr>
            <p:spPr>
              <a:xfrm>
                <a:off x="496172" y="1532154"/>
                <a:ext cx="2745815" cy="1642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CADD389D-3C4E-49AE-9E7E-F69C2012C2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172" y="1532154"/>
                <a:ext cx="2745815" cy="1642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Rett pilkobling 7">
            <a:extLst>
              <a:ext uri="{FF2B5EF4-FFF2-40B4-BE49-F238E27FC236}">
                <a16:creationId xmlns:a16="http://schemas.microsoft.com/office/drawing/2014/main" id="{93A3F9B5-3B06-4023-A01E-981B159532D8}"/>
              </a:ext>
            </a:extLst>
          </p:cNvPr>
          <p:cNvCxnSpPr/>
          <p:nvPr/>
        </p:nvCxnSpPr>
        <p:spPr>
          <a:xfrm>
            <a:off x="3420275" y="2499487"/>
            <a:ext cx="16682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1303C981-3B02-432E-9558-AC585F670E02}"/>
                  </a:ext>
                </a:extLst>
              </p:cNvPr>
              <p:cNvSpPr/>
              <p:nvPr/>
            </p:nvSpPr>
            <p:spPr>
              <a:xfrm>
                <a:off x="5165602" y="1521575"/>
                <a:ext cx="2745816" cy="1642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1303C981-3B02-432E-9558-AC585F670E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602" y="1521575"/>
                <a:ext cx="2745816" cy="1642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345769BF-F976-4636-B2DA-C36944CEF59A}"/>
                  </a:ext>
                </a:extLst>
              </p:cNvPr>
              <p:cNvSpPr txBox="1"/>
              <p:nvPr/>
            </p:nvSpPr>
            <p:spPr>
              <a:xfrm>
                <a:off x="324156" y="4123399"/>
                <a:ext cx="9150980" cy="8733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acc>
                      <m:accPr>
                        <m:chr m:val="̇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nb-NO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b-NO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345769BF-F976-4636-B2DA-C36944CEF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56" y="4123399"/>
                <a:ext cx="9150980" cy="8733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D0440DDD-3999-4BD1-9CA2-A3D8D04D9996}"/>
                  </a:ext>
                </a:extLst>
              </p:cNvPr>
              <p:cNvSpPr txBox="1"/>
              <p:nvPr/>
            </p:nvSpPr>
            <p:spPr>
              <a:xfrm>
                <a:off x="9080756" y="3674531"/>
                <a:ext cx="1696177" cy="610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D0440DDD-3999-4BD1-9CA2-A3D8D04D9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756" y="3674531"/>
                <a:ext cx="1696177" cy="6102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C32DBD59-2351-4461-ADA5-B544896887C6}"/>
                  </a:ext>
                </a:extLst>
              </p:cNvPr>
              <p:cNvSpPr txBox="1"/>
              <p:nvPr/>
            </p:nvSpPr>
            <p:spPr>
              <a:xfrm>
                <a:off x="251286" y="5367716"/>
                <a:ext cx="5486400" cy="871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̇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nb-NO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b-NO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nb-NO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nb-NO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C32DBD59-2351-4461-ADA5-B54489688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86" y="5367716"/>
                <a:ext cx="5486400" cy="8715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FCE85AB8-706C-431E-8EB7-F776C1D90A09}"/>
                  </a:ext>
                </a:extLst>
              </p:cNvPr>
              <p:cNvSpPr txBox="1"/>
              <p:nvPr/>
            </p:nvSpPr>
            <p:spPr>
              <a:xfrm>
                <a:off x="5051304" y="2324059"/>
                <a:ext cx="8534400" cy="7441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FCE85AB8-706C-431E-8EB7-F776C1D90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304" y="2324059"/>
                <a:ext cx="8534400" cy="74411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09612E60-F2FD-4020-A6E2-284C8466FFD2}"/>
                  </a:ext>
                </a:extLst>
              </p:cNvPr>
              <p:cNvSpPr txBox="1"/>
              <p:nvPr/>
            </p:nvSpPr>
            <p:spPr>
              <a:xfrm>
                <a:off x="8976054" y="4889913"/>
                <a:ext cx="2891790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𝑥𝑥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𝑦𝑧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𝑧𝑧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09612E60-F2FD-4020-A6E2-284C8466FF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6054" y="4889913"/>
                <a:ext cx="2891790" cy="9727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Sylinder 6">
            <a:extLst>
              <a:ext uri="{FF2B5EF4-FFF2-40B4-BE49-F238E27FC236}">
                <a16:creationId xmlns:a16="http://schemas.microsoft.com/office/drawing/2014/main" id="{D1284AB3-ACBF-41F8-9364-5522AF85D403}"/>
              </a:ext>
            </a:extLst>
          </p:cNvPr>
          <p:cNvSpPr txBox="1"/>
          <p:nvPr/>
        </p:nvSpPr>
        <p:spPr>
          <a:xfrm>
            <a:off x="3384960" y="1765442"/>
            <a:ext cx="2512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Using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whole</a:t>
            </a:r>
            <a:r>
              <a:rPr lang="nb-NO" dirty="0"/>
              <a:t> </a:t>
            </a:r>
            <a:r>
              <a:rPr lang="nb-NO" dirty="0" err="1"/>
              <a:t>jacobian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30847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65405EC5-5BC8-49AC-AC4E-8DD895A94D35}"/>
                  </a:ext>
                </a:extLst>
              </p:cNvPr>
              <p:cNvSpPr txBox="1"/>
              <p:nvPr/>
            </p:nvSpPr>
            <p:spPr>
              <a:xfrm>
                <a:off x="4193590" y="507999"/>
                <a:ext cx="307090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65405EC5-5BC8-49AC-AC4E-8DD895A94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590" y="507999"/>
                <a:ext cx="3070905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E302297F-24A3-4116-8ECF-EEC4EDFD0A43}"/>
                  </a:ext>
                </a:extLst>
              </p:cNvPr>
              <p:cNvSpPr txBox="1"/>
              <p:nvPr/>
            </p:nvSpPr>
            <p:spPr>
              <a:xfrm>
                <a:off x="523018" y="1873318"/>
                <a:ext cx="11401967" cy="8859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  <m:sub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b>
                                        </m:s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  <m:sub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b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b>
                                        </m:s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b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nb-NO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nb-NO" i="1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𝑥𝑧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𝑦𝑧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𝑧𝑧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b-NO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E302297F-24A3-4116-8ECF-EEC4EDFD0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18" y="1873318"/>
                <a:ext cx="11401967" cy="8859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7A44D716-C86C-454B-A1B3-A82F14B6E54C}"/>
                  </a:ext>
                </a:extLst>
              </p:cNvPr>
              <p:cNvSpPr txBox="1"/>
              <p:nvPr/>
            </p:nvSpPr>
            <p:spPr>
              <a:xfrm>
                <a:off x="2190104" y="3429000"/>
                <a:ext cx="7077875" cy="650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+2</m:t>
                          </m:r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7A44D716-C86C-454B-A1B3-A82F14B6E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104" y="3429000"/>
                <a:ext cx="7077875" cy="6506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Sylinder 7">
            <a:extLst>
              <a:ext uri="{FF2B5EF4-FFF2-40B4-BE49-F238E27FC236}">
                <a16:creationId xmlns:a16="http://schemas.microsoft.com/office/drawing/2014/main" id="{F166F9EB-2BFC-40DA-A380-ED84A78BD479}"/>
              </a:ext>
            </a:extLst>
          </p:cNvPr>
          <p:cNvSpPr txBox="1"/>
          <p:nvPr/>
        </p:nvSpPr>
        <p:spPr>
          <a:xfrm>
            <a:off x="3378566" y="1265294"/>
            <a:ext cx="491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Plotting all </a:t>
            </a:r>
            <a:r>
              <a:rPr lang="nb-NO" dirty="0" err="1"/>
              <a:t>of</a:t>
            </a:r>
            <a:r>
              <a:rPr lang="nb-NO" dirty="0"/>
              <a:t> it </a:t>
            </a:r>
            <a:r>
              <a:rPr lang="nb-NO" dirty="0" err="1"/>
              <a:t>together</a:t>
            </a:r>
            <a:r>
              <a:rPr lang="nb-NO" dirty="0"/>
              <a:t> and </a:t>
            </a:r>
            <a:r>
              <a:rPr lang="nb-NO" dirty="0" err="1"/>
              <a:t>receive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784139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BE34DE31-6AC7-4949-8AEA-EC7ED488758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46050"/>
                <a:ext cx="10515600" cy="1325563"/>
              </a:xfrm>
            </p:spPr>
            <p:txBody>
              <a:bodyPr/>
              <a:lstStyle/>
              <a:p>
                <a:r>
                  <a:rPr lang="nb-NO" dirty="0"/>
                  <a:t>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nb-NO" dirty="0"/>
                  <a:t> for 2-link planar manipulator</a:t>
                </a:r>
              </a:p>
            </p:txBody>
          </p:sp>
        </mc:Choice>
        <mc:Fallback xmlns="">
          <p:sp>
            <p:nvSpPr>
              <p:cNvPr id="4" name="Tittel 1">
                <a:extLst>
                  <a:ext uri="{FF2B5EF4-FFF2-40B4-BE49-F238E27FC236}">
                    <a16:creationId xmlns:a16="http://schemas.microsoft.com/office/drawing/2014/main" id="{BE34DE31-6AC7-4949-8AEA-EC7ED48875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46050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ktangel 2">
            <a:extLst>
              <a:ext uri="{FF2B5EF4-FFF2-40B4-BE49-F238E27FC236}">
                <a16:creationId xmlns:a16="http://schemas.microsoft.com/office/drawing/2014/main" id="{596E4FBE-A5E0-4D4A-BBB0-BD20954C0C53}"/>
              </a:ext>
            </a:extLst>
          </p:cNvPr>
          <p:cNvSpPr/>
          <p:nvPr/>
        </p:nvSpPr>
        <p:spPr>
          <a:xfrm rot="3172969">
            <a:off x="2556159" y="3798854"/>
            <a:ext cx="290676" cy="15237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0E25837-50B9-45F6-9A8F-3A72EC862FA2}"/>
              </a:ext>
            </a:extLst>
          </p:cNvPr>
          <p:cNvSpPr/>
          <p:nvPr/>
        </p:nvSpPr>
        <p:spPr>
          <a:xfrm rot="1099380">
            <a:off x="3928541" y="2100666"/>
            <a:ext cx="290676" cy="14924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4C0A042-3492-4AB4-B49D-6771D086A017}"/>
              </a:ext>
            </a:extLst>
          </p:cNvPr>
          <p:cNvSpPr/>
          <p:nvPr/>
        </p:nvSpPr>
        <p:spPr>
          <a:xfrm>
            <a:off x="1455420" y="5330265"/>
            <a:ext cx="609600" cy="7467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D94A1C2-4748-406B-A286-596F3BCD48D0}"/>
              </a:ext>
            </a:extLst>
          </p:cNvPr>
          <p:cNvSpPr/>
          <p:nvPr/>
        </p:nvSpPr>
        <p:spPr>
          <a:xfrm>
            <a:off x="1299210" y="4827345"/>
            <a:ext cx="922020" cy="8763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64D8D04-37F4-4201-97D2-6D67952A1728}"/>
              </a:ext>
            </a:extLst>
          </p:cNvPr>
          <p:cNvSpPr/>
          <p:nvPr/>
        </p:nvSpPr>
        <p:spPr>
          <a:xfrm>
            <a:off x="3181764" y="3429000"/>
            <a:ext cx="922020" cy="8763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L-form 8">
            <a:extLst>
              <a:ext uri="{FF2B5EF4-FFF2-40B4-BE49-F238E27FC236}">
                <a16:creationId xmlns:a16="http://schemas.microsoft.com/office/drawing/2014/main" id="{AEC50DA5-E397-41D8-AEA7-41980CCF77AB}"/>
              </a:ext>
            </a:extLst>
          </p:cNvPr>
          <p:cNvSpPr/>
          <p:nvPr/>
        </p:nvSpPr>
        <p:spPr>
          <a:xfrm rot="19680421">
            <a:off x="4076717" y="1758242"/>
            <a:ext cx="496903" cy="506655"/>
          </a:xfrm>
          <a:prstGeom prst="corne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CD033B6A-8EC9-4684-B721-8B005D8E7335}"/>
              </a:ext>
            </a:extLst>
          </p:cNvPr>
          <p:cNvSpPr txBox="1"/>
          <p:nvPr/>
        </p:nvSpPr>
        <p:spPr>
          <a:xfrm>
            <a:off x="4325168" y="1243945"/>
            <a:ext cx="792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assume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link is </a:t>
            </a:r>
            <a:r>
              <a:rPr lang="nb-NO" dirty="0" err="1"/>
              <a:t>uniformly</a:t>
            </a:r>
            <a:r>
              <a:rPr lang="nb-NO" dirty="0"/>
              <a:t> </a:t>
            </a:r>
            <a:r>
              <a:rPr lang="nb-NO" dirty="0" err="1"/>
              <a:t>distributed</a:t>
            </a:r>
            <a:r>
              <a:rPr lang="nb-NO" dirty="0"/>
              <a:t>, </a:t>
            </a:r>
            <a:r>
              <a:rPr lang="nb-NO" dirty="0" err="1"/>
              <a:t>hence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mass</a:t>
            </a:r>
            <a:r>
              <a:rPr lang="nb-NO" dirty="0"/>
              <a:t> </a:t>
            </a:r>
            <a:r>
              <a:rPr lang="nb-NO" dirty="0" err="1"/>
              <a:t>center</a:t>
            </a:r>
            <a:r>
              <a:rPr lang="nb-NO" dirty="0"/>
              <a:t> is </a:t>
            </a:r>
            <a:r>
              <a:rPr lang="nb-NO" dirty="0" err="1"/>
              <a:t>centered</a:t>
            </a:r>
            <a:endParaRPr lang="nb-NO" dirty="0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32EF7516-D53B-43BF-8758-55351CD4B0B0}"/>
              </a:ext>
            </a:extLst>
          </p:cNvPr>
          <p:cNvSpPr/>
          <p:nvPr/>
        </p:nvSpPr>
        <p:spPr>
          <a:xfrm>
            <a:off x="2547756" y="4375101"/>
            <a:ext cx="342027" cy="3155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EA88C271-754C-4676-80A4-A2AA494004F1}"/>
              </a:ext>
            </a:extLst>
          </p:cNvPr>
          <p:cNvCxnSpPr/>
          <p:nvPr/>
        </p:nvCxnSpPr>
        <p:spPr>
          <a:xfrm>
            <a:off x="3092208" y="4446357"/>
            <a:ext cx="0" cy="8839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34F23E60-29DD-4542-93DF-3F571B8D6122}"/>
                  </a:ext>
                </a:extLst>
              </p:cNvPr>
              <p:cNvSpPr txBox="1"/>
              <p:nvPr/>
            </p:nvSpPr>
            <p:spPr>
              <a:xfrm>
                <a:off x="5308600" y="2058784"/>
                <a:ext cx="3797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34F23E60-29DD-4542-93DF-3F571B8D61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600" y="2058784"/>
                <a:ext cx="3797300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8CC78C6C-2C9E-4363-B54F-80868DDC729A}"/>
                  </a:ext>
                </a:extLst>
              </p:cNvPr>
              <p:cNvSpPr txBox="1"/>
              <p:nvPr/>
            </p:nvSpPr>
            <p:spPr>
              <a:xfrm>
                <a:off x="5757340" y="2546041"/>
                <a:ext cx="3797300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𝑔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nb-NO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8CC78C6C-2C9E-4363-B54F-80868DDC7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340" y="2546041"/>
                <a:ext cx="3797300" cy="484172"/>
              </a:xfrm>
              <a:prstGeom prst="rect">
                <a:avLst/>
              </a:prstGeom>
              <a:blipFill>
                <a:blip r:embed="rId4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79140A4F-8124-4D43-9CDF-63D21A9929AB}"/>
                  </a:ext>
                </a:extLst>
              </p:cNvPr>
              <p:cNvSpPr txBox="1"/>
              <p:nvPr/>
            </p:nvSpPr>
            <p:spPr>
              <a:xfrm>
                <a:off x="9922318" y="3867150"/>
                <a:ext cx="14314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nb-NO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79140A4F-8124-4D43-9CDF-63D21A992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2318" y="3867150"/>
                <a:ext cx="1431482" cy="276999"/>
              </a:xfrm>
              <a:prstGeom prst="rect">
                <a:avLst/>
              </a:prstGeom>
              <a:blipFill>
                <a:blip r:embed="rId5"/>
                <a:stretch>
                  <a:fillRect l="-3830" t="-2174" r="-5532" b="-3260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Rett pilkobling 17">
            <a:extLst>
              <a:ext uri="{FF2B5EF4-FFF2-40B4-BE49-F238E27FC236}">
                <a16:creationId xmlns:a16="http://schemas.microsoft.com/office/drawing/2014/main" id="{81C45CDF-A357-49C3-939E-0AF74D9F17AB}"/>
              </a:ext>
            </a:extLst>
          </p:cNvPr>
          <p:cNvCxnSpPr/>
          <p:nvPr/>
        </p:nvCxnSpPr>
        <p:spPr>
          <a:xfrm flipV="1">
            <a:off x="10238704" y="2868613"/>
            <a:ext cx="0" cy="679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kobling 18">
            <a:extLst>
              <a:ext uri="{FF2B5EF4-FFF2-40B4-BE49-F238E27FC236}">
                <a16:creationId xmlns:a16="http://schemas.microsoft.com/office/drawing/2014/main" id="{A61BB893-1667-4924-97D1-4BB20E0213EB}"/>
              </a:ext>
            </a:extLst>
          </p:cNvPr>
          <p:cNvCxnSpPr/>
          <p:nvPr/>
        </p:nvCxnSpPr>
        <p:spPr>
          <a:xfrm>
            <a:off x="10238704" y="3561008"/>
            <a:ext cx="8950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7EF6A0D2-6985-43FF-B16E-6D9E74648ABB}"/>
              </a:ext>
            </a:extLst>
          </p:cNvPr>
          <p:cNvSpPr/>
          <p:nvPr/>
        </p:nvSpPr>
        <p:spPr>
          <a:xfrm>
            <a:off x="10767979" y="2969902"/>
            <a:ext cx="166431" cy="1802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6028F41D-A63C-47AD-BFD0-63129731E9DB}"/>
              </a:ext>
            </a:extLst>
          </p:cNvPr>
          <p:cNvCxnSpPr>
            <a:endCxn id="20" idx="3"/>
          </p:cNvCxnSpPr>
          <p:nvPr/>
        </p:nvCxnSpPr>
        <p:spPr>
          <a:xfrm flipV="1">
            <a:off x="10238704" y="3123791"/>
            <a:ext cx="553648" cy="424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>
            <a:extLst>
              <a:ext uri="{FF2B5EF4-FFF2-40B4-BE49-F238E27FC236}">
                <a16:creationId xmlns:a16="http://schemas.microsoft.com/office/drawing/2014/main" id="{924DA0F4-F382-4FC6-B820-B3ABB16292FB}"/>
              </a:ext>
            </a:extLst>
          </p:cNvPr>
          <p:cNvCxnSpPr>
            <a:endCxn id="20" idx="2"/>
          </p:cNvCxnSpPr>
          <p:nvPr/>
        </p:nvCxnSpPr>
        <p:spPr>
          <a:xfrm>
            <a:off x="10238704" y="3060048"/>
            <a:ext cx="529275" cy="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ett linje 22">
            <a:extLst>
              <a:ext uri="{FF2B5EF4-FFF2-40B4-BE49-F238E27FC236}">
                <a16:creationId xmlns:a16="http://schemas.microsoft.com/office/drawing/2014/main" id="{63356713-EB68-4BDE-9700-4F6E58099D73}"/>
              </a:ext>
            </a:extLst>
          </p:cNvPr>
          <p:cNvCxnSpPr>
            <a:stCxn id="20" idx="4"/>
          </p:cNvCxnSpPr>
          <p:nvPr/>
        </p:nvCxnSpPr>
        <p:spPr>
          <a:xfrm flipH="1">
            <a:off x="10851194" y="3150194"/>
            <a:ext cx="1" cy="397936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23DAAE19-4E88-4033-836C-C9D26890C438}"/>
              </a:ext>
            </a:extLst>
          </p:cNvPr>
          <p:cNvSpPr txBox="1"/>
          <p:nvPr/>
        </p:nvSpPr>
        <p:spPr>
          <a:xfrm>
            <a:off x="11124544" y="3426472"/>
            <a:ext cx="160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x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9B60A15C-7E0E-44C6-B762-EA1C47FC9086}"/>
              </a:ext>
            </a:extLst>
          </p:cNvPr>
          <p:cNvSpPr txBox="1"/>
          <p:nvPr/>
        </p:nvSpPr>
        <p:spPr>
          <a:xfrm>
            <a:off x="10083914" y="2549052"/>
            <a:ext cx="30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Sylinder 25">
                <a:extLst>
                  <a:ext uri="{FF2B5EF4-FFF2-40B4-BE49-F238E27FC236}">
                    <a16:creationId xmlns:a16="http://schemas.microsoft.com/office/drawing/2014/main" id="{5F5EE230-4EEB-498C-A293-28DCC163B8D7}"/>
                  </a:ext>
                </a:extLst>
              </p:cNvPr>
              <p:cNvSpPr txBox="1"/>
              <p:nvPr/>
            </p:nvSpPr>
            <p:spPr>
              <a:xfrm>
                <a:off x="3057207" y="4583772"/>
                <a:ext cx="1612894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6" name="TekstSylinder 25">
                <a:extLst>
                  <a:ext uri="{FF2B5EF4-FFF2-40B4-BE49-F238E27FC236}">
                    <a16:creationId xmlns:a16="http://schemas.microsoft.com/office/drawing/2014/main" id="{5F5EE230-4EEB-498C-A293-28DCC163B8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207" y="4583772"/>
                <a:ext cx="1612894" cy="6090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Rett pilkobling 26">
            <a:extLst>
              <a:ext uri="{FF2B5EF4-FFF2-40B4-BE49-F238E27FC236}">
                <a16:creationId xmlns:a16="http://schemas.microsoft.com/office/drawing/2014/main" id="{0B85F4CA-0CD7-4DDD-AC7C-BB0036E75811}"/>
              </a:ext>
            </a:extLst>
          </p:cNvPr>
          <p:cNvCxnSpPr>
            <a:cxnSpLocks/>
          </p:cNvCxnSpPr>
          <p:nvPr/>
        </p:nvCxnSpPr>
        <p:spPr>
          <a:xfrm>
            <a:off x="2060537" y="3701934"/>
            <a:ext cx="554046" cy="704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206676D7-82CF-4936-918E-6DE7BF7E609B}"/>
              </a:ext>
            </a:extLst>
          </p:cNvPr>
          <p:cNvSpPr txBox="1"/>
          <p:nvPr/>
        </p:nvSpPr>
        <p:spPr>
          <a:xfrm>
            <a:off x="945523" y="3239225"/>
            <a:ext cx="201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Center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mass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39103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76223F9E-7B8A-4FA0-B515-28D6983A7DF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nb-NO" dirty="0"/>
                  <a:t>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dirty="0"/>
                  <a:t> for 2-link planar manipulator</a:t>
                </a:r>
              </a:p>
            </p:txBody>
          </p:sp>
        </mc:Choice>
        <mc:Fallback xmlns="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76223F9E-7B8A-4FA0-B515-28D6983A7D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ktangel 2">
            <a:extLst>
              <a:ext uri="{FF2B5EF4-FFF2-40B4-BE49-F238E27FC236}">
                <a16:creationId xmlns:a16="http://schemas.microsoft.com/office/drawing/2014/main" id="{A55AE6D8-64D1-4A88-8802-E8824BA1F833}"/>
              </a:ext>
            </a:extLst>
          </p:cNvPr>
          <p:cNvSpPr/>
          <p:nvPr/>
        </p:nvSpPr>
        <p:spPr>
          <a:xfrm rot="3172969">
            <a:off x="2613309" y="4036083"/>
            <a:ext cx="290676" cy="15237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2A3E959-8A2F-4350-BAB2-1F65807D6A43}"/>
              </a:ext>
            </a:extLst>
          </p:cNvPr>
          <p:cNvSpPr/>
          <p:nvPr/>
        </p:nvSpPr>
        <p:spPr>
          <a:xfrm rot="1099380">
            <a:off x="3985691" y="2337895"/>
            <a:ext cx="290676" cy="14924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F5A2CCD-F3A1-44E3-AE10-A3643D151BF2}"/>
              </a:ext>
            </a:extLst>
          </p:cNvPr>
          <p:cNvSpPr/>
          <p:nvPr/>
        </p:nvSpPr>
        <p:spPr>
          <a:xfrm>
            <a:off x="1512570" y="5567494"/>
            <a:ext cx="609600" cy="7467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DDD7D69-5F14-46C5-BB62-68D3DCA55177}"/>
              </a:ext>
            </a:extLst>
          </p:cNvPr>
          <p:cNvSpPr/>
          <p:nvPr/>
        </p:nvSpPr>
        <p:spPr>
          <a:xfrm>
            <a:off x="1356360" y="5064574"/>
            <a:ext cx="922020" cy="8763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9744191-6067-467A-88CB-4F972D130D75}"/>
              </a:ext>
            </a:extLst>
          </p:cNvPr>
          <p:cNvSpPr/>
          <p:nvPr/>
        </p:nvSpPr>
        <p:spPr>
          <a:xfrm>
            <a:off x="3238914" y="3666229"/>
            <a:ext cx="922020" cy="8763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L-form 7">
            <a:extLst>
              <a:ext uri="{FF2B5EF4-FFF2-40B4-BE49-F238E27FC236}">
                <a16:creationId xmlns:a16="http://schemas.microsoft.com/office/drawing/2014/main" id="{9127B3A4-12C4-4786-9E2F-0CC62A275A9A}"/>
              </a:ext>
            </a:extLst>
          </p:cNvPr>
          <p:cNvSpPr/>
          <p:nvPr/>
        </p:nvSpPr>
        <p:spPr>
          <a:xfrm rot="19680421">
            <a:off x="4133867" y="1995471"/>
            <a:ext cx="496903" cy="506655"/>
          </a:xfrm>
          <a:prstGeom prst="corne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E2F6E1ED-A818-4567-A7D0-2555868C39E6}"/>
              </a:ext>
            </a:extLst>
          </p:cNvPr>
          <p:cNvSpPr txBox="1"/>
          <p:nvPr/>
        </p:nvSpPr>
        <p:spPr>
          <a:xfrm>
            <a:off x="4382318" y="1506022"/>
            <a:ext cx="792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assume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link is </a:t>
            </a:r>
            <a:r>
              <a:rPr lang="nb-NO" dirty="0" err="1"/>
              <a:t>uniformly</a:t>
            </a:r>
            <a:r>
              <a:rPr lang="nb-NO" dirty="0"/>
              <a:t> </a:t>
            </a:r>
            <a:r>
              <a:rPr lang="nb-NO" dirty="0" err="1"/>
              <a:t>distributed</a:t>
            </a:r>
            <a:r>
              <a:rPr lang="nb-NO" dirty="0"/>
              <a:t>, </a:t>
            </a:r>
            <a:r>
              <a:rPr lang="nb-NO" dirty="0" err="1"/>
              <a:t>hence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mass</a:t>
            </a:r>
            <a:r>
              <a:rPr lang="nb-NO" dirty="0"/>
              <a:t> </a:t>
            </a:r>
            <a:r>
              <a:rPr lang="nb-NO" dirty="0" err="1"/>
              <a:t>center</a:t>
            </a:r>
            <a:r>
              <a:rPr lang="nb-NO" dirty="0"/>
              <a:t> is </a:t>
            </a:r>
            <a:r>
              <a:rPr lang="nb-NO" dirty="0" err="1"/>
              <a:t>centered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125EF462-7B1F-4725-B494-0F38D4F58E53}"/>
                  </a:ext>
                </a:extLst>
              </p:cNvPr>
              <p:cNvSpPr txBox="1"/>
              <p:nvPr/>
            </p:nvSpPr>
            <p:spPr>
              <a:xfrm>
                <a:off x="5483104" y="2064132"/>
                <a:ext cx="3797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125EF462-7B1F-4725-B494-0F38D4F58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104" y="2064132"/>
                <a:ext cx="3797300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1B0D2D39-DA3C-481F-A5D0-B3ACFEDE83D0}"/>
                  </a:ext>
                </a:extLst>
              </p:cNvPr>
              <p:cNvSpPr txBox="1"/>
              <p:nvPr/>
            </p:nvSpPr>
            <p:spPr>
              <a:xfrm>
                <a:off x="5802974" y="2417031"/>
                <a:ext cx="4918679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𝑔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b-NO" dirty="0"/>
                  <a:t>)</a:t>
                </a:r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1B0D2D39-DA3C-481F-A5D0-B3ACFEDE8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974" y="2417031"/>
                <a:ext cx="4918679" cy="484172"/>
              </a:xfrm>
              <a:prstGeom prst="rect">
                <a:avLst/>
              </a:prstGeom>
              <a:blipFill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lipse 11">
            <a:extLst>
              <a:ext uri="{FF2B5EF4-FFF2-40B4-BE49-F238E27FC236}">
                <a16:creationId xmlns:a16="http://schemas.microsoft.com/office/drawing/2014/main" id="{F7BF308D-5896-4F73-B437-7ED62EF6C388}"/>
              </a:ext>
            </a:extLst>
          </p:cNvPr>
          <p:cNvSpPr/>
          <p:nvPr/>
        </p:nvSpPr>
        <p:spPr>
          <a:xfrm>
            <a:off x="3960015" y="2901203"/>
            <a:ext cx="342027" cy="3155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CB777E93-DA93-4D9D-9423-94AF129C70A5}"/>
              </a:ext>
            </a:extLst>
          </p:cNvPr>
          <p:cNvCxnSpPr/>
          <p:nvPr/>
        </p:nvCxnSpPr>
        <p:spPr>
          <a:xfrm>
            <a:off x="4585960" y="2956502"/>
            <a:ext cx="0" cy="26109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950B49CB-B633-406C-AA31-3217B48338FD}"/>
                  </a:ext>
                </a:extLst>
              </p:cNvPr>
              <p:cNvSpPr txBox="1"/>
              <p:nvPr/>
            </p:nvSpPr>
            <p:spPr>
              <a:xfrm>
                <a:off x="4382318" y="3901499"/>
                <a:ext cx="2441593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950B49CB-B633-406C-AA31-3217B4833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318" y="3901499"/>
                <a:ext cx="2441593" cy="6090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Rett pilkobling 16">
            <a:extLst>
              <a:ext uri="{FF2B5EF4-FFF2-40B4-BE49-F238E27FC236}">
                <a16:creationId xmlns:a16="http://schemas.microsoft.com/office/drawing/2014/main" id="{ADFE45B2-41C1-4B0E-B515-0F47EA6FB3E2}"/>
              </a:ext>
            </a:extLst>
          </p:cNvPr>
          <p:cNvCxnSpPr>
            <a:cxnSpLocks/>
          </p:cNvCxnSpPr>
          <p:nvPr/>
        </p:nvCxnSpPr>
        <p:spPr>
          <a:xfrm>
            <a:off x="2521612" y="2685367"/>
            <a:ext cx="1356042" cy="348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D9A08F3A-D4E1-4E2E-A520-55A4A4E28096}"/>
              </a:ext>
            </a:extLst>
          </p:cNvPr>
          <p:cNvSpPr txBox="1"/>
          <p:nvPr/>
        </p:nvSpPr>
        <p:spPr>
          <a:xfrm>
            <a:off x="1684380" y="2271192"/>
            <a:ext cx="201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Center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mass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247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1FD33A-C969-4DC3-899C-5E82654BD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- </a:t>
            </a:r>
            <a:r>
              <a:rPr lang="nb-NO" dirty="0" err="1"/>
              <a:t>Try</a:t>
            </a:r>
            <a:r>
              <a:rPr lang="nb-NO" dirty="0"/>
              <a:t> to do «</a:t>
            </a:r>
            <a:r>
              <a:rPr lang="nb-NO" b="1" i="1" u="sng" dirty="0" err="1"/>
              <a:t>Task</a:t>
            </a:r>
            <a:r>
              <a:rPr lang="nb-NO" b="1" i="1" u="sng" dirty="0"/>
              <a:t> I»</a:t>
            </a:r>
            <a:r>
              <a:rPr lang="nb-NO" dirty="0"/>
              <a:t> by hand for </a:t>
            </a:r>
            <a:r>
              <a:rPr lang="nb-NO"/>
              <a:t>2-DOF robot</a:t>
            </a:r>
            <a:r>
              <a:rPr lang="nb-NO" dirty="0"/>
              <a:t>, </a:t>
            </a:r>
            <a:r>
              <a:rPr lang="nb-NO" dirty="0" err="1"/>
              <a:t>very</a:t>
            </a:r>
            <a:r>
              <a:rPr lang="nb-NO" dirty="0"/>
              <a:t> relevant for </a:t>
            </a:r>
            <a:r>
              <a:rPr lang="nb-NO" dirty="0" err="1"/>
              <a:t>exams</a:t>
            </a:r>
            <a:r>
              <a:rPr lang="nb-NO" dirty="0"/>
              <a:t> as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be </a:t>
            </a:r>
            <a:r>
              <a:rPr lang="nb-NO" dirty="0" err="1"/>
              <a:t>finding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dynamic</a:t>
            </a:r>
            <a:r>
              <a:rPr lang="nb-NO" dirty="0"/>
              <a:t> </a:t>
            </a:r>
            <a:r>
              <a:rPr lang="nb-NO" dirty="0" err="1"/>
              <a:t>equations</a:t>
            </a:r>
            <a:r>
              <a:rPr lang="nb-NO" dirty="0"/>
              <a:t> for 2-DOF</a:t>
            </a:r>
          </a:p>
          <a:p>
            <a:pPr marL="0" indent="0">
              <a:buNone/>
            </a:pPr>
            <a:r>
              <a:rPr lang="nb-NO" dirty="0" err="1"/>
              <a:t>Strongly</a:t>
            </a:r>
            <a:r>
              <a:rPr lang="nb-NO" dirty="0"/>
              <a:t> </a:t>
            </a:r>
            <a:r>
              <a:rPr lang="nb-NO" dirty="0" err="1"/>
              <a:t>advise</a:t>
            </a:r>
            <a:r>
              <a:rPr lang="nb-NO" dirty="0"/>
              <a:t> </a:t>
            </a:r>
            <a:r>
              <a:rPr lang="nb-NO" dirty="0" err="1"/>
              <a:t>using</a:t>
            </a:r>
            <a:r>
              <a:rPr lang="nb-NO" dirty="0"/>
              <a:t> </a:t>
            </a:r>
            <a:r>
              <a:rPr lang="nb-NO" dirty="0" err="1"/>
              <a:t>programming</a:t>
            </a:r>
            <a:r>
              <a:rPr lang="nb-NO" dirty="0"/>
              <a:t> to </a:t>
            </a:r>
            <a:r>
              <a:rPr lang="nb-NO" dirty="0" err="1"/>
              <a:t>verify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answers</a:t>
            </a:r>
            <a:r>
              <a:rPr lang="nb-NO" dirty="0"/>
              <a:t>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And </a:t>
            </a:r>
          </a:p>
          <a:p>
            <a:pPr marL="0" indent="0">
              <a:buNone/>
            </a:pPr>
            <a:endParaRPr lang="nb-NO" dirty="0"/>
          </a:p>
          <a:p>
            <a:pPr>
              <a:buFontTx/>
              <a:buChar char="-"/>
            </a:pPr>
            <a:r>
              <a:rPr lang="nb-NO" dirty="0" err="1"/>
              <a:t>Try</a:t>
            </a:r>
            <a:r>
              <a:rPr lang="nb-NO" dirty="0"/>
              <a:t> to do «</a:t>
            </a:r>
            <a:r>
              <a:rPr lang="nb-NO" b="1" u="sng" dirty="0" err="1"/>
              <a:t>Task</a:t>
            </a:r>
            <a:r>
              <a:rPr lang="nb-NO" b="1" u="sng" dirty="0"/>
              <a:t> II»</a:t>
            </a:r>
            <a:r>
              <a:rPr lang="nb-NO" dirty="0"/>
              <a:t> by </a:t>
            </a:r>
            <a:r>
              <a:rPr lang="nb-NO" dirty="0" err="1"/>
              <a:t>programming</a:t>
            </a:r>
            <a:r>
              <a:rPr lang="nb-NO" dirty="0"/>
              <a:t> as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finding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dynamic</a:t>
            </a:r>
            <a:r>
              <a:rPr lang="nb-NO" dirty="0"/>
              <a:t> </a:t>
            </a:r>
            <a:r>
              <a:rPr lang="nb-NO" dirty="0" err="1"/>
              <a:t>equations</a:t>
            </a:r>
            <a:r>
              <a:rPr lang="nb-NO" dirty="0"/>
              <a:t> for 3-DOF. (I </a:t>
            </a:r>
            <a:r>
              <a:rPr lang="nb-NO" b="1" u="sng" dirty="0"/>
              <a:t>STRONGLY DISCOURAGE</a:t>
            </a:r>
            <a:r>
              <a:rPr lang="nb-NO" dirty="0"/>
              <a:t> </a:t>
            </a:r>
            <a:r>
              <a:rPr lang="nb-NO" dirty="0" err="1"/>
              <a:t>solving</a:t>
            </a:r>
            <a:r>
              <a:rPr lang="nb-NO" dirty="0"/>
              <a:t> </a:t>
            </a:r>
            <a:r>
              <a:rPr lang="nb-NO" dirty="0" err="1"/>
              <a:t>task</a:t>
            </a:r>
            <a:r>
              <a:rPr lang="nb-NO" dirty="0"/>
              <a:t> II by hand,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hate </a:t>
            </a:r>
            <a:r>
              <a:rPr lang="nb-NO" dirty="0" err="1"/>
              <a:t>yourself</a:t>
            </a:r>
            <a:r>
              <a:rPr lang="nb-NO" dirty="0"/>
              <a:t> </a:t>
            </a:r>
            <a:r>
              <a:rPr lang="nb-NO" dirty="0" err="1"/>
              <a:t>beyond</a:t>
            </a:r>
            <a:r>
              <a:rPr lang="nb-NO" dirty="0"/>
              <a:t> </a:t>
            </a:r>
            <a:r>
              <a:rPr lang="nb-NO" dirty="0" err="1"/>
              <a:t>recognition</a:t>
            </a:r>
            <a:r>
              <a:rPr lang="nb-NO" dirty="0"/>
              <a:t>)</a:t>
            </a:r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F8187CAB-ADCB-4F56-BB44-60D824AD3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502" y="18255"/>
            <a:ext cx="8148354" cy="1325563"/>
          </a:xfrm>
        </p:spPr>
        <p:txBody>
          <a:bodyPr/>
          <a:lstStyle/>
          <a:p>
            <a:r>
              <a:rPr lang="nb-NO" dirty="0" err="1"/>
              <a:t>Mandatory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3 </a:t>
            </a:r>
            <a:r>
              <a:rPr lang="nb-NO" dirty="0" err="1"/>
              <a:t>cont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42917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1C3A48-2B8C-49D1-A104-4508EBA8F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40" y="273685"/>
            <a:ext cx="10515600" cy="1325563"/>
          </a:xfrm>
        </p:spPr>
        <p:txBody>
          <a:bodyPr/>
          <a:lstStyle/>
          <a:p>
            <a:r>
              <a:rPr lang="nb-NO" dirty="0" err="1"/>
              <a:t>Lagrangian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2-link Planar robot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3D031A4F-4108-4525-9E8F-BEC754E142EC}"/>
                  </a:ext>
                </a:extLst>
              </p:cNvPr>
              <p:cNvSpPr txBox="1"/>
              <p:nvPr/>
            </p:nvSpPr>
            <p:spPr>
              <a:xfrm>
                <a:off x="-588981" y="4711423"/>
                <a:ext cx="51892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3D031A4F-4108-4525-9E8F-BEC754E14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88981" y="4711423"/>
                <a:ext cx="518922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15C16F7D-3B61-492A-8417-CBC81AD70F2B}"/>
                  </a:ext>
                </a:extLst>
              </p:cNvPr>
              <p:cNvSpPr txBox="1"/>
              <p:nvPr/>
            </p:nvSpPr>
            <p:spPr>
              <a:xfrm>
                <a:off x="113352" y="5154576"/>
                <a:ext cx="51892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nb-NO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nb-NO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dirty="0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dirty="0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15C16F7D-3B61-492A-8417-CBC81AD70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52" y="5154576"/>
                <a:ext cx="5189220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9CC855F1-A171-4490-80D1-97EF4880CE47}"/>
                  </a:ext>
                </a:extLst>
              </p:cNvPr>
              <p:cNvSpPr txBox="1"/>
              <p:nvPr/>
            </p:nvSpPr>
            <p:spPr>
              <a:xfrm>
                <a:off x="113352" y="5832053"/>
                <a:ext cx="12078647" cy="724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m:rPr>
                          <m:nor/>
                        </m:rPr>
                        <a:rPr lang="nb-NO" dirty="0"/>
                        <m:t> 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nb-NO" dirty="0"/>
                        <m:t>)</m:t>
                      </m:r>
                      <m:r>
                        <m:rPr>
                          <m:nor/>
                        </m:rPr>
                        <a:rPr lang="nb-NO" b="0" i="0" dirty="0" smtClean="0"/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9CC855F1-A171-4490-80D1-97EF4880C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52" y="5832053"/>
                <a:ext cx="12078647" cy="7246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ktangel 2">
                <a:extLst>
                  <a:ext uri="{FF2B5EF4-FFF2-40B4-BE49-F238E27FC236}">
                    <a16:creationId xmlns:a16="http://schemas.microsoft.com/office/drawing/2014/main" id="{A92BE2B1-C437-4AF0-8500-DF7B6D5D235B}"/>
                  </a:ext>
                </a:extLst>
              </p:cNvPr>
              <p:cNvSpPr/>
              <p:nvPr/>
            </p:nvSpPr>
            <p:spPr>
              <a:xfrm>
                <a:off x="1505272" y="1631131"/>
                <a:ext cx="1545167" cy="6503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Rektangel 2">
                <a:extLst>
                  <a:ext uri="{FF2B5EF4-FFF2-40B4-BE49-F238E27FC236}">
                    <a16:creationId xmlns:a16="http://schemas.microsoft.com/office/drawing/2014/main" id="{A92BE2B1-C437-4AF0-8500-DF7B6D5D23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272" y="1631131"/>
                <a:ext cx="1545167" cy="6503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10F239F3-98A9-49BD-82A0-0C7443C83112}"/>
                  </a:ext>
                </a:extLst>
              </p:cNvPr>
              <p:cNvSpPr/>
              <p:nvPr/>
            </p:nvSpPr>
            <p:spPr>
              <a:xfrm>
                <a:off x="395428" y="2251069"/>
                <a:ext cx="9292910" cy="927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+2</m:t>
                          </m:r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  <a:p>
                <a:endParaRPr lang="nb-NO" dirty="0"/>
              </a:p>
            </p:txBody>
          </p:sp>
        </mc:Choice>
        <mc:Fallback xmlns=""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10F239F3-98A9-49BD-82A0-0C7443C831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428" y="2251069"/>
                <a:ext cx="9292910" cy="9276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F6F2309E-5B95-4DB6-8571-32664C19AC72}"/>
                  </a:ext>
                </a:extLst>
              </p:cNvPr>
              <p:cNvSpPr txBox="1"/>
              <p:nvPr/>
            </p:nvSpPr>
            <p:spPr>
              <a:xfrm>
                <a:off x="1505272" y="3049201"/>
                <a:ext cx="3797300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𝑔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nb-NO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F6F2309E-5B95-4DB6-8571-32664C19A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272" y="3049201"/>
                <a:ext cx="3797300" cy="484172"/>
              </a:xfrm>
              <a:prstGeom prst="rect">
                <a:avLst/>
              </a:prstGeom>
              <a:blipFill>
                <a:blip r:embed="rId7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B92354F8-B5B1-430E-9F87-FA6EE209FA5D}"/>
                  </a:ext>
                </a:extLst>
              </p:cNvPr>
              <p:cNvSpPr txBox="1"/>
              <p:nvPr/>
            </p:nvSpPr>
            <p:spPr>
              <a:xfrm>
                <a:off x="1484446" y="3475953"/>
                <a:ext cx="4918679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𝑔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b-NO" dirty="0"/>
                  <a:t>)</a:t>
                </a:r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B92354F8-B5B1-430E-9F87-FA6EE209F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446" y="3475953"/>
                <a:ext cx="4918679" cy="484172"/>
              </a:xfrm>
              <a:prstGeom prst="rect">
                <a:avLst/>
              </a:prstGeom>
              <a:blipFill>
                <a:blip r:embed="rId8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Sylinder 9">
            <a:extLst>
              <a:ext uri="{FF2B5EF4-FFF2-40B4-BE49-F238E27FC236}">
                <a16:creationId xmlns:a16="http://schemas.microsoft.com/office/drawing/2014/main" id="{7236B26A-C057-483A-AD37-500F97C99F5E}"/>
              </a:ext>
            </a:extLst>
          </p:cNvPr>
          <p:cNvSpPr txBox="1"/>
          <p:nvPr/>
        </p:nvSpPr>
        <p:spPr>
          <a:xfrm>
            <a:off x="1484446" y="4028900"/>
            <a:ext cx="219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Lagrangian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23232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B58BAA-216E-4A17-BB74-CE31C850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0626" y="379192"/>
            <a:ext cx="3930748" cy="1325563"/>
          </a:xfrm>
        </p:spPr>
        <p:txBody>
          <a:bodyPr/>
          <a:lstStyle/>
          <a:p>
            <a:r>
              <a:rPr lang="nb-NO" dirty="0" err="1"/>
              <a:t>Thats</a:t>
            </a:r>
            <a:r>
              <a:rPr lang="nb-NO" dirty="0"/>
              <a:t> it for </a:t>
            </a:r>
            <a:r>
              <a:rPr lang="nb-NO" dirty="0" err="1"/>
              <a:t>now</a:t>
            </a:r>
            <a:r>
              <a:rPr lang="nb-NO" dirty="0"/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63F518FF-E1E7-4EC7-BADD-76FB5DEC1CFE}"/>
                  </a:ext>
                </a:extLst>
              </p:cNvPr>
              <p:cNvSpPr txBox="1"/>
              <p:nvPr/>
            </p:nvSpPr>
            <p:spPr>
              <a:xfrm>
                <a:off x="2129504" y="2213542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63F518FF-E1E7-4EC7-BADD-76FB5DEC1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504" y="2213542"/>
                <a:ext cx="7720927" cy="6658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ktangel 4">
            <a:extLst>
              <a:ext uri="{FF2B5EF4-FFF2-40B4-BE49-F238E27FC236}">
                <a16:creationId xmlns:a16="http://schemas.microsoft.com/office/drawing/2014/main" id="{CF7B7B7F-6316-4B66-8BA7-2BF7AD5605A4}"/>
              </a:ext>
            </a:extLst>
          </p:cNvPr>
          <p:cNvSpPr/>
          <p:nvPr/>
        </p:nvSpPr>
        <p:spPr>
          <a:xfrm>
            <a:off x="1718533" y="1531529"/>
            <a:ext cx="8714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/>
              <a:t>Next</a:t>
            </a:r>
            <a:r>
              <a:rPr lang="nb-NO" dirty="0"/>
              <a:t> </a:t>
            </a:r>
            <a:r>
              <a:rPr lang="nb-NO" dirty="0" err="1"/>
              <a:t>group</a:t>
            </a:r>
            <a:r>
              <a:rPr lang="nb-NO" dirty="0"/>
              <a:t> </a:t>
            </a:r>
            <a:r>
              <a:rPr lang="nb-NO" dirty="0" err="1"/>
              <a:t>session</a:t>
            </a:r>
            <a:r>
              <a:rPr lang="nb-NO" dirty="0"/>
              <a:t>,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focus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deriving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Euler</a:t>
            </a:r>
            <a:r>
              <a:rPr lang="nb-NO" dirty="0"/>
              <a:t>-Lagrange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our</a:t>
            </a:r>
            <a:r>
              <a:rPr lang="nb-NO" dirty="0"/>
              <a:t> </a:t>
            </a:r>
            <a:r>
              <a:rPr lang="nb-NO" dirty="0" err="1"/>
              <a:t>Lagrangian</a:t>
            </a:r>
            <a:r>
              <a:rPr lang="nb-NO" dirty="0"/>
              <a:t> term! 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D14C0587-EEDD-4ED6-9ED4-2C12019514DC}"/>
              </a:ext>
            </a:extLst>
          </p:cNvPr>
          <p:cNvSpPr txBox="1"/>
          <p:nvPr/>
        </p:nvSpPr>
        <p:spPr>
          <a:xfrm>
            <a:off x="3829775" y="4691580"/>
            <a:ext cx="7720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focus</a:t>
            </a:r>
            <a:r>
              <a:rPr lang="nb-NO" dirty="0"/>
              <a:t> </a:t>
            </a:r>
            <a:r>
              <a:rPr lang="nb-NO" dirty="0" err="1"/>
              <a:t>especially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time-</a:t>
            </a:r>
            <a:r>
              <a:rPr lang="nb-NO" dirty="0" err="1"/>
              <a:t>differentation</a:t>
            </a:r>
            <a:r>
              <a:rPr lang="nb-NO" dirty="0"/>
              <a:t> </a:t>
            </a:r>
          </a:p>
          <a:p>
            <a:endParaRPr lang="nb-NO" dirty="0"/>
          </a:p>
          <a:p>
            <a:r>
              <a:rPr lang="nb-NO" dirty="0"/>
              <a:t>(Tidsderivasjon med hensyn på q-variablene)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99C51AEB-5BD6-44DC-BC05-AE8B0CB28BAB}"/>
                  </a:ext>
                </a:extLst>
              </p:cNvPr>
              <p:cNvSpPr txBox="1"/>
              <p:nvPr/>
            </p:nvSpPr>
            <p:spPr>
              <a:xfrm>
                <a:off x="2215160" y="5836669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99C51AEB-5BD6-44DC-BC05-AE8B0CB28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160" y="5836669"/>
                <a:ext cx="7720927" cy="6658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Sylinder 6">
            <a:extLst>
              <a:ext uri="{FF2B5EF4-FFF2-40B4-BE49-F238E27FC236}">
                <a16:creationId xmlns:a16="http://schemas.microsoft.com/office/drawing/2014/main" id="{90A05537-2545-44BD-97AC-5BAC16EAECE1}"/>
              </a:ext>
            </a:extLst>
          </p:cNvPr>
          <p:cNvSpPr txBox="1"/>
          <p:nvPr/>
        </p:nvSpPr>
        <p:spPr>
          <a:xfrm>
            <a:off x="5594682" y="5750480"/>
            <a:ext cx="790575" cy="8382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E1523452-9FC9-4D18-BCA4-D64A8F90ED43}"/>
                  </a:ext>
                </a:extLst>
              </p:cNvPr>
              <p:cNvSpPr txBox="1"/>
              <p:nvPr/>
            </p:nvSpPr>
            <p:spPr>
              <a:xfrm>
                <a:off x="2129505" y="3676655"/>
                <a:ext cx="7720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acc>
                        <m:accPr>
                          <m:chr m:val="̈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</m:d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E1523452-9FC9-4D18-BCA4-D64A8F90E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505" y="3676655"/>
                <a:ext cx="7720927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3395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7F601B-3A4B-48A5-AF46-EB9D5F88C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Inertia</a:t>
            </a:r>
            <a:r>
              <a:rPr lang="nb-NO" dirty="0"/>
              <a:t> tensor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CDC382F-5EF0-4E62-B840-7E3A92F007BC}"/>
              </a:ext>
            </a:extLst>
          </p:cNvPr>
          <p:cNvSpPr txBox="1"/>
          <p:nvPr/>
        </p:nvSpPr>
        <p:spPr>
          <a:xfrm>
            <a:off x="753857" y="1690688"/>
            <a:ext cx="5514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- </a:t>
            </a:r>
            <a:r>
              <a:rPr lang="nb-NO" dirty="0" err="1"/>
              <a:t>Describes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mass-</a:t>
            </a:r>
            <a:r>
              <a:rPr lang="nb-NO" dirty="0" err="1"/>
              <a:t>distribution</a:t>
            </a:r>
            <a:r>
              <a:rPr lang="nb-NO" dirty="0"/>
              <a:t>/</a:t>
            </a:r>
            <a:r>
              <a:rPr lang="nb-NO" dirty="0" err="1"/>
              <a:t>density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joint</a:t>
            </a:r>
          </a:p>
          <a:p>
            <a:endParaRPr lang="nb-NO" dirty="0"/>
          </a:p>
          <a:p>
            <a:r>
              <a:rPr lang="nb-NO" dirty="0"/>
              <a:t>- </a:t>
            </a:r>
            <a:r>
              <a:rPr lang="nb-NO" dirty="0" err="1"/>
              <a:t>how</a:t>
            </a:r>
            <a:r>
              <a:rPr lang="nb-NO" dirty="0"/>
              <a:t> </a:t>
            </a:r>
            <a:r>
              <a:rPr lang="nb-NO" dirty="0" err="1"/>
              <a:t>much</a:t>
            </a:r>
            <a:r>
              <a:rPr lang="nb-NO" dirty="0"/>
              <a:t> force and </a:t>
            </a:r>
            <a:r>
              <a:rPr lang="nb-NO" dirty="0" err="1"/>
              <a:t>energy</a:t>
            </a:r>
            <a:r>
              <a:rPr lang="nb-NO" dirty="0"/>
              <a:t> is </a:t>
            </a:r>
            <a:r>
              <a:rPr lang="nb-NO" dirty="0" err="1"/>
              <a:t>needed</a:t>
            </a:r>
            <a:r>
              <a:rPr lang="nb-NO" dirty="0"/>
              <a:t> to </a:t>
            </a:r>
            <a:r>
              <a:rPr lang="nb-NO" dirty="0" err="1"/>
              <a:t>rotate</a:t>
            </a:r>
            <a:r>
              <a:rPr lang="nb-NO" dirty="0"/>
              <a:t> it. </a:t>
            </a:r>
          </a:p>
        </p:txBody>
      </p:sp>
    </p:spTree>
    <p:extLst>
      <p:ext uri="{BB962C8B-B14F-4D97-AF65-F5344CB8AC3E}">
        <p14:creationId xmlns:p14="http://schemas.microsoft.com/office/powerpoint/2010/main" val="117444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7F7D56-8C23-4E28-BDAC-017187FB5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3297" y="74455"/>
            <a:ext cx="2698287" cy="1325563"/>
          </a:xfrm>
        </p:spPr>
        <p:txBody>
          <a:bodyPr/>
          <a:lstStyle/>
          <a:p>
            <a:r>
              <a:rPr lang="nb-NO" dirty="0"/>
              <a:t>Dynamics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332950C5-0A51-41AB-BEE7-34ACBA37AF8F}"/>
              </a:ext>
            </a:extLst>
          </p:cNvPr>
          <p:cNvSpPr txBox="1"/>
          <p:nvPr/>
        </p:nvSpPr>
        <p:spPr>
          <a:xfrm>
            <a:off x="1083958" y="1174792"/>
            <a:ext cx="86312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From forward-</a:t>
            </a:r>
            <a:r>
              <a:rPr lang="nb-NO" dirty="0" err="1"/>
              <a:t>kinematics</a:t>
            </a:r>
            <a:r>
              <a:rPr lang="nb-NO" dirty="0"/>
              <a:t>, invers-</a:t>
            </a:r>
            <a:r>
              <a:rPr lang="nb-NO" dirty="0" err="1"/>
              <a:t>kinematics</a:t>
            </a:r>
            <a:r>
              <a:rPr lang="nb-NO" dirty="0"/>
              <a:t> and </a:t>
            </a:r>
            <a:r>
              <a:rPr lang="nb-NO" dirty="0" err="1"/>
              <a:t>jacobian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describing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motion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robot </a:t>
            </a:r>
            <a:r>
              <a:rPr lang="nb-NO" dirty="0" err="1"/>
              <a:t>without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b="1" dirty="0" err="1"/>
              <a:t>forces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produces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motion. </a:t>
            </a:r>
          </a:p>
          <a:p>
            <a:endParaRPr lang="nb-NO" dirty="0"/>
          </a:p>
          <a:p>
            <a:pPr marL="285750" indent="-285750">
              <a:buFontTx/>
              <a:buChar char="-"/>
            </a:pPr>
            <a:r>
              <a:rPr lang="nb-NO" dirty="0"/>
              <a:t>How </a:t>
            </a:r>
            <a:r>
              <a:rPr lang="nb-NO" dirty="0" err="1"/>
              <a:t>much</a:t>
            </a:r>
            <a:r>
              <a:rPr lang="nb-NO" dirty="0"/>
              <a:t> force do </a:t>
            </a:r>
            <a:r>
              <a:rPr lang="nb-NO" dirty="0" err="1"/>
              <a:t>each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respective</a:t>
            </a:r>
            <a:r>
              <a:rPr lang="nb-NO" dirty="0"/>
              <a:t> joints </a:t>
            </a:r>
            <a:r>
              <a:rPr lang="nb-NO" dirty="0" err="1"/>
              <a:t>need</a:t>
            </a:r>
            <a:r>
              <a:rPr lang="nb-NO" dirty="0"/>
              <a:t> in order to </a:t>
            </a:r>
            <a:r>
              <a:rPr lang="nb-NO" dirty="0" err="1"/>
              <a:t>move</a:t>
            </a:r>
            <a:r>
              <a:rPr lang="nb-NO" dirty="0"/>
              <a:t>? </a:t>
            </a:r>
          </a:p>
          <a:p>
            <a:pPr marL="285750" indent="-285750">
              <a:buFontTx/>
              <a:buChar char="-"/>
            </a:pPr>
            <a:r>
              <a:rPr lang="nb-NO" dirty="0"/>
              <a:t>How </a:t>
            </a:r>
            <a:r>
              <a:rPr lang="nb-NO" dirty="0" err="1"/>
              <a:t>much</a:t>
            </a:r>
            <a:r>
              <a:rPr lang="nb-NO" dirty="0"/>
              <a:t> force is </a:t>
            </a:r>
            <a:r>
              <a:rPr lang="nb-NO" dirty="0" err="1"/>
              <a:t>needed</a:t>
            </a:r>
            <a:r>
              <a:rPr lang="nb-NO" dirty="0"/>
              <a:t> to </a:t>
            </a:r>
            <a:r>
              <a:rPr lang="nb-NO" dirty="0" err="1"/>
              <a:t>keep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respective</a:t>
            </a:r>
            <a:r>
              <a:rPr lang="nb-NO" dirty="0"/>
              <a:t> joints in </a:t>
            </a:r>
            <a:r>
              <a:rPr lang="nb-NO" dirty="0" err="1"/>
              <a:t>place</a:t>
            </a:r>
            <a:r>
              <a:rPr lang="nb-NO" dirty="0"/>
              <a:t>? </a:t>
            </a:r>
          </a:p>
          <a:p>
            <a:pPr marL="285750" indent="-285750">
              <a:buFontTx/>
              <a:buChar char="-"/>
            </a:pPr>
            <a:endParaRPr lang="nb-NO" dirty="0"/>
          </a:p>
          <a:p>
            <a:pPr marL="285750" indent="-285750">
              <a:buFontTx/>
              <a:buChar char="-"/>
            </a:pPr>
            <a:endParaRPr lang="nb-NO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7B86F4A-C33A-4373-A232-2851193CD6EF}"/>
              </a:ext>
            </a:extLst>
          </p:cNvPr>
          <p:cNvSpPr/>
          <p:nvPr/>
        </p:nvSpPr>
        <p:spPr>
          <a:xfrm>
            <a:off x="1083958" y="2924946"/>
            <a:ext cx="77209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For </a:t>
            </a:r>
            <a:r>
              <a:rPr lang="nb-NO" dirty="0" err="1"/>
              <a:t>this</a:t>
            </a:r>
            <a:r>
              <a:rPr lang="nb-NO" dirty="0"/>
              <a:t>,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need</a:t>
            </a:r>
            <a:r>
              <a:rPr lang="nb-NO" dirty="0"/>
              <a:t> to first </a:t>
            </a:r>
          </a:p>
          <a:p>
            <a:r>
              <a:rPr lang="nb-NO" dirty="0"/>
              <a:t>-    </a:t>
            </a:r>
            <a:r>
              <a:rPr lang="nb-NO" dirty="0" err="1"/>
              <a:t>use</a:t>
            </a:r>
            <a:r>
              <a:rPr lang="nb-NO" dirty="0"/>
              <a:t> «</a:t>
            </a:r>
            <a:r>
              <a:rPr lang="nb-NO" b="1" dirty="0"/>
              <a:t>Virtual displacements </a:t>
            </a:r>
            <a:r>
              <a:rPr lang="nb-NO" b="1" dirty="0" err="1"/>
              <a:t>subject</a:t>
            </a:r>
            <a:r>
              <a:rPr lang="nb-NO" b="1" dirty="0"/>
              <a:t> to </a:t>
            </a:r>
            <a:r>
              <a:rPr lang="nb-NO" b="1" dirty="0" err="1"/>
              <a:t>holonomic</a:t>
            </a:r>
            <a:r>
              <a:rPr lang="nb-NO" b="1" dirty="0"/>
              <a:t> </a:t>
            </a:r>
            <a:r>
              <a:rPr lang="nb-NO" b="1" dirty="0" err="1"/>
              <a:t>constraints</a:t>
            </a:r>
            <a:r>
              <a:rPr lang="nb-NO" dirty="0"/>
              <a:t>», </a:t>
            </a:r>
          </a:p>
          <a:p>
            <a:pPr marL="285750" indent="-285750">
              <a:buFontTx/>
              <a:buChar char="-"/>
            </a:pPr>
            <a:r>
              <a:rPr lang="nb-NO" dirty="0" err="1"/>
              <a:t>use</a:t>
            </a:r>
            <a:r>
              <a:rPr lang="nb-NO" dirty="0"/>
              <a:t> «</a:t>
            </a:r>
            <a:r>
              <a:rPr lang="nb-NO" b="1" dirty="0" err="1"/>
              <a:t>Principle</a:t>
            </a:r>
            <a:r>
              <a:rPr lang="nb-NO" b="1" dirty="0"/>
              <a:t> </a:t>
            </a:r>
            <a:r>
              <a:rPr lang="nb-NO" b="1" dirty="0" err="1"/>
              <a:t>of</a:t>
            </a:r>
            <a:r>
              <a:rPr lang="nb-NO" b="1" dirty="0"/>
              <a:t> </a:t>
            </a:r>
            <a:r>
              <a:rPr lang="nb-NO" b="1" dirty="0" err="1"/>
              <a:t>virtual</a:t>
            </a:r>
            <a:r>
              <a:rPr lang="nb-NO" b="1" dirty="0"/>
              <a:t> </a:t>
            </a:r>
            <a:r>
              <a:rPr lang="nb-NO" b="1" dirty="0" err="1"/>
              <a:t>work</a:t>
            </a:r>
            <a:r>
              <a:rPr lang="nb-NO" dirty="0"/>
              <a:t>», </a:t>
            </a:r>
          </a:p>
          <a:p>
            <a:pPr marL="285750" indent="-285750">
              <a:buFontTx/>
              <a:buChar char="-"/>
            </a:pPr>
            <a:r>
              <a:rPr lang="nb-NO" dirty="0" err="1"/>
              <a:t>use</a:t>
            </a:r>
            <a:r>
              <a:rPr lang="nb-NO" dirty="0"/>
              <a:t> «</a:t>
            </a:r>
            <a:r>
              <a:rPr lang="nb-NO" b="1" dirty="0" err="1"/>
              <a:t>D’alemberts</a:t>
            </a:r>
            <a:r>
              <a:rPr lang="nb-NO" b="1" dirty="0"/>
              <a:t> </a:t>
            </a:r>
            <a:r>
              <a:rPr lang="nb-NO" b="1" dirty="0" err="1"/>
              <a:t>Principle</a:t>
            </a:r>
            <a:r>
              <a:rPr lang="nb-NO" b="1" dirty="0"/>
              <a:t> to </a:t>
            </a:r>
            <a:r>
              <a:rPr lang="nb-NO" b="1" dirty="0" err="1"/>
              <a:t>derive</a:t>
            </a:r>
            <a:r>
              <a:rPr lang="nb-NO" b="1" dirty="0"/>
              <a:t> </a:t>
            </a:r>
            <a:r>
              <a:rPr lang="nb-NO" b="1" dirty="0" err="1"/>
              <a:t>Euler</a:t>
            </a:r>
            <a:r>
              <a:rPr lang="nb-NO" b="1" dirty="0"/>
              <a:t>-Lagrange Equations </a:t>
            </a:r>
            <a:r>
              <a:rPr lang="nb-NO" b="1" dirty="0" err="1"/>
              <a:t>of</a:t>
            </a:r>
            <a:r>
              <a:rPr lang="nb-NO" b="1" dirty="0"/>
              <a:t> motion</a:t>
            </a:r>
            <a:r>
              <a:rPr lang="nb-NO" dirty="0"/>
              <a:t>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22F0EFD3-8388-466B-B296-934C931231EC}"/>
                  </a:ext>
                </a:extLst>
              </p:cNvPr>
              <p:cNvSpPr txBox="1"/>
              <p:nvPr/>
            </p:nvSpPr>
            <p:spPr>
              <a:xfrm>
                <a:off x="1300776" y="6314165"/>
                <a:ext cx="7720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acc>
                        <m:accPr>
                          <m:chr m:val="̈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</m:d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22F0EFD3-8388-466B-B296-934C93123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776" y="6314165"/>
                <a:ext cx="7720927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667FA178-E540-48E9-96AE-B72AFD928CE0}"/>
                  </a:ext>
                </a:extLst>
              </p:cNvPr>
              <p:cNvSpPr txBox="1"/>
              <p:nvPr/>
            </p:nvSpPr>
            <p:spPr>
              <a:xfrm>
                <a:off x="1203957" y="5008790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667FA178-E540-48E9-96AE-B72AFD928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957" y="5008790"/>
                <a:ext cx="7720927" cy="6658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Sylinder 9">
            <a:extLst>
              <a:ext uri="{FF2B5EF4-FFF2-40B4-BE49-F238E27FC236}">
                <a16:creationId xmlns:a16="http://schemas.microsoft.com/office/drawing/2014/main" id="{D2F6EB68-F8C6-41C0-9355-7FB3FC0C4995}"/>
              </a:ext>
            </a:extLst>
          </p:cNvPr>
          <p:cNvSpPr txBox="1"/>
          <p:nvPr/>
        </p:nvSpPr>
        <p:spPr>
          <a:xfrm>
            <a:off x="3720377" y="4350074"/>
            <a:ext cx="308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err="1"/>
              <a:t>Euler</a:t>
            </a:r>
            <a:r>
              <a:rPr lang="nb-NO" sz="3600" dirty="0"/>
              <a:t>-Lagrange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EB93E8D1-28BC-4F17-A41B-FEFE8445F6A1}"/>
              </a:ext>
            </a:extLst>
          </p:cNvPr>
          <p:cNvSpPr txBox="1"/>
          <p:nvPr/>
        </p:nvSpPr>
        <p:spPr>
          <a:xfrm>
            <a:off x="771840" y="5727131"/>
            <a:ext cx="9601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The </a:t>
            </a:r>
            <a:r>
              <a:rPr lang="nb-NO" sz="3600" dirty="0" err="1"/>
              <a:t>Dynamic</a:t>
            </a:r>
            <a:r>
              <a:rPr lang="nb-NO" sz="3600" dirty="0"/>
              <a:t> motion </a:t>
            </a:r>
            <a:r>
              <a:rPr lang="nb-NO" sz="3600" dirty="0" err="1"/>
              <a:t>of</a:t>
            </a:r>
            <a:r>
              <a:rPr lang="nb-NO" sz="3600" dirty="0"/>
              <a:t> </a:t>
            </a:r>
            <a:r>
              <a:rPr lang="nb-NO" sz="3600" dirty="0" err="1"/>
              <a:t>the</a:t>
            </a:r>
            <a:r>
              <a:rPr lang="nb-NO" sz="3600" dirty="0"/>
              <a:t> </a:t>
            </a:r>
            <a:r>
              <a:rPr lang="nb-NO" sz="3600" dirty="0" err="1"/>
              <a:t>robotic</a:t>
            </a:r>
            <a:r>
              <a:rPr lang="nb-NO" sz="3600" dirty="0"/>
              <a:t> manipulator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4662FE8D-B975-4722-B83A-61E2B8565F1B}"/>
              </a:ext>
            </a:extLst>
          </p:cNvPr>
          <p:cNvSpPr txBox="1"/>
          <p:nvPr/>
        </p:nvSpPr>
        <p:spPr>
          <a:xfrm>
            <a:off x="7578090" y="4960179"/>
            <a:ext cx="384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Modeling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robot for </a:t>
            </a:r>
            <a:r>
              <a:rPr lang="nb-NO" dirty="0" err="1"/>
              <a:t>generalized</a:t>
            </a:r>
            <a:r>
              <a:rPr lang="nb-NO" dirty="0"/>
              <a:t> </a:t>
            </a:r>
            <a:r>
              <a:rPr lang="nb-NO" dirty="0" err="1"/>
              <a:t>coordinates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869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9E93E1B2-8BC3-4176-99E0-4CD02F07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4206" y="-151456"/>
            <a:ext cx="3844938" cy="1325563"/>
          </a:xfrm>
        </p:spPr>
        <p:txBody>
          <a:bodyPr/>
          <a:lstStyle/>
          <a:p>
            <a:r>
              <a:rPr lang="nb-NO" dirty="0"/>
              <a:t>Dynamics </a:t>
            </a:r>
            <a:r>
              <a:rPr lang="nb-NO" dirty="0" err="1"/>
              <a:t>cont</a:t>
            </a:r>
            <a:r>
              <a:rPr lang="nb-NO" dirty="0"/>
              <a:t>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85BC7BB-1199-48A2-9190-A7B0303DA0B8}"/>
              </a:ext>
            </a:extLst>
          </p:cNvPr>
          <p:cNvSpPr txBox="1"/>
          <p:nvPr/>
        </p:nvSpPr>
        <p:spPr>
          <a:xfrm>
            <a:off x="1108498" y="834369"/>
            <a:ext cx="9601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The </a:t>
            </a:r>
            <a:r>
              <a:rPr lang="nb-NO" sz="3600" dirty="0" err="1"/>
              <a:t>Dynamic</a:t>
            </a:r>
            <a:r>
              <a:rPr lang="nb-NO" sz="3600" dirty="0"/>
              <a:t> motion </a:t>
            </a:r>
            <a:r>
              <a:rPr lang="nb-NO" sz="3600" dirty="0" err="1"/>
              <a:t>of</a:t>
            </a:r>
            <a:r>
              <a:rPr lang="nb-NO" sz="3600" dirty="0"/>
              <a:t> </a:t>
            </a:r>
            <a:r>
              <a:rPr lang="nb-NO" sz="3600" dirty="0" err="1"/>
              <a:t>the</a:t>
            </a:r>
            <a:r>
              <a:rPr lang="nb-NO" sz="3600" dirty="0"/>
              <a:t> </a:t>
            </a:r>
            <a:r>
              <a:rPr lang="nb-NO" sz="3600" dirty="0" err="1"/>
              <a:t>robotic</a:t>
            </a:r>
            <a:r>
              <a:rPr lang="nb-NO" sz="3600" dirty="0"/>
              <a:t> manipulator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1C266CEA-CD5B-4129-8CE1-3F1498508DD7}"/>
                  </a:ext>
                </a:extLst>
              </p:cNvPr>
              <p:cNvSpPr txBox="1"/>
              <p:nvPr/>
            </p:nvSpPr>
            <p:spPr>
              <a:xfrm>
                <a:off x="1849416" y="1646999"/>
                <a:ext cx="7720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acc>
                        <m:accPr>
                          <m:chr m:val="̈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</m:d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1C266CEA-CD5B-4129-8CE1-3F1498508D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416" y="1646999"/>
                <a:ext cx="7720927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Sylinder 6">
            <a:extLst>
              <a:ext uri="{FF2B5EF4-FFF2-40B4-BE49-F238E27FC236}">
                <a16:creationId xmlns:a16="http://schemas.microsoft.com/office/drawing/2014/main" id="{9370E4A0-3847-424F-9B64-99F3782A9773}"/>
              </a:ext>
            </a:extLst>
          </p:cNvPr>
          <p:cNvSpPr txBox="1"/>
          <p:nvPr/>
        </p:nvSpPr>
        <p:spPr>
          <a:xfrm>
            <a:off x="2563469" y="2193702"/>
            <a:ext cx="6712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Example</a:t>
            </a:r>
            <a:r>
              <a:rPr lang="nb-NO" dirty="0"/>
              <a:t>: Given 2 DOF-</a:t>
            </a:r>
            <a:r>
              <a:rPr lang="nb-NO" dirty="0" err="1"/>
              <a:t>robotic</a:t>
            </a:r>
            <a:r>
              <a:rPr lang="nb-NO" dirty="0"/>
              <a:t> manipulator and 3-DOF manipulator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B5AB5C11-5C34-45D8-87F7-51572FA0034F}"/>
                  </a:ext>
                </a:extLst>
              </p:cNvPr>
              <p:cNvSpPr txBox="1"/>
              <p:nvPr/>
            </p:nvSpPr>
            <p:spPr>
              <a:xfrm>
                <a:off x="1849416" y="2917348"/>
                <a:ext cx="7720927" cy="634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acc>
                        <m:accPr>
                          <m:chr m:val="̈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B5AB5C11-5C34-45D8-87F7-51572FA00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416" y="2917348"/>
                <a:ext cx="7720927" cy="6347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8C54CEAE-6A8C-477B-A095-DC3026CC3A89}"/>
                  </a:ext>
                </a:extLst>
              </p:cNvPr>
              <p:cNvSpPr txBox="1"/>
              <p:nvPr/>
            </p:nvSpPr>
            <p:spPr>
              <a:xfrm>
                <a:off x="1849416" y="4893789"/>
                <a:ext cx="7720927" cy="97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acc>
                        <m:accPr>
                          <m:chr m:val="̈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8C54CEAE-6A8C-477B-A095-DC3026CC3A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416" y="4893789"/>
                <a:ext cx="7720927" cy="9727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Høyre klammeparentes 9">
            <a:extLst>
              <a:ext uri="{FF2B5EF4-FFF2-40B4-BE49-F238E27FC236}">
                <a16:creationId xmlns:a16="http://schemas.microsoft.com/office/drawing/2014/main" id="{FDC7B235-C83D-42FE-9485-CCDDC0234087}"/>
              </a:ext>
            </a:extLst>
          </p:cNvPr>
          <p:cNvSpPr/>
          <p:nvPr/>
        </p:nvSpPr>
        <p:spPr>
          <a:xfrm rot="5400000">
            <a:off x="4115258" y="5226868"/>
            <a:ext cx="613186" cy="18924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Høyre klammeparentes 10">
            <a:extLst>
              <a:ext uri="{FF2B5EF4-FFF2-40B4-BE49-F238E27FC236}">
                <a16:creationId xmlns:a16="http://schemas.microsoft.com/office/drawing/2014/main" id="{CE1362E9-EFE7-44FD-A25F-85414E4DFCA4}"/>
              </a:ext>
            </a:extLst>
          </p:cNvPr>
          <p:cNvSpPr/>
          <p:nvPr/>
        </p:nvSpPr>
        <p:spPr>
          <a:xfrm rot="5400000">
            <a:off x="6216395" y="5226868"/>
            <a:ext cx="613186" cy="18924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Høyre klammeparentes 11">
            <a:extLst>
              <a:ext uri="{FF2B5EF4-FFF2-40B4-BE49-F238E27FC236}">
                <a16:creationId xmlns:a16="http://schemas.microsoft.com/office/drawing/2014/main" id="{BC480042-7ACD-4E0D-B95C-DEEBD522E9A9}"/>
              </a:ext>
            </a:extLst>
          </p:cNvPr>
          <p:cNvSpPr/>
          <p:nvPr/>
        </p:nvSpPr>
        <p:spPr>
          <a:xfrm rot="5400000">
            <a:off x="4365302" y="3261388"/>
            <a:ext cx="613186" cy="11553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Høyre klammeparentes 12">
            <a:extLst>
              <a:ext uri="{FF2B5EF4-FFF2-40B4-BE49-F238E27FC236}">
                <a16:creationId xmlns:a16="http://schemas.microsoft.com/office/drawing/2014/main" id="{B3CF32BB-B2D8-4684-9951-76844C02D02F}"/>
              </a:ext>
            </a:extLst>
          </p:cNvPr>
          <p:cNvSpPr/>
          <p:nvPr/>
        </p:nvSpPr>
        <p:spPr>
          <a:xfrm rot="5400000">
            <a:off x="5862493" y="3246168"/>
            <a:ext cx="613186" cy="11553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A1C07833-8C20-477D-B7E8-7FF415ABE8F5}"/>
                  </a:ext>
                </a:extLst>
              </p:cNvPr>
              <p:cNvSpPr txBox="1"/>
              <p:nvPr/>
            </p:nvSpPr>
            <p:spPr>
              <a:xfrm>
                <a:off x="4040419" y="4185514"/>
                <a:ext cx="1316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A1C07833-8C20-477D-B7E8-7FF415ABE8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419" y="4185514"/>
                <a:ext cx="1316744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56764C8C-E57D-421B-81E3-7496AC452336}"/>
                  </a:ext>
                </a:extLst>
              </p:cNvPr>
              <p:cNvSpPr txBox="1"/>
              <p:nvPr/>
            </p:nvSpPr>
            <p:spPr>
              <a:xfrm>
                <a:off x="5518095" y="4188394"/>
                <a:ext cx="1316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56764C8C-E57D-421B-81E3-7496AC452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095" y="4188394"/>
                <a:ext cx="1316744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CA5CB0F1-B893-4845-9D1B-EE10C6DA004A}"/>
                  </a:ext>
                </a:extLst>
              </p:cNvPr>
              <p:cNvSpPr txBox="1"/>
              <p:nvPr/>
            </p:nvSpPr>
            <p:spPr>
              <a:xfrm>
                <a:off x="6746776" y="4178354"/>
                <a:ext cx="1316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CA5CB0F1-B893-4845-9D1B-EE10C6DA0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6776" y="4178354"/>
                <a:ext cx="1316744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Høyre klammeparentes 17">
            <a:extLst>
              <a:ext uri="{FF2B5EF4-FFF2-40B4-BE49-F238E27FC236}">
                <a16:creationId xmlns:a16="http://schemas.microsoft.com/office/drawing/2014/main" id="{9A254077-FF65-444D-A579-635489EA74BD}"/>
              </a:ext>
            </a:extLst>
          </p:cNvPr>
          <p:cNvSpPr/>
          <p:nvPr/>
        </p:nvSpPr>
        <p:spPr>
          <a:xfrm rot="5400000">
            <a:off x="7067443" y="3449708"/>
            <a:ext cx="613186" cy="7282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884851DD-F782-405F-B472-A8513AD9FC24}"/>
                  </a:ext>
                </a:extLst>
              </p:cNvPr>
              <p:cNvSpPr txBox="1"/>
              <p:nvPr/>
            </p:nvSpPr>
            <p:spPr>
              <a:xfrm>
                <a:off x="3832048" y="6488668"/>
                <a:ext cx="1316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884851DD-F782-405F-B472-A8513AD9FC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048" y="6488668"/>
                <a:ext cx="1316744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7F4DFA1B-6FB5-4DE9-BCDF-52C374DE126D}"/>
                  </a:ext>
                </a:extLst>
              </p:cNvPr>
              <p:cNvSpPr txBox="1"/>
              <p:nvPr/>
            </p:nvSpPr>
            <p:spPr>
              <a:xfrm>
                <a:off x="5851093" y="6498708"/>
                <a:ext cx="1316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7F4DFA1B-6FB5-4DE9-BCDF-52C374DE1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093" y="6498708"/>
                <a:ext cx="1316744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3A0D71F9-56EF-40A6-AF32-5603534CCDEE}"/>
                  </a:ext>
                </a:extLst>
              </p:cNvPr>
              <p:cNvSpPr txBox="1"/>
              <p:nvPr/>
            </p:nvSpPr>
            <p:spPr>
              <a:xfrm>
                <a:off x="7405148" y="6479677"/>
                <a:ext cx="1316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3A0D71F9-56EF-40A6-AF32-5603534CC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148" y="6479677"/>
                <a:ext cx="1316744" cy="369332"/>
              </a:xfrm>
              <a:prstGeom prst="rect">
                <a:avLst/>
              </a:prstGeom>
              <a:blipFill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Høyre klammeparentes 21">
            <a:extLst>
              <a:ext uri="{FF2B5EF4-FFF2-40B4-BE49-F238E27FC236}">
                <a16:creationId xmlns:a16="http://schemas.microsoft.com/office/drawing/2014/main" id="{E75E4604-730C-430D-A26A-099DAC24C51C}"/>
              </a:ext>
            </a:extLst>
          </p:cNvPr>
          <p:cNvSpPr/>
          <p:nvPr/>
        </p:nvSpPr>
        <p:spPr>
          <a:xfrm rot="5400000">
            <a:off x="7632551" y="5808973"/>
            <a:ext cx="613186" cy="7282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Sylinder 22">
                <a:extLst>
                  <a:ext uri="{FF2B5EF4-FFF2-40B4-BE49-F238E27FC236}">
                    <a16:creationId xmlns:a16="http://schemas.microsoft.com/office/drawing/2014/main" id="{225F769F-E893-4CCA-B951-9D45633DF180}"/>
                  </a:ext>
                </a:extLst>
              </p:cNvPr>
              <p:cNvSpPr txBox="1"/>
              <p:nvPr/>
            </p:nvSpPr>
            <p:spPr>
              <a:xfrm>
                <a:off x="8536366" y="3171153"/>
                <a:ext cx="20679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</m:oMath>
                </a14:m>
                <a:r>
                  <a:rPr lang="nb-NO" dirty="0"/>
                  <a:t> </a:t>
                </a:r>
                <a:r>
                  <a:rPr lang="nb-NO" dirty="0">
                    <a:sym typeface="Wingdings" panose="05000000000000000000" pitchFamily="2" charset="2"/>
                  </a:rPr>
                  <a:t> </a:t>
                </a:r>
                <a:r>
                  <a:rPr lang="nb-NO" dirty="0" err="1">
                    <a:sym typeface="Wingdings" panose="05000000000000000000" pitchFamily="2" charset="2"/>
                  </a:rPr>
                  <a:t>Inertia</a:t>
                </a:r>
                <a:endParaRPr lang="nb-NO" dirty="0"/>
              </a:p>
            </p:txBody>
          </p:sp>
        </mc:Choice>
        <mc:Fallback xmlns="">
          <p:sp>
            <p:nvSpPr>
              <p:cNvPr id="23" name="TekstSylinder 22">
                <a:extLst>
                  <a:ext uri="{FF2B5EF4-FFF2-40B4-BE49-F238E27FC236}">
                    <a16:creationId xmlns:a16="http://schemas.microsoft.com/office/drawing/2014/main" id="{225F769F-E893-4CCA-B951-9D45633DF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6366" y="3171153"/>
                <a:ext cx="2067951" cy="369332"/>
              </a:xfrm>
              <a:prstGeom prst="rect">
                <a:avLst/>
              </a:prstGeom>
              <a:blipFill>
                <a:blip r:embed="rId11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Sylinder 23">
                <a:extLst>
                  <a:ext uri="{FF2B5EF4-FFF2-40B4-BE49-F238E27FC236}">
                    <a16:creationId xmlns:a16="http://schemas.microsoft.com/office/drawing/2014/main" id="{E7439559-3F34-4304-95C7-24842648DB29}"/>
                  </a:ext>
                </a:extLst>
              </p:cNvPr>
              <p:cNvSpPr txBox="1"/>
              <p:nvPr/>
            </p:nvSpPr>
            <p:spPr>
              <a:xfrm>
                <a:off x="8373810" y="3547006"/>
                <a:ext cx="3441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b="0" dirty="0"/>
                  <a:t>C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̇"/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</m:d>
                  </m:oMath>
                </a14:m>
                <a:r>
                  <a:rPr lang="nb-NO" dirty="0"/>
                  <a:t> </a:t>
                </a:r>
                <a:r>
                  <a:rPr lang="nb-NO" dirty="0">
                    <a:sym typeface="Wingdings" panose="05000000000000000000" pitchFamily="2" charset="2"/>
                  </a:rPr>
                  <a:t> </a:t>
                </a:r>
                <a:r>
                  <a:rPr lang="nb-NO" dirty="0" err="1">
                    <a:sym typeface="Wingdings" panose="05000000000000000000" pitchFamily="2" charset="2"/>
                  </a:rPr>
                  <a:t>Centrifugal</a:t>
                </a:r>
                <a:r>
                  <a:rPr lang="nb-NO" dirty="0">
                    <a:sym typeface="Wingdings" panose="05000000000000000000" pitchFamily="2" charset="2"/>
                  </a:rPr>
                  <a:t> and </a:t>
                </a:r>
                <a:r>
                  <a:rPr lang="nb-NO" dirty="0" err="1">
                    <a:sym typeface="Wingdings" panose="05000000000000000000" pitchFamily="2" charset="2"/>
                  </a:rPr>
                  <a:t>Coriolis</a:t>
                </a:r>
                <a:r>
                  <a:rPr lang="nb-NO" dirty="0">
                    <a:sym typeface="Wingdings" panose="05000000000000000000" pitchFamily="2" charset="2"/>
                  </a:rPr>
                  <a:t> </a:t>
                </a:r>
                <a:endParaRPr lang="nb-NO" dirty="0"/>
              </a:p>
            </p:txBody>
          </p:sp>
        </mc:Choice>
        <mc:Fallback xmlns="">
          <p:sp>
            <p:nvSpPr>
              <p:cNvPr id="24" name="TekstSylinder 23">
                <a:extLst>
                  <a:ext uri="{FF2B5EF4-FFF2-40B4-BE49-F238E27FC236}">
                    <a16:creationId xmlns:a16="http://schemas.microsoft.com/office/drawing/2014/main" id="{E7439559-3F34-4304-95C7-24842648D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3810" y="3547006"/>
                <a:ext cx="3441322" cy="369332"/>
              </a:xfrm>
              <a:prstGeom prst="rect">
                <a:avLst/>
              </a:prstGeom>
              <a:blipFill>
                <a:blip r:embed="rId12"/>
                <a:stretch>
                  <a:fillRect l="-1596" t="-11667" b="-2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A1FB6105-C07C-4592-AAD2-8538E5F6450B}"/>
                  </a:ext>
                </a:extLst>
              </p:cNvPr>
              <p:cNvSpPr txBox="1"/>
              <p:nvPr/>
            </p:nvSpPr>
            <p:spPr>
              <a:xfrm>
                <a:off x="8536366" y="3897971"/>
                <a:ext cx="20679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</m:oMath>
                </a14:m>
                <a:r>
                  <a:rPr lang="nb-NO" dirty="0"/>
                  <a:t> </a:t>
                </a:r>
                <a:r>
                  <a:rPr lang="nb-NO" dirty="0">
                    <a:sym typeface="Wingdings" panose="05000000000000000000" pitchFamily="2" charset="2"/>
                  </a:rPr>
                  <a:t> Gravity</a:t>
                </a:r>
                <a:endParaRPr lang="nb-NO" dirty="0"/>
              </a:p>
            </p:txBody>
          </p:sp>
        </mc:Choice>
        <mc:Fallback xmlns=""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A1FB6105-C07C-4592-AAD2-8538E5F64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6366" y="3897971"/>
                <a:ext cx="2067951" cy="369332"/>
              </a:xfrm>
              <a:prstGeom prst="rect">
                <a:avLst/>
              </a:prstGeom>
              <a:blipFill>
                <a:blip r:embed="rId13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kstSylinder 25">
            <a:extLst>
              <a:ext uri="{FF2B5EF4-FFF2-40B4-BE49-F238E27FC236}">
                <a16:creationId xmlns:a16="http://schemas.microsoft.com/office/drawing/2014/main" id="{F3973022-31A1-4AEA-A6DB-F99E6D2780E6}"/>
              </a:ext>
            </a:extLst>
          </p:cNvPr>
          <p:cNvSpPr txBox="1"/>
          <p:nvPr/>
        </p:nvSpPr>
        <p:spPr>
          <a:xfrm>
            <a:off x="1334275" y="3050045"/>
            <a:ext cx="13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2-DOF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B908593D-BB56-441B-8EFD-6126B4D7831A}"/>
              </a:ext>
            </a:extLst>
          </p:cNvPr>
          <p:cNvSpPr txBox="1"/>
          <p:nvPr/>
        </p:nvSpPr>
        <p:spPr>
          <a:xfrm>
            <a:off x="1334275" y="5162764"/>
            <a:ext cx="13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3-DOF</a:t>
            </a:r>
          </a:p>
        </p:txBody>
      </p:sp>
    </p:spTree>
    <p:extLst>
      <p:ext uri="{BB962C8B-B14F-4D97-AF65-F5344CB8AC3E}">
        <p14:creationId xmlns:p14="http://schemas.microsoft.com/office/powerpoint/2010/main" val="74452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6" grpId="0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68B5CADA-173D-4D05-97F0-3845CD658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4206" y="-151456"/>
            <a:ext cx="3844938" cy="1325563"/>
          </a:xfrm>
        </p:spPr>
        <p:txBody>
          <a:bodyPr/>
          <a:lstStyle/>
          <a:p>
            <a:r>
              <a:rPr lang="nb-NO" dirty="0"/>
              <a:t>Dynamics </a:t>
            </a:r>
            <a:r>
              <a:rPr lang="nb-NO" dirty="0" err="1"/>
              <a:t>cont</a:t>
            </a:r>
            <a:r>
              <a:rPr lang="nb-NO" dirty="0"/>
              <a:t>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BFD10D2C-E56D-40C1-976C-0FAFE22D9CDD}"/>
              </a:ext>
            </a:extLst>
          </p:cNvPr>
          <p:cNvSpPr txBox="1"/>
          <p:nvPr/>
        </p:nvSpPr>
        <p:spPr>
          <a:xfrm>
            <a:off x="3600450" y="1036947"/>
            <a:ext cx="7989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- </a:t>
            </a:r>
            <a:r>
              <a:rPr lang="nb-NO" dirty="0" err="1"/>
              <a:t>Very</a:t>
            </a:r>
            <a:r>
              <a:rPr lang="nb-NO" dirty="0"/>
              <a:t> </a:t>
            </a:r>
            <a:r>
              <a:rPr lang="nb-NO" dirty="0" err="1"/>
              <a:t>useful</a:t>
            </a:r>
            <a:r>
              <a:rPr lang="nb-NO" dirty="0"/>
              <a:t> for Controller-systems</a:t>
            </a:r>
          </a:p>
          <a:p>
            <a:endParaRPr lang="nb-NO" dirty="0"/>
          </a:p>
          <a:p>
            <a:r>
              <a:rPr lang="nb-NO" dirty="0"/>
              <a:t>- </a:t>
            </a:r>
            <a:r>
              <a:rPr lang="nb-NO" dirty="0" err="1"/>
              <a:t>Simulation</a:t>
            </a:r>
            <a:r>
              <a:rPr lang="nb-NO" dirty="0"/>
              <a:t> and </a:t>
            </a:r>
            <a:r>
              <a:rPr lang="nb-NO" dirty="0" err="1"/>
              <a:t>animation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robot motion</a:t>
            </a:r>
          </a:p>
          <a:p>
            <a:pPr marL="285750" indent="-285750">
              <a:buFontTx/>
              <a:buChar char="-"/>
            </a:pPr>
            <a:endParaRPr lang="nb-NO" dirty="0"/>
          </a:p>
          <a:p>
            <a:pPr marL="285750" indent="-285750">
              <a:buFontTx/>
              <a:buChar char="-"/>
            </a:pP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85CF6584-831D-4A43-98E6-C0023A0AC4F8}"/>
                  </a:ext>
                </a:extLst>
              </p:cNvPr>
              <p:cNvSpPr txBox="1"/>
              <p:nvPr/>
            </p:nvSpPr>
            <p:spPr>
              <a:xfrm>
                <a:off x="1283967" y="2514275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85CF6584-831D-4A43-98E6-C0023A0AC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967" y="2514275"/>
                <a:ext cx="7720927" cy="6658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Sylinder 6">
            <a:extLst>
              <a:ext uri="{FF2B5EF4-FFF2-40B4-BE49-F238E27FC236}">
                <a16:creationId xmlns:a16="http://schemas.microsoft.com/office/drawing/2014/main" id="{AFD9DE3F-0164-415D-88D5-1F815525B068}"/>
              </a:ext>
            </a:extLst>
          </p:cNvPr>
          <p:cNvSpPr txBox="1"/>
          <p:nvPr/>
        </p:nvSpPr>
        <p:spPr>
          <a:xfrm>
            <a:off x="4983480" y="2847186"/>
            <a:ext cx="480060" cy="369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6FE5FC43-D4BF-424E-9D76-B07C372FFE77}"/>
              </a:ext>
            </a:extLst>
          </p:cNvPr>
          <p:cNvCxnSpPr>
            <a:cxnSpLocks/>
          </p:cNvCxnSpPr>
          <p:nvPr/>
        </p:nvCxnSpPr>
        <p:spPr>
          <a:xfrm flipV="1">
            <a:off x="3211830" y="3326130"/>
            <a:ext cx="1668780" cy="1009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F0936581-4F41-43E9-B015-B17DAB3A8BAA}"/>
                  </a:ext>
                </a:extLst>
              </p:cNvPr>
              <p:cNvSpPr txBox="1"/>
              <p:nvPr/>
            </p:nvSpPr>
            <p:spPr>
              <a:xfrm>
                <a:off x="2228850" y="4335600"/>
                <a:ext cx="27546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What is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nb-NO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F0936581-4F41-43E9-B015-B17DAB3A8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850" y="4335600"/>
                <a:ext cx="2754630" cy="369332"/>
              </a:xfrm>
              <a:prstGeom prst="rect">
                <a:avLst/>
              </a:prstGeom>
              <a:blipFill>
                <a:blip r:embed="rId3"/>
                <a:stretch>
                  <a:fillRect l="-1991" t="-8197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C19C966F-6583-488E-8FA9-3C151C981BAB}"/>
                  </a:ext>
                </a:extLst>
              </p:cNvPr>
              <p:cNvSpPr txBox="1"/>
              <p:nvPr/>
            </p:nvSpPr>
            <p:spPr>
              <a:xfrm>
                <a:off x="5808385" y="2701631"/>
                <a:ext cx="57816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acc>
                        <m:accPr>
                          <m:chr m:val="̈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̇"/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</m:d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C19C966F-6583-488E-8FA9-3C151C981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385" y="2701631"/>
                <a:ext cx="5781635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kstSylinder 11">
            <a:extLst>
              <a:ext uri="{FF2B5EF4-FFF2-40B4-BE49-F238E27FC236}">
                <a16:creationId xmlns:a16="http://schemas.microsoft.com/office/drawing/2014/main" id="{8CD1FBAF-4676-4ACF-B585-827742DF8748}"/>
              </a:ext>
            </a:extLst>
          </p:cNvPr>
          <p:cNvSpPr txBox="1"/>
          <p:nvPr/>
        </p:nvSpPr>
        <p:spPr>
          <a:xfrm>
            <a:off x="7939144" y="2699116"/>
            <a:ext cx="480060" cy="369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C4E4DFEC-81D4-4A0A-ADCB-AD33F831993A}"/>
              </a:ext>
            </a:extLst>
          </p:cNvPr>
          <p:cNvCxnSpPr>
            <a:cxnSpLocks/>
          </p:cNvCxnSpPr>
          <p:nvPr/>
        </p:nvCxnSpPr>
        <p:spPr>
          <a:xfrm flipV="1">
            <a:off x="3886200" y="3124797"/>
            <a:ext cx="4141470" cy="1407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46DBE4A5-7DD2-4558-BEF6-A9F9FB6B74B7}"/>
                  </a:ext>
                </a:extLst>
              </p:cNvPr>
              <p:cNvSpPr txBox="1"/>
              <p:nvPr/>
            </p:nvSpPr>
            <p:spPr>
              <a:xfrm>
                <a:off x="1417320" y="5714402"/>
                <a:ext cx="35890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nb-NO" dirty="0"/>
                  <a:t> is </a:t>
                </a:r>
                <a:r>
                  <a:rPr lang="nb-NO" dirty="0" err="1"/>
                  <a:t>acceleration</a:t>
                </a:r>
                <a:r>
                  <a:rPr lang="nb-NO" dirty="0"/>
                  <a:t>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:r>
                  <a:rPr lang="nb-NO" dirty="0" err="1"/>
                  <a:t>the</a:t>
                </a:r>
                <a:r>
                  <a:rPr lang="nb-NO" dirty="0"/>
                  <a:t> joint variable</a:t>
                </a:r>
              </a:p>
            </p:txBody>
          </p:sp>
        </mc:Choice>
        <mc:Fallback xmlns="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46DBE4A5-7DD2-4558-BEF6-A9F9FB6B7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320" y="5714402"/>
                <a:ext cx="3589020" cy="369332"/>
              </a:xfrm>
              <a:prstGeom prst="rect">
                <a:avLst/>
              </a:prstGeom>
              <a:blipFill>
                <a:blip r:embed="rId5"/>
                <a:stretch>
                  <a:fillRect t="-8197" r="-1020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3AF2BEC5-A54A-4BBF-9BC4-2CF3C8DC2112}"/>
                  </a:ext>
                </a:extLst>
              </p:cNvPr>
              <p:cNvSpPr txBox="1"/>
              <p:nvPr/>
            </p:nvSpPr>
            <p:spPr>
              <a:xfrm>
                <a:off x="1417320" y="5345070"/>
                <a:ext cx="4667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nb-NO" dirty="0"/>
                  <a:t> is </a:t>
                </a:r>
                <a:r>
                  <a:rPr lang="nb-NO" dirty="0" err="1"/>
                  <a:t>velocity</a:t>
                </a:r>
                <a:r>
                  <a:rPr lang="nb-NO" dirty="0"/>
                  <a:t> </a:t>
                </a:r>
                <a:r>
                  <a:rPr lang="nb-NO" dirty="0" err="1"/>
                  <a:t>of</a:t>
                </a:r>
                <a:r>
                  <a:rPr lang="nb-NO" dirty="0"/>
                  <a:t> </a:t>
                </a:r>
                <a:r>
                  <a:rPr lang="nb-NO" dirty="0" err="1"/>
                  <a:t>the</a:t>
                </a:r>
                <a:r>
                  <a:rPr lang="nb-NO" dirty="0"/>
                  <a:t> joint variable</a:t>
                </a:r>
              </a:p>
            </p:txBody>
          </p:sp>
        </mc:Choice>
        <mc:Fallback xmlns=""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3AF2BEC5-A54A-4BBF-9BC4-2CF3C8DC21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320" y="5345070"/>
                <a:ext cx="4667250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649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1" grpId="0"/>
      <p:bldP spid="12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9850B4-AC22-4232-A611-5C1033778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920" y="0"/>
            <a:ext cx="3756660" cy="1325563"/>
          </a:xfrm>
        </p:spPr>
        <p:txBody>
          <a:bodyPr/>
          <a:lstStyle/>
          <a:p>
            <a:r>
              <a:rPr lang="nb-NO" dirty="0" err="1"/>
              <a:t>Lagrangian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4BF5E4-7C08-47FA-8362-CEA0C9145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1911350"/>
            <a:ext cx="10515600" cy="4351338"/>
          </a:xfrm>
        </p:spPr>
        <p:txBody>
          <a:bodyPr/>
          <a:lstStyle/>
          <a:p>
            <a:r>
              <a:rPr lang="nb-NO" dirty="0" err="1"/>
              <a:t>Difference</a:t>
            </a:r>
            <a:r>
              <a:rPr lang="nb-NO" dirty="0"/>
              <a:t> 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Kinetic</a:t>
            </a:r>
            <a:r>
              <a:rPr lang="nb-NO" dirty="0"/>
              <a:t> </a:t>
            </a:r>
            <a:r>
              <a:rPr lang="nb-NO" dirty="0" err="1"/>
              <a:t>energy</a:t>
            </a:r>
            <a:r>
              <a:rPr lang="nb-NO" dirty="0"/>
              <a:t> and </a:t>
            </a:r>
            <a:r>
              <a:rPr lang="nb-NO" dirty="0" err="1"/>
              <a:t>Potential</a:t>
            </a:r>
            <a:r>
              <a:rPr lang="nb-NO" dirty="0"/>
              <a:t> </a:t>
            </a:r>
            <a:r>
              <a:rPr lang="nb-NO" dirty="0" err="1"/>
              <a:t>energy</a:t>
            </a:r>
            <a:endParaRPr lang="nb-NO" dirty="0"/>
          </a:p>
          <a:p>
            <a:endParaRPr lang="nb-NO" dirty="0"/>
          </a:p>
          <a:p>
            <a:r>
              <a:rPr lang="nb-NO" dirty="0"/>
              <a:t>With </a:t>
            </a:r>
            <a:r>
              <a:rPr lang="nb-NO" dirty="0" err="1"/>
              <a:t>Kinetic</a:t>
            </a:r>
            <a:r>
              <a:rPr lang="nb-NO" dirty="0"/>
              <a:t> and </a:t>
            </a:r>
            <a:r>
              <a:rPr lang="nb-NO" dirty="0" err="1"/>
              <a:t>Potential</a:t>
            </a:r>
            <a:r>
              <a:rPr lang="nb-NO" dirty="0"/>
              <a:t> </a:t>
            </a:r>
            <a:r>
              <a:rPr lang="nb-NO" dirty="0" err="1"/>
              <a:t>energy</a:t>
            </a:r>
            <a:r>
              <a:rPr lang="nb-NO" dirty="0"/>
              <a:t>,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define</a:t>
            </a:r>
            <a:r>
              <a:rPr lang="nb-NO" dirty="0"/>
              <a:t> a force-term </a:t>
            </a:r>
            <a:r>
              <a:rPr lang="nb-NO" dirty="0" err="1"/>
              <a:t>known</a:t>
            </a:r>
            <a:r>
              <a:rPr lang="nb-NO" dirty="0"/>
              <a:t> as </a:t>
            </a:r>
            <a:r>
              <a:rPr lang="nb-NO" dirty="0" err="1"/>
              <a:t>torque</a:t>
            </a:r>
            <a:r>
              <a:rPr lang="nb-NO" dirty="0"/>
              <a:t> </a:t>
            </a:r>
            <a:r>
              <a:rPr lang="nb-NO" dirty="0" err="1"/>
              <a:t>using</a:t>
            </a:r>
            <a:r>
              <a:rPr lang="nb-NO" dirty="0"/>
              <a:t> </a:t>
            </a:r>
            <a:r>
              <a:rPr lang="nb-NO" dirty="0" err="1"/>
              <a:t>Euler</a:t>
            </a:r>
            <a:r>
              <a:rPr lang="nb-NO" dirty="0"/>
              <a:t>-Lagrange. </a:t>
            </a:r>
          </a:p>
        </p:txBody>
      </p:sp>
    </p:spTree>
    <p:extLst>
      <p:ext uri="{BB962C8B-B14F-4D97-AF65-F5344CB8AC3E}">
        <p14:creationId xmlns:p14="http://schemas.microsoft.com/office/powerpoint/2010/main" val="25255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02AD8355-3D2E-4810-9645-682E240AF1E6}"/>
              </a:ext>
            </a:extLst>
          </p:cNvPr>
          <p:cNvSpPr/>
          <p:nvPr/>
        </p:nvSpPr>
        <p:spPr>
          <a:xfrm>
            <a:off x="2210918" y="3840599"/>
            <a:ext cx="60007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Rett pilkobling 5">
            <a:extLst>
              <a:ext uri="{FF2B5EF4-FFF2-40B4-BE49-F238E27FC236}">
                <a16:creationId xmlns:a16="http://schemas.microsoft.com/office/drawing/2014/main" id="{A5AF63F9-26B0-436C-B0F7-EB60528352E2}"/>
              </a:ext>
            </a:extLst>
          </p:cNvPr>
          <p:cNvCxnSpPr>
            <a:cxnSpLocks/>
          </p:cNvCxnSpPr>
          <p:nvPr/>
        </p:nvCxnSpPr>
        <p:spPr>
          <a:xfrm flipV="1">
            <a:off x="1029818" y="2421374"/>
            <a:ext cx="0" cy="3133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pilkobling 6">
            <a:extLst>
              <a:ext uri="{FF2B5EF4-FFF2-40B4-BE49-F238E27FC236}">
                <a16:creationId xmlns:a16="http://schemas.microsoft.com/office/drawing/2014/main" id="{7D9F3008-0BDC-4B6D-9F16-F4037CB717E8}"/>
              </a:ext>
            </a:extLst>
          </p:cNvPr>
          <p:cNvCxnSpPr>
            <a:cxnSpLocks/>
          </p:cNvCxnSpPr>
          <p:nvPr/>
        </p:nvCxnSpPr>
        <p:spPr>
          <a:xfrm>
            <a:off x="1029818" y="5555099"/>
            <a:ext cx="40100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5E7A9028-78F7-436F-9230-D59079A75A1D}"/>
              </a:ext>
            </a:extLst>
          </p:cNvPr>
          <p:cNvCxnSpPr>
            <a:cxnSpLocks/>
            <a:stCxn id="4" idx="4"/>
          </p:cNvCxnSpPr>
          <p:nvPr/>
        </p:nvCxnSpPr>
        <p:spPr>
          <a:xfrm flipH="1">
            <a:off x="2510955" y="4383524"/>
            <a:ext cx="1" cy="61912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732CF1E8-F1E1-442B-B8B0-F19AE1E9D7E3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2510955" y="3278624"/>
            <a:ext cx="1" cy="56197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B7608F83-5E26-4D8F-844B-C418FCFA0C5C}"/>
              </a:ext>
            </a:extLst>
          </p:cNvPr>
          <p:cNvSpPr txBox="1"/>
          <p:nvPr/>
        </p:nvSpPr>
        <p:spPr>
          <a:xfrm>
            <a:off x="2510955" y="4431982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B050"/>
                </a:solidFill>
              </a:rPr>
              <a:t>mg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6F06B3AD-D48F-4499-9D17-D519ADA0E730}"/>
              </a:ext>
            </a:extLst>
          </p:cNvPr>
          <p:cNvSpPr txBox="1"/>
          <p:nvPr/>
        </p:nvSpPr>
        <p:spPr>
          <a:xfrm>
            <a:off x="2510955" y="3387269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B050"/>
                </a:solidFill>
              </a:rPr>
              <a:t>f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C0E6BC23-B910-4058-81B7-D5C3CE2BE833}"/>
              </a:ext>
            </a:extLst>
          </p:cNvPr>
          <p:cNvSpPr txBox="1"/>
          <p:nvPr/>
        </p:nvSpPr>
        <p:spPr>
          <a:xfrm>
            <a:off x="5024607" y="5403770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x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34247CCE-3A83-4EA1-B52B-87D52E2144A7}"/>
              </a:ext>
            </a:extLst>
          </p:cNvPr>
          <p:cNvSpPr txBox="1"/>
          <p:nvPr/>
        </p:nvSpPr>
        <p:spPr>
          <a:xfrm>
            <a:off x="1029818" y="2223494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y</a:t>
            </a:r>
          </a:p>
        </p:txBody>
      </p: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BAAA5607-A3D1-4497-A4BC-ADE6CBEEE0F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1029818" y="4112061"/>
            <a:ext cx="1181100" cy="1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EEC09AF6-26B8-4112-8C1C-7299B846AF5F}"/>
              </a:ext>
            </a:extLst>
          </p:cNvPr>
          <p:cNvCxnSpPr>
            <a:cxnSpLocks/>
          </p:cNvCxnSpPr>
          <p:nvPr/>
        </p:nvCxnSpPr>
        <p:spPr>
          <a:xfrm>
            <a:off x="2510955" y="4416861"/>
            <a:ext cx="0" cy="1171575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98FDD7F0-5980-4523-9C57-DED6625815C5}"/>
              </a:ext>
            </a:extLst>
          </p:cNvPr>
          <p:cNvSpPr txBox="1"/>
          <p:nvPr/>
        </p:nvSpPr>
        <p:spPr>
          <a:xfrm>
            <a:off x="2774478" y="3886757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/>
              <a:t>p</a:t>
            </a:r>
          </a:p>
        </p:txBody>
      </p:sp>
      <p:cxnSp>
        <p:nvCxnSpPr>
          <p:cNvPr id="3" name="Rett linje 2">
            <a:extLst>
              <a:ext uri="{FF2B5EF4-FFF2-40B4-BE49-F238E27FC236}">
                <a16:creationId xmlns:a16="http://schemas.microsoft.com/office/drawing/2014/main" id="{22CCB50B-6367-4868-94B2-B712745D6D3B}"/>
              </a:ext>
            </a:extLst>
          </p:cNvPr>
          <p:cNvCxnSpPr>
            <a:endCxn id="4" idx="3"/>
          </p:cNvCxnSpPr>
          <p:nvPr/>
        </p:nvCxnSpPr>
        <p:spPr>
          <a:xfrm flipV="1">
            <a:off x="1029818" y="4304014"/>
            <a:ext cx="1268979" cy="1251085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>
            <a:extLst>
              <a:ext uri="{FF2B5EF4-FFF2-40B4-BE49-F238E27FC236}">
                <a16:creationId xmlns:a16="http://schemas.microsoft.com/office/drawing/2014/main" id="{2D95C441-3D11-4F54-9905-A5014D786634}"/>
              </a:ext>
            </a:extLst>
          </p:cNvPr>
          <p:cNvSpPr/>
          <p:nvPr/>
        </p:nvSpPr>
        <p:spPr>
          <a:xfrm>
            <a:off x="7654287" y="3832979"/>
            <a:ext cx="60007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3" name="Rett pilkobling 22">
            <a:extLst>
              <a:ext uri="{FF2B5EF4-FFF2-40B4-BE49-F238E27FC236}">
                <a16:creationId xmlns:a16="http://schemas.microsoft.com/office/drawing/2014/main" id="{D5684F8C-7A5F-4F75-AD9D-1A8168B2ED98}"/>
              </a:ext>
            </a:extLst>
          </p:cNvPr>
          <p:cNvCxnSpPr>
            <a:cxnSpLocks/>
          </p:cNvCxnSpPr>
          <p:nvPr/>
        </p:nvCxnSpPr>
        <p:spPr>
          <a:xfrm flipV="1">
            <a:off x="6473187" y="2413754"/>
            <a:ext cx="0" cy="3133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kobling 23">
            <a:extLst>
              <a:ext uri="{FF2B5EF4-FFF2-40B4-BE49-F238E27FC236}">
                <a16:creationId xmlns:a16="http://schemas.microsoft.com/office/drawing/2014/main" id="{01F8DFB5-CD0B-416E-8D37-7617258B0950}"/>
              </a:ext>
            </a:extLst>
          </p:cNvPr>
          <p:cNvCxnSpPr>
            <a:cxnSpLocks/>
          </p:cNvCxnSpPr>
          <p:nvPr/>
        </p:nvCxnSpPr>
        <p:spPr>
          <a:xfrm>
            <a:off x="6473187" y="5547479"/>
            <a:ext cx="40100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pilkobling 25">
            <a:extLst>
              <a:ext uri="{FF2B5EF4-FFF2-40B4-BE49-F238E27FC236}">
                <a16:creationId xmlns:a16="http://schemas.microsoft.com/office/drawing/2014/main" id="{C48C19BF-FEA2-4D01-972E-B208EABF9477}"/>
              </a:ext>
            </a:extLst>
          </p:cNvPr>
          <p:cNvCxnSpPr>
            <a:cxnSpLocks/>
            <a:stCxn id="22" idx="4"/>
          </p:cNvCxnSpPr>
          <p:nvPr/>
        </p:nvCxnSpPr>
        <p:spPr>
          <a:xfrm flipH="1">
            <a:off x="7954324" y="4375904"/>
            <a:ext cx="1" cy="61912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pilkobling 26">
            <a:extLst>
              <a:ext uri="{FF2B5EF4-FFF2-40B4-BE49-F238E27FC236}">
                <a16:creationId xmlns:a16="http://schemas.microsoft.com/office/drawing/2014/main" id="{B5F6B866-C1A7-44A9-97EC-296546A267B7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7954324" y="3271004"/>
            <a:ext cx="1" cy="56197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408B9C08-D286-470E-B76C-4F2D7024B474}"/>
              </a:ext>
            </a:extLst>
          </p:cNvPr>
          <p:cNvSpPr txBox="1"/>
          <p:nvPr/>
        </p:nvSpPr>
        <p:spPr>
          <a:xfrm>
            <a:off x="7954324" y="4424362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B050"/>
                </a:solidFill>
              </a:rPr>
              <a:t>mg</a:t>
            </a: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81144657-1758-4AA6-AE44-0AF920BC4E8C}"/>
              </a:ext>
            </a:extLst>
          </p:cNvPr>
          <p:cNvSpPr txBox="1"/>
          <p:nvPr/>
        </p:nvSpPr>
        <p:spPr>
          <a:xfrm>
            <a:off x="7954324" y="3379649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B050"/>
                </a:solidFill>
              </a:rPr>
              <a:t>f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6E0BFB0A-3858-4E88-9E2F-462D311E7F81}"/>
              </a:ext>
            </a:extLst>
          </p:cNvPr>
          <p:cNvSpPr txBox="1"/>
          <p:nvPr/>
        </p:nvSpPr>
        <p:spPr>
          <a:xfrm>
            <a:off x="10483212" y="5362813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x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8BA360E1-05EF-4A9E-A205-5385AF07C818}"/>
              </a:ext>
            </a:extLst>
          </p:cNvPr>
          <p:cNvSpPr txBox="1"/>
          <p:nvPr/>
        </p:nvSpPr>
        <p:spPr>
          <a:xfrm>
            <a:off x="6473187" y="2215874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y</a:t>
            </a:r>
          </a:p>
        </p:txBody>
      </p:sp>
      <p:cxnSp>
        <p:nvCxnSpPr>
          <p:cNvPr id="32" name="Rett linje 31">
            <a:extLst>
              <a:ext uri="{FF2B5EF4-FFF2-40B4-BE49-F238E27FC236}">
                <a16:creationId xmlns:a16="http://schemas.microsoft.com/office/drawing/2014/main" id="{CFABF047-9C26-4FFE-8D8D-1342817D7F52}"/>
              </a:ext>
            </a:extLst>
          </p:cNvPr>
          <p:cNvCxnSpPr>
            <a:cxnSpLocks/>
            <a:endCxn id="22" idx="2"/>
          </p:cNvCxnSpPr>
          <p:nvPr/>
        </p:nvCxnSpPr>
        <p:spPr>
          <a:xfrm>
            <a:off x="6473187" y="4104441"/>
            <a:ext cx="1181100" cy="1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>
            <a:extLst>
              <a:ext uri="{FF2B5EF4-FFF2-40B4-BE49-F238E27FC236}">
                <a16:creationId xmlns:a16="http://schemas.microsoft.com/office/drawing/2014/main" id="{6A1DCFD1-9EC9-4451-8717-D3510E6154EF}"/>
              </a:ext>
            </a:extLst>
          </p:cNvPr>
          <p:cNvCxnSpPr>
            <a:cxnSpLocks/>
          </p:cNvCxnSpPr>
          <p:nvPr/>
        </p:nvCxnSpPr>
        <p:spPr>
          <a:xfrm>
            <a:off x="7954324" y="4375904"/>
            <a:ext cx="0" cy="1171575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E90A863D-4148-4DD4-B64D-F954B4F27FC6}"/>
              </a:ext>
            </a:extLst>
          </p:cNvPr>
          <p:cNvSpPr txBox="1"/>
          <p:nvPr/>
        </p:nvSpPr>
        <p:spPr>
          <a:xfrm>
            <a:off x="8217847" y="3879137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/>
              <a:t>p</a:t>
            </a:r>
          </a:p>
        </p:txBody>
      </p:sp>
      <p:cxnSp>
        <p:nvCxnSpPr>
          <p:cNvPr id="35" name="Rett linje 34">
            <a:extLst>
              <a:ext uri="{FF2B5EF4-FFF2-40B4-BE49-F238E27FC236}">
                <a16:creationId xmlns:a16="http://schemas.microsoft.com/office/drawing/2014/main" id="{E97FA105-FC8B-4782-AB90-90EC745FF3A6}"/>
              </a:ext>
            </a:extLst>
          </p:cNvPr>
          <p:cNvCxnSpPr>
            <a:endCxn id="22" idx="3"/>
          </p:cNvCxnSpPr>
          <p:nvPr/>
        </p:nvCxnSpPr>
        <p:spPr>
          <a:xfrm flipV="1">
            <a:off x="6473187" y="4296394"/>
            <a:ext cx="1268979" cy="1251085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linje 35">
            <a:extLst>
              <a:ext uri="{FF2B5EF4-FFF2-40B4-BE49-F238E27FC236}">
                <a16:creationId xmlns:a16="http://schemas.microsoft.com/office/drawing/2014/main" id="{F8DCA2F4-7250-4DA6-A118-361047183607}"/>
              </a:ext>
            </a:extLst>
          </p:cNvPr>
          <p:cNvCxnSpPr>
            <a:cxnSpLocks/>
          </p:cNvCxnSpPr>
          <p:nvPr/>
        </p:nvCxnSpPr>
        <p:spPr>
          <a:xfrm flipV="1">
            <a:off x="8059966" y="2540211"/>
            <a:ext cx="539171" cy="137455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>
            <a:extLst>
              <a:ext uri="{FF2B5EF4-FFF2-40B4-BE49-F238E27FC236}">
                <a16:creationId xmlns:a16="http://schemas.microsoft.com/office/drawing/2014/main" id="{5C06A76E-C739-4055-8E82-37BEF49BDA80}"/>
              </a:ext>
            </a:extLst>
          </p:cNvPr>
          <p:cNvSpPr/>
          <p:nvPr/>
        </p:nvSpPr>
        <p:spPr>
          <a:xfrm>
            <a:off x="8404740" y="2019243"/>
            <a:ext cx="60007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8" name="Rett pilkobling 37">
            <a:extLst>
              <a:ext uri="{FF2B5EF4-FFF2-40B4-BE49-F238E27FC236}">
                <a16:creationId xmlns:a16="http://schemas.microsoft.com/office/drawing/2014/main" id="{3BF10DE2-213B-4C12-8422-00E813B78CE2}"/>
              </a:ext>
            </a:extLst>
          </p:cNvPr>
          <p:cNvCxnSpPr>
            <a:cxnSpLocks/>
          </p:cNvCxnSpPr>
          <p:nvPr/>
        </p:nvCxnSpPr>
        <p:spPr>
          <a:xfrm flipH="1">
            <a:off x="8722971" y="2559189"/>
            <a:ext cx="1" cy="6191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BDC983CB-D242-448F-85D6-E25B7C022524}"/>
              </a:ext>
            </a:extLst>
          </p:cNvPr>
          <p:cNvSpPr txBox="1"/>
          <p:nvPr/>
        </p:nvSpPr>
        <p:spPr>
          <a:xfrm>
            <a:off x="8704777" y="2609531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mg</a:t>
            </a:r>
          </a:p>
        </p:txBody>
      </p:sp>
      <p:cxnSp>
        <p:nvCxnSpPr>
          <p:cNvPr id="41" name="Rett pilkobling 40">
            <a:extLst>
              <a:ext uri="{FF2B5EF4-FFF2-40B4-BE49-F238E27FC236}">
                <a16:creationId xmlns:a16="http://schemas.microsoft.com/office/drawing/2014/main" id="{86852A85-DBBD-4ACD-90AC-0B6CECB0E828}"/>
              </a:ext>
            </a:extLst>
          </p:cNvPr>
          <p:cNvCxnSpPr>
            <a:cxnSpLocks/>
          </p:cNvCxnSpPr>
          <p:nvPr/>
        </p:nvCxnSpPr>
        <p:spPr>
          <a:xfrm flipH="1" flipV="1">
            <a:off x="8704777" y="1454054"/>
            <a:ext cx="1" cy="5619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D39CCCCD-F867-45AB-87DA-D226BFCC6FEF}"/>
              </a:ext>
            </a:extLst>
          </p:cNvPr>
          <p:cNvSpPr txBox="1"/>
          <p:nvPr/>
        </p:nvSpPr>
        <p:spPr>
          <a:xfrm>
            <a:off x="8722971" y="1551783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kstSylinder 42">
                <a:extLst>
                  <a:ext uri="{FF2B5EF4-FFF2-40B4-BE49-F238E27FC236}">
                    <a16:creationId xmlns:a16="http://schemas.microsoft.com/office/drawing/2014/main" id="{8673FDB0-6DF0-4E22-9731-1CB05E50D8D7}"/>
                  </a:ext>
                </a:extLst>
              </p:cNvPr>
              <p:cNvSpPr txBox="1"/>
              <p:nvPr/>
            </p:nvSpPr>
            <p:spPr>
              <a:xfrm>
                <a:off x="-1085986" y="2579404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3" name="TekstSylinder 42">
                <a:extLst>
                  <a:ext uri="{FF2B5EF4-FFF2-40B4-BE49-F238E27FC236}">
                    <a16:creationId xmlns:a16="http://schemas.microsoft.com/office/drawing/2014/main" id="{8673FDB0-6DF0-4E22-9731-1CB05E50D8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986" y="2579404"/>
                <a:ext cx="7720927" cy="6658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Sylinder 43">
                <a:extLst>
                  <a:ext uri="{FF2B5EF4-FFF2-40B4-BE49-F238E27FC236}">
                    <a16:creationId xmlns:a16="http://schemas.microsoft.com/office/drawing/2014/main" id="{41B1CC76-5018-4FC5-A02B-E41ED277D1CC}"/>
                  </a:ext>
                </a:extLst>
              </p:cNvPr>
              <p:cNvSpPr txBox="1"/>
              <p:nvPr/>
            </p:nvSpPr>
            <p:spPr>
              <a:xfrm>
                <a:off x="6232055" y="1919479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4" name="TekstSylinder 43">
                <a:extLst>
                  <a:ext uri="{FF2B5EF4-FFF2-40B4-BE49-F238E27FC236}">
                    <a16:creationId xmlns:a16="http://schemas.microsoft.com/office/drawing/2014/main" id="{41B1CC76-5018-4FC5-A02B-E41ED277D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055" y="1919479"/>
                <a:ext cx="7720927" cy="6658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kstSylinder 44">
                <a:extLst>
                  <a:ext uri="{FF2B5EF4-FFF2-40B4-BE49-F238E27FC236}">
                    <a16:creationId xmlns:a16="http://schemas.microsoft.com/office/drawing/2014/main" id="{4511D901-D9E3-49CB-9AB9-F3B1E6D1A7C2}"/>
                  </a:ext>
                </a:extLst>
              </p:cNvPr>
              <p:cNvSpPr txBox="1"/>
              <p:nvPr/>
            </p:nvSpPr>
            <p:spPr>
              <a:xfrm>
                <a:off x="5776905" y="3768702"/>
                <a:ext cx="7720927" cy="665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5" name="TekstSylinder 44">
                <a:extLst>
                  <a:ext uri="{FF2B5EF4-FFF2-40B4-BE49-F238E27FC236}">
                    <a16:creationId xmlns:a16="http://schemas.microsoft.com/office/drawing/2014/main" id="{4511D901-D9E3-49CB-9AB9-F3B1E6D1A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905" y="3768702"/>
                <a:ext cx="7720927" cy="6658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Sylinder 8">
            <a:extLst>
              <a:ext uri="{FF2B5EF4-FFF2-40B4-BE49-F238E27FC236}">
                <a16:creationId xmlns:a16="http://schemas.microsoft.com/office/drawing/2014/main" id="{06D2048F-5EEC-464D-BED3-674703F74234}"/>
              </a:ext>
            </a:extLst>
          </p:cNvPr>
          <p:cNvSpPr txBox="1"/>
          <p:nvPr/>
        </p:nvSpPr>
        <p:spPr>
          <a:xfrm>
            <a:off x="1121324" y="804080"/>
            <a:ext cx="277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1-DOF Manipulator</a:t>
            </a: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48F145B4-3F8C-4B43-BEAD-A2F828D2C857}"/>
              </a:ext>
            </a:extLst>
          </p:cNvPr>
          <p:cNvSpPr txBox="1"/>
          <p:nvPr/>
        </p:nvSpPr>
        <p:spPr>
          <a:xfrm>
            <a:off x="7107676" y="804080"/>
            <a:ext cx="2779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2-DOF Manipulator</a:t>
            </a:r>
          </a:p>
        </p:txBody>
      </p:sp>
    </p:spTree>
    <p:extLst>
      <p:ext uri="{BB962C8B-B14F-4D97-AF65-F5344CB8AC3E}">
        <p14:creationId xmlns:p14="http://schemas.microsoft.com/office/powerpoint/2010/main" val="501301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2000</Words>
  <Application>Microsoft Office PowerPoint</Application>
  <PresentationFormat>Widescreen</PresentationFormat>
  <Paragraphs>346</Paragraphs>
  <Slides>42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Office-tema</vt:lpstr>
      <vt:lpstr>Group Session 24.03.2021</vt:lpstr>
      <vt:lpstr>Plan for today:</vt:lpstr>
      <vt:lpstr>Mandatory Assignment 3</vt:lpstr>
      <vt:lpstr>Mandatory Assignment 3 cont.</vt:lpstr>
      <vt:lpstr>Dynamics</vt:lpstr>
      <vt:lpstr>Dynamics cont.</vt:lpstr>
      <vt:lpstr>Dynamics cont.</vt:lpstr>
      <vt:lpstr>Lagrangian</vt:lpstr>
      <vt:lpstr>PowerPoint-presentasjon</vt:lpstr>
      <vt:lpstr>PowerPoint-presentasjon</vt:lpstr>
      <vt:lpstr>PowerPoint-presentasjon</vt:lpstr>
      <vt:lpstr>What do we need to find the Lagrangian?</vt:lpstr>
      <vt:lpstr>What do we need to find the Lagrangian?</vt:lpstr>
      <vt:lpstr>The spherical manipulator</vt:lpstr>
      <vt:lpstr>Jacobian for the spherical manipulator</vt:lpstr>
      <vt:lpstr>PowerPoint-presentasjon</vt:lpstr>
      <vt:lpstr>Jacobian</vt:lpstr>
      <vt:lpstr>Finding K_1 for the spherical manipulator</vt:lpstr>
      <vt:lpstr>PowerPoint-presentasjon</vt:lpstr>
      <vt:lpstr>Finding K_2 for the spherical manipulator</vt:lpstr>
      <vt:lpstr>PowerPoint-presentasjon</vt:lpstr>
      <vt:lpstr>Finding K_3 for the spherical manipulator</vt:lpstr>
      <vt:lpstr>PowerPoint-presentasjon</vt:lpstr>
      <vt:lpstr>Finding P_1 "for the spherical manipulator"</vt:lpstr>
      <vt:lpstr>Finding P_2 for the spherical manipulator</vt:lpstr>
      <vt:lpstr>PowerPoint-presentasjon</vt:lpstr>
      <vt:lpstr>Lagrangian for the Spherical manipulator</vt:lpstr>
      <vt:lpstr>PowerPoint-presentasjon</vt:lpstr>
      <vt:lpstr>2-Link Planar Arm</vt:lpstr>
      <vt:lpstr>Forward-kinematics for the 2-Link planar Robot</vt:lpstr>
      <vt:lpstr>Jacobian for the 2-Link planar Robot</vt:lpstr>
      <vt:lpstr>Jacobian for the 2-Link planar Robot cont.</vt:lpstr>
      <vt:lpstr>Jacobian for the 2-Link planar Robot cont.</vt:lpstr>
      <vt:lpstr>Finding K_1 for 2-Link planar manipulator</vt:lpstr>
      <vt:lpstr>PowerPoint-presentasjon</vt:lpstr>
      <vt:lpstr>Finding K_2 for 2-Link planar manipulator</vt:lpstr>
      <vt:lpstr>PowerPoint-presentasjon</vt:lpstr>
      <vt:lpstr>Finding P_1 for 2-link planar manipulator</vt:lpstr>
      <vt:lpstr>Finding P_2 for 2-link planar manipulator</vt:lpstr>
      <vt:lpstr>Lagrangian for the 2-link Planar robot</vt:lpstr>
      <vt:lpstr>Thats it for now!</vt:lpstr>
      <vt:lpstr>Inertia tensor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session</dc:title>
  <dc:creator>Tony Nguyen</dc:creator>
  <cp:lastModifiedBy>Tony Nguyen</cp:lastModifiedBy>
  <cp:revision>243</cp:revision>
  <dcterms:created xsi:type="dcterms:W3CDTF">2021-03-22T11:36:18Z</dcterms:created>
  <dcterms:modified xsi:type="dcterms:W3CDTF">2021-03-24T11:31:55Z</dcterms:modified>
</cp:coreProperties>
</file>