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Nguyen" initials="TN" lastIdx="1" clrIdx="0">
    <p:extLst>
      <p:ext uri="{19B8F6BF-5375-455C-9EA6-DF929625EA0E}">
        <p15:presenceInfo xmlns:p15="http://schemas.microsoft.com/office/powerpoint/2012/main" userId="Tony 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4660"/>
  </p:normalViewPr>
  <p:slideViewPr>
    <p:cSldViewPr snapToGrid="0">
      <p:cViewPr>
        <p:scale>
          <a:sx n="100" d="100"/>
          <a:sy n="100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F97043-BD9B-4D1F-A5A2-B1DF70AD1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DFDC6B-A61F-496D-A51E-347636E46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42AD29-04A2-48AE-8E6D-AA852E94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FDD992-2EDD-4269-A887-4AE8617B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967903-5CC8-4C84-BA52-5C01D5BA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3F8E8-630E-4488-9BEB-99858CF4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77C20C-0EAF-4A4D-894F-202B7AA89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6DAAA7-1828-427C-B22D-3A2C894B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52263-CE7D-4633-859D-9182DF94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605B46-34A4-4438-BD4C-7244213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1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0315885-EA90-481B-AA96-BBC9EE3B4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BB89690-756E-4C6F-9A6D-B876340F2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7D54BB-C9C3-4A72-AE45-B8DBFB3A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8CF655-9A81-4E26-AD91-B2CD723E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927247-8CCD-48DB-9C3D-AC21F358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9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BBA81-749A-46A0-B24A-AD5ED72B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D524B1-2E53-48C1-9AE4-8EDB0AB3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D49A5A-51CE-4A89-B9E9-A2FE929E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52EDBF-6B3B-43D8-89A6-64B3FA5D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89815A-138A-4335-85C8-45B9FF0E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69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D9853-49E7-4443-B315-4444213E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1BDB1C-809C-44FA-AA5F-E2E196730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010983-1D4B-482E-9DB7-4A1FDFF6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A4C094-73A5-4C6B-AFB5-8253ED87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91A0F6-2A12-473C-9572-BE5FFA1A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61A63-520C-44AC-A298-F3021AC3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7543E-9F4E-407E-960F-57AE00F2E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3AB1FB-AF33-4308-A4A7-3D5F77F6F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DF52AD-FE54-4CC7-A1EC-DF8AF7BD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1621613-EFC8-4BEE-9636-903005BC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803902-A264-46C8-A628-58BB5F6C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6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086DA-1D1F-4397-8407-DA0FFE0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E68188-C5D4-45B6-BAD3-742EAF44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0407609-A760-4558-91AC-9D65AE407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02A03D-3095-435F-A521-02FD2E907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B88EBB-188A-4345-BE7D-A8A9B8168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83A36A6-7E2A-46ED-AD9B-6B2E53AE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104263B-4759-41E8-8B9F-5A32FDC9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ABBE1EA-0968-4ADD-95D3-AB67170E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F80B92-D811-4EDE-B34A-8B0BC17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7D449C-E1C6-4A35-84DC-0FEDA121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C6B49B-8AA7-4AF2-969E-FB2003DA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859A96-0A61-4CC0-B790-9B5D43D1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45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155462-208B-405D-92B3-526951CC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8374E4D-ED71-470F-BD3F-6F21BE27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57F40F-2A32-481D-92DE-5373BF80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7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F6057E-57CD-4E8D-B0DB-9C3ECED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908C9C-36A8-4103-8FDC-A3B40647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613A36-8938-4E46-9304-333B0597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C08428-1594-4209-8EC1-931766BE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7D08AC-2468-431A-9705-14403762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D2582D-B5A8-488E-B004-71A7697E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4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F5B7BD-C50A-4ED8-8F96-283C0ABE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24496EA-25B3-4C73-B937-1A07632F9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FCB792-DFCF-4003-A667-154A5846D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C6696C-0193-42B2-B323-FE10B54B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67EEA1-3F77-48C8-AA6A-BA7F3428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91776E-6D14-4AC5-A3E3-90D7EECE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25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38F85-6910-4C22-9746-26201FBE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229225-00DE-436D-B02E-6A663EF39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D34621-1BA6-4CD4-94AF-6453E034C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7835-AE23-455F-B2FA-E09F46787CBF}" type="datetimeFigureOut">
              <a:rPr lang="nb-NO" smtClean="0"/>
              <a:t>02.02.2021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D39F3A-6F62-4FC9-AEB9-6899DEF47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7338D8-C0D8-4AD4-8E3C-7D0F1847A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CAE08-5019-4EAE-AC04-C5FD4D1BE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3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01645-24D3-43C3-870E-0800DA8A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307" y="606056"/>
            <a:ext cx="9144000" cy="1011312"/>
          </a:xfrm>
        </p:spPr>
        <p:txBody>
          <a:bodyPr>
            <a:normAutofit fontScale="90000"/>
          </a:bodyPr>
          <a:lstStyle/>
          <a:p>
            <a:r>
              <a:rPr lang="nb-NO" dirty="0"/>
              <a:t>Group Seminar </a:t>
            </a:r>
            <a:r>
              <a:rPr lang="nb-NO" dirty="0" err="1"/>
              <a:t>Week</a:t>
            </a:r>
            <a:r>
              <a:rPr lang="nb-NO" dirty="0"/>
              <a:t> 2:</a:t>
            </a:r>
            <a:br>
              <a:rPr lang="nb-NO" dirty="0"/>
            </a:br>
            <a:r>
              <a:rPr lang="nb-NO" dirty="0" err="1"/>
              <a:t>Homogeneous</a:t>
            </a:r>
            <a:r>
              <a:rPr lang="nb-NO" dirty="0"/>
              <a:t> Transform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564387-9882-4754-AF93-9934CAA6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614" y="1773237"/>
            <a:ext cx="9555126" cy="1501591"/>
          </a:xfrm>
        </p:spPr>
        <p:txBody>
          <a:bodyPr/>
          <a:lstStyle/>
          <a:p>
            <a:r>
              <a:rPr lang="nb-NO" dirty="0"/>
              <a:t>Tony Nguyen</a:t>
            </a:r>
          </a:p>
          <a:p>
            <a:pPr marL="342900" indent="-342900">
              <a:buFontTx/>
              <a:buChar char="-"/>
            </a:pPr>
            <a:r>
              <a:rPr lang="nb-NO" dirty="0" err="1"/>
              <a:t>Responsible</a:t>
            </a:r>
            <a:r>
              <a:rPr lang="nb-NO" dirty="0"/>
              <a:t> for </a:t>
            </a:r>
            <a:r>
              <a:rPr lang="en-US" dirty="0"/>
              <a:t>correcting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mandatory</a:t>
            </a:r>
            <a:r>
              <a:rPr lang="nb-NO" dirty="0"/>
              <a:t> </a:t>
            </a:r>
            <a:r>
              <a:rPr lang="nb-NO" dirty="0" err="1"/>
              <a:t>assignment</a:t>
            </a: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 err="1"/>
              <a:t>Backup</a:t>
            </a:r>
            <a:r>
              <a:rPr lang="nb-NO" dirty="0"/>
              <a:t> Group-</a:t>
            </a:r>
            <a:r>
              <a:rPr lang="nb-NO" dirty="0" err="1"/>
              <a:t>teacher</a:t>
            </a:r>
            <a:endParaRPr lang="nb-NO" dirty="0"/>
          </a:p>
          <a:p>
            <a:pPr marL="342900" indent="-342900">
              <a:buFontTx/>
              <a:buChar char="-"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8D76BCA-8E39-4D57-B451-0B2556C610EB}"/>
              </a:ext>
            </a:extLst>
          </p:cNvPr>
          <p:cNvSpPr txBox="1"/>
          <p:nvPr/>
        </p:nvSpPr>
        <p:spPr>
          <a:xfrm>
            <a:off x="4295553" y="3352340"/>
            <a:ext cx="44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Email: </a:t>
            </a:r>
            <a:r>
              <a:rPr lang="nb-NO" sz="2400" b="1" i="1" dirty="0" err="1"/>
              <a:t>hpnguyen@ifi</a:t>
            </a:r>
            <a:r>
              <a:rPr lang="nb-NO" sz="2400" b="1" i="1" dirty="0"/>
              <a:t>.</a:t>
            </a:r>
            <a:r>
              <a:rPr lang="en-US" sz="2400" b="1" i="1" dirty="0" err="1"/>
              <a:t>uio</a:t>
            </a:r>
            <a:r>
              <a:rPr lang="nb-NO" sz="2400" b="1" i="1" dirty="0"/>
              <a:t>.no</a:t>
            </a:r>
          </a:p>
        </p:txBody>
      </p:sp>
    </p:spTree>
    <p:extLst>
      <p:ext uri="{BB962C8B-B14F-4D97-AF65-F5344CB8AC3E}">
        <p14:creationId xmlns:p14="http://schemas.microsoft.com/office/powerpoint/2010/main" val="235680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Programming Code: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Don’t copy-paste code into your documents</a:t>
            </a:r>
          </a:p>
          <a:p>
            <a:pPr>
              <a:buNone/>
            </a:pPr>
            <a:r>
              <a:rPr lang="nb-NO" dirty="0"/>
              <a:t>	</a:t>
            </a:r>
          </a:p>
          <a:p>
            <a:r>
              <a:rPr lang="nb-NO" dirty="0"/>
              <a:t>Write ”</a:t>
            </a:r>
            <a:r>
              <a:rPr lang="nb-NO" dirty="0" err="1"/>
              <a:t>Look</a:t>
            </a:r>
            <a:r>
              <a:rPr lang="nb-NO" dirty="0"/>
              <a:t> </a:t>
            </a:r>
            <a:r>
              <a:rPr lang="nb-NO" dirty="0" err="1"/>
              <a:t>attachments</a:t>
            </a:r>
            <a:r>
              <a:rPr lang="nb-NO" dirty="0"/>
              <a:t>”, ”</a:t>
            </a:r>
            <a:r>
              <a:rPr lang="nb-NO" dirty="0" err="1"/>
              <a:t>Solved</a:t>
            </a:r>
            <a:r>
              <a:rPr lang="nb-NO" dirty="0"/>
              <a:t> in </a:t>
            </a:r>
            <a:r>
              <a:rPr lang="nb-NO" dirty="0" err="1"/>
              <a:t>matlab</a:t>
            </a:r>
            <a:r>
              <a:rPr lang="nb-NO" dirty="0"/>
              <a:t>/</a:t>
            </a:r>
            <a:r>
              <a:rPr lang="nb-NO" dirty="0" err="1"/>
              <a:t>python</a:t>
            </a:r>
            <a:r>
              <a:rPr lang="nb-NO" dirty="0"/>
              <a:t>”, or something similar and </a:t>
            </a:r>
            <a:r>
              <a:rPr lang="nb-NO" u="sng" dirty="0"/>
              <a:t>include</a:t>
            </a:r>
            <a:r>
              <a:rPr lang="nb-NO" dirty="0"/>
              <a:t> source-files instead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dirty="0" err="1"/>
              <a:t>Examples</a:t>
            </a:r>
            <a:r>
              <a:rPr lang="nb-NO" dirty="0"/>
              <a:t>: ”Look attachments </a:t>
            </a:r>
            <a:r>
              <a:rPr lang="nb-NO" i="1" dirty="0"/>
              <a:t>Task1.py</a:t>
            </a:r>
            <a:r>
              <a:rPr lang="nb-NO" dirty="0"/>
              <a:t>, </a:t>
            </a:r>
            <a:r>
              <a:rPr lang="nb-NO" i="1" dirty="0"/>
              <a:t>Task2.py</a:t>
            </a:r>
            <a:r>
              <a:rPr lang="nb-NO" dirty="0"/>
              <a:t> and etc...”</a:t>
            </a:r>
          </a:p>
          <a:p>
            <a:pPr>
              <a:buNone/>
            </a:pPr>
            <a:r>
              <a:rPr lang="nb-NO" dirty="0"/>
              <a:t>			”</a:t>
            </a:r>
            <a:r>
              <a:rPr lang="nb-NO" dirty="0" err="1"/>
              <a:t>Solved</a:t>
            </a:r>
            <a:r>
              <a:rPr lang="nb-NO" dirty="0"/>
              <a:t> in </a:t>
            </a:r>
            <a:r>
              <a:rPr lang="nb-NO" dirty="0" err="1"/>
              <a:t>matlab</a:t>
            </a:r>
            <a:r>
              <a:rPr lang="nb-NO" dirty="0"/>
              <a:t>, </a:t>
            </a:r>
            <a:r>
              <a:rPr lang="nb-NO" dirty="0" err="1"/>
              <a:t>look</a:t>
            </a:r>
            <a:r>
              <a:rPr lang="nb-NO" dirty="0"/>
              <a:t> </a:t>
            </a:r>
            <a:r>
              <a:rPr lang="nb-NO" dirty="0" err="1"/>
              <a:t>attachments</a:t>
            </a:r>
            <a:r>
              <a:rPr lang="nb-NO" dirty="0"/>
              <a:t> </a:t>
            </a:r>
            <a:r>
              <a:rPr lang="nb-NO" i="1" dirty="0"/>
              <a:t>Task1.m</a:t>
            </a:r>
            <a:r>
              <a:rPr lang="nb-NO" dirty="0"/>
              <a:t>, </a:t>
            </a:r>
            <a:r>
              <a:rPr lang="nb-NO" i="1" dirty="0"/>
              <a:t>Task2.m</a:t>
            </a:r>
            <a:r>
              <a:rPr lang="nb-NO" dirty="0"/>
              <a:t> and etc...”</a:t>
            </a:r>
          </a:p>
          <a:p>
            <a:r>
              <a:rPr lang="nb-NO" dirty="0"/>
              <a:t>You </a:t>
            </a:r>
            <a:r>
              <a:rPr lang="nb-NO" u="sng" dirty="0"/>
              <a:t>MUST</a:t>
            </a:r>
            <a:r>
              <a:rPr lang="nb-NO" dirty="0"/>
              <a:t> comment your code</a:t>
            </a:r>
          </a:p>
        </p:txBody>
      </p:sp>
      <p:pic>
        <p:nvPicPr>
          <p:cNvPr id="5" name="Picture 4" descr="random_co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208" y="1352427"/>
            <a:ext cx="849763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5D4E2-F4CB-48F8-B50B-A47DF0CF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3336"/>
            <a:ext cx="10515600" cy="1325563"/>
          </a:xfrm>
        </p:spPr>
        <p:txBody>
          <a:bodyPr/>
          <a:lstStyle/>
          <a:p>
            <a:r>
              <a:rPr lang="nb-NO" dirty="0" err="1"/>
              <a:t>Homogeneous</a:t>
            </a:r>
            <a:r>
              <a:rPr lang="nb-NO" dirty="0"/>
              <a:t> Transform</a:t>
            </a:r>
          </a:p>
        </p:txBody>
      </p:sp>
      <p:pic>
        <p:nvPicPr>
          <p:cNvPr id="5" name="Bilde 4" descr="Et bilde som inneholder flygende, fly, luft, mann&#10;&#10;Automatisk generert beskrivelse">
            <a:extLst>
              <a:ext uri="{FF2B5EF4-FFF2-40B4-BE49-F238E27FC236}">
                <a16:creationId xmlns:a16="http://schemas.microsoft.com/office/drawing/2014/main" id="{F1472DD0-6399-4AC0-9B81-6CEF9C8B9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1509713"/>
            <a:ext cx="5881688" cy="4397923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3DD24059-6162-49DD-9F8E-A4F6869875AD}"/>
              </a:ext>
            </a:extLst>
          </p:cNvPr>
          <p:cNvCxnSpPr>
            <a:cxnSpLocks/>
          </p:cNvCxnSpPr>
          <p:nvPr/>
        </p:nvCxnSpPr>
        <p:spPr>
          <a:xfrm flipV="1">
            <a:off x="5934075" y="2505076"/>
            <a:ext cx="723900" cy="305752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5296C99-DFC3-4A1E-8D27-9F7A07DE8159}"/>
              </a:ext>
            </a:extLst>
          </p:cNvPr>
          <p:cNvCxnSpPr>
            <a:cxnSpLocks/>
          </p:cNvCxnSpPr>
          <p:nvPr/>
        </p:nvCxnSpPr>
        <p:spPr>
          <a:xfrm>
            <a:off x="8239125" y="2505075"/>
            <a:ext cx="1266825" cy="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5EFDF3A-476C-4C8A-B94E-5FCB14ADAEA5}"/>
              </a:ext>
            </a:extLst>
          </p:cNvPr>
          <p:cNvCxnSpPr>
            <a:cxnSpLocks/>
          </p:cNvCxnSpPr>
          <p:nvPr/>
        </p:nvCxnSpPr>
        <p:spPr>
          <a:xfrm flipV="1">
            <a:off x="6010275" y="3124200"/>
            <a:ext cx="3867150" cy="2478137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DB6916FA-66C3-4B04-9FA4-1525893FF017}"/>
                  </a:ext>
                </a:extLst>
              </p:cNvPr>
              <p:cNvSpPr txBox="1"/>
              <p:nvPr/>
            </p:nvSpPr>
            <p:spPr>
              <a:xfrm>
                <a:off x="5000625" y="3521572"/>
                <a:ext cx="1395412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DB6916FA-66C3-4B04-9FA4-1525893FF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25" y="3521572"/>
                <a:ext cx="1395412" cy="374205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3DE9E7AA-12C0-4AC0-8D63-08A4DBDA8E63}"/>
                  </a:ext>
                </a:extLst>
              </p:cNvPr>
              <p:cNvSpPr txBox="1"/>
              <p:nvPr/>
            </p:nvSpPr>
            <p:spPr>
              <a:xfrm>
                <a:off x="8174831" y="2033290"/>
                <a:ext cx="1395412" cy="37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3DE9E7AA-12C0-4AC0-8D63-08A4DBDA8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831" y="2033290"/>
                <a:ext cx="1395412" cy="372474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67435DD9-EA34-4F20-9F00-4BB760E62370}"/>
                  </a:ext>
                </a:extLst>
              </p:cNvPr>
              <p:cNvSpPr txBox="1"/>
              <p:nvPr/>
            </p:nvSpPr>
            <p:spPr>
              <a:xfrm>
                <a:off x="7781925" y="4175876"/>
                <a:ext cx="1395412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67435DD9-EA34-4F20-9F00-4BB760E6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25" y="4175876"/>
                <a:ext cx="1395412" cy="374783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9F465107-B41C-42DD-A958-F90A424A7CC1}"/>
                  </a:ext>
                </a:extLst>
              </p:cNvPr>
              <p:cNvSpPr txBox="1"/>
              <p:nvPr/>
            </p:nvSpPr>
            <p:spPr>
              <a:xfrm>
                <a:off x="519344" y="2505075"/>
                <a:ext cx="3686778" cy="744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,  R is </a:t>
                </a:r>
                <a:r>
                  <a:rPr lang="nb-NO" dirty="0" err="1"/>
                  <a:t>rotation</a:t>
                </a:r>
                <a:r>
                  <a:rPr lang="nb-NO" dirty="0"/>
                  <a:t> </a:t>
                </a:r>
                <a:r>
                  <a:rPr lang="nb-NO" dirty="0" err="1"/>
                  <a:t>matrix</a:t>
                </a:r>
                <a:r>
                  <a:rPr lang="nb-NO" dirty="0"/>
                  <a:t> (3x3), </a:t>
                </a:r>
              </a:p>
              <a:p>
                <a:r>
                  <a:rPr lang="nb-NO" dirty="0"/>
                  <a:t>	    d is </a:t>
                </a:r>
                <a:r>
                  <a:rPr lang="nb-NO" dirty="0" err="1"/>
                  <a:t>translation</a:t>
                </a:r>
                <a:r>
                  <a:rPr lang="nb-NO" dirty="0"/>
                  <a:t> </a:t>
                </a:r>
                <a:r>
                  <a:rPr lang="nb-NO" dirty="0" err="1"/>
                  <a:t>vector</a:t>
                </a:r>
                <a:r>
                  <a:rPr lang="nb-NO" dirty="0"/>
                  <a:t> (1x3)</a:t>
                </a:r>
              </a:p>
            </p:txBody>
          </p:sp>
        </mc:Choice>
        <mc:Fallback>
          <p:sp>
            <p:nvSpPr>
              <p:cNvPr id="21" name="TekstSylinder 20">
                <a:extLst>
                  <a:ext uri="{FF2B5EF4-FFF2-40B4-BE49-F238E27FC236}">
                    <a16:creationId xmlns:a16="http://schemas.microsoft.com/office/drawing/2014/main" id="{9F465107-B41C-42DD-A958-F90A424A7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4" y="2505075"/>
                <a:ext cx="3686778" cy="744435"/>
              </a:xfrm>
              <a:prstGeom prst="rect">
                <a:avLst/>
              </a:prstGeom>
              <a:blipFill>
                <a:blip r:embed="rId6"/>
                <a:stretch>
                  <a:fillRect l="-3802" r="-3140" b="-180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D13571B6-CDA5-4122-813E-EC1DA07BD7F4}"/>
              </a:ext>
            </a:extLst>
          </p:cNvPr>
          <p:cNvCxnSpPr/>
          <p:nvPr/>
        </p:nvCxnSpPr>
        <p:spPr>
          <a:xfrm flipH="1">
            <a:off x="5538787" y="2505075"/>
            <a:ext cx="757238" cy="305752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Sylinder 23">
                <a:extLst>
                  <a:ext uri="{FF2B5EF4-FFF2-40B4-BE49-F238E27FC236}">
                    <a16:creationId xmlns:a16="http://schemas.microsoft.com/office/drawing/2014/main" id="{B932949B-E169-4177-AD6C-AF018C607354}"/>
                  </a:ext>
                </a:extLst>
              </p:cNvPr>
              <p:cNvSpPr txBox="1"/>
              <p:nvPr/>
            </p:nvSpPr>
            <p:spPr>
              <a:xfrm>
                <a:off x="4838699" y="4140696"/>
                <a:ext cx="1395412" cy="37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24" name="TekstSylinder 23">
                <a:extLst>
                  <a:ext uri="{FF2B5EF4-FFF2-40B4-BE49-F238E27FC236}">
                    <a16:creationId xmlns:a16="http://schemas.microsoft.com/office/drawing/2014/main" id="{B932949B-E169-4177-AD6C-AF018C607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9" y="4140696"/>
                <a:ext cx="1395412" cy="374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Sylinder 24">
                <a:extLst>
                  <a:ext uri="{FF2B5EF4-FFF2-40B4-BE49-F238E27FC236}">
                    <a16:creationId xmlns:a16="http://schemas.microsoft.com/office/drawing/2014/main" id="{4CDD4C55-0D08-43D2-AC1B-366893030A83}"/>
                  </a:ext>
                </a:extLst>
              </p:cNvPr>
              <p:cNvSpPr txBox="1"/>
              <p:nvPr/>
            </p:nvSpPr>
            <p:spPr>
              <a:xfrm>
                <a:off x="3543300" y="3521572"/>
                <a:ext cx="1895475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5" name="TekstSylinder 24">
                <a:extLst>
                  <a:ext uri="{FF2B5EF4-FFF2-40B4-BE49-F238E27FC236}">
                    <a16:creationId xmlns:a16="http://schemas.microsoft.com/office/drawing/2014/main" id="{4CDD4C55-0D08-43D2-AC1B-366893030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3521572"/>
                <a:ext cx="1895475" cy="605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kstSylinder 25">
                <a:extLst>
                  <a:ext uri="{FF2B5EF4-FFF2-40B4-BE49-F238E27FC236}">
                    <a16:creationId xmlns:a16="http://schemas.microsoft.com/office/drawing/2014/main" id="{C2A77BB1-D980-4276-AE35-835F39572B76}"/>
                  </a:ext>
                </a:extLst>
              </p:cNvPr>
              <p:cNvSpPr txBox="1"/>
              <p:nvPr/>
            </p:nvSpPr>
            <p:spPr>
              <a:xfrm>
                <a:off x="7924799" y="1361693"/>
                <a:ext cx="1895475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kstSylinder 25">
                <a:extLst>
                  <a:ext uri="{FF2B5EF4-FFF2-40B4-BE49-F238E27FC236}">
                    <a16:creationId xmlns:a16="http://schemas.microsoft.com/office/drawing/2014/main" id="{C2A77BB1-D980-4276-AE35-835F39572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1361693"/>
                <a:ext cx="1895475" cy="603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3DC4A1DD-7A56-472D-B71A-FCB0E8867D0B}"/>
                  </a:ext>
                </a:extLst>
              </p:cNvPr>
              <p:cNvSpPr txBox="1"/>
              <p:nvPr/>
            </p:nvSpPr>
            <p:spPr>
              <a:xfrm>
                <a:off x="8329611" y="4550659"/>
                <a:ext cx="1895475" cy="62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3DC4A1DD-7A56-472D-B71A-FCB0E8867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11" y="4550659"/>
                <a:ext cx="1895475" cy="628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02DB21F5-1C1A-493E-ACF0-4863C8757EEC}"/>
                  </a:ext>
                </a:extLst>
              </p:cNvPr>
              <p:cNvSpPr txBox="1"/>
              <p:nvPr/>
            </p:nvSpPr>
            <p:spPr>
              <a:xfrm>
                <a:off x="1700211" y="4196299"/>
                <a:ext cx="3948114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nb-NO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nb-NO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nb-NO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nb-NO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nb-NO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nb-NO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02DB21F5-1C1A-493E-ACF0-4863C875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11" y="4196299"/>
                <a:ext cx="3948114" cy="7087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Rotation matrix - Wikipedia">
            <a:extLst>
              <a:ext uri="{FF2B5EF4-FFF2-40B4-BE49-F238E27FC236}">
                <a16:creationId xmlns:a16="http://schemas.microsoft.com/office/drawing/2014/main" id="{FF0C4C03-3ED3-4D11-8E71-A81DDF4D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21572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80D665A-FA51-4FF7-9340-F53167488B0E}"/>
              </a:ext>
            </a:extLst>
          </p:cNvPr>
          <p:cNvSpPr txBox="1"/>
          <p:nvPr/>
        </p:nvSpPr>
        <p:spPr>
          <a:xfrm>
            <a:off x="542925" y="1361693"/>
            <a:ext cx="578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Represents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and </a:t>
            </a:r>
            <a:r>
              <a:rPr lang="nb-NO" dirty="0" err="1"/>
              <a:t>orientation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rigid-body relative to </a:t>
            </a:r>
            <a:r>
              <a:rPr lang="nb-NO" dirty="0" err="1"/>
              <a:t>another</a:t>
            </a:r>
            <a:r>
              <a:rPr lang="nb-NO" dirty="0"/>
              <a:t> </a:t>
            </a:r>
            <a:r>
              <a:rPr lang="nb-NO" dirty="0" err="1"/>
              <a:t>frame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11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24" grpId="0"/>
      <p:bldP spid="25" grpId="0"/>
      <p:bldP spid="25" grpId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8E49A-1B8D-4378-BEC4-7826E0B0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288"/>
            <a:ext cx="10515600" cy="1325563"/>
          </a:xfrm>
        </p:spPr>
        <p:txBody>
          <a:bodyPr/>
          <a:lstStyle/>
          <a:p>
            <a:r>
              <a:rPr lang="nb-NO" dirty="0" err="1"/>
              <a:t>Homogeneous</a:t>
            </a:r>
            <a:r>
              <a:rPr lang="nb-NO" dirty="0"/>
              <a:t> Transform Cont.</a:t>
            </a:r>
          </a:p>
        </p:txBody>
      </p:sp>
      <p:pic>
        <p:nvPicPr>
          <p:cNvPr id="5" name="Plassholder for innhold 4" descr="Et bilde som inneholder flygende, fly, luft, mann&#10;&#10;Automatisk generert beskrivelse">
            <a:extLst>
              <a:ext uri="{FF2B5EF4-FFF2-40B4-BE49-F238E27FC236}">
                <a16:creationId xmlns:a16="http://schemas.microsoft.com/office/drawing/2014/main" id="{F4FCB95A-231D-449B-8636-F379F6BFF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43" y="1981993"/>
            <a:ext cx="5248275" cy="39243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DAB0450-8A8B-40E5-B7DB-5F2923425285}"/>
              </a:ext>
            </a:extLst>
          </p:cNvPr>
          <p:cNvSpPr txBox="1"/>
          <p:nvPr/>
        </p:nvSpPr>
        <p:spPr>
          <a:xfrm>
            <a:off x="2540793" y="3944144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Rotate</a:t>
            </a:r>
            <a:r>
              <a:rPr lang="nb-NO" dirty="0"/>
              <a:t> -90 </a:t>
            </a:r>
            <a:r>
              <a:rPr lang="nb-NO" dirty="0" err="1"/>
              <a:t>degrees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X-axis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2E8DCD-F4CA-4C54-90D9-475A2E82365B}"/>
              </a:ext>
            </a:extLst>
          </p:cNvPr>
          <p:cNvSpPr txBox="1"/>
          <p:nvPr/>
        </p:nvSpPr>
        <p:spPr>
          <a:xfrm>
            <a:off x="6858000" y="3944143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Rotate</a:t>
            </a:r>
            <a:r>
              <a:rPr lang="nb-NO" dirty="0"/>
              <a:t> +90 </a:t>
            </a:r>
            <a:r>
              <a:rPr lang="nb-NO" dirty="0" err="1"/>
              <a:t>degrees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X-axis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889D11C-CA73-40C4-9DFC-0D76AF4E2C61}"/>
              </a:ext>
            </a:extLst>
          </p:cNvPr>
          <p:cNvSpPr txBox="1"/>
          <p:nvPr/>
        </p:nvSpPr>
        <p:spPr>
          <a:xfrm>
            <a:off x="2820589" y="2544524"/>
            <a:ext cx="19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(300,450,100)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417B288-787C-4389-8DE8-48CE1569C2F5}"/>
              </a:ext>
            </a:extLst>
          </p:cNvPr>
          <p:cNvSpPr txBox="1"/>
          <p:nvPr/>
        </p:nvSpPr>
        <p:spPr>
          <a:xfrm>
            <a:off x="6441281" y="1835428"/>
            <a:ext cx="19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(500,650,100)</a:t>
            </a:r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FCF4217C-FAE6-4A7F-8222-08C3154F1620}"/>
              </a:ext>
            </a:extLst>
          </p:cNvPr>
          <p:cNvGrpSpPr/>
          <p:nvPr/>
        </p:nvGrpSpPr>
        <p:grpSpPr>
          <a:xfrm>
            <a:off x="1485303" y="3724275"/>
            <a:ext cx="797719" cy="609600"/>
            <a:chOff x="6441281" y="5200650"/>
            <a:chExt cx="797719" cy="609600"/>
          </a:xfrm>
        </p:grpSpPr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4E2FDB66-F24C-4C0B-858B-58E68C311967}"/>
                </a:ext>
              </a:extLst>
            </p:cNvPr>
            <p:cNvCxnSpPr/>
            <p:nvPr/>
          </p:nvCxnSpPr>
          <p:spPr>
            <a:xfrm>
              <a:off x="6441281" y="5810250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12">
              <a:extLst>
                <a:ext uri="{FF2B5EF4-FFF2-40B4-BE49-F238E27FC236}">
                  <a16:creationId xmlns:a16="http://schemas.microsoft.com/office/drawing/2014/main" id="{ADEDF98B-2DD7-4BC3-977B-41BAA6D560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1281" y="5200650"/>
              <a:ext cx="0" cy="5905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A8438FC5-E5DA-4FF6-A7C9-AB2BBFD89546}"/>
                </a:ext>
              </a:extLst>
            </p:cNvPr>
            <p:cNvCxnSpPr/>
            <p:nvPr/>
          </p:nvCxnSpPr>
          <p:spPr>
            <a:xfrm flipV="1">
              <a:off x="6441281" y="5457825"/>
              <a:ext cx="416719" cy="352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l: bøyd oppover 16">
            <a:extLst>
              <a:ext uri="{FF2B5EF4-FFF2-40B4-BE49-F238E27FC236}">
                <a16:creationId xmlns:a16="http://schemas.microsoft.com/office/drawing/2014/main" id="{A5CCEF53-52B8-451D-8F3D-02739512BEDA}"/>
              </a:ext>
            </a:extLst>
          </p:cNvPr>
          <p:cNvSpPr/>
          <p:nvPr/>
        </p:nvSpPr>
        <p:spPr>
          <a:xfrm>
            <a:off x="4142783" y="5516344"/>
            <a:ext cx="298846" cy="2939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4F2FD926-C57D-4474-B4E0-DA8D6E8C01EC}"/>
              </a:ext>
            </a:extLst>
          </p:cNvPr>
          <p:cNvGrpSpPr/>
          <p:nvPr/>
        </p:nvGrpSpPr>
        <p:grpSpPr>
          <a:xfrm>
            <a:off x="1485303" y="3826887"/>
            <a:ext cx="797719" cy="497464"/>
            <a:chOff x="8805863" y="5324475"/>
            <a:chExt cx="797719" cy="497464"/>
          </a:xfrm>
        </p:grpSpPr>
        <p:cxnSp>
          <p:nvCxnSpPr>
            <p:cNvPr id="19" name="Rett pilkobling 18">
              <a:extLst>
                <a:ext uri="{FF2B5EF4-FFF2-40B4-BE49-F238E27FC236}">
                  <a16:creationId xmlns:a16="http://schemas.microsoft.com/office/drawing/2014/main" id="{F345F23A-36F9-4EB9-9A78-4D35A1C6BDC7}"/>
                </a:ext>
              </a:extLst>
            </p:cNvPr>
            <p:cNvCxnSpPr>
              <a:cxnSpLocks/>
            </p:cNvCxnSpPr>
            <p:nvPr/>
          </p:nvCxnSpPr>
          <p:spPr>
            <a:xfrm>
              <a:off x="8805863" y="5821938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pilkobling 19">
              <a:extLst>
                <a:ext uri="{FF2B5EF4-FFF2-40B4-BE49-F238E27FC236}">
                  <a16:creationId xmlns:a16="http://schemas.microsoft.com/office/drawing/2014/main" id="{F76B5387-114B-442A-83DC-72CFC4378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5863" y="5324475"/>
              <a:ext cx="176212" cy="4784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pilkobling 20">
              <a:extLst>
                <a:ext uri="{FF2B5EF4-FFF2-40B4-BE49-F238E27FC236}">
                  <a16:creationId xmlns:a16="http://schemas.microsoft.com/office/drawing/2014/main" id="{CAA26FEB-27EB-4516-A2B8-7A7E12494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5863" y="5630357"/>
              <a:ext cx="381001" cy="191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F8AA48AC-8C41-4233-B0D2-779030C52556}"/>
              </a:ext>
            </a:extLst>
          </p:cNvPr>
          <p:cNvGrpSpPr/>
          <p:nvPr/>
        </p:nvGrpSpPr>
        <p:grpSpPr>
          <a:xfrm>
            <a:off x="1496615" y="4049493"/>
            <a:ext cx="797719" cy="428050"/>
            <a:chOff x="10424514" y="5516344"/>
            <a:chExt cx="797719" cy="428050"/>
          </a:xfrm>
        </p:grpSpPr>
        <p:cxnSp>
          <p:nvCxnSpPr>
            <p:cNvPr id="33" name="Rett pilkobling 32">
              <a:extLst>
                <a:ext uri="{FF2B5EF4-FFF2-40B4-BE49-F238E27FC236}">
                  <a16:creationId xmlns:a16="http://schemas.microsoft.com/office/drawing/2014/main" id="{7519B246-2741-429A-ADD7-A6B17BC1CD87}"/>
                </a:ext>
              </a:extLst>
            </p:cNvPr>
            <p:cNvCxnSpPr>
              <a:cxnSpLocks/>
            </p:cNvCxnSpPr>
            <p:nvPr/>
          </p:nvCxnSpPr>
          <p:spPr>
            <a:xfrm>
              <a:off x="10424514" y="5791200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tt pilkobling 33">
              <a:extLst>
                <a:ext uri="{FF2B5EF4-FFF2-40B4-BE49-F238E27FC236}">
                  <a16:creationId xmlns:a16="http://schemas.microsoft.com/office/drawing/2014/main" id="{E6481231-AED7-41CE-9C86-222F35B08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4514" y="5516344"/>
              <a:ext cx="243486" cy="2558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tt pilkobling 34">
              <a:extLst>
                <a:ext uri="{FF2B5EF4-FFF2-40B4-BE49-F238E27FC236}">
                  <a16:creationId xmlns:a16="http://schemas.microsoft.com/office/drawing/2014/main" id="{8F02FB05-1271-4A6B-BA77-670A009C7CA4}"/>
                </a:ext>
              </a:extLst>
            </p:cNvPr>
            <p:cNvCxnSpPr>
              <a:cxnSpLocks/>
            </p:cNvCxnSpPr>
            <p:nvPr/>
          </p:nvCxnSpPr>
          <p:spPr>
            <a:xfrm>
              <a:off x="10424514" y="5791201"/>
              <a:ext cx="357786" cy="1531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41E54C10-A951-4957-926A-7CF3E19BA1CF}"/>
              </a:ext>
            </a:extLst>
          </p:cNvPr>
          <p:cNvGrpSpPr/>
          <p:nvPr/>
        </p:nvGrpSpPr>
        <p:grpSpPr>
          <a:xfrm>
            <a:off x="1494826" y="4066095"/>
            <a:ext cx="797719" cy="610176"/>
            <a:chOff x="10954940" y="4590474"/>
            <a:chExt cx="797719" cy="610176"/>
          </a:xfrm>
        </p:grpSpPr>
        <p:cxnSp>
          <p:nvCxnSpPr>
            <p:cNvPr id="42" name="Rett pilkobling 41">
              <a:extLst>
                <a:ext uri="{FF2B5EF4-FFF2-40B4-BE49-F238E27FC236}">
                  <a16:creationId xmlns:a16="http://schemas.microsoft.com/office/drawing/2014/main" id="{17323885-7B81-4C31-9728-BA32DAB6AD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54940" y="4847074"/>
              <a:ext cx="7977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pilkobling 42">
              <a:extLst>
                <a:ext uri="{FF2B5EF4-FFF2-40B4-BE49-F238E27FC236}">
                  <a16:creationId xmlns:a16="http://schemas.microsoft.com/office/drawing/2014/main" id="{3FB2CA33-580A-458A-BD4F-0DD61406A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4940" y="4590474"/>
              <a:ext cx="398860" cy="237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tt pilkobling 43">
              <a:extLst>
                <a:ext uri="{FF2B5EF4-FFF2-40B4-BE49-F238E27FC236}">
                  <a16:creationId xmlns:a16="http://schemas.microsoft.com/office/drawing/2014/main" id="{9317CC84-6DC5-4642-A447-4B9AAFFF8BBD}"/>
                </a:ext>
              </a:extLst>
            </p:cNvPr>
            <p:cNvCxnSpPr>
              <a:cxnSpLocks/>
            </p:cNvCxnSpPr>
            <p:nvPr/>
          </p:nvCxnSpPr>
          <p:spPr>
            <a:xfrm>
              <a:off x="10954940" y="4847075"/>
              <a:ext cx="0" cy="353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il: bøyd oppover 51">
            <a:extLst>
              <a:ext uri="{FF2B5EF4-FFF2-40B4-BE49-F238E27FC236}">
                <a16:creationId xmlns:a16="http://schemas.microsoft.com/office/drawing/2014/main" id="{74669329-232D-4DC1-BA8F-35DA92586A77}"/>
              </a:ext>
            </a:extLst>
          </p:cNvPr>
          <p:cNvSpPr/>
          <p:nvPr/>
        </p:nvSpPr>
        <p:spPr>
          <a:xfrm>
            <a:off x="1888928" y="4174123"/>
            <a:ext cx="298846" cy="2938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4" name="Gruppe 93">
            <a:extLst>
              <a:ext uri="{FF2B5EF4-FFF2-40B4-BE49-F238E27FC236}">
                <a16:creationId xmlns:a16="http://schemas.microsoft.com/office/drawing/2014/main" id="{B4670B63-7ECC-4122-AB4A-5D5D8950C351}"/>
              </a:ext>
            </a:extLst>
          </p:cNvPr>
          <p:cNvGrpSpPr/>
          <p:nvPr/>
        </p:nvGrpSpPr>
        <p:grpSpPr>
          <a:xfrm>
            <a:off x="10191750" y="3826887"/>
            <a:ext cx="857250" cy="795747"/>
            <a:chOff x="10191750" y="3826887"/>
            <a:chExt cx="857250" cy="795747"/>
          </a:xfrm>
        </p:grpSpPr>
        <p:cxnSp>
          <p:nvCxnSpPr>
            <p:cNvPr id="58" name="Rett pilkobling 57">
              <a:extLst>
                <a:ext uri="{FF2B5EF4-FFF2-40B4-BE49-F238E27FC236}">
                  <a16:creationId xmlns:a16="http://schemas.microsoft.com/office/drawing/2014/main" id="{3DCF9041-EDFB-4DB9-9554-5BFC279F3D90}"/>
                </a:ext>
              </a:extLst>
            </p:cNvPr>
            <p:cNvCxnSpPr/>
            <p:nvPr/>
          </p:nvCxnSpPr>
          <p:spPr>
            <a:xfrm>
              <a:off x="10191750" y="4468019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il: bøyd nedover 60">
              <a:extLst>
                <a:ext uri="{FF2B5EF4-FFF2-40B4-BE49-F238E27FC236}">
                  <a16:creationId xmlns:a16="http://schemas.microsoft.com/office/drawing/2014/main" id="{BFFDF324-D126-42DB-AC48-3969529C275D}"/>
                </a:ext>
              </a:extLst>
            </p:cNvPr>
            <p:cNvSpPr/>
            <p:nvPr/>
          </p:nvSpPr>
          <p:spPr>
            <a:xfrm>
              <a:off x="10620374" y="4295776"/>
              <a:ext cx="353615" cy="32685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tx1"/>
                </a:solidFill>
              </a:endParaRPr>
            </a:p>
          </p:txBody>
        </p:sp>
        <p:cxnSp>
          <p:nvCxnSpPr>
            <p:cNvPr id="63" name="Rett pilkobling 62">
              <a:extLst>
                <a:ext uri="{FF2B5EF4-FFF2-40B4-BE49-F238E27FC236}">
                  <a16:creationId xmlns:a16="http://schemas.microsoft.com/office/drawing/2014/main" id="{CF68E8EC-8B5D-495F-A53C-AE2936A1CC34}"/>
                </a:ext>
              </a:extLst>
            </p:cNvPr>
            <p:cNvCxnSpPr/>
            <p:nvPr/>
          </p:nvCxnSpPr>
          <p:spPr>
            <a:xfrm flipV="1">
              <a:off x="10204550" y="3826887"/>
              <a:ext cx="0" cy="641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pilkobling 64">
              <a:extLst>
                <a:ext uri="{FF2B5EF4-FFF2-40B4-BE49-F238E27FC236}">
                  <a16:creationId xmlns:a16="http://schemas.microsoft.com/office/drawing/2014/main" id="{F82AEF82-C935-453B-A9A7-3556CF16B4DC}"/>
                </a:ext>
              </a:extLst>
            </p:cNvPr>
            <p:cNvCxnSpPr/>
            <p:nvPr/>
          </p:nvCxnSpPr>
          <p:spPr>
            <a:xfrm flipV="1">
              <a:off x="10191750" y="4184872"/>
              <a:ext cx="428624" cy="314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e 94">
            <a:extLst>
              <a:ext uri="{FF2B5EF4-FFF2-40B4-BE49-F238E27FC236}">
                <a16:creationId xmlns:a16="http://schemas.microsoft.com/office/drawing/2014/main" id="{BB228239-5272-4599-ABA6-0B85F1ECD931}"/>
              </a:ext>
            </a:extLst>
          </p:cNvPr>
          <p:cNvGrpSpPr/>
          <p:nvPr/>
        </p:nvGrpSpPr>
        <p:grpSpPr>
          <a:xfrm>
            <a:off x="9748837" y="4134395"/>
            <a:ext cx="1295400" cy="362116"/>
            <a:chOff x="9839325" y="2734837"/>
            <a:chExt cx="1295400" cy="362116"/>
          </a:xfrm>
        </p:grpSpPr>
        <p:cxnSp>
          <p:nvCxnSpPr>
            <p:cNvPr id="66" name="Rett pilkobling 65">
              <a:extLst>
                <a:ext uri="{FF2B5EF4-FFF2-40B4-BE49-F238E27FC236}">
                  <a16:creationId xmlns:a16="http://schemas.microsoft.com/office/drawing/2014/main" id="{792798B7-1E56-4C90-8156-BC8CE8119270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475" y="3065488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tt pilkobling 66">
              <a:extLst>
                <a:ext uri="{FF2B5EF4-FFF2-40B4-BE49-F238E27FC236}">
                  <a16:creationId xmlns:a16="http://schemas.microsoft.com/office/drawing/2014/main" id="{DBCD038E-2CA4-4E30-B485-FACB49F60B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9325" y="2849018"/>
              <a:ext cx="450951" cy="2164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tt pilkobling 67">
              <a:extLst>
                <a:ext uri="{FF2B5EF4-FFF2-40B4-BE49-F238E27FC236}">
                  <a16:creationId xmlns:a16="http://schemas.microsoft.com/office/drawing/2014/main" id="{322ECE6F-1D77-4F82-8B2C-5123182B0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7475" y="2734837"/>
              <a:ext cx="228600" cy="36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e 95">
            <a:extLst>
              <a:ext uri="{FF2B5EF4-FFF2-40B4-BE49-F238E27FC236}">
                <a16:creationId xmlns:a16="http://schemas.microsoft.com/office/drawing/2014/main" id="{F1796968-777F-4228-A980-63D1CB4BFFF8}"/>
              </a:ext>
            </a:extLst>
          </p:cNvPr>
          <p:cNvGrpSpPr/>
          <p:nvPr/>
        </p:nvGrpSpPr>
        <p:grpSpPr>
          <a:xfrm>
            <a:off x="9740206" y="4078861"/>
            <a:ext cx="1302546" cy="610971"/>
            <a:chOff x="9832179" y="1607864"/>
            <a:chExt cx="1302546" cy="610971"/>
          </a:xfrm>
        </p:grpSpPr>
        <p:cxnSp>
          <p:nvCxnSpPr>
            <p:cNvPr id="78" name="Rett pilkobling 77">
              <a:extLst>
                <a:ext uri="{FF2B5EF4-FFF2-40B4-BE49-F238E27FC236}">
                  <a16:creationId xmlns:a16="http://schemas.microsoft.com/office/drawing/2014/main" id="{A426B179-3749-4F55-9469-C91E6E84147E}"/>
                </a:ext>
              </a:extLst>
            </p:cNvPr>
            <p:cNvCxnSpPr>
              <a:cxnSpLocks/>
            </p:cNvCxnSpPr>
            <p:nvPr/>
          </p:nvCxnSpPr>
          <p:spPr>
            <a:xfrm>
              <a:off x="10277475" y="1990494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tt pilkobling 78">
              <a:extLst>
                <a:ext uri="{FF2B5EF4-FFF2-40B4-BE49-F238E27FC236}">
                  <a16:creationId xmlns:a16="http://schemas.microsoft.com/office/drawing/2014/main" id="{C331D48F-1218-42D6-9DEC-4D3900E49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32179" y="1997405"/>
              <a:ext cx="450952" cy="221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tt pilkobling 79">
              <a:extLst>
                <a:ext uri="{FF2B5EF4-FFF2-40B4-BE49-F238E27FC236}">
                  <a16:creationId xmlns:a16="http://schemas.microsoft.com/office/drawing/2014/main" id="{09546044-CAE1-4DAF-9775-1CFA0AE9F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7475" y="1607864"/>
              <a:ext cx="138112" cy="414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pe 96">
            <a:extLst>
              <a:ext uri="{FF2B5EF4-FFF2-40B4-BE49-F238E27FC236}">
                <a16:creationId xmlns:a16="http://schemas.microsoft.com/office/drawing/2014/main" id="{BCF195E9-3D5C-48CF-B7F2-62595CAC3AF3}"/>
              </a:ext>
            </a:extLst>
          </p:cNvPr>
          <p:cNvGrpSpPr/>
          <p:nvPr/>
        </p:nvGrpSpPr>
        <p:grpSpPr>
          <a:xfrm>
            <a:off x="9980715" y="4049493"/>
            <a:ext cx="1062037" cy="744060"/>
            <a:chOff x="10191750" y="587964"/>
            <a:chExt cx="1062037" cy="744060"/>
          </a:xfrm>
        </p:grpSpPr>
        <p:cxnSp>
          <p:nvCxnSpPr>
            <p:cNvPr id="85" name="Rett pilkobling 84">
              <a:extLst>
                <a:ext uri="{FF2B5EF4-FFF2-40B4-BE49-F238E27FC236}">
                  <a16:creationId xmlns:a16="http://schemas.microsoft.com/office/drawing/2014/main" id="{BB21C98F-BBB5-442A-BBB1-C26286FE179F}"/>
                </a:ext>
              </a:extLst>
            </p:cNvPr>
            <p:cNvCxnSpPr>
              <a:cxnSpLocks/>
            </p:cNvCxnSpPr>
            <p:nvPr/>
          </p:nvCxnSpPr>
          <p:spPr>
            <a:xfrm>
              <a:off x="10396537" y="998257"/>
              <a:ext cx="857250" cy="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tt pilkobling 85">
              <a:extLst>
                <a:ext uri="{FF2B5EF4-FFF2-40B4-BE49-F238E27FC236}">
                  <a16:creationId xmlns:a16="http://schemas.microsoft.com/office/drawing/2014/main" id="{1F297677-7BD7-4D2B-B6F2-D69ED5F11D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1750" y="998259"/>
              <a:ext cx="217590" cy="333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tt pilkobling 86">
              <a:extLst>
                <a:ext uri="{FF2B5EF4-FFF2-40B4-BE49-F238E27FC236}">
                  <a16:creationId xmlns:a16="http://schemas.microsoft.com/office/drawing/2014/main" id="{EE192988-FA3B-4732-B3DD-1CF3C9712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6537" y="587964"/>
              <a:ext cx="0" cy="441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Pil: bøyd nedover 97">
            <a:extLst>
              <a:ext uri="{FF2B5EF4-FFF2-40B4-BE49-F238E27FC236}">
                <a16:creationId xmlns:a16="http://schemas.microsoft.com/office/drawing/2014/main" id="{08E198D6-E16C-4E3A-BAE0-044248AFF2FE}"/>
              </a:ext>
            </a:extLst>
          </p:cNvPr>
          <p:cNvSpPr/>
          <p:nvPr/>
        </p:nvSpPr>
        <p:spPr>
          <a:xfrm>
            <a:off x="10629017" y="4295776"/>
            <a:ext cx="353615" cy="3268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BA6C71BC-37A8-48A5-9D20-B1669CF253F3}"/>
              </a:ext>
            </a:extLst>
          </p:cNvPr>
          <p:cNvSpPr txBox="1"/>
          <p:nvPr/>
        </p:nvSpPr>
        <p:spPr>
          <a:xfrm>
            <a:off x="2820589" y="5663297"/>
            <a:ext cx="19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(0,0,0)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kstSylinder 99">
                <a:extLst>
                  <a:ext uri="{FF2B5EF4-FFF2-40B4-BE49-F238E27FC236}">
                    <a16:creationId xmlns:a16="http://schemas.microsoft.com/office/drawing/2014/main" id="{F27AEC1D-817D-46BE-82D4-506E084C6AF8}"/>
                  </a:ext>
                </a:extLst>
              </p:cNvPr>
              <p:cNvSpPr txBox="1"/>
              <p:nvPr/>
            </p:nvSpPr>
            <p:spPr>
              <a:xfrm>
                <a:off x="3911910" y="3709597"/>
                <a:ext cx="1272557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00" name="TekstSylinder 99">
                <a:extLst>
                  <a:ext uri="{FF2B5EF4-FFF2-40B4-BE49-F238E27FC236}">
                    <a16:creationId xmlns:a16="http://schemas.microsoft.com/office/drawing/2014/main" id="{F27AEC1D-817D-46BE-82D4-506E084C6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10" y="3709597"/>
                <a:ext cx="1272557" cy="846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kstSylinder 100">
                <a:extLst>
                  <a:ext uri="{FF2B5EF4-FFF2-40B4-BE49-F238E27FC236}">
                    <a16:creationId xmlns:a16="http://schemas.microsoft.com/office/drawing/2014/main" id="{5F88A67C-A018-48A8-883F-226E67603EBA}"/>
                  </a:ext>
                </a:extLst>
              </p:cNvPr>
              <p:cNvSpPr txBox="1"/>
              <p:nvPr/>
            </p:nvSpPr>
            <p:spPr>
              <a:xfrm>
                <a:off x="5567365" y="4025678"/>
                <a:ext cx="2543175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01" name="TekstSylinder 100">
                <a:extLst>
                  <a:ext uri="{FF2B5EF4-FFF2-40B4-BE49-F238E27FC236}">
                    <a16:creationId xmlns:a16="http://schemas.microsoft.com/office/drawing/2014/main" id="{5F88A67C-A018-48A8-883F-226E6760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65" y="4025678"/>
                <a:ext cx="2543175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Rett pilkobling 102">
            <a:extLst>
              <a:ext uri="{FF2B5EF4-FFF2-40B4-BE49-F238E27FC236}">
                <a16:creationId xmlns:a16="http://schemas.microsoft.com/office/drawing/2014/main" id="{9A89FED7-BEB7-4231-ADB7-43F88CE43D56}"/>
              </a:ext>
            </a:extLst>
          </p:cNvPr>
          <p:cNvCxnSpPr>
            <a:cxnSpLocks/>
          </p:cNvCxnSpPr>
          <p:nvPr/>
        </p:nvCxnSpPr>
        <p:spPr>
          <a:xfrm flipV="1">
            <a:off x="3497462" y="2819401"/>
            <a:ext cx="794744" cy="284389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tt pilkobling 104">
            <a:extLst>
              <a:ext uri="{FF2B5EF4-FFF2-40B4-BE49-F238E27FC236}">
                <a16:creationId xmlns:a16="http://schemas.microsoft.com/office/drawing/2014/main" id="{4112A2B1-4A0E-4D51-B0A2-2778B0463E55}"/>
              </a:ext>
            </a:extLst>
          </p:cNvPr>
          <p:cNvCxnSpPr>
            <a:cxnSpLocks/>
          </p:cNvCxnSpPr>
          <p:nvPr/>
        </p:nvCxnSpPr>
        <p:spPr>
          <a:xfrm flipV="1">
            <a:off x="3524398" y="2981325"/>
            <a:ext cx="3583636" cy="268197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2" grpId="0" animBg="1"/>
      <p:bldP spid="98" grpId="0" animBg="1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024A14-1947-44C4-83ED-03129E79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nb-NO" sz="2800" dirty="0"/>
              <a:t>Robot </a:t>
            </a:r>
            <a:r>
              <a:rPr lang="nb-NO" sz="2800" dirty="0" err="1"/>
              <a:t>Coordinate</a:t>
            </a:r>
            <a:r>
              <a:rPr lang="nb-NO" sz="2800" dirty="0"/>
              <a:t> </a:t>
            </a:r>
            <a:r>
              <a:rPr lang="nb-NO" sz="2800" dirty="0" err="1"/>
              <a:t>Frame</a:t>
            </a:r>
            <a:endParaRPr lang="nb-NO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9B875A-2E2E-47D5-B5A3-C55CF792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A robot performs task in its own coordinate frame. </a:t>
            </a:r>
          </a:p>
          <a:p>
            <a:endParaRPr lang="en-US" sz="1700" dirty="0"/>
          </a:p>
          <a:p>
            <a:r>
              <a:rPr lang="en-US" sz="1700" dirty="0"/>
              <a:t>The next lecture will focus on modeling a robotic manipulator using forward-kinematics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173B7D-35FE-404B-B7FD-1F9F687FF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4641"/>
          <a:stretch/>
        </p:blipFill>
        <p:spPr>
          <a:xfrm>
            <a:off x="5056622" y="873844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26591-6E03-4AA6-94D4-7E0D5CF3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nb-NO" sz="4000" dirty="0" err="1"/>
              <a:t>Two</a:t>
            </a:r>
            <a:r>
              <a:rPr lang="nb-NO" sz="4000" dirty="0"/>
              <a:t> </a:t>
            </a:r>
            <a:r>
              <a:rPr lang="nb-NO" sz="4000" dirty="0" err="1"/>
              <a:t>coordinate</a:t>
            </a:r>
            <a:r>
              <a:rPr lang="nb-NO" sz="4000" dirty="0"/>
              <a:t> </a:t>
            </a:r>
            <a:r>
              <a:rPr lang="nb-NO" sz="4000" dirty="0" err="1"/>
              <a:t>frames</a:t>
            </a:r>
            <a:endParaRPr lang="nb-NO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CE2976-8D72-43B0-A562-8F608BE08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r>
              <a:rPr lang="en-US" sz="1800" dirty="0"/>
              <a:t>A robot is placed on another coordinate frame. Let’s call this world coordinate frame.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20163E7-0941-4116-AAEF-3DD53C54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02" y="559406"/>
            <a:ext cx="6203867" cy="57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CF8D93C-7A5C-474F-8AD0-51F7ADA94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22" y="286672"/>
            <a:ext cx="6775953" cy="6206203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69B40A-58DF-40A3-BB62-C0AC47318D3D}"/>
              </a:ext>
            </a:extLst>
          </p:cNvPr>
          <p:cNvSpPr txBox="1"/>
          <p:nvPr/>
        </p:nvSpPr>
        <p:spPr>
          <a:xfrm>
            <a:off x="447675" y="5715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Three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endParaRPr lang="nb-NO" dirty="0"/>
          </a:p>
          <a:p>
            <a:r>
              <a:rPr lang="nb-NO" dirty="0"/>
              <a:t>- With </a:t>
            </a:r>
            <a:r>
              <a:rPr lang="nb-NO" dirty="0" err="1"/>
              <a:t>homogeneous</a:t>
            </a:r>
            <a:r>
              <a:rPr lang="nb-NO" dirty="0"/>
              <a:t> </a:t>
            </a:r>
            <a:r>
              <a:rPr lang="nb-NO" dirty="0" err="1"/>
              <a:t>transforms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represent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</a:t>
            </a:r>
            <a:r>
              <a:rPr lang="nb-NO" dirty="0" err="1"/>
              <a:t>amongst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endParaRPr lang="nb-NO" dirty="0"/>
          </a:p>
        </p:txBody>
      </p:sp>
      <p:sp>
        <p:nvSpPr>
          <p:cNvPr id="9" name="Pil: sirkelformet 8">
            <a:extLst>
              <a:ext uri="{FF2B5EF4-FFF2-40B4-BE49-F238E27FC236}">
                <a16:creationId xmlns:a16="http://schemas.microsoft.com/office/drawing/2014/main" id="{18C825AC-5542-4D59-8DC3-C1E0AC99775B}"/>
              </a:ext>
            </a:extLst>
          </p:cNvPr>
          <p:cNvSpPr/>
          <p:nvPr/>
        </p:nvSpPr>
        <p:spPr>
          <a:xfrm>
            <a:off x="7429501" y="1162049"/>
            <a:ext cx="2076450" cy="20859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47668"/>
              <a:gd name="adj5" fmla="val 125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F7B3184-09F9-4E9A-BD17-57E15CA5D40B}"/>
              </a:ext>
            </a:extLst>
          </p:cNvPr>
          <p:cNvSpPr txBox="1"/>
          <p:nvPr/>
        </p:nvSpPr>
        <p:spPr>
          <a:xfrm>
            <a:off x="7839075" y="97738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accent4">
                    <a:lumMod val="75000"/>
                  </a:schemeClr>
                </a:solidFill>
              </a:rPr>
              <a:t>Converting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9150DABE-7370-4DE3-8640-17913D4B3098}"/>
              </a:ext>
            </a:extLst>
          </p:cNvPr>
          <p:cNvCxnSpPr/>
          <p:nvPr/>
        </p:nvCxnSpPr>
        <p:spPr>
          <a:xfrm flipH="1">
            <a:off x="7286625" y="2790825"/>
            <a:ext cx="2133600" cy="381000"/>
          </a:xfrm>
          <a:prstGeom prst="straightConnector1">
            <a:avLst/>
          </a:prstGeom>
          <a:ln w="952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64A219-09FB-41BB-ADE1-80DA6E14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CAFB2D0-B961-4730-BE85-CF0578FB7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,ф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Fixed</a:t>
                </a:r>
                <a:r>
                  <a:rPr lang="nb-NO" dirty="0"/>
                  <a:t>, </a:t>
                </a:r>
                <a:r>
                  <a:rPr lang="nb-NO" dirty="0" err="1"/>
                  <a:t>premultiply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Current</a:t>
                </a:r>
                <a:r>
                  <a:rPr lang="nb-NO" dirty="0"/>
                  <a:t>, post-</a:t>
                </a:r>
                <a:r>
                  <a:rPr lang="nb-NO" dirty="0" err="1"/>
                  <a:t>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/>
                  <a:t>Read 2.4.3 for a more </a:t>
                </a:r>
                <a:r>
                  <a:rPr lang="nb-NO" dirty="0" err="1"/>
                  <a:t>detailed</a:t>
                </a:r>
                <a:r>
                  <a:rPr lang="nb-NO" dirty="0"/>
                  <a:t> </a:t>
                </a:r>
                <a:r>
                  <a:rPr lang="nb-NO" dirty="0" err="1"/>
                  <a:t>explanation</a:t>
                </a:r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CAFB2D0-B961-4730-BE85-CF0578FB7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1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F14104-432E-4B60-A94F-5BBA2109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496817A9-E3F7-4E15-93B6-6ED7B6C4C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</m:oMath>
                </a14:m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Fixed</a:t>
                </a:r>
                <a:r>
                  <a:rPr lang="nb-NO" dirty="0"/>
                  <a:t>, </a:t>
                </a:r>
                <a:r>
                  <a:rPr lang="nb-NO" dirty="0" err="1"/>
                  <a:t>premultiply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 err="1"/>
                  <a:t>Current</a:t>
                </a:r>
                <a:r>
                  <a:rPr lang="nb-NO" dirty="0"/>
                  <a:t>, post-</a:t>
                </a:r>
                <a:r>
                  <a:rPr lang="nb-NO" dirty="0" err="1"/>
                  <a:t>multiply</a:t>
                </a:r>
                <a:endParaRPr lang="nb-NO" dirty="0"/>
              </a:p>
              <a:p>
                <a:endParaRPr lang="nb-NO" dirty="0"/>
              </a:p>
              <a:p>
                <a:r>
                  <a:rPr lang="nb-NO" dirty="0"/>
                  <a:t>Read 2.4.3 for a more </a:t>
                </a:r>
                <a:r>
                  <a:rPr lang="nb-NO" dirty="0" err="1"/>
                  <a:t>detailed</a:t>
                </a:r>
                <a:r>
                  <a:rPr lang="nb-NO" dirty="0"/>
                  <a:t> </a:t>
                </a:r>
                <a:r>
                  <a:rPr lang="nb-NO" dirty="0" err="1"/>
                  <a:t>explanation</a:t>
                </a: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  <a:p>
                <a:endParaRPr lang="nb-NO" dirty="0"/>
              </a:p>
            </p:txBody>
          </p:sp>
        </mc:Choice>
        <mc:Fallback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496817A9-E3F7-4E15-93B6-6ED7B6C4C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37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AEBA8-F5D2-4E89-82E9-96492E16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</a:t>
            </a:r>
          </a:p>
        </p:txBody>
      </p:sp>
      <p:pic>
        <p:nvPicPr>
          <p:cNvPr id="5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0DEDA52B-08D4-4DF8-8429-A499841A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612753"/>
            <a:ext cx="4933950" cy="429924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69B47CB6-CE7B-4048-B0F2-42912896FF10}"/>
                  </a:ext>
                </a:extLst>
              </p:cNvPr>
              <p:cNvSpPr txBox="1"/>
              <p:nvPr/>
            </p:nvSpPr>
            <p:spPr>
              <a:xfrm>
                <a:off x="923925" y="2066925"/>
                <a:ext cx="5229225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69B47CB6-CE7B-4048-B0F2-42912896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066925"/>
                <a:ext cx="5229225" cy="374783"/>
              </a:xfrm>
              <a:prstGeom prst="rect">
                <a:avLst/>
              </a:prstGeom>
              <a:blipFill>
                <a:blip r:embed="rId3"/>
                <a:stretch>
                  <a:fillRect l="-1050" t="-6452" b="-241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7F8BCF64-F6FC-4C8E-89E8-ADFFDEC0C38E}"/>
                  </a:ext>
                </a:extLst>
              </p:cNvPr>
              <p:cNvSpPr/>
              <p:nvPr/>
            </p:nvSpPr>
            <p:spPr>
              <a:xfrm>
                <a:off x="490538" y="2817945"/>
                <a:ext cx="6096000" cy="8367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b-NO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,  R is </a:t>
                </a:r>
                <a:r>
                  <a:rPr lang="nb-NO" dirty="0" err="1"/>
                  <a:t>rotation</a:t>
                </a:r>
                <a:r>
                  <a:rPr lang="nb-NO" dirty="0"/>
                  <a:t> </a:t>
                </a:r>
                <a:r>
                  <a:rPr lang="nb-NO" dirty="0" err="1"/>
                  <a:t>matrix</a:t>
                </a:r>
                <a:r>
                  <a:rPr lang="nb-NO" dirty="0"/>
                  <a:t> (3x3), </a:t>
                </a:r>
              </a:p>
              <a:p>
                <a:r>
                  <a:rPr lang="nb-NO" dirty="0"/>
                  <a:t>	    d is </a:t>
                </a:r>
                <a:r>
                  <a:rPr lang="nb-NO" dirty="0" err="1"/>
                  <a:t>translation</a:t>
                </a:r>
                <a:r>
                  <a:rPr lang="nb-NO" dirty="0"/>
                  <a:t> </a:t>
                </a:r>
                <a:r>
                  <a:rPr lang="nb-NO" dirty="0" err="1"/>
                  <a:t>vector</a:t>
                </a:r>
                <a:r>
                  <a:rPr lang="nb-NO" dirty="0"/>
                  <a:t> (1x3)</a:t>
                </a:r>
              </a:p>
            </p:txBody>
          </p:sp>
        </mc:Choice>
        <mc:Fallback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7F8BCF64-F6FC-4C8E-89E8-ADFFDEC0C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8" y="2817945"/>
                <a:ext cx="6096000" cy="836768"/>
              </a:xfrm>
              <a:prstGeom prst="rect">
                <a:avLst/>
              </a:prstGeom>
              <a:blipFill>
                <a:blip r:embed="rId4"/>
                <a:stretch>
                  <a:fillRect l="-800" b="-101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Rotation matrix - Wikipedia">
            <a:extLst>
              <a:ext uri="{FF2B5EF4-FFF2-40B4-BE49-F238E27FC236}">
                <a16:creationId xmlns:a16="http://schemas.microsoft.com/office/drawing/2014/main" id="{1BA7239C-C1E3-4BA2-9E0E-6877B4DA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4056637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3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C9B97-469A-4715-902D-D8430838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4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BE6A92A7-5388-4C6B-9972-50689988C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831828"/>
            <a:ext cx="4933950" cy="429924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1E1838B3-0854-4B97-ABC2-8B6129BF0ED9}"/>
                  </a:ext>
                </a:extLst>
              </p:cNvPr>
              <p:cNvSpPr txBox="1"/>
              <p:nvPr/>
            </p:nvSpPr>
            <p:spPr>
              <a:xfrm>
                <a:off x="657225" y="1571625"/>
                <a:ext cx="5562600" cy="14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Let </a:t>
                </a:r>
                <a:r>
                  <a:rPr lang="nb-NO" dirty="0" err="1"/>
                  <a:t>us</a:t>
                </a:r>
                <a:r>
                  <a:rPr lang="nb-NO" dirty="0"/>
                  <a:t> start by </a:t>
                </a:r>
                <a:r>
                  <a:rPr lang="nb-NO" dirty="0" err="1"/>
                  <a:t>finding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270</m:t>
                        </m:r>
                      </m:sub>
                    </m:sSub>
                  </m:oMath>
                </a14:m>
                <a:r>
                  <a:rPr lang="nb-NO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,−90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0" dirty="0"/>
              </a:p>
              <a:p>
                <a:endParaRPr lang="nb-NO" dirty="0"/>
              </a:p>
              <a:p>
                <a:r>
                  <a:rPr lang="nb-NO" dirty="0"/>
                  <a:t>t = [0 0 1]</a:t>
                </a:r>
              </a:p>
            </p:txBody>
          </p:sp>
        </mc:Choice>
        <mc:Fallback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1E1838B3-0854-4B97-ABC2-8B6129BF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71625"/>
                <a:ext cx="5562600" cy="1494383"/>
              </a:xfrm>
              <a:prstGeom prst="rect">
                <a:avLst/>
              </a:prstGeom>
              <a:blipFill>
                <a:blip r:embed="rId3"/>
                <a:stretch>
                  <a:fillRect l="-987" t="-2041" b="-5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Rotation matrix - Wikipedia">
            <a:extLst>
              <a:ext uri="{FF2B5EF4-FFF2-40B4-BE49-F238E27FC236}">
                <a16:creationId xmlns:a16="http://schemas.microsoft.com/office/drawing/2014/main" id="{6242B2AB-6268-4EDD-B63C-135ECD428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" b="68993"/>
          <a:stretch/>
        </p:blipFill>
        <p:spPr bwMode="auto">
          <a:xfrm>
            <a:off x="996553" y="3791993"/>
            <a:ext cx="1997869" cy="7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otation matrix - Wikipedia">
            <a:extLst>
              <a:ext uri="{FF2B5EF4-FFF2-40B4-BE49-F238E27FC236}">
                <a16:creationId xmlns:a16="http://schemas.microsoft.com/office/drawing/2014/main" id="{8A7D8013-34F4-4EA6-BF93-DA2E4252E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2" r="947"/>
          <a:stretch/>
        </p:blipFill>
        <p:spPr bwMode="auto">
          <a:xfrm>
            <a:off x="3302794" y="3733293"/>
            <a:ext cx="1990725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DCE90DF3-4C0A-498B-A83F-957DD8FA7759}"/>
              </a:ext>
            </a:extLst>
          </p:cNvPr>
          <p:cNvCxnSpPr/>
          <p:nvPr/>
        </p:nvCxnSpPr>
        <p:spPr>
          <a:xfrm>
            <a:off x="10306050" y="2781300"/>
            <a:ext cx="0" cy="2914650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9E233697-F253-47ED-BC07-9C41733F03FD}"/>
                  </a:ext>
                </a:extLst>
              </p:cNvPr>
              <p:cNvSpPr txBox="1"/>
              <p:nvPr/>
            </p:nvSpPr>
            <p:spPr>
              <a:xfrm>
                <a:off x="657225" y="5019675"/>
                <a:ext cx="5353050" cy="1117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9E233697-F253-47ED-BC07-9C41733F0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019675"/>
                <a:ext cx="5353050" cy="1117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SIGN CONVENTION FOR VEHICLE CRASH TESTING">
            <a:extLst>
              <a:ext uri="{FF2B5EF4-FFF2-40B4-BE49-F238E27FC236}">
                <a16:creationId xmlns:a16="http://schemas.microsoft.com/office/drawing/2014/main" id="{B1346E32-B0A3-4CFA-A85A-71E0E7789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3251" b="29023"/>
          <a:stretch/>
        </p:blipFill>
        <p:spPr bwMode="auto">
          <a:xfrm>
            <a:off x="7058025" y="365125"/>
            <a:ext cx="1895475" cy="1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1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629B43-3182-4B18-9538-09887AF6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803" y="18255"/>
            <a:ext cx="4031513" cy="1325563"/>
          </a:xfrm>
        </p:spPr>
        <p:txBody>
          <a:bodyPr/>
          <a:lstStyle/>
          <a:p>
            <a:r>
              <a:rPr lang="nb-NO" dirty="0" err="1"/>
              <a:t>Session’s</a:t>
            </a:r>
            <a:r>
              <a:rPr lang="nb-NO" dirty="0"/>
              <a:t>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D45B2D-E698-4F8E-8D06-5FDFB97B0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099"/>
            <a:ext cx="10515600" cy="49371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4000" dirty="0" err="1"/>
              <a:t>Brief</a:t>
            </a:r>
            <a:r>
              <a:rPr lang="nb-NO" sz="4000" dirty="0"/>
              <a:t> talk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mandatory</a:t>
            </a:r>
            <a:r>
              <a:rPr lang="nb-NO" sz="4000" dirty="0"/>
              <a:t> </a:t>
            </a:r>
            <a:r>
              <a:rPr lang="nb-NO" sz="4000" dirty="0" err="1"/>
              <a:t>assignments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>
              <a:buFontTx/>
              <a:buChar char="-"/>
            </a:pPr>
            <a:r>
              <a:rPr lang="nb-NO" sz="4000" dirty="0"/>
              <a:t>A </a:t>
            </a:r>
            <a:r>
              <a:rPr lang="nb-NO" sz="4000" dirty="0" err="1"/>
              <a:t>short</a:t>
            </a:r>
            <a:r>
              <a:rPr lang="nb-NO" sz="4000" dirty="0"/>
              <a:t> </a:t>
            </a:r>
            <a:r>
              <a:rPr lang="nb-NO" sz="4000" dirty="0" err="1"/>
              <a:t>example</a:t>
            </a:r>
            <a:r>
              <a:rPr lang="nb-NO" sz="4000" dirty="0"/>
              <a:t>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homogeneous</a:t>
            </a:r>
            <a:r>
              <a:rPr lang="nb-NO" sz="4000" dirty="0"/>
              <a:t> </a:t>
            </a:r>
            <a:r>
              <a:rPr lang="nb-NO" sz="4000" dirty="0" err="1"/>
              <a:t>transform</a:t>
            </a:r>
            <a:endParaRPr lang="nb-NO" sz="4000" dirty="0"/>
          </a:p>
          <a:p>
            <a:pPr marL="0" indent="0">
              <a:buNone/>
            </a:pPr>
            <a:endParaRPr lang="nb-NO" sz="4000" dirty="0"/>
          </a:p>
          <a:p>
            <a:pPr>
              <a:buFontTx/>
              <a:buChar char="-"/>
            </a:pPr>
            <a:r>
              <a:rPr lang="nb-NO" sz="4000" dirty="0" err="1"/>
              <a:t>Walkthrough</a:t>
            </a:r>
            <a:r>
              <a:rPr lang="nb-NO" sz="4000" dirty="0"/>
              <a:t>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weekly</a:t>
            </a:r>
            <a:r>
              <a:rPr lang="nb-NO" sz="4000" dirty="0"/>
              <a:t> </a:t>
            </a:r>
            <a:r>
              <a:rPr lang="nb-NO" sz="4000" dirty="0" err="1"/>
              <a:t>exercise</a:t>
            </a:r>
            <a:r>
              <a:rPr lang="nb-NO" sz="4000" dirty="0"/>
              <a:t> 2.10-2.11, 2.38. </a:t>
            </a:r>
          </a:p>
          <a:p>
            <a:pPr>
              <a:buFontTx/>
              <a:buChar char="-"/>
            </a:pP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26812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9D9505-2892-4FC8-A025-5E5D85C0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4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2FDB6A8F-7436-40B8-A555-159B68EA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831828"/>
            <a:ext cx="4933950" cy="42992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48E5ACBA-5D77-4531-BDDF-EF940826C787}"/>
                  </a:ext>
                </a:extLst>
              </p:cNvPr>
              <p:cNvSpPr txBox="1"/>
              <p:nvPr/>
            </p:nvSpPr>
            <p:spPr>
              <a:xfrm>
                <a:off x="657225" y="1571625"/>
                <a:ext cx="5562600" cy="151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</a:t>
                </a:r>
                <a:r>
                  <a:rPr lang="nb-NO" dirty="0" err="1"/>
                  <a:t>inding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270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270</m:t>
                        </m:r>
                      </m:sub>
                    </m:sSub>
                  </m:oMath>
                </a14:m>
                <a:r>
                  <a:rPr lang="nb-NO" dirty="0"/>
                  <a:t>			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,−90</m:t>
                        </m:r>
                      </m:sub>
                    </m:sSub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0" dirty="0"/>
              </a:p>
              <a:p>
                <a:endParaRPr lang="nb-NO" dirty="0"/>
              </a:p>
              <a:p>
                <a:r>
                  <a:rPr lang="nb-NO" dirty="0"/>
                  <a:t>t = [0 1 0]</a:t>
                </a:r>
              </a:p>
            </p:txBody>
          </p:sp>
        </mc:Choice>
        <mc:Fallback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48E5ACBA-5D77-4531-BDDF-EF940826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71625"/>
                <a:ext cx="5562600" cy="1519455"/>
              </a:xfrm>
              <a:prstGeom prst="rect">
                <a:avLst/>
              </a:prstGeom>
              <a:blipFill>
                <a:blip r:embed="rId3"/>
                <a:stretch>
                  <a:fillRect l="-987" t="-2008" b="-481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Rotation matrix - Wikipedia">
            <a:extLst>
              <a:ext uri="{FF2B5EF4-FFF2-40B4-BE49-F238E27FC236}">
                <a16:creationId xmlns:a16="http://schemas.microsoft.com/office/drawing/2014/main" id="{AB1508DA-DB03-4627-894D-60E066A9E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" b="68993"/>
          <a:stretch/>
        </p:blipFill>
        <p:spPr bwMode="auto">
          <a:xfrm>
            <a:off x="657225" y="3766921"/>
            <a:ext cx="1997869" cy="7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otation matrix - Wikipedia">
            <a:extLst>
              <a:ext uri="{FF2B5EF4-FFF2-40B4-BE49-F238E27FC236}">
                <a16:creationId xmlns:a16="http://schemas.microsoft.com/office/drawing/2014/main" id="{EFA00AF2-670B-4FAD-9BDB-C6BAB95B7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0" t="33254" r="1065" b="33339"/>
          <a:stretch/>
        </p:blipFill>
        <p:spPr bwMode="auto">
          <a:xfrm>
            <a:off x="3036094" y="3766921"/>
            <a:ext cx="2066924" cy="7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C32AB39A-5FDE-427D-8D5C-2C2417593143}"/>
                  </a:ext>
                </a:extLst>
              </p:cNvPr>
              <p:cNvSpPr txBox="1"/>
              <p:nvPr/>
            </p:nvSpPr>
            <p:spPr>
              <a:xfrm>
                <a:off x="657225" y="5019675"/>
                <a:ext cx="5353050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C32AB39A-5FDE-427D-8D5C-2C2417593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019675"/>
                <a:ext cx="5353050" cy="1140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5208D6C3-CF08-46C3-9EF2-AAE517260150}"/>
              </a:ext>
            </a:extLst>
          </p:cNvPr>
          <p:cNvCxnSpPr>
            <a:cxnSpLocks/>
          </p:cNvCxnSpPr>
          <p:nvPr/>
        </p:nvCxnSpPr>
        <p:spPr>
          <a:xfrm flipH="1">
            <a:off x="7410451" y="5648325"/>
            <a:ext cx="2933699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2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CEC44-E335-4567-8036-7EAE07C3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4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60D84D4F-83E1-40B6-87FD-586226EB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879453"/>
            <a:ext cx="4933950" cy="4299243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63AA3FA9-5160-44C4-9013-C1A9CB4CBA9A}"/>
              </a:ext>
            </a:extLst>
          </p:cNvPr>
          <p:cNvCxnSpPr/>
          <p:nvPr/>
        </p:nvCxnSpPr>
        <p:spPr>
          <a:xfrm flipV="1">
            <a:off x="6819900" y="2828925"/>
            <a:ext cx="2876550" cy="288607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Rotation matrix - Wikipedia">
            <a:extLst>
              <a:ext uri="{FF2B5EF4-FFF2-40B4-BE49-F238E27FC236}">
                <a16:creationId xmlns:a16="http://schemas.microsoft.com/office/drawing/2014/main" id="{5BC90079-B8A9-4CC5-9ACB-2A1520984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0" t="33254" r="1065" b="33339"/>
          <a:stretch/>
        </p:blipFill>
        <p:spPr bwMode="auto">
          <a:xfrm>
            <a:off x="3105150" y="3734667"/>
            <a:ext cx="2066924" cy="7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B427A9E7-0611-493D-BAB5-B2E696ABA21D}"/>
                  </a:ext>
                </a:extLst>
              </p:cNvPr>
              <p:cNvSpPr txBox="1"/>
              <p:nvPr/>
            </p:nvSpPr>
            <p:spPr>
              <a:xfrm>
                <a:off x="817959" y="1690688"/>
                <a:ext cx="5562600" cy="151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F</a:t>
                </a:r>
                <a:r>
                  <a:rPr lang="nb-NO" dirty="0" err="1"/>
                  <a:t>inding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sub>
                    </m:sSub>
                  </m:oMath>
                </a14:m>
                <a:r>
                  <a:rPr lang="nb-NO" dirty="0"/>
                  <a:t>			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−270</m:t>
                        </m:r>
                      </m:sub>
                    </m:sSub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270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0" dirty="0"/>
              </a:p>
              <a:p>
                <a:endParaRPr lang="nb-NO" dirty="0"/>
              </a:p>
              <a:p>
                <a:r>
                  <a:rPr lang="nb-NO" dirty="0"/>
                  <a:t>t = [1 0 -1]</a:t>
                </a:r>
              </a:p>
            </p:txBody>
          </p:sp>
        </mc:Choice>
        <mc:Fallback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B427A9E7-0611-493D-BAB5-B2E696AB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9" y="1690688"/>
                <a:ext cx="5562600" cy="1519455"/>
              </a:xfrm>
              <a:prstGeom prst="rect">
                <a:avLst/>
              </a:prstGeom>
              <a:blipFill>
                <a:blip r:embed="rId4"/>
                <a:stretch>
                  <a:fillRect l="-876" t="-1600" b="-4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7577AD30-A7E6-4893-B40A-79D4815A23CF}"/>
              </a:ext>
            </a:extLst>
          </p:cNvPr>
          <p:cNvCxnSpPr>
            <a:cxnSpLocks/>
          </p:cNvCxnSpPr>
          <p:nvPr/>
        </p:nvCxnSpPr>
        <p:spPr>
          <a:xfrm flipH="1">
            <a:off x="6715125" y="2828925"/>
            <a:ext cx="2981325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7B43EACD-ED3F-4D74-BA80-1A75D40B981A}"/>
              </a:ext>
            </a:extLst>
          </p:cNvPr>
          <p:cNvCxnSpPr>
            <a:cxnSpLocks/>
          </p:cNvCxnSpPr>
          <p:nvPr/>
        </p:nvCxnSpPr>
        <p:spPr>
          <a:xfrm>
            <a:off x="6786562" y="2828925"/>
            <a:ext cx="33338" cy="288607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418B3E2-7D41-44E3-8F3F-3AB0B78543AA}"/>
              </a:ext>
            </a:extLst>
          </p:cNvPr>
          <p:cNvSpPr txBox="1"/>
          <p:nvPr/>
        </p:nvSpPr>
        <p:spPr>
          <a:xfrm>
            <a:off x="7010400" y="1748730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considered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plane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5043D14-466D-4DEF-8203-2F72210E85D1}"/>
                  </a:ext>
                </a:extLst>
              </p:cNvPr>
              <p:cNvSpPr txBox="1"/>
              <p:nvPr/>
            </p:nvSpPr>
            <p:spPr>
              <a:xfrm>
                <a:off x="676274" y="4982222"/>
                <a:ext cx="5353050" cy="114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,−90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35043D14-466D-4DEF-8203-2F72210E8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4" y="4982222"/>
                <a:ext cx="5353050" cy="1140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Rotation matrix - Wikipedia">
            <a:extLst>
              <a:ext uri="{FF2B5EF4-FFF2-40B4-BE49-F238E27FC236}">
                <a16:creationId xmlns:a16="http://schemas.microsoft.com/office/drawing/2014/main" id="{8DD39CC8-B83F-425E-AA42-27491999D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2" r="947"/>
          <a:stretch/>
        </p:blipFill>
        <p:spPr bwMode="auto">
          <a:xfrm>
            <a:off x="838200" y="3662362"/>
            <a:ext cx="1990725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8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15FB7-2753-482E-8263-FD09C0F6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2.38 </a:t>
            </a:r>
            <a:r>
              <a:rPr lang="nb-NO" dirty="0" err="1"/>
              <a:t>cont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Sylinder 3">
                <a:extLst>
                  <a:ext uri="{FF2B5EF4-FFF2-40B4-BE49-F238E27FC236}">
                    <a16:creationId xmlns:a16="http://schemas.microsoft.com/office/drawing/2014/main" id="{4D77A01B-2C63-4DCF-AFD0-BDE31E25BF19}"/>
                  </a:ext>
                </a:extLst>
              </p:cNvPr>
              <p:cNvSpPr txBox="1"/>
              <p:nvPr/>
            </p:nvSpPr>
            <p:spPr>
              <a:xfrm>
                <a:off x="657225" y="1571625"/>
                <a:ext cx="6800850" cy="541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how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,−90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  <a:p>
                <a:endParaRPr lang="nb-NO" dirty="0"/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,−90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,270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>
          <p:sp>
            <p:nvSpPr>
              <p:cNvPr id="4" name="TekstSylinder 3">
                <a:extLst>
                  <a:ext uri="{FF2B5EF4-FFF2-40B4-BE49-F238E27FC236}">
                    <a16:creationId xmlns:a16="http://schemas.microsoft.com/office/drawing/2014/main" id="{4D77A01B-2C63-4DCF-AFD0-BDE31E25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571625"/>
                <a:ext cx="6800850" cy="5415585"/>
              </a:xfrm>
              <a:prstGeom prst="rect">
                <a:avLst/>
              </a:prstGeom>
              <a:blipFill>
                <a:blip r:embed="rId2"/>
                <a:stretch>
                  <a:fillRect l="-807" t="-56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lassholder for innhold 4" descr="Et bilde som inneholder kart, sitter, båt, foto&#10;&#10;Automatisk generert beskrivelse">
            <a:extLst>
              <a:ext uri="{FF2B5EF4-FFF2-40B4-BE49-F238E27FC236}">
                <a16:creationId xmlns:a16="http://schemas.microsoft.com/office/drawing/2014/main" id="{ADE1D434-0C40-447A-B9FE-0E02A7F2D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419225"/>
            <a:ext cx="4933950" cy="4299243"/>
          </a:xfr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628D44BF-0ADC-4356-B421-B000F8594A40}"/>
              </a:ext>
            </a:extLst>
          </p:cNvPr>
          <p:cNvCxnSpPr/>
          <p:nvPr/>
        </p:nvCxnSpPr>
        <p:spPr>
          <a:xfrm flipV="1">
            <a:off x="9925050" y="2371725"/>
            <a:ext cx="0" cy="28765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699B3A21-5700-4BA6-B419-5D04E7D75151}"/>
              </a:ext>
            </a:extLst>
          </p:cNvPr>
          <p:cNvCxnSpPr/>
          <p:nvPr/>
        </p:nvCxnSpPr>
        <p:spPr>
          <a:xfrm flipH="1">
            <a:off x="7029450" y="2352675"/>
            <a:ext cx="2895600" cy="29051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4A22D1C8-3A41-4540-BFB1-CF82186A3EAD}"/>
              </a:ext>
            </a:extLst>
          </p:cNvPr>
          <p:cNvCxnSpPr/>
          <p:nvPr/>
        </p:nvCxnSpPr>
        <p:spPr>
          <a:xfrm flipH="1">
            <a:off x="7029450" y="5248275"/>
            <a:ext cx="2895600" cy="95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3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B36140-A0E3-4CCE-BB20-1B0F4CE4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64C015-2ABF-4320-85FC-41A7032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Try</a:t>
            </a:r>
            <a:r>
              <a:rPr lang="nb-NO" dirty="0"/>
              <a:t> to </a:t>
            </a:r>
            <a:r>
              <a:rPr lang="nb-NO" dirty="0" err="1"/>
              <a:t>solve</a:t>
            </a:r>
            <a:r>
              <a:rPr lang="nb-NO" dirty="0"/>
              <a:t> 2.39 by hand. </a:t>
            </a:r>
            <a:r>
              <a:rPr lang="nb-NO" dirty="0" err="1"/>
              <a:t>Get</a:t>
            </a:r>
            <a:r>
              <a:rPr lang="nb-NO" dirty="0"/>
              <a:t> an </a:t>
            </a:r>
            <a:r>
              <a:rPr lang="nb-NO" dirty="0" err="1"/>
              <a:t>idea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rotate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coordinate</a:t>
            </a:r>
            <a:r>
              <a:rPr lang="nb-NO" dirty="0"/>
              <a:t> </a:t>
            </a:r>
            <a:r>
              <a:rPr lang="nb-NO" dirty="0" err="1"/>
              <a:t>frames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right hand </a:t>
            </a:r>
            <a:r>
              <a:rPr lang="nb-NO" dirty="0" err="1"/>
              <a:t>rule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pic>
        <p:nvPicPr>
          <p:cNvPr id="4" name="Picture 2" descr="SIGN CONVENTION FOR VEHICLE CRASH TESTING">
            <a:extLst>
              <a:ext uri="{FF2B5EF4-FFF2-40B4-BE49-F238E27FC236}">
                <a16:creationId xmlns:a16="http://schemas.microsoft.com/office/drawing/2014/main" id="{3CCE9227-5108-4319-9F22-6597468FD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r="33251" b="29023"/>
          <a:stretch/>
        </p:blipFill>
        <p:spPr bwMode="auto">
          <a:xfrm>
            <a:off x="2093119" y="2584201"/>
            <a:ext cx="1895475" cy="19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053D97A-7CE6-46D2-A230-F1A08864B96A}"/>
                  </a:ext>
                </a:extLst>
              </p:cNvPr>
              <p:cNvSpPr txBox="1"/>
              <p:nvPr/>
            </p:nvSpPr>
            <p:spPr>
              <a:xfrm>
                <a:off x="1035845" y="5793045"/>
                <a:ext cx="5229225" cy="5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nb-NO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nb-NO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nb-NO" sz="2800" b="1" dirty="0"/>
                  <a:t> </a:t>
                </a:r>
              </a:p>
            </p:txBody>
          </p:sp>
        </mc:Choice>
        <mc:Fallback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053D97A-7CE6-46D2-A230-F1A08864B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5" y="5793045"/>
                <a:ext cx="5229225" cy="555152"/>
              </a:xfrm>
              <a:prstGeom prst="rect">
                <a:avLst/>
              </a:prstGeom>
              <a:blipFill>
                <a:blip r:embed="rId3"/>
                <a:stretch>
                  <a:fillRect l="-2448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827747D5-E8EA-4D89-B500-2450BBED1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70" y="2619607"/>
            <a:ext cx="5020865" cy="42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85CD1-BD16-4317-95CC-CBDA29B8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2.39 cont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4929D73-66CA-4D96-B0A1-A3068FFD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35" y="2010007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8FF5DFC9-7AF2-4C4F-8C18-8BEF7B5F4079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8FF5DFC9-7AF2-4C4F-8C18-8BEF7B5F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9CA7DF1C-0B14-44D9-9A01-6280EBAE34D7}"/>
                  </a:ext>
                </a:extLst>
              </p:cNvPr>
              <p:cNvSpPr/>
              <p:nvPr/>
            </p:nvSpPr>
            <p:spPr>
              <a:xfrm>
                <a:off x="308373" y="2483322"/>
                <a:ext cx="6096000" cy="8367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b-NO" dirty="0"/>
                  <a:t>H=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,  R is </a:t>
                </a:r>
                <a:r>
                  <a:rPr lang="nb-NO" dirty="0" err="1"/>
                  <a:t>rotation</a:t>
                </a:r>
                <a:r>
                  <a:rPr lang="nb-NO" dirty="0"/>
                  <a:t> </a:t>
                </a:r>
                <a:r>
                  <a:rPr lang="nb-NO" dirty="0" err="1"/>
                  <a:t>matrix</a:t>
                </a:r>
                <a:r>
                  <a:rPr lang="nb-NO" dirty="0"/>
                  <a:t> (3x3), </a:t>
                </a:r>
              </a:p>
              <a:p>
                <a:r>
                  <a:rPr lang="nb-NO" dirty="0"/>
                  <a:t>	    d is </a:t>
                </a:r>
                <a:r>
                  <a:rPr lang="nb-NO" dirty="0" err="1"/>
                  <a:t>translation</a:t>
                </a:r>
                <a:r>
                  <a:rPr lang="nb-NO" dirty="0"/>
                  <a:t> </a:t>
                </a:r>
                <a:r>
                  <a:rPr lang="nb-NO" dirty="0" err="1"/>
                  <a:t>vector</a:t>
                </a:r>
                <a:r>
                  <a:rPr lang="nb-NO" dirty="0"/>
                  <a:t> (1x3)</a:t>
                </a:r>
              </a:p>
            </p:txBody>
          </p:sp>
        </mc:Choice>
        <mc:Fallback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9CA7DF1C-0B14-44D9-9A01-6280EBAE3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73" y="2483322"/>
                <a:ext cx="6096000" cy="836768"/>
              </a:xfrm>
              <a:prstGeom prst="rect">
                <a:avLst/>
              </a:prstGeom>
              <a:blipFill>
                <a:blip r:embed="rId4"/>
                <a:stretch>
                  <a:fillRect l="-900" b="-101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Rotation matrix - Wikipedia">
            <a:extLst>
              <a:ext uri="{FF2B5EF4-FFF2-40B4-BE49-F238E27FC236}">
                <a16:creationId xmlns:a16="http://schemas.microsoft.com/office/drawing/2014/main" id="{E52A330C-936B-4F04-809F-7312D4F8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08" y="1712236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8E6CD40E-240F-4459-B110-0B4F2E1514DD}"/>
                  </a:ext>
                </a:extLst>
              </p:cNvPr>
              <p:cNvSpPr txBox="1"/>
              <p:nvPr/>
            </p:nvSpPr>
            <p:spPr>
              <a:xfrm>
                <a:off x="762000" y="4733925"/>
                <a:ext cx="10988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=[0 1 1]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8E6CD40E-240F-4459-B110-0B4F2E15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33925"/>
                <a:ext cx="1098891" cy="276999"/>
              </a:xfrm>
              <a:prstGeom prst="rect">
                <a:avLst/>
              </a:prstGeom>
              <a:blipFill>
                <a:blip r:embed="rId6"/>
                <a:stretch>
                  <a:fillRect l="-3889" t="-4444" r="-7222" b="-377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DB369A38-BD5C-4824-AD18-E9FBE60EFE34}"/>
                  </a:ext>
                </a:extLst>
              </p:cNvPr>
              <p:cNvSpPr txBox="1"/>
              <p:nvPr/>
            </p:nvSpPr>
            <p:spPr>
              <a:xfrm>
                <a:off x="861803" y="5247629"/>
                <a:ext cx="8992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DB369A38-BD5C-4824-AD18-E9FBE60EF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03" y="5247629"/>
                <a:ext cx="899284" cy="732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5E32C59-884E-4BAA-95D8-8FD21406BBCF}"/>
              </a:ext>
            </a:extLst>
          </p:cNvPr>
          <p:cNvSpPr txBox="1"/>
          <p:nvPr/>
        </p:nvSpPr>
        <p:spPr>
          <a:xfrm>
            <a:off x="308373" y="5429250"/>
            <a:ext cx="62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1132FC33-6D5B-4680-9C0C-02C1AD897A90}"/>
                  </a:ext>
                </a:extLst>
              </p:cNvPr>
              <p:cNvSpPr/>
              <p:nvPr/>
            </p:nvSpPr>
            <p:spPr>
              <a:xfrm>
                <a:off x="2836422" y="5423799"/>
                <a:ext cx="3225307" cy="1112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</p:txBody>
          </p:sp>
        </mc:Choice>
        <mc:Fallback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1132FC33-6D5B-4680-9C0C-02C1AD897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422" y="5423799"/>
                <a:ext cx="3225307" cy="11128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78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064B4F-3B04-495B-9CB1-221F9BCC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2EC795C-077F-4B88-8FF5-794FA3B6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95" y="2254482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40F82F76-5D67-43BE-9B6B-C49D13204904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40F82F76-5D67-43BE-9B6B-C49D13204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21863083-6BC9-40F5-BB9E-E87EC024FAE1}"/>
              </a:ext>
            </a:extLst>
          </p:cNvPr>
          <p:cNvCxnSpPr/>
          <p:nvPr/>
        </p:nvCxnSpPr>
        <p:spPr>
          <a:xfrm flipV="1">
            <a:off x="7210425" y="5362575"/>
            <a:ext cx="485775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DACDE16-51D8-4A47-860F-8FB5F99046EE}"/>
              </a:ext>
            </a:extLst>
          </p:cNvPr>
          <p:cNvCxnSpPr/>
          <p:nvPr/>
        </p:nvCxnSpPr>
        <p:spPr>
          <a:xfrm>
            <a:off x="7210425" y="5895975"/>
            <a:ext cx="2533650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8C005696-5EDC-4044-ADEA-D9F2A5F925D0}"/>
              </a:ext>
            </a:extLst>
          </p:cNvPr>
          <p:cNvCxnSpPr/>
          <p:nvPr/>
        </p:nvCxnSpPr>
        <p:spPr>
          <a:xfrm flipV="1">
            <a:off x="7210425" y="4533900"/>
            <a:ext cx="0" cy="142875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2CB6A7B-6FF9-4273-8047-BD69102B969D}"/>
              </a:ext>
            </a:extLst>
          </p:cNvPr>
          <p:cNvSpPr txBox="1"/>
          <p:nvPr/>
        </p:nvSpPr>
        <p:spPr>
          <a:xfrm>
            <a:off x="523875" y="2371725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</a:t>
            </a:r>
            <a:r>
              <a:rPr lang="nb-NO" dirty="0" err="1">
                <a:solidFill>
                  <a:srgbClr val="FF0000"/>
                </a:solidFill>
              </a:rPr>
              <a:t>Tx</a:t>
            </a:r>
            <a:r>
              <a:rPr lang="nb-NO" dirty="0"/>
              <a:t> </a:t>
            </a:r>
            <a:r>
              <a:rPr lang="nb-NO" dirty="0">
                <a:solidFill>
                  <a:schemeClr val="accent6"/>
                </a:solidFill>
              </a:rPr>
              <a:t>Ty</a:t>
            </a:r>
            <a:r>
              <a:rPr lang="nb-NO" dirty="0"/>
              <a:t> </a:t>
            </a:r>
            <a:r>
              <a:rPr lang="nb-NO" dirty="0" err="1">
                <a:solidFill>
                  <a:schemeClr val="accent2"/>
                </a:solidFill>
              </a:rPr>
              <a:t>Tz</a:t>
            </a:r>
            <a:r>
              <a:rPr lang="nb-NO" dirty="0"/>
              <a:t>] = [-0.5 1.5 1]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F8F4A514-E75F-4303-8841-9711CD9618DC}"/>
                  </a:ext>
                </a:extLst>
              </p:cNvPr>
              <p:cNvSpPr txBox="1"/>
              <p:nvPr/>
            </p:nvSpPr>
            <p:spPr>
              <a:xfrm>
                <a:off x="972378" y="3447404"/>
                <a:ext cx="8992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F8F4A514-E75F-4303-8841-9711CD961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78" y="3447404"/>
                <a:ext cx="89928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DCC3DC8-1437-4B69-BFDD-92EE2116ED93}"/>
              </a:ext>
            </a:extLst>
          </p:cNvPr>
          <p:cNvSpPr txBox="1"/>
          <p:nvPr/>
        </p:nvSpPr>
        <p:spPr>
          <a:xfrm>
            <a:off x="477440" y="3629025"/>
            <a:ext cx="62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5B096F3A-CDC5-4FE0-ADBF-AA9490E0F7AE}"/>
                  </a:ext>
                </a:extLst>
              </p:cNvPr>
              <p:cNvSpPr/>
              <p:nvPr/>
            </p:nvSpPr>
            <p:spPr>
              <a:xfrm>
                <a:off x="477440" y="4728825"/>
                <a:ext cx="3537315" cy="1112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</p:txBody>
          </p:sp>
        </mc:Choice>
        <mc:Fallback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5B096F3A-CDC5-4FE0-ADBF-AA9490E0F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0" y="4728825"/>
                <a:ext cx="3537315" cy="1112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51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03E3E-3AE2-45DA-B7E8-F098B948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11377F5-2418-400D-A678-974C322A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95" y="2095732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C3CE6447-5878-49BA-84DA-B33D5CFBDE7E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C3CE6447-5878-49BA-84DA-B33D5CFB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5152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il: bøyd mot høyre 7">
            <a:extLst>
              <a:ext uri="{FF2B5EF4-FFF2-40B4-BE49-F238E27FC236}">
                <a16:creationId xmlns:a16="http://schemas.microsoft.com/office/drawing/2014/main" id="{CD09065E-DD80-4B48-8504-89E77CD5D26D}"/>
              </a:ext>
            </a:extLst>
          </p:cNvPr>
          <p:cNvSpPr/>
          <p:nvPr/>
        </p:nvSpPr>
        <p:spPr>
          <a:xfrm>
            <a:off x="7010400" y="5405438"/>
            <a:ext cx="723900" cy="2238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94F22D6C-5BB7-4CFE-85D3-BB79C41C21BB}"/>
                  </a:ext>
                </a:extLst>
              </p:cNvPr>
              <p:cNvSpPr txBox="1"/>
              <p:nvPr/>
            </p:nvSpPr>
            <p:spPr>
              <a:xfrm>
                <a:off x="590550" y="2698160"/>
                <a:ext cx="222885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sub>
                    </m:sSub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94F22D6C-5BB7-4CFE-85D3-BB79C41C2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698160"/>
                <a:ext cx="2228850" cy="381515"/>
              </a:xfrm>
              <a:prstGeom prst="rect">
                <a:avLst/>
              </a:prstGeom>
              <a:blipFill>
                <a:blip r:embed="rId4"/>
                <a:stretch>
                  <a:fillRect l="-2459" t="-8065" b="-241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e 21">
            <a:extLst>
              <a:ext uri="{FF2B5EF4-FFF2-40B4-BE49-F238E27FC236}">
                <a16:creationId xmlns:a16="http://schemas.microsoft.com/office/drawing/2014/main" id="{29473317-61F0-45EC-BA3E-3CACF066F386}"/>
              </a:ext>
            </a:extLst>
          </p:cNvPr>
          <p:cNvGrpSpPr/>
          <p:nvPr/>
        </p:nvGrpSpPr>
        <p:grpSpPr>
          <a:xfrm>
            <a:off x="4681535" y="1460778"/>
            <a:ext cx="1647825" cy="1195375"/>
            <a:chOff x="3323035" y="2325927"/>
            <a:chExt cx="1647825" cy="1195375"/>
          </a:xfrm>
        </p:grpSpPr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2C2DDF89-E133-4E81-A06B-AE52C21984D2}"/>
                </a:ext>
              </a:extLst>
            </p:cNvPr>
            <p:cNvCxnSpPr/>
            <p:nvPr/>
          </p:nvCxnSpPr>
          <p:spPr>
            <a:xfrm flipV="1">
              <a:off x="3456385" y="2668821"/>
              <a:ext cx="0" cy="64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12">
              <a:extLst>
                <a:ext uri="{FF2B5EF4-FFF2-40B4-BE49-F238E27FC236}">
                  <a16:creationId xmlns:a16="http://schemas.microsoft.com/office/drawing/2014/main" id="{B0E4FEF6-4D20-4F85-BD7D-57EB1B339C73}"/>
                </a:ext>
              </a:extLst>
            </p:cNvPr>
            <p:cNvCxnSpPr/>
            <p:nvPr/>
          </p:nvCxnSpPr>
          <p:spPr>
            <a:xfrm flipV="1">
              <a:off x="3456385" y="2964096"/>
              <a:ext cx="590550" cy="3714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pilkobling 16">
              <a:extLst>
                <a:ext uri="{FF2B5EF4-FFF2-40B4-BE49-F238E27FC236}">
                  <a16:creationId xmlns:a16="http://schemas.microsoft.com/office/drawing/2014/main" id="{16CC64CA-AD2F-4713-BCB7-8B2BF0D20C1F}"/>
                </a:ext>
              </a:extLst>
            </p:cNvPr>
            <p:cNvCxnSpPr/>
            <p:nvPr/>
          </p:nvCxnSpPr>
          <p:spPr>
            <a:xfrm>
              <a:off x="3456385" y="3335571"/>
              <a:ext cx="9620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2E0B1B31-AB93-44BA-BE0C-E68A2B272F08}"/>
                </a:ext>
              </a:extLst>
            </p:cNvPr>
            <p:cNvSpPr txBox="1"/>
            <p:nvPr/>
          </p:nvSpPr>
          <p:spPr>
            <a:xfrm>
              <a:off x="4542235" y="3149833"/>
              <a:ext cx="428625" cy="37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X</a:t>
              </a:r>
              <a:endParaRPr lang="nb-NO" dirty="0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C219769A-48CD-42F4-9B8F-874C3B0A0693}"/>
                </a:ext>
              </a:extLst>
            </p:cNvPr>
            <p:cNvSpPr txBox="1"/>
            <p:nvPr/>
          </p:nvSpPr>
          <p:spPr>
            <a:xfrm>
              <a:off x="4070747" y="2764080"/>
              <a:ext cx="428625" cy="37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E844AD8C-D0B6-4348-99B7-B9A307BF0591}"/>
                </a:ext>
              </a:extLst>
            </p:cNvPr>
            <p:cNvSpPr txBox="1"/>
            <p:nvPr/>
          </p:nvSpPr>
          <p:spPr>
            <a:xfrm>
              <a:off x="3323035" y="2325927"/>
              <a:ext cx="428625" cy="37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</p:grp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2B9CC39-47B7-425D-8E04-20E815DC2C6D}"/>
              </a:ext>
            </a:extLst>
          </p:cNvPr>
          <p:cNvSpPr txBox="1"/>
          <p:nvPr/>
        </p:nvSpPr>
        <p:spPr>
          <a:xfrm>
            <a:off x="3217069" y="1919405"/>
            <a:ext cx="138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First </a:t>
            </a:r>
            <a:r>
              <a:rPr lang="nb-NO" dirty="0" err="1"/>
              <a:t>rotation</a:t>
            </a:r>
            <a:endParaRPr lang="nb-NO" dirty="0"/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EE92365A-710D-4C91-9C78-9C3E4F52221A}"/>
              </a:ext>
            </a:extLst>
          </p:cNvPr>
          <p:cNvGrpSpPr/>
          <p:nvPr/>
        </p:nvGrpSpPr>
        <p:grpSpPr>
          <a:xfrm>
            <a:off x="2972990" y="2830525"/>
            <a:ext cx="3264695" cy="1134898"/>
            <a:chOff x="2809874" y="3824290"/>
            <a:chExt cx="3264695" cy="1134898"/>
          </a:xfrm>
        </p:grpSpPr>
        <p:cxnSp>
          <p:nvCxnSpPr>
            <p:cNvPr id="25" name="Rett pilkobling 24">
              <a:extLst>
                <a:ext uri="{FF2B5EF4-FFF2-40B4-BE49-F238E27FC236}">
                  <a16:creationId xmlns:a16="http://schemas.microsoft.com/office/drawing/2014/main" id="{14BB375A-7A52-4715-8900-31E25DC67CF7}"/>
                </a:ext>
              </a:extLst>
            </p:cNvPr>
            <p:cNvCxnSpPr>
              <a:cxnSpLocks/>
            </p:cNvCxnSpPr>
            <p:nvPr/>
          </p:nvCxnSpPr>
          <p:spPr>
            <a:xfrm>
              <a:off x="4722018" y="4000500"/>
              <a:ext cx="9715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pilkobling 27">
              <a:extLst>
                <a:ext uri="{FF2B5EF4-FFF2-40B4-BE49-F238E27FC236}">
                  <a16:creationId xmlns:a16="http://schemas.microsoft.com/office/drawing/2014/main" id="{54260964-DEB4-4E6D-8A48-C7202D2BA676}"/>
                </a:ext>
              </a:extLst>
            </p:cNvPr>
            <p:cNvCxnSpPr/>
            <p:nvPr/>
          </p:nvCxnSpPr>
          <p:spPr>
            <a:xfrm>
              <a:off x="4731543" y="4010025"/>
              <a:ext cx="0" cy="64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pilkobling 29">
              <a:extLst>
                <a:ext uri="{FF2B5EF4-FFF2-40B4-BE49-F238E27FC236}">
                  <a16:creationId xmlns:a16="http://schemas.microsoft.com/office/drawing/2014/main" id="{1141BDA0-032D-4C7D-8E05-052489778C35}"/>
                </a:ext>
              </a:extLst>
            </p:cNvPr>
            <p:cNvCxnSpPr/>
            <p:nvPr/>
          </p:nvCxnSpPr>
          <p:spPr>
            <a:xfrm flipH="1">
              <a:off x="4305300" y="4000500"/>
              <a:ext cx="426243" cy="361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FE342AF8-555F-45C1-9BFF-A34F652068C9}"/>
                </a:ext>
              </a:extLst>
            </p:cNvPr>
            <p:cNvSpPr txBox="1"/>
            <p:nvPr/>
          </p:nvSpPr>
          <p:spPr>
            <a:xfrm>
              <a:off x="5645944" y="3824290"/>
              <a:ext cx="428625" cy="37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X</a:t>
              </a:r>
              <a:endParaRPr lang="nb-NO" dirty="0"/>
            </a:p>
          </p:txBody>
        </p:sp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9F38D772-044A-4D4C-B75E-639CE98478CB}"/>
                </a:ext>
              </a:extLst>
            </p:cNvPr>
            <p:cNvSpPr txBox="1"/>
            <p:nvPr/>
          </p:nvSpPr>
          <p:spPr>
            <a:xfrm>
              <a:off x="4040979" y="4176716"/>
              <a:ext cx="428625" cy="37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y</a:t>
              </a:r>
            </a:p>
          </p:txBody>
        </p:sp>
        <p:sp>
          <p:nvSpPr>
            <p:cNvPr id="33" name="TekstSylinder 32">
              <a:extLst>
                <a:ext uri="{FF2B5EF4-FFF2-40B4-BE49-F238E27FC236}">
                  <a16:creationId xmlns:a16="http://schemas.microsoft.com/office/drawing/2014/main" id="{EC19AAE6-2F89-4372-B1CF-875ED7C47149}"/>
                </a:ext>
              </a:extLst>
            </p:cNvPr>
            <p:cNvSpPr txBox="1"/>
            <p:nvPr/>
          </p:nvSpPr>
          <p:spPr>
            <a:xfrm>
              <a:off x="4605337" y="4587719"/>
              <a:ext cx="428625" cy="37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Z</a:t>
              </a:r>
            </a:p>
          </p:txBody>
        </p:sp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755CFB5B-BD4B-4DDA-98CF-D7C084CF1864}"/>
                </a:ext>
              </a:extLst>
            </p:cNvPr>
            <p:cNvSpPr txBox="1"/>
            <p:nvPr/>
          </p:nvSpPr>
          <p:spPr>
            <a:xfrm>
              <a:off x="2809874" y="3857228"/>
              <a:ext cx="177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Second </a:t>
              </a:r>
              <a:r>
                <a:rPr lang="nb-NO" dirty="0" err="1"/>
                <a:t>rotation</a:t>
              </a:r>
              <a:endParaRPr lang="nb-NO" dirty="0"/>
            </a:p>
          </p:txBody>
        </p:sp>
      </p:grpSp>
      <p:pic>
        <p:nvPicPr>
          <p:cNvPr id="35" name="Picture 2" descr="Rotation matrix - Wikipedia">
            <a:extLst>
              <a:ext uri="{FF2B5EF4-FFF2-40B4-BE49-F238E27FC236}">
                <a16:creationId xmlns:a16="http://schemas.microsoft.com/office/drawing/2014/main" id="{51FD6A46-B16B-4496-87E6-5EB15B0D1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323" r="3401"/>
          <a:stretch/>
        </p:blipFill>
        <p:spPr bwMode="auto">
          <a:xfrm>
            <a:off x="470603" y="3695281"/>
            <a:ext cx="1927460" cy="7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otation matrix - Wikipedia">
            <a:extLst>
              <a:ext uri="{FF2B5EF4-FFF2-40B4-BE49-F238E27FC236}">
                <a16:creationId xmlns:a16="http://schemas.microsoft.com/office/drawing/2014/main" id="{DD55100D-51C9-49A0-8A02-FF9A8202A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 b="71275"/>
          <a:stretch/>
        </p:blipFill>
        <p:spPr bwMode="auto">
          <a:xfrm>
            <a:off x="2677878" y="3889239"/>
            <a:ext cx="1927460" cy="6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1F4633CD-BA69-46A1-BBB4-F55878850A19}"/>
                  </a:ext>
                </a:extLst>
              </p:cNvPr>
              <p:cNvSpPr/>
              <p:nvPr/>
            </p:nvSpPr>
            <p:spPr>
              <a:xfrm>
                <a:off x="604324" y="5427545"/>
                <a:ext cx="4500399" cy="1112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,90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nb-NO" dirty="0"/>
                                <m:t> </m:t>
                              </m:r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,180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3.0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dirty="0"/>
                  <a:t> </a:t>
                </a:r>
              </a:p>
            </p:txBody>
          </p:sp>
        </mc:Choice>
        <mc:Fallback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1F4633CD-BA69-46A1-BBB4-F55878850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24" y="5427545"/>
                <a:ext cx="4500399" cy="1112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1AE46A59-7E60-4D23-9CA8-A521719AA935}"/>
              </a:ext>
            </a:extLst>
          </p:cNvPr>
          <p:cNvCxnSpPr>
            <a:cxnSpLocks/>
          </p:cNvCxnSpPr>
          <p:nvPr/>
        </p:nvCxnSpPr>
        <p:spPr>
          <a:xfrm flipV="1">
            <a:off x="7486650" y="4905375"/>
            <a:ext cx="819150" cy="86904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AE0A3CD0-710C-48F8-9973-0CF14EAB3564}"/>
              </a:ext>
            </a:extLst>
          </p:cNvPr>
          <p:cNvCxnSpPr/>
          <p:nvPr/>
        </p:nvCxnSpPr>
        <p:spPr>
          <a:xfrm flipV="1">
            <a:off x="7486650" y="2451372"/>
            <a:ext cx="0" cy="332304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C4CDD00F-EA77-44F9-AB5D-334C1CD88E79}"/>
              </a:ext>
            </a:extLst>
          </p:cNvPr>
          <p:cNvCxnSpPr>
            <a:cxnSpLocks/>
          </p:cNvCxnSpPr>
          <p:nvPr/>
        </p:nvCxnSpPr>
        <p:spPr>
          <a:xfrm>
            <a:off x="7528323" y="5774420"/>
            <a:ext cx="2558652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B57257B5-C9B9-4903-AF12-819BF620670D}"/>
              </a:ext>
            </a:extLst>
          </p:cNvPr>
          <p:cNvSpPr txBox="1"/>
          <p:nvPr/>
        </p:nvSpPr>
        <p:spPr>
          <a:xfrm>
            <a:off x="1103710" y="4905375"/>
            <a:ext cx="350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</a:t>
            </a:r>
            <a:r>
              <a:rPr lang="nb-NO" dirty="0" err="1">
                <a:solidFill>
                  <a:srgbClr val="FF0000"/>
                </a:solidFill>
              </a:rPr>
              <a:t>Tx</a:t>
            </a:r>
            <a:r>
              <a:rPr lang="nb-NO" dirty="0"/>
              <a:t> </a:t>
            </a:r>
            <a:r>
              <a:rPr lang="nb-NO" dirty="0">
                <a:solidFill>
                  <a:schemeClr val="accent2"/>
                </a:solidFill>
              </a:rPr>
              <a:t>Ty</a:t>
            </a:r>
            <a:r>
              <a:rPr lang="nb-NO" dirty="0"/>
              <a:t> </a:t>
            </a:r>
            <a:r>
              <a:rPr lang="nb-NO" dirty="0" err="1">
                <a:solidFill>
                  <a:srgbClr val="00B050"/>
                </a:solidFill>
              </a:rPr>
              <a:t>Tz</a:t>
            </a:r>
            <a:r>
              <a:rPr lang="nb-NO" dirty="0"/>
              <a:t>] = [-0.5 1.5 3.0]</a:t>
            </a:r>
          </a:p>
        </p:txBody>
      </p:sp>
    </p:spTree>
    <p:extLst>
      <p:ext uri="{BB962C8B-B14F-4D97-AF65-F5344CB8AC3E}">
        <p14:creationId xmlns:p14="http://schemas.microsoft.com/office/powerpoint/2010/main" val="2707621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FABE7-AF52-47CF-9F68-DF4B3334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2.39 </a:t>
            </a:r>
            <a:r>
              <a:rPr lang="nb-NO" dirty="0" err="1"/>
              <a:t>cont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48BD3BD-FD9D-48CB-89D6-DE1CD5690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35" y="2254482"/>
            <a:ext cx="5020865" cy="42383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5FF54B94-998E-4FDA-A1EA-B8DAB3EE6EAB}"/>
                  </a:ext>
                </a:extLst>
              </p:cNvPr>
              <p:cNvSpPr txBox="1"/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nb-NO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nb-NO" sz="2800" b="1" dirty="0"/>
              </a:p>
            </p:txBody>
          </p:sp>
        </mc:Choice>
        <mc:Fallback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5FF54B94-998E-4FDA-A1EA-B8DAB3EE6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0" y="1572772"/>
                <a:ext cx="5229225" cy="553100"/>
              </a:xfrm>
              <a:prstGeom prst="rect">
                <a:avLst/>
              </a:prstGeom>
              <a:blipFill>
                <a:blip r:embed="rId3"/>
                <a:stretch>
                  <a:fillRect l="-2331" t="-4396" b="-307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3946B3B-BB7B-4683-B451-F353EB75B31E}"/>
              </a:ext>
            </a:extLst>
          </p:cNvPr>
          <p:cNvCxnSpPr/>
          <p:nvPr/>
        </p:nvCxnSpPr>
        <p:spPr>
          <a:xfrm flipV="1">
            <a:off x="9715500" y="2486025"/>
            <a:ext cx="314325" cy="2124075"/>
          </a:xfrm>
          <a:prstGeom prst="straightConnector1">
            <a:avLst/>
          </a:prstGeom>
          <a:ln w="50800">
            <a:solidFill>
              <a:srgbClr val="7030A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BE95522D-CBBF-4EA9-B7B2-606A73117354}"/>
                  </a:ext>
                </a:extLst>
              </p:cNvPr>
              <p:cNvSpPr/>
              <p:nvPr/>
            </p:nvSpPr>
            <p:spPr>
              <a:xfrm>
                <a:off x="838200" y="5137315"/>
                <a:ext cx="3622851" cy="1117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BE95522D-CBBF-4EA9-B7B2-606A73117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7315"/>
                <a:ext cx="3622851" cy="1117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4D1B2518-478E-4FD1-9399-97F2975E9D36}"/>
                  </a:ext>
                </a:extLst>
              </p:cNvPr>
              <p:cNvSpPr txBox="1"/>
              <p:nvPr/>
            </p:nvSpPr>
            <p:spPr>
              <a:xfrm>
                <a:off x="1047750" y="2486025"/>
                <a:ext cx="222885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,90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sub>
                    </m:sSub>
                  </m:oMath>
                </a14:m>
                <a:endParaRPr lang="nb-NO" dirty="0"/>
              </a:p>
            </p:txBody>
          </p:sp>
        </mc:Choice>
        <mc:Fallback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4D1B2518-478E-4FD1-9399-97F2975E9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2486025"/>
                <a:ext cx="2228850" cy="381515"/>
              </a:xfrm>
              <a:prstGeom prst="rect">
                <a:avLst/>
              </a:prstGeom>
              <a:blipFill>
                <a:blip r:embed="rId5"/>
                <a:stretch>
                  <a:fillRect l="-2459" t="-8065" b="-241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Rotation matrix - Wikipedia">
            <a:extLst>
              <a:ext uri="{FF2B5EF4-FFF2-40B4-BE49-F238E27FC236}">
                <a16:creationId xmlns:a16="http://schemas.microsoft.com/office/drawing/2014/main" id="{F08BD357-DF48-424C-82BD-660AC4418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323" r="3401"/>
          <a:stretch/>
        </p:blipFill>
        <p:spPr bwMode="auto">
          <a:xfrm>
            <a:off x="508703" y="3135086"/>
            <a:ext cx="1927460" cy="7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otation matrix - Wikipedia">
            <a:extLst>
              <a:ext uri="{FF2B5EF4-FFF2-40B4-BE49-F238E27FC236}">
                <a16:creationId xmlns:a16="http://schemas.microsoft.com/office/drawing/2014/main" id="{BC8F65FD-71F9-44AE-9444-940DF45BA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" b="71275"/>
          <a:stretch/>
        </p:blipFill>
        <p:spPr bwMode="auto">
          <a:xfrm>
            <a:off x="2828493" y="3141828"/>
            <a:ext cx="1927460" cy="6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4D876DA-22CD-4794-B102-3CF3C7481035}"/>
              </a:ext>
            </a:extLst>
          </p:cNvPr>
          <p:cNvSpPr txBox="1"/>
          <p:nvPr/>
        </p:nvSpPr>
        <p:spPr>
          <a:xfrm>
            <a:off x="1103710" y="4343400"/>
            <a:ext cx="322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= [0 0 2]</a:t>
            </a:r>
          </a:p>
        </p:txBody>
      </p:sp>
    </p:spTree>
    <p:extLst>
      <p:ext uri="{BB962C8B-B14F-4D97-AF65-F5344CB8AC3E}">
        <p14:creationId xmlns:p14="http://schemas.microsoft.com/office/powerpoint/2010/main" val="281215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0386E-2545-4A98-864B-5ADDFC4F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week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01BF41-3D80-465D-A264-E463CE75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Forward </a:t>
            </a:r>
            <a:r>
              <a:rPr lang="nb-NO" dirty="0" err="1"/>
              <a:t>kinematics</a:t>
            </a:r>
            <a:r>
              <a:rPr lang="nb-NO" dirty="0"/>
              <a:t>, </a:t>
            </a:r>
            <a:r>
              <a:rPr lang="nb-NO" dirty="0" err="1"/>
              <a:t>Denavit</a:t>
            </a:r>
            <a:r>
              <a:rPr lang="nb-NO" dirty="0"/>
              <a:t> </a:t>
            </a:r>
            <a:r>
              <a:rPr lang="nb-NO" dirty="0" err="1"/>
              <a:t>Hartenberg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95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706090"/>
          </a:xfrm>
        </p:spPr>
        <p:txBody>
          <a:bodyPr>
            <a:normAutofit/>
          </a:bodyPr>
          <a:lstStyle/>
          <a:p>
            <a:r>
              <a:rPr lang="nb-NO" dirty="0"/>
              <a:t>Delivery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692696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nb-NO" dirty="0"/>
          </a:p>
          <a:p>
            <a:r>
              <a:rPr lang="nb-NO" dirty="0"/>
              <a:t>Start early on the assignments, each task becomes solvable for each lecture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All assignments must be </a:t>
            </a:r>
            <a:r>
              <a:rPr lang="nb-NO" b="1" dirty="0"/>
              <a:t>”PASSED”</a:t>
            </a:r>
            <a:r>
              <a:rPr lang="nb-NO" dirty="0"/>
              <a:t> in order to take exam</a:t>
            </a:r>
          </a:p>
          <a:p>
            <a:endParaRPr lang="nb-NO" dirty="0"/>
          </a:p>
          <a:p>
            <a:r>
              <a:rPr lang="nb-NO" dirty="0"/>
              <a:t>Devilry - </a:t>
            </a:r>
          </a:p>
          <a:p>
            <a:endParaRPr lang="nb-NO" dirty="0"/>
          </a:p>
          <a:p>
            <a:r>
              <a:rPr lang="nb-NO" dirty="0"/>
              <a:t>Postponing the delivery, send an e-mail to one of us</a:t>
            </a:r>
          </a:p>
          <a:p>
            <a:pPr>
              <a:buNone/>
            </a:pPr>
            <a:r>
              <a:rPr lang="nb-NO" dirty="0"/>
              <a:t>	- Preferably early and couple of days beforehand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6633"/>
            <a:ext cx="8229600" cy="4525963"/>
          </a:xfrm>
        </p:spPr>
        <p:txBody>
          <a:bodyPr/>
          <a:lstStyle/>
          <a:p>
            <a:pPr>
              <a:buNone/>
            </a:pPr>
            <a:endParaRPr lang="nb-NO" b="1" dirty="0"/>
          </a:p>
          <a:p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1876" y="45896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Delivering the assignment</a:t>
            </a:r>
          </a:p>
        </p:txBody>
      </p:sp>
      <p:pic>
        <p:nvPicPr>
          <p:cNvPr id="5" name="Picture 4" descr="crappy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760" y="1628800"/>
            <a:ext cx="4824536" cy="504056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4367808" y="2708920"/>
            <a:ext cx="3816424" cy="29523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816" y="206084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0000"/>
                </a:solidFill>
              </a:rPr>
              <a:t>Try not to do this!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6632"/>
            <a:ext cx="8229600" cy="5400600"/>
          </a:xfrm>
        </p:spPr>
        <p:txBody>
          <a:bodyPr/>
          <a:lstStyle/>
          <a:p>
            <a:r>
              <a:rPr lang="nb-NO" dirty="0"/>
              <a:t>Do one of these two methods: </a:t>
            </a:r>
          </a:p>
          <a:p>
            <a:endParaRPr lang="nb-NO" dirty="0"/>
          </a:p>
          <a:p>
            <a:pPr marL="571500" indent="-571500">
              <a:buAutoNum type="romanUcParenR"/>
            </a:pPr>
            <a:r>
              <a:rPr lang="nb-NO" dirty="0"/>
              <a:t>LaTeX, Word and etc...</a:t>
            </a:r>
          </a:p>
          <a:p>
            <a:pPr marL="571500" indent="-571500">
              <a:buAutoNum type="romanUcParenR"/>
            </a:pPr>
            <a:endParaRPr lang="nb-NO" dirty="0"/>
          </a:p>
          <a:p>
            <a:pPr marL="571500" indent="-571500">
              <a:buAutoNum type="romanUcParenR"/>
            </a:pPr>
            <a:endParaRPr lang="nb-NO" dirty="0"/>
          </a:p>
          <a:p>
            <a:pPr marL="571500" indent="-571500">
              <a:buAutoNum type="romanUcParenR"/>
            </a:pPr>
            <a:r>
              <a:rPr lang="nb-NO" dirty="0"/>
              <a:t>Scan the documents on UiO’s printers</a:t>
            </a:r>
          </a:p>
        </p:txBody>
      </p:sp>
      <p:pic>
        <p:nvPicPr>
          <p:cNvPr id="4" name="Picture 3" descr="rotation_trans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692696"/>
            <a:ext cx="4000826" cy="5843904"/>
          </a:xfrm>
          <a:prstGeom prst="rect">
            <a:avLst/>
          </a:prstGeom>
        </p:spPr>
      </p:pic>
      <p:pic>
        <p:nvPicPr>
          <p:cNvPr id="5" name="Picture 4" descr="good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9" y="692696"/>
            <a:ext cx="4420487" cy="6021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576" y="2276872"/>
            <a:ext cx="367240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279576" y="5661248"/>
            <a:ext cx="367240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8" name="Venstre klammeparentes 7">
            <a:extLst>
              <a:ext uri="{FF2B5EF4-FFF2-40B4-BE49-F238E27FC236}">
                <a16:creationId xmlns:a16="http://schemas.microsoft.com/office/drawing/2014/main" id="{A059E5A4-5ECE-47AA-BC1C-2E8F1534FEF5}"/>
              </a:ext>
            </a:extLst>
          </p:cNvPr>
          <p:cNvSpPr/>
          <p:nvPr/>
        </p:nvSpPr>
        <p:spPr>
          <a:xfrm>
            <a:off x="1382233" y="1988288"/>
            <a:ext cx="609311" cy="242422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5249EF82-850E-41F9-871B-D741749450D4}"/>
              </a:ext>
            </a:extLst>
          </p:cNvPr>
          <p:cNvSpPr/>
          <p:nvPr/>
        </p:nvSpPr>
        <p:spPr>
          <a:xfrm rot="10800000">
            <a:off x="10365159" y="1988288"/>
            <a:ext cx="609311" cy="242422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13FF1A-EC8D-4CCB-9699-4079F3438634}"/>
              </a:ext>
            </a:extLst>
          </p:cNvPr>
          <p:cNvSpPr txBox="1"/>
          <p:nvPr/>
        </p:nvSpPr>
        <p:spPr>
          <a:xfrm>
            <a:off x="419511" y="3000897"/>
            <a:ext cx="113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Word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FB8B730-22C9-45EC-AC3F-5B0C53FC0679}"/>
              </a:ext>
            </a:extLst>
          </p:cNvPr>
          <p:cNvSpPr txBox="1"/>
          <p:nvPr/>
        </p:nvSpPr>
        <p:spPr>
          <a:xfrm>
            <a:off x="11147112" y="3015733"/>
            <a:ext cx="113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LaTeX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183D02-DAEC-41B5-896D-BBD42743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LaTeX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E40D13-9EC9-4058-A39C-9C39777C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Download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personal laptops</a:t>
            </a:r>
          </a:p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b="1" dirty="0"/>
              <a:t>Overleaf.com </a:t>
            </a:r>
            <a:r>
              <a:rPr lang="nb-NO" b="1" dirty="0">
                <a:sym typeface="Wingdings" panose="05000000000000000000" pitchFamily="2" charset="2"/>
              </a:rPr>
              <a:t> I </a:t>
            </a:r>
            <a:r>
              <a:rPr lang="nb-NO" b="1" dirty="0" err="1">
                <a:sym typeface="Wingdings" panose="05000000000000000000" pitchFamily="2" charset="2"/>
              </a:rPr>
              <a:t>highly</a:t>
            </a:r>
            <a:r>
              <a:rPr lang="nb-NO" b="1" dirty="0">
                <a:sym typeface="Wingdings" panose="05000000000000000000" pitchFamily="2" charset="2"/>
              </a:rPr>
              <a:t> </a:t>
            </a:r>
            <a:r>
              <a:rPr lang="nb-NO" b="1" dirty="0" err="1">
                <a:sym typeface="Wingdings" panose="05000000000000000000" pitchFamily="2" charset="2"/>
              </a:rPr>
              <a:t>recommend</a:t>
            </a:r>
            <a:r>
              <a:rPr lang="nb-NO" b="1" dirty="0">
                <a:sym typeface="Wingdings" panose="05000000000000000000" pitchFamily="2" charset="2"/>
              </a:rPr>
              <a:t> </a:t>
            </a:r>
            <a:r>
              <a:rPr lang="nb-NO" b="1" dirty="0" err="1">
                <a:sym typeface="Wingdings" panose="05000000000000000000" pitchFamily="2" charset="2"/>
              </a:rPr>
              <a:t>this</a:t>
            </a:r>
            <a:endParaRPr lang="nb-NO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err="1">
                <a:sym typeface="Wingdings" panose="05000000000000000000" pitchFamily="2" charset="2"/>
              </a:rPr>
              <a:t>Question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guys</a:t>
            </a:r>
            <a:r>
              <a:rPr lang="nb-NO" dirty="0">
                <a:sym typeface="Wingdings" panose="05000000000000000000" pitchFamily="2" charset="2"/>
              </a:rPr>
              <a:t>: </a:t>
            </a:r>
          </a:p>
          <a:p>
            <a:pPr>
              <a:buFontTx/>
              <a:buChar char="-"/>
            </a:pPr>
            <a:r>
              <a:rPr lang="nb-NO" dirty="0" err="1">
                <a:sym typeface="Wingdings" panose="05000000000000000000" pitchFamily="2" charset="2"/>
              </a:rPr>
              <a:t>Raise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hand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put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out</a:t>
            </a:r>
            <a:r>
              <a:rPr lang="nb-NO" dirty="0">
                <a:sym typeface="Wingdings" panose="05000000000000000000" pitchFamily="2" charset="2"/>
              </a:rPr>
              <a:t> a simple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LaTeX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course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page</a:t>
            </a:r>
            <a:r>
              <a:rPr lang="nb-NO" dirty="0"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45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885154-6213-4D79-8A6C-DF4C08AF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712"/>
            <a:ext cx="10515600" cy="1325563"/>
          </a:xfrm>
        </p:spPr>
        <p:txBody>
          <a:bodyPr/>
          <a:lstStyle/>
          <a:p>
            <a:r>
              <a:rPr lang="nb-NO" dirty="0"/>
              <a:t>Word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A3D033-1D20-478D-8535-D862721F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Intuitively</a:t>
            </a:r>
            <a:r>
              <a:rPr lang="nb-NO" dirty="0"/>
              <a:t> simple to </a:t>
            </a:r>
            <a:r>
              <a:rPr lang="nb-NO" dirty="0" err="1"/>
              <a:t>use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tedious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long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670669-4F9A-41A3-A9D7-6618E40B7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5" y="2700274"/>
            <a:ext cx="11781870" cy="1990100"/>
          </a:xfrm>
          <a:prstGeom prst="rect">
            <a:avLst/>
          </a:prstGeom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7A13CA56-D6FB-4D0B-BC10-E9CB484EACD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771650" y="3429000"/>
            <a:ext cx="9163050" cy="2476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9E052F15-419D-442B-B6E1-7FBBC092D7B7}"/>
              </a:ext>
            </a:extLst>
          </p:cNvPr>
          <p:cNvSpPr/>
          <p:nvPr/>
        </p:nvSpPr>
        <p:spPr>
          <a:xfrm>
            <a:off x="10934700" y="3162300"/>
            <a:ext cx="1257300" cy="1028685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60D71F0-1EAF-4F24-B01B-55BF4C15CE3E}"/>
              </a:ext>
            </a:extLst>
          </p:cNvPr>
          <p:cNvSpPr/>
          <p:nvPr/>
        </p:nvSpPr>
        <p:spPr>
          <a:xfrm>
            <a:off x="668992" y="2913078"/>
            <a:ext cx="1005458" cy="763564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B0A9AB-F931-4D5E-9C02-45009594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641"/>
            <a:ext cx="12192000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975D9D3-157F-47D8-AC78-3B1A2350901A}"/>
              </a:ext>
            </a:extLst>
          </p:cNvPr>
          <p:cNvSpPr txBox="1"/>
          <p:nvPr/>
        </p:nvSpPr>
        <p:spPr>
          <a:xfrm>
            <a:off x="2933700" y="6138677"/>
            <a:ext cx="752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ym typeface="Wingdings" panose="05000000000000000000" pitchFamily="2" charset="2"/>
              </a:rPr>
              <a:t>Raise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hand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put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out</a:t>
            </a:r>
            <a:r>
              <a:rPr lang="nb-NO" dirty="0">
                <a:sym typeface="Wingdings" panose="05000000000000000000" pitchFamily="2" charset="2"/>
              </a:rPr>
              <a:t> a simple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Word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course-page</a:t>
            </a:r>
            <a:r>
              <a:rPr lang="nb-NO" dirty="0">
                <a:sym typeface="Wingdings" panose="05000000000000000000" pitchFamily="2" charset="2"/>
              </a:rPr>
              <a:t> or type in chat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guys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create</a:t>
            </a:r>
            <a:r>
              <a:rPr lang="nb-NO" dirty="0">
                <a:sym typeface="Wingdings" panose="05000000000000000000" pitchFamily="2" charset="2"/>
              </a:rPr>
              <a:t> a </a:t>
            </a:r>
            <a:r>
              <a:rPr lang="nb-NO" dirty="0" err="1">
                <a:sym typeface="Wingdings" panose="05000000000000000000" pitchFamily="2" charset="2"/>
              </a:rPr>
              <a:t>template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84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 descr="print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3" y="1196753"/>
            <a:ext cx="4021907" cy="4021907"/>
          </a:xfrm>
        </p:spPr>
      </p:pic>
      <p:pic>
        <p:nvPicPr>
          <p:cNvPr id="5" name="Picture 4" descr="print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1196752"/>
            <a:ext cx="4049688" cy="4049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sT_new_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8048" y="1484785"/>
            <a:ext cx="3672408" cy="5011957"/>
          </a:xfrm>
        </p:spPr>
      </p:pic>
      <p:pic>
        <p:nvPicPr>
          <p:cNvPr id="5" name="Picture 4" descr="test_bad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3" y="1484784"/>
            <a:ext cx="4369247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3552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Before Scan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8048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After Scan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91944" y="3573016"/>
            <a:ext cx="122413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774</Words>
  <Application>Microsoft Office PowerPoint</Application>
  <PresentationFormat>Widescreen</PresentationFormat>
  <Paragraphs>174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Office-tema</vt:lpstr>
      <vt:lpstr>Group Seminar Week 2: Homogeneous Transform</vt:lpstr>
      <vt:lpstr>Session’s plan</vt:lpstr>
      <vt:lpstr>Delivery </vt:lpstr>
      <vt:lpstr>PowerPoint-presentasjon</vt:lpstr>
      <vt:lpstr>PowerPoint-presentasjon</vt:lpstr>
      <vt:lpstr>LaTeX</vt:lpstr>
      <vt:lpstr>Word</vt:lpstr>
      <vt:lpstr>PowerPoint-presentasjon</vt:lpstr>
      <vt:lpstr>PowerPoint-presentasjon</vt:lpstr>
      <vt:lpstr>Programming Code: </vt:lpstr>
      <vt:lpstr>Homogeneous Transform</vt:lpstr>
      <vt:lpstr>Homogeneous Transform Cont.</vt:lpstr>
      <vt:lpstr>Robot Coordinate Frame</vt:lpstr>
      <vt:lpstr>Two coordinate frames</vt:lpstr>
      <vt:lpstr>PowerPoint-presentasjon</vt:lpstr>
      <vt:lpstr>2.10</vt:lpstr>
      <vt:lpstr>2.11</vt:lpstr>
      <vt:lpstr>2.38</vt:lpstr>
      <vt:lpstr>2.38 cont</vt:lpstr>
      <vt:lpstr>2.38 cont</vt:lpstr>
      <vt:lpstr>2.38 cont</vt:lpstr>
      <vt:lpstr>2.38 cont</vt:lpstr>
      <vt:lpstr>2.39</vt:lpstr>
      <vt:lpstr>2.39 cont</vt:lpstr>
      <vt:lpstr>2.39 cont</vt:lpstr>
      <vt:lpstr>2.39 cont</vt:lpstr>
      <vt:lpstr>2.39 cont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Seminar Week 2: Homogeneous Transform</dc:title>
  <dc:creator>Tony Nguyen</dc:creator>
  <cp:lastModifiedBy>Tony Nguyen</cp:lastModifiedBy>
  <cp:revision>69</cp:revision>
  <dcterms:created xsi:type="dcterms:W3CDTF">2021-02-02T18:49:36Z</dcterms:created>
  <dcterms:modified xsi:type="dcterms:W3CDTF">2021-02-03T10:26:44Z</dcterms:modified>
</cp:coreProperties>
</file>