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  <p:sldId id="266" r:id="rId12"/>
    <p:sldId id="271" r:id="rId13"/>
    <p:sldId id="267" r:id="rId14"/>
    <p:sldId id="268" r:id="rId15"/>
    <p:sldId id="269" r:id="rId16"/>
    <p:sldId id="284" r:id="rId17"/>
    <p:sldId id="285" r:id="rId18"/>
    <p:sldId id="270" r:id="rId19"/>
    <p:sldId id="272" r:id="rId20"/>
    <p:sldId id="286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y Nguyen" initials="TN" lastIdx="1" clrIdx="0">
    <p:extLst>
      <p:ext uri="{19B8F6BF-5375-455C-9EA6-DF929625EA0E}">
        <p15:presenceInfo xmlns:p15="http://schemas.microsoft.com/office/powerpoint/2012/main" userId="Tony Ng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0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3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13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61BC2-6632-41B7-9784-3DDB75730712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46E8C-AD8F-4C55-A603-15EFF2F857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1878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F97043-BD9B-4D1F-A5A2-B1DF70AD1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BDFDC6B-A61F-496D-A51E-347636E46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42AD29-04A2-48AE-8E6D-AA852E947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835-AE23-455F-B2FA-E09F46787CBF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FDD992-2EDD-4269-A887-4AE8617B3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A967903-5CC8-4C84-BA52-5C01D5BA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AE08-5019-4EAE-AC04-C5FD4D1BE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6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53F8E8-630E-4488-9BEB-99858CF4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477C20C-0EAF-4A4D-894F-202B7AA89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6DAAA7-1828-427C-B22D-3A2C894BD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835-AE23-455F-B2FA-E09F46787CBF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B52263-CE7D-4633-859D-9182DF941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605B46-34A4-4438-BD4C-7244213E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AE08-5019-4EAE-AC04-C5FD4D1BE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51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0315885-EA90-481B-AA96-BBC9EE3B4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BB89690-756E-4C6F-9A6D-B876340F2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7D54BB-C9C3-4A72-AE45-B8DBFB3A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835-AE23-455F-B2FA-E09F46787CBF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B8CF655-9A81-4E26-AD91-B2CD723EC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927247-8CCD-48DB-9C3D-AC21F358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AE08-5019-4EAE-AC04-C5FD4D1BE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494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3BBA81-749A-46A0-B24A-AD5ED72BD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D524B1-2E53-48C1-9AE4-8EDB0AB35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D49A5A-51CE-4A89-B9E9-A2FE929E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835-AE23-455F-B2FA-E09F46787CBF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52EDBF-6B3B-43D8-89A6-64B3FA5D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89815A-138A-4335-85C8-45B9FF0E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AE08-5019-4EAE-AC04-C5FD4D1BE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169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3D9853-49E7-4443-B315-4444213E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91BDB1C-809C-44FA-AA5F-E2E196730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2010983-1D4B-482E-9DB7-4A1FDFF6C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835-AE23-455F-B2FA-E09F46787CBF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0A4C094-73A5-4C6B-AFB5-8253ED879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591A0F6-2A12-473C-9572-BE5FFA1A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AE08-5019-4EAE-AC04-C5FD4D1BE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49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F61A63-520C-44AC-A298-F3021AC36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37543E-9F4E-407E-960F-57AE00F2E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83AB1FB-AF33-4308-A4A7-3D5F77F6F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0DF52AD-FE54-4CC7-A1EC-DF8AF7BD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835-AE23-455F-B2FA-E09F46787CBF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1621613-EFC8-4BEE-9636-903005BC7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4803902-A264-46C8-A628-58BB5F6C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AE08-5019-4EAE-AC04-C5FD4D1BE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6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9086DA-1D1F-4397-8407-DA0FFE01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CE68188-C5D4-45B6-BAD3-742EAF441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0407609-A760-4558-91AC-9D65AE407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402A03D-3095-435F-A521-02FD2E907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3B88EBB-188A-4345-BE7D-A8A9B8168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83A36A6-7E2A-46ED-AD9B-6B2E53AE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835-AE23-455F-B2FA-E09F46787CBF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104263B-4759-41E8-8B9F-5A32FDC96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ABBE1EA-0968-4ADD-95D3-AB67170E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AE08-5019-4EAE-AC04-C5FD4D1BE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53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F80B92-D811-4EDE-B34A-8B0BC172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47D449C-E1C6-4A35-84DC-0FEDA121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835-AE23-455F-B2FA-E09F46787CBF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8C6B49B-8AA7-4AF2-969E-FB2003DA2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B859A96-0A61-4CC0-B790-9B5D43D1F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AE08-5019-4EAE-AC04-C5FD4D1BE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745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C155462-208B-405D-92B3-526951CCE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835-AE23-455F-B2FA-E09F46787CBF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8374E4D-ED71-470F-BD3F-6F21BE27C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557F40F-2A32-481D-92DE-5373BF80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AE08-5019-4EAE-AC04-C5FD4D1BE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375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F6057E-57CD-4E8D-B0DB-9C3ECEDC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908C9C-36A8-4103-8FDC-A3B406471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3613A36-8938-4E46-9304-333B0597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4C08428-1594-4209-8EC1-931766BE3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835-AE23-455F-B2FA-E09F46787CBF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7D08AC-2468-431A-9705-14403762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D2582D-B5A8-488E-B004-71A7697E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AE08-5019-4EAE-AC04-C5FD4D1BE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646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F5B7BD-C50A-4ED8-8F96-283C0ABE8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24496EA-25B3-4C73-B937-1A07632F9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FCB792-DFCF-4003-A667-154A5846D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C6696C-0193-42B2-B323-FE10B54BD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835-AE23-455F-B2FA-E09F46787CBF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D67EEA1-3F77-48C8-AA6A-BA7F34287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091776E-6D14-4AC5-A3E3-90D7EECE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AE08-5019-4EAE-AC04-C5FD4D1BE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425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F38F85-6910-4C22-9746-26201FBE3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3229225-00DE-436D-B02E-6A663EF39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9D34621-1BA6-4CD4-94AF-6453E034C1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07835-AE23-455F-B2FA-E09F46787CBF}" type="datetimeFigureOut">
              <a:rPr lang="nb-NO" smtClean="0"/>
              <a:t>05.02.2021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D39F3A-6F62-4FC9-AEB9-6899DEF47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7338D8-C0D8-4AD4-8E3C-7D0F1847A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CAE08-5019-4EAE-AC04-C5FD4D1BE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132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30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201645-24D3-43C3-870E-0800DA8A6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307" y="606056"/>
            <a:ext cx="9144000" cy="1011312"/>
          </a:xfrm>
        </p:spPr>
        <p:txBody>
          <a:bodyPr>
            <a:normAutofit fontScale="90000"/>
          </a:bodyPr>
          <a:lstStyle/>
          <a:p>
            <a:r>
              <a:rPr lang="nb-NO" dirty="0"/>
              <a:t>Group Seminar </a:t>
            </a:r>
            <a:r>
              <a:rPr lang="nb-NO" dirty="0" err="1"/>
              <a:t>Week</a:t>
            </a:r>
            <a:r>
              <a:rPr lang="nb-NO" dirty="0"/>
              <a:t> 2:</a:t>
            </a:r>
            <a:br>
              <a:rPr lang="nb-NO" dirty="0"/>
            </a:br>
            <a:r>
              <a:rPr lang="nb-NO" dirty="0" err="1"/>
              <a:t>Homogeneous</a:t>
            </a:r>
            <a:r>
              <a:rPr lang="nb-NO" dirty="0"/>
              <a:t> Transform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4564387-9882-4754-AF93-9934CAA62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2614" y="1773237"/>
            <a:ext cx="9555126" cy="1501591"/>
          </a:xfrm>
        </p:spPr>
        <p:txBody>
          <a:bodyPr/>
          <a:lstStyle/>
          <a:p>
            <a:r>
              <a:rPr lang="nb-NO" dirty="0"/>
              <a:t>Tony Nguyen</a:t>
            </a:r>
          </a:p>
          <a:p>
            <a:pPr marL="342900" indent="-342900">
              <a:buFontTx/>
              <a:buChar char="-"/>
            </a:pPr>
            <a:r>
              <a:rPr lang="nb-NO" dirty="0" err="1"/>
              <a:t>Responsible</a:t>
            </a:r>
            <a:r>
              <a:rPr lang="nb-NO" dirty="0"/>
              <a:t> for </a:t>
            </a:r>
            <a:r>
              <a:rPr lang="en-US" dirty="0"/>
              <a:t>correcting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mandatory</a:t>
            </a:r>
            <a:r>
              <a:rPr lang="nb-NO" dirty="0"/>
              <a:t> </a:t>
            </a:r>
            <a:r>
              <a:rPr lang="nb-NO" dirty="0" err="1"/>
              <a:t>assignment</a:t>
            </a:r>
            <a:endParaRPr lang="nb-NO" dirty="0"/>
          </a:p>
          <a:p>
            <a:pPr marL="342900" indent="-342900">
              <a:buFontTx/>
              <a:buChar char="-"/>
            </a:pPr>
            <a:r>
              <a:rPr lang="nb-NO" dirty="0" err="1"/>
              <a:t>Backup</a:t>
            </a:r>
            <a:r>
              <a:rPr lang="nb-NO" dirty="0"/>
              <a:t> Group-</a:t>
            </a:r>
            <a:r>
              <a:rPr lang="nb-NO" dirty="0" err="1"/>
              <a:t>teacher</a:t>
            </a:r>
            <a:endParaRPr lang="nb-NO" dirty="0"/>
          </a:p>
          <a:p>
            <a:pPr marL="342900" indent="-342900">
              <a:buFontTx/>
              <a:buChar char="-"/>
            </a:pP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8D76BCA-8E39-4D57-B451-0B2556C610EB}"/>
              </a:ext>
            </a:extLst>
          </p:cNvPr>
          <p:cNvSpPr txBox="1"/>
          <p:nvPr/>
        </p:nvSpPr>
        <p:spPr>
          <a:xfrm>
            <a:off x="4295553" y="3352340"/>
            <a:ext cx="4486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Email: </a:t>
            </a:r>
            <a:r>
              <a:rPr lang="nb-NO" sz="2400" b="1" i="1" dirty="0" err="1"/>
              <a:t>hpnguyen@ifi</a:t>
            </a:r>
            <a:r>
              <a:rPr lang="nb-NO" sz="2400" b="1" i="1" dirty="0"/>
              <a:t>.</a:t>
            </a:r>
            <a:r>
              <a:rPr lang="en-US" sz="2400" b="1" i="1" dirty="0" err="1"/>
              <a:t>uio</a:t>
            </a:r>
            <a:r>
              <a:rPr lang="nb-NO" sz="2400" b="1" i="1" dirty="0"/>
              <a:t>.no</a:t>
            </a:r>
          </a:p>
        </p:txBody>
      </p:sp>
    </p:spTree>
    <p:extLst>
      <p:ext uri="{BB962C8B-B14F-4D97-AF65-F5344CB8AC3E}">
        <p14:creationId xmlns:p14="http://schemas.microsoft.com/office/powerpoint/2010/main" val="2356807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Programming Code: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Don’t copy-paste code into your documents</a:t>
            </a:r>
          </a:p>
          <a:p>
            <a:pPr>
              <a:buNone/>
            </a:pPr>
            <a:r>
              <a:rPr lang="nb-NO" dirty="0"/>
              <a:t>	</a:t>
            </a:r>
          </a:p>
          <a:p>
            <a:r>
              <a:rPr lang="nb-NO" dirty="0"/>
              <a:t>Write ”</a:t>
            </a:r>
            <a:r>
              <a:rPr lang="nb-NO" dirty="0" err="1"/>
              <a:t>Look</a:t>
            </a:r>
            <a:r>
              <a:rPr lang="nb-NO" dirty="0"/>
              <a:t> </a:t>
            </a:r>
            <a:r>
              <a:rPr lang="nb-NO" dirty="0" err="1"/>
              <a:t>attachments</a:t>
            </a:r>
            <a:r>
              <a:rPr lang="nb-NO" dirty="0"/>
              <a:t>”, ”</a:t>
            </a:r>
            <a:r>
              <a:rPr lang="nb-NO" dirty="0" err="1"/>
              <a:t>Solved</a:t>
            </a:r>
            <a:r>
              <a:rPr lang="nb-NO" dirty="0"/>
              <a:t> in </a:t>
            </a:r>
            <a:r>
              <a:rPr lang="nb-NO" dirty="0" err="1"/>
              <a:t>matlab</a:t>
            </a:r>
            <a:r>
              <a:rPr lang="nb-NO" dirty="0"/>
              <a:t>/</a:t>
            </a:r>
            <a:r>
              <a:rPr lang="nb-NO" dirty="0" err="1"/>
              <a:t>python</a:t>
            </a:r>
            <a:r>
              <a:rPr lang="nb-NO" dirty="0"/>
              <a:t>”, or something similar and </a:t>
            </a:r>
            <a:r>
              <a:rPr lang="nb-NO" u="sng" dirty="0"/>
              <a:t>include</a:t>
            </a:r>
            <a:r>
              <a:rPr lang="nb-NO" dirty="0"/>
              <a:t> source-files instead</a:t>
            </a:r>
          </a:p>
          <a:p>
            <a:pPr>
              <a:buNone/>
            </a:pPr>
            <a:r>
              <a:rPr lang="nb-NO" dirty="0"/>
              <a:t>	</a:t>
            </a:r>
            <a:r>
              <a:rPr lang="nb-NO" dirty="0" err="1"/>
              <a:t>Examples</a:t>
            </a:r>
            <a:r>
              <a:rPr lang="nb-NO" dirty="0"/>
              <a:t>: ”Look attachments </a:t>
            </a:r>
            <a:r>
              <a:rPr lang="nb-NO" i="1" dirty="0"/>
              <a:t>Task1.py</a:t>
            </a:r>
            <a:r>
              <a:rPr lang="nb-NO" dirty="0"/>
              <a:t>, </a:t>
            </a:r>
            <a:r>
              <a:rPr lang="nb-NO" i="1" dirty="0"/>
              <a:t>Task2.py</a:t>
            </a:r>
            <a:r>
              <a:rPr lang="nb-NO" dirty="0"/>
              <a:t> and etc...”</a:t>
            </a:r>
          </a:p>
          <a:p>
            <a:pPr>
              <a:buNone/>
            </a:pPr>
            <a:r>
              <a:rPr lang="nb-NO" dirty="0"/>
              <a:t>			”</a:t>
            </a:r>
            <a:r>
              <a:rPr lang="nb-NO" dirty="0" err="1"/>
              <a:t>Solved</a:t>
            </a:r>
            <a:r>
              <a:rPr lang="nb-NO" dirty="0"/>
              <a:t> in </a:t>
            </a:r>
            <a:r>
              <a:rPr lang="nb-NO" dirty="0" err="1"/>
              <a:t>matlab</a:t>
            </a:r>
            <a:r>
              <a:rPr lang="nb-NO" dirty="0"/>
              <a:t>, </a:t>
            </a:r>
            <a:r>
              <a:rPr lang="nb-NO" dirty="0" err="1"/>
              <a:t>look</a:t>
            </a:r>
            <a:r>
              <a:rPr lang="nb-NO" dirty="0"/>
              <a:t> </a:t>
            </a:r>
            <a:r>
              <a:rPr lang="nb-NO" dirty="0" err="1"/>
              <a:t>attachments</a:t>
            </a:r>
            <a:r>
              <a:rPr lang="nb-NO" dirty="0"/>
              <a:t> </a:t>
            </a:r>
            <a:r>
              <a:rPr lang="nb-NO" i="1" dirty="0"/>
              <a:t>Task1.m</a:t>
            </a:r>
            <a:r>
              <a:rPr lang="nb-NO" dirty="0"/>
              <a:t>, </a:t>
            </a:r>
            <a:r>
              <a:rPr lang="nb-NO" i="1" dirty="0"/>
              <a:t>Task2.m</a:t>
            </a:r>
            <a:r>
              <a:rPr lang="nb-NO" dirty="0"/>
              <a:t> and etc...”</a:t>
            </a:r>
          </a:p>
          <a:p>
            <a:r>
              <a:rPr lang="nb-NO" dirty="0"/>
              <a:t>You </a:t>
            </a:r>
            <a:r>
              <a:rPr lang="nb-NO" u="sng" dirty="0"/>
              <a:t>MUST</a:t>
            </a:r>
            <a:r>
              <a:rPr lang="nb-NO" dirty="0"/>
              <a:t> comment your code</a:t>
            </a:r>
          </a:p>
        </p:txBody>
      </p:sp>
      <p:pic>
        <p:nvPicPr>
          <p:cNvPr id="5" name="Picture 4" descr="random_co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7208" y="1352427"/>
            <a:ext cx="8497633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55D4E2-F4CB-48F8-B50B-A47DF0CF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103336"/>
            <a:ext cx="10515600" cy="1325563"/>
          </a:xfrm>
        </p:spPr>
        <p:txBody>
          <a:bodyPr/>
          <a:lstStyle/>
          <a:p>
            <a:r>
              <a:rPr lang="nb-NO" dirty="0" err="1"/>
              <a:t>Homogeneous</a:t>
            </a:r>
            <a:r>
              <a:rPr lang="nb-NO" dirty="0"/>
              <a:t> Transform</a:t>
            </a:r>
          </a:p>
        </p:txBody>
      </p:sp>
      <p:pic>
        <p:nvPicPr>
          <p:cNvPr id="5" name="Bilde 4" descr="Et bilde som inneholder flygende, fly, luft, mann&#10;&#10;Automatisk generert beskrivelse">
            <a:extLst>
              <a:ext uri="{FF2B5EF4-FFF2-40B4-BE49-F238E27FC236}">
                <a16:creationId xmlns:a16="http://schemas.microsoft.com/office/drawing/2014/main" id="{F1472DD0-6399-4AC0-9B81-6CEF9C8B9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87" y="1509713"/>
            <a:ext cx="5881688" cy="4397923"/>
          </a:xfrm>
          <a:prstGeom prst="rect">
            <a:avLst/>
          </a:prstGeom>
        </p:spPr>
      </p:pic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3DD24059-6162-49DD-9F8E-A4F6869875AD}"/>
              </a:ext>
            </a:extLst>
          </p:cNvPr>
          <p:cNvCxnSpPr>
            <a:cxnSpLocks/>
          </p:cNvCxnSpPr>
          <p:nvPr/>
        </p:nvCxnSpPr>
        <p:spPr>
          <a:xfrm flipV="1">
            <a:off x="5934075" y="2505076"/>
            <a:ext cx="723900" cy="305752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55296C99-DFC3-4A1E-8D27-9F7A07DE8159}"/>
              </a:ext>
            </a:extLst>
          </p:cNvPr>
          <p:cNvCxnSpPr>
            <a:cxnSpLocks/>
          </p:cNvCxnSpPr>
          <p:nvPr/>
        </p:nvCxnSpPr>
        <p:spPr>
          <a:xfrm>
            <a:off x="8239125" y="2505075"/>
            <a:ext cx="1266825" cy="1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05EFDF3A-476C-4C8A-B94E-5FCB14ADAEA5}"/>
              </a:ext>
            </a:extLst>
          </p:cNvPr>
          <p:cNvCxnSpPr>
            <a:cxnSpLocks/>
          </p:cNvCxnSpPr>
          <p:nvPr/>
        </p:nvCxnSpPr>
        <p:spPr>
          <a:xfrm flipV="1">
            <a:off x="6010275" y="3124200"/>
            <a:ext cx="3867150" cy="2478137"/>
          </a:xfrm>
          <a:prstGeom prst="straightConnector1">
            <a:avLst/>
          </a:prstGeom>
          <a:ln w="444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Sylinder 13">
                <a:extLst>
                  <a:ext uri="{FF2B5EF4-FFF2-40B4-BE49-F238E27FC236}">
                    <a16:creationId xmlns:a16="http://schemas.microsoft.com/office/drawing/2014/main" id="{DB6916FA-66C3-4B04-9FA4-1525893FF017}"/>
                  </a:ext>
                </a:extLst>
              </p:cNvPr>
              <p:cNvSpPr txBox="1"/>
              <p:nvPr/>
            </p:nvSpPr>
            <p:spPr>
              <a:xfrm>
                <a:off x="5000625" y="3521572"/>
                <a:ext cx="1395412" cy="37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4" name="TekstSylinder 13">
                <a:extLst>
                  <a:ext uri="{FF2B5EF4-FFF2-40B4-BE49-F238E27FC236}">
                    <a16:creationId xmlns:a16="http://schemas.microsoft.com/office/drawing/2014/main" id="{DB6916FA-66C3-4B04-9FA4-1525893FF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625" y="3521572"/>
                <a:ext cx="1395412" cy="374205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Sylinder 14">
                <a:extLst>
                  <a:ext uri="{FF2B5EF4-FFF2-40B4-BE49-F238E27FC236}">
                    <a16:creationId xmlns:a16="http://schemas.microsoft.com/office/drawing/2014/main" id="{3DE9E7AA-12C0-4AC0-8D63-08A4DBDA8E63}"/>
                  </a:ext>
                </a:extLst>
              </p:cNvPr>
              <p:cNvSpPr txBox="1"/>
              <p:nvPr/>
            </p:nvSpPr>
            <p:spPr>
              <a:xfrm>
                <a:off x="8174831" y="2033290"/>
                <a:ext cx="1395412" cy="372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5" name="TekstSylinder 14">
                <a:extLst>
                  <a:ext uri="{FF2B5EF4-FFF2-40B4-BE49-F238E27FC236}">
                    <a16:creationId xmlns:a16="http://schemas.microsoft.com/office/drawing/2014/main" id="{3DE9E7AA-12C0-4AC0-8D63-08A4DBDA8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831" y="2033290"/>
                <a:ext cx="1395412" cy="372474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Sylinder 15">
                <a:extLst>
                  <a:ext uri="{FF2B5EF4-FFF2-40B4-BE49-F238E27FC236}">
                    <a16:creationId xmlns:a16="http://schemas.microsoft.com/office/drawing/2014/main" id="{67435DD9-EA34-4F20-9F00-4BB760E62370}"/>
                  </a:ext>
                </a:extLst>
              </p:cNvPr>
              <p:cNvSpPr txBox="1"/>
              <p:nvPr/>
            </p:nvSpPr>
            <p:spPr>
              <a:xfrm>
                <a:off x="7781925" y="4175876"/>
                <a:ext cx="1395412" cy="374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6" name="TekstSylinder 15">
                <a:extLst>
                  <a:ext uri="{FF2B5EF4-FFF2-40B4-BE49-F238E27FC236}">
                    <a16:creationId xmlns:a16="http://schemas.microsoft.com/office/drawing/2014/main" id="{67435DD9-EA34-4F20-9F00-4BB760E62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925" y="4175876"/>
                <a:ext cx="1395412" cy="374783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Sylinder 20">
                <a:extLst>
                  <a:ext uri="{FF2B5EF4-FFF2-40B4-BE49-F238E27FC236}">
                    <a16:creationId xmlns:a16="http://schemas.microsoft.com/office/drawing/2014/main" id="{9F465107-B41C-42DD-A958-F90A424A7CC1}"/>
                  </a:ext>
                </a:extLst>
              </p:cNvPr>
              <p:cNvSpPr txBox="1"/>
              <p:nvPr/>
            </p:nvSpPr>
            <p:spPr>
              <a:xfrm>
                <a:off x="519344" y="2505075"/>
                <a:ext cx="3686778" cy="744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dirty="0"/>
                  <a:t>H=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,  R is </a:t>
                </a:r>
                <a:r>
                  <a:rPr lang="nb-NO" dirty="0" err="1"/>
                  <a:t>rotation</a:t>
                </a:r>
                <a:r>
                  <a:rPr lang="nb-NO" dirty="0"/>
                  <a:t> </a:t>
                </a:r>
                <a:r>
                  <a:rPr lang="nb-NO" dirty="0" err="1"/>
                  <a:t>matrix</a:t>
                </a:r>
                <a:r>
                  <a:rPr lang="nb-NO" dirty="0"/>
                  <a:t> (3x3), </a:t>
                </a:r>
              </a:p>
              <a:p>
                <a:r>
                  <a:rPr lang="nb-NO" dirty="0"/>
                  <a:t>	    d is </a:t>
                </a:r>
                <a:r>
                  <a:rPr lang="nb-NO" dirty="0" err="1"/>
                  <a:t>translation</a:t>
                </a:r>
                <a:r>
                  <a:rPr lang="nb-NO" dirty="0"/>
                  <a:t> </a:t>
                </a:r>
                <a:r>
                  <a:rPr lang="nb-NO" dirty="0" err="1"/>
                  <a:t>vector</a:t>
                </a:r>
                <a:r>
                  <a:rPr lang="nb-NO" dirty="0"/>
                  <a:t> (1x3)</a:t>
                </a:r>
              </a:p>
            </p:txBody>
          </p:sp>
        </mc:Choice>
        <mc:Fallback xmlns="">
          <p:sp>
            <p:nvSpPr>
              <p:cNvPr id="21" name="TekstSylinder 20">
                <a:extLst>
                  <a:ext uri="{FF2B5EF4-FFF2-40B4-BE49-F238E27FC236}">
                    <a16:creationId xmlns:a16="http://schemas.microsoft.com/office/drawing/2014/main" id="{9F465107-B41C-42DD-A958-F90A424A7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4" y="2505075"/>
                <a:ext cx="3686778" cy="744435"/>
              </a:xfrm>
              <a:prstGeom prst="rect">
                <a:avLst/>
              </a:prstGeom>
              <a:blipFill>
                <a:blip r:embed="rId6"/>
                <a:stretch>
                  <a:fillRect l="-3802" r="-3140" b="-1803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D13571B6-CDA5-4122-813E-EC1DA07BD7F4}"/>
              </a:ext>
            </a:extLst>
          </p:cNvPr>
          <p:cNvCxnSpPr/>
          <p:nvPr/>
        </p:nvCxnSpPr>
        <p:spPr>
          <a:xfrm flipH="1">
            <a:off x="5538787" y="2505075"/>
            <a:ext cx="757238" cy="305752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Sylinder 23">
                <a:extLst>
                  <a:ext uri="{FF2B5EF4-FFF2-40B4-BE49-F238E27FC236}">
                    <a16:creationId xmlns:a16="http://schemas.microsoft.com/office/drawing/2014/main" id="{B932949B-E169-4177-AD6C-AF018C607354}"/>
                  </a:ext>
                </a:extLst>
              </p:cNvPr>
              <p:cNvSpPr txBox="1"/>
              <p:nvPr/>
            </p:nvSpPr>
            <p:spPr>
              <a:xfrm>
                <a:off x="4838699" y="4140696"/>
                <a:ext cx="1395412" cy="37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4" name="TekstSylinder 23">
                <a:extLst>
                  <a:ext uri="{FF2B5EF4-FFF2-40B4-BE49-F238E27FC236}">
                    <a16:creationId xmlns:a16="http://schemas.microsoft.com/office/drawing/2014/main" id="{B932949B-E169-4177-AD6C-AF018C607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699" y="4140696"/>
                <a:ext cx="1395412" cy="3742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Sylinder 24">
                <a:extLst>
                  <a:ext uri="{FF2B5EF4-FFF2-40B4-BE49-F238E27FC236}">
                    <a16:creationId xmlns:a16="http://schemas.microsoft.com/office/drawing/2014/main" id="{4CDD4C55-0D08-43D2-AC1B-366893030A83}"/>
                  </a:ext>
                </a:extLst>
              </p:cNvPr>
              <p:cNvSpPr txBox="1"/>
              <p:nvPr/>
            </p:nvSpPr>
            <p:spPr>
              <a:xfrm>
                <a:off x="3543300" y="3521572"/>
                <a:ext cx="1895475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nb-NO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nb-NO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nb-NO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nb-NO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nb-NO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b-NO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kstSylinder 24">
                <a:extLst>
                  <a:ext uri="{FF2B5EF4-FFF2-40B4-BE49-F238E27FC236}">
                    <a16:creationId xmlns:a16="http://schemas.microsoft.com/office/drawing/2014/main" id="{4CDD4C55-0D08-43D2-AC1B-366893030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0" y="3521572"/>
                <a:ext cx="1895475" cy="6052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Sylinder 25">
                <a:extLst>
                  <a:ext uri="{FF2B5EF4-FFF2-40B4-BE49-F238E27FC236}">
                    <a16:creationId xmlns:a16="http://schemas.microsoft.com/office/drawing/2014/main" id="{C2A77BB1-D980-4276-AE35-835F39572B76}"/>
                  </a:ext>
                </a:extLst>
              </p:cNvPr>
              <p:cNvSpPr txBox="1"/>
              <p:nvPr/>
            </p:nvSpPr>
            <p:spPr>
              <a:xfrm>
                <a:off x="7924799" y="1361693"/>
                <a:ext cx="1895475" cy="603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nb-NO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nb-NO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b-NO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kstSylinder 25">
                <a:extLst>
                  <a:ext uri="{FF2B5EF4-FFF2-40B4-BE49-F238E27FC236}">
                    <a16:creationId xmlns:a16="http://schemas.microsoft.com/office/drawing/2014/main" id="{C2A77BB1-D980-4276-AE35-835F39572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799" y="1361693"/>
                <a:ext cx="1895475" cy="6035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Sylinder 26">
                <a:extLst>
                  <a:ext uri="{FF2B5EF4-FFF2-40B4-BE49-F238E27FC236}">
                    <a16:creationId xmlns:a16="http://schemas.microsoft.com/office/drawing/2014/main" id="{3DC4A1DD-7A56-472D-B71A-FCB0E8867D0B}"/>
                  </a:ext>
                </a:extLst>
              </p:cNvPr>
              <p:cNvSpPr txBox="1"/>
              <p:nvPr/>
            </p:nvSpPr>
            <p:spPr>
              <a:xfrm>
                <a:off x="8329611" y="4550659"/>
                <a:ext cx="1895475" cy="628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nb-NO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nb-NO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nb-NO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nb-NO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b-NO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TekstSylinder 26">
                <a:extLst>
                  <a:ext uri="{FF2B5EF4-FFF2-40B4-BE49-F238E27FC236}">
                    <a16:creationId xmlns:a16="http://schemas.microsoft.com/office/drawing/2014/main" id="{3DC4A1DD-7A56-472D-B71A-FCB0E8867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611" y="4550659"/>
                <a:ext cx="1895475" cy="6286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Sylinder 27">
                <a:extLst>
                  <a:ext uri="{FF2B5EF4-FFF2-40B4-BE49-F238E27FC236}">
                    <a16:creationId xmlns:a16="http://schemas.microsoft.com/office/drawing/2014/main" id="{02DB21F5-1C1A-493E-ACF0-4863C8757EEC}"/>
                  </a:ext>
                </a:extLst>
              </p:cNvPr>
              <p:cNvSpPr txBox="1"/>
              <p:nvPr/>
            </p:nvSpPr>
            <p:spPr>
              <a:xfrm>
                <a:off x="1700211" y="4196299"/>
                <a:ext cx="3948114" cy="708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nb-NO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nb-NO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b-NO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nb-NO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nb-NO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nb-NO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nb-NO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  <m:sup>
                                    <m:r>
                                      <a:rPr lang="nb-NO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nb-NO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nb-NO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nb-NO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nb-NO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nb-NO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  <m:sup>
                                    <m:r>
                                      <a:rPr lang="nb-NO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nb-NO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nb-NO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nb-NO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b-NO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8" name="TekstSylinder 27">
                <a:extLst>
                  <a:ext uri="{FF2B5EF4-FFF2-40B4-BE49-F238E27FC236}">
                    <a16:creationId xmlns:a16="http://schemas.microsoft.com/office/drawing/2014/main" id="{02DB21F5-1C1A-493E-ACF0-4863C8757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211" y="4196299"/>
                <a:ext cx="3948114" cy="7087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" descr="Rotation matrix - Wikipedia">
            <a:extLst>
              <a:ext uri="{FF2B5EF4-FFF2-40B4-BE49-F238E27FC236}">
                <a16:creationId xmlns:a16="http://schemas.microsoft.com/office/drawing/2014/main" id="{FF0C4C03-3ED3-4D11-8E71-A81DDF4D3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521572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kstSylinder 29">
            <a:extLst>
              <a:ext uri="{FF2B5EF4-FFF2-40B4-BE49-F238E27FC236}">
                <a16:creationId xmlns:a16="http://schemas.microsoft.com/office/drawing/2014/main" id="{780D665A-FA51-4FF7-9340-F53167488B0E}"/>
              </a:ext>
            </a:extLst>
          </p:cNvPr>
          <p:cNvSpPr txBox="1"/>
          <p:nvPr/>
        </p:nvSpPr>
        <p:spPr>
          <a:xfrm>
            <a:off x="542925" y="1361693"/>
            <a:ext cx="578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Represents</a:t>
            </a:r>
            <a:r>
              <a:rPr lang="nb-NO" dirty="0"/>
              <a:t> </a:t>
            </a:r>
            <a:r>
              <a:rPr lang="nb-NO" dirty="0" err="1"/>
              <a:t>position</a:t>
            </a:r>
            <a:r>
              <a:rPr lang="nb-NO" dirty="0"/>
              <a:t> and </a:t>
            </a:r>
            <a:r>
              <a:rPr lang="nb-NO" dirty="0" err="1"/>
              <a:t>orientation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rigid-body relative to </a:t>
            </a:r>
            <a:r>
              <a:rPr lang="nb-NO" dirty="0" err="1"/>
              <a:t>another</a:t>
            </a:r>
            <a:r>
              <a:rPr lang="nb-NO" dirty="0"/>
              <a:t> </a:t>
            </a:r>
            <a:r>
              <a:rPr lang="nb-NO" dirty="0" err="1"/>
              <a:t>frame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114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6" grpId="0"/>
      <p:bldP spid="24" grpId="0"/>
      <p:bldP spid="25" grpId="0"/>
      <p:bldP spid="25" grpId="1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08E49A-1B8D-4378-BEC4-7826E0B06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288"/>
            <a:ext cx="10515600" cy="1325563"/>
          </a:xfrm>
        </p:spPr>
        <p:txBody>
          <a:bodyPr/>
          <a:lstStyle/>
          <a:p>
            <a:r>
              <a:rPr lang="nb-NO" dirty="0" err="1"/>
              <a:t>Homogeneous</a:t>
            </a:r>
            <a:r>
              <a:rPr lang="nb-NO" dirty="0"/>
              <a:t> Transform Cont.</a:t>
            </a:r>
          </a:p>
        </p:txBody>
      </p:sp>
      <p:pic>
        <p:nvPicPr>
          <p:cNvPr id="5" name="Plassholder for innhold 4" descr="Et bilde som inneholder flygende, fly, luft, mann&#10;&#10;Automatisk generert beskrivelse">
            <a:extLst>
              <a:ext uri="{FF2B5EF4-FFF2-40B4-BE49-F238E27FC236}">
                <a16:creationId xmlns:a16="http://schemas.microsoft.com/office/drawing/2014/main" id="{F4FCB95A-231D-449B-8636-F379F6BFF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43" y="1981993"/>
            <a:ext cx="5248275" cy="3924300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DAB0450-8A8B-40E5-B7DB-5F2923425285}"/>
              </a:ext>
            </a:extLst>
          </p:cNvPr>
          <p:cNvSpPr txBox="1"/>
          <p:nvPr/>
        </p:nvSpPr>
        <p:spPr>
          <a:xfrm>
            <a:off x="2540793" y="3944144"/>
            <a:ext cx="254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Rotate</a:t>
            </a:r>
            <a:r>
              <a:rPr lang="nb-NO" dirty="0"/>
              <a:t> -90 </a:t>
            </a:r>
            <a:r>
              <a:rPr lang="nb-NO" dirty="0" err="1"/>
              <a:t>degrees</a:t>
            </a:r>
            <a:r>
              <a:rPr lang="nb-NO" dirty="0"/>
              <a:t> </a:t>
            </a:r>
            <a:r>
              <a:rPr lang="nb-NO" dirty="0" err="1"/>
              <a:t>along</a:t>
            </a:r>
            <a:r>
              <a:rPr lang="nb-NO" dirty="0"/>
              <a:t> </a:t>
            </a:r>
            <a:r>
              <a:rPr lang="nb-NO" dirty="0" err="1"/>
              <a:t>X-axis</a:t>
            </a:r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A2E8DCD-F4CA-4C54-90D9-475A2E82365B}"/>
              </a:ext>
            </a:extLst>
          </p:cNvPr>
          <p:cNvSpPr txBox="1"/>
          <p:nvPr/>
        </p:nvSpPr>
        <p:spPr>
          <a:xfrm>
            <a:off x="6858000" y="3944143"/>
            <a:ext cx="254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Rotate</a:t>
            </a:r>
            <a:r>
              <a:rPr lang="nb-NO" dirty="0"/>
              <a:t> +90 </a:t>
            </a:r>
            <a:r>
              <a:rPr lang="nb-NO" dirty="0" err="1"/>
              <a:t>degrees</a:t>
            </a:r>
            <a:r>
              <a:rPr lang="nb-NO" dirty="0"/>
              <a:t> </a:t>
            </a:r>
            <a:r>
              <a:rPr lang="nb-NO" dirty="0" err="1"/>
              <a:t>along</a:t>
            </a:r>
            <a:r>
              <a:rPr lang="nb-NO" dirty="0"/>
              <a:t> </a:t>
            </a:r>
            <a:r>
              <a:rPr lang="nb-NO" dirty="0" err="1"/>
              <a:t>X-axis</a:t>
            </a:r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889D11C-CA73-40C4-9DFC-0D76AF4E2C61}"/>
              </a:ext>
            </a:extLst>
          </p:cNvPr>
          <p:cNvSpPr txBox="1"/>
          <p:nvPr/>
        </p:nvSpPr>
        <p:spPr>
          <a:xfrm>
            <a:off x="2820589" y="2544524"/>
            <a:ext cx="19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(300,450,100)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417B288-787C-4389-8DE8-48CE1569C2F5}"/>
              </a:ext>
            </a:extLst>
          </p:cNvPr>
          <p:cNvSpPr txBox="1"/>
          <p:nvPr/>
        </p:nvSpPr>
        <p:spPr>
          <a:xfrm>
            <a:off x="6441281" y="1835428"/>
            <a:ext cx="19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(500,650,100)</a:t>
            </a:r>
          </a:p>
        </p:txBody>
      </p:sp>
      <p:grpSp>
        <p:nvGrpSpPr>
          <p:cNvPr id="53" name="Gruppe 52">
            <a:extLst>
              <a:ext uri="{FF2B5EF4-FFF2-40B4-BE49-F238E27FC236}">
                <a16:creationId xmlns:a16="http://schemas.microsoft.com/office/drawing/2014/main" id="{FCF4217C-FAE6-4A7F-8222-08C3154F1620}"/>
              </a:ext>
            </a:extLst>
          </p:cNvPr>
          <p:cNvGrpSpPr/>
          <p:nvPr/>
        </p:nvGrpSpPr>
        <p:grpSpPr>
          <a:xfrm>
            <a:off x="1485303" y="3724275"/>
            <a:ext cx="797719" cy="609600"/>
            <a:chOff x="6441281" y="5200650"/>
            <a:chExt cx="797719" cy="609600"/>
          </a:xfrm>
        </p:grpSpPr>
        <p:cxnSp>
          <p:nvCxnSpPr>
            <p:cNvPr id="11" name="Rett pilkobling 10">
              <a:extLst>
                <a:ext uri="{FF2B5EF4-FFF2-40B4-BE49-F238E27FC236}">
                  <a16:creationId xmlns:a16="http://schemas.microsoft.com/office/drawing/2014/main" id="{4E2FDB66-F24C-4C0B-858B-58E68C311967}"/>
                </a:ext>
              </a:extLst>
            </p:cNvPr>
            <p:cNvCxnSpPr/>
            <p:nvPr/>
          </p:nvCxnSpPr>
          <p:spPr>
            <a:xfrm>
              <a:off x="6441281" y="5810250"/>
              <a:ext cx="7977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pilkobling 12">
              <a:extLst>
                <a:ext uri="{FF2B5EF4-FFF2-40B4-BE49-F238E27FC236}">
                  <a16:creationId xmlns:a16="http://schemas.microsoft.com/office/drawing/2014/main" id="{ADEDF98B-2DD7-4BC3-977B-41BAA6D560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1281" y="5200650"/>
              <a:ext cx="0" cy="5905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pilkobling 14">
              <a:extLst>
                <a:ext uri="{FF2B5EF4-FFF2-40B4-BE49-F238E27FC236}">
                  <a16:creationId xmlns:a16="http://schemas.microsoft.com/office/drawing/2014/main" id="{A8438FC5-E5DA-4FF6-A7C9-AB2BBFD89546}"/>
                </a:ext>
              </a:extLst>
            </p:cNvPr>
            <p:cNvCxnSpPr/>
            <p:nvPr/>
          </p:nvCxnSpPr>
          <p:spPr>
            <a:xfrm flipV="1">
              <a:off x="6441281" y="5457825"/>
              <a:ext cx="416719" cy="3524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Pil: bøyd oppover 16">
            <a:extLst>
              <a:ext uri="{FF2B5EF4-FFF2-40B4-BE49-F238E27FC236}">
                <a16:creationId xmlns:a16="http://schemas.microsoft.com/office/drawing/2014/main" id="{A5CCEF53-52B8-451D-8F3D-02739512BEDA}"/>
              </a:ext>
            </a:extLst>
          </p:cNvPr>
          <p:cNvSpPr/>
          <p:nvPr/>
        </p:nvSpPr>
        <p:spPr>
          <a:xfrm>
            <a:off x="4142783" y="5516344"/>
            <a:ext cx="298846" cy="2939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54" name="Gruppe 53">
            <a:extLst>
              <a:ext uri="{FF2B5EF4-FFF2-40B4-BE49-F238E27FC236}">
                <a16:creationId xmlns:a16="http://schemas.microsoft.com/office/drawing/2014/main" id="{4F2FD926-C57D-4474-B4E0-DA8D6E8C01EC}"/>
              </a:ext>
            </a:extLst>
          </p:cNvPr>
          <p:cNvGrpSpPr/>
          <p:nvPr/>
        </p:nvGrpSpPr>
        <p:grpSpPr>
          <a:xfrm>
            <a:off x="1485303" y="3826887"/>
            <a:ext cx="797719" cy="497464"/>
            <a:chOff x="8805863" y="5324475"/>
            <a:chExt cx="797719" cy="497464"/>
          </a:xfrm>
        </p:grpSpPr>
        <p:cxnSp>
          <p:nvCxnSpPr>
            <p:cNvPr id="19" name="Rett pilkobling 18">
              <a:extLst>
                <a:ext uri="{FF2B5EF4-FFF2-40B4-BE49-F238E27FC236}">
                  <a16:creationId xmlns:a16="http://schemas.microsoft.com/office/drawing/2014/main" id="{F345F23A-36F9-4EB9-9A78-4D35A1C6BDC7}"/>
                </a:ext>
              </a:extLst>
            </p:cNvPr>
            <p:cNvCxnSpPr>
              <a:cxnSpLocks/>
            </p:cNvCxnSpPr>
            <p:nvPr/>
          </p:nvCxnSpPr>
          <p:spPr>
            <a:xfrm>
              <a:off x="8805863" y="5821938"/>
              <a:ext cx="7977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pilkobling 19">
              <a:extLst>
                <a:ext uri="{FF2B5EF4-FFF2-40B4-BE49-F238E27FC236}">
                  <a16:creationId xmlns:a16="http://schemas.microsoft.com/office/drawing/2014/main" id="{F76B5387-114B-442A-83DC-72CFC4378A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5863" y="5324475"/>
              <a:ext cx="176212" cy="4784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pilkobling 20">
              <a:extLst>
                <a:ext uri="{FF2B5EF4-FFF2-40B4-BE49-F238E27FC236}">
                  <a16:creationId xmlns:a16="http://schemas.microsoft.com/office/drawing/2014/main" id="{CAA26FEB-27EB-4516-A2B8-7A7E12494B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5863" y="5630357"/>
              <a:ext cx="381001" cy="1915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F8AA48AC-8C41-4233-B0D2-779030C52556}"/>
              </a:ext>
            </a:extLst>
          </p:cNvPr>
          <p:cNvGrpSpPr/>
          <p:nvPr/>
        </p:nvGrpSpPr>
        <p:grpSpPr>
          <a:xfrm>
            <a:off x="1496615" y="4049493"/>
            <a:ext cx="797719" cy="428050"/>
            <a:chOff x="10424514" y="5516344"/>
            <a:chExt cx="797719" cy="428050"/>
          </a:xfrm>
        </p:grpSpPr>
        <p:cxnSp>
          <p:nvCxnSpPr>
            <p:cNvPr id="33" name="Rett pilkobling 32">
              <a:extLst>
                <a:ext uri="{FF2B5EF4-FFF2-40B4-BE49-F238E27FC236}">
                  <a16:creationId xmlns:a16="http://schemas.microsoft.com/office/drawing/2014/main" id="{7519B246-2741-429A-ADD7-A6B17BC1CD87}"/>
                </a:ext>
              </a:extLst>
            </p:cNvPr>
            <p:cNvCxnSpPr>
              <a:cxnSpLocks/>
            </p:cNvCxnSpPr>
            <p:nvPr/>
          </p:nvCxnSpPr>
          <p:spPr>
            <a:xfrm>
              <a:off x="10424514" y="5791200"/>
              <a:ext cx="7977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tt pilkobling 33">
              <a:extLst>
                <a:ext uri="{FF2B5EF4-FFF2-40B4-BE49-F238E27FC236}">
                  <a16:creationId xmlns:a16="http://schemas.microsoft.com/office/drawing/2014/main" id="{E6481231-AED7-41CE-9C86-222F35B081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4514" y="5516344"/>
              <a:ext cx="243486" cy="2558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tt pilkobling 34">
              <a:extLst>
                <a:ext uri="{FF2B5EF4-FFF2-40B4-BE49-F238E27FC236}">
                  <a16:creationId xmlns:a16="http://schemas.microsoft.com/office/drawing/2014/main" id="{8F02FB05-1271-4A6B-BA77-670A009C7CA4}"/>
                </a:ext>
              </a:extLst>
            </p:cNvPr>
            <p:cNvCxnSpPr>
              <a:cxnSpLocks/>
            </p:cNvCxnSpPr>
            <p:nvPr/>
          </p:nvCxnSpPr>
          <p:spPr>
            <a:xfrm>
              <a:off x="10424514" y="5791201"/>
              <a:ext cx="357786" cy="1531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pe 55">
            <a:extLst>
              <a:ext uri="{FF2B5EF4-FFF2-40B4-BE49-F238E27FC236}">
                <a16:creationId xmlns:a16="http://schemas.microsoft.com/office/drawing/2014/main" id="{41E54C10-A951-4957-926A-7CF3E19BA1CF}"/>
              </a:ext>
            </a:extLst>
          </p:cNvPr>
          <p:cNvGrpSpPr/>
          <p:nvPr/>
        </p:nvGrpSpPr>
        <p:grpSpPr>
          <a:xfrm>
            <a:off x="1494826" y="4066095"/>
            <a:ext cx="797719" cy="610176"/>
            <a:chOff x="10954940" y="4590474"/>
            <a:chExt cx="797719" cy="610176"/>
          </a:xfrm>
        </p:grpSpPr>
        <p:cxnSp>
          <p:nvCxnSpPr>
            <p:cNvPr id="42" name="Rett pilkobling 41">
              <a:extLst>
                <a:ext uri="{FF2B5EF4-FFF2-40B4-BE49-F238E27FC236}">
                  <a16:creationId xmlns:a16="http://schemas.microsoft.com/office/drawing/2014/main" id="{17323885-7B81-4C31-9728-BA32DAB6AD61}"/>
                </a:ext>
              </a:extLst>
            </p:cNvPr>
            <p:cNvCxnSpPr>
              <a:cxnSpLocks/>
            </p:cNvCxnSpPr>
            <p:nvPr/>
          </p:nvCxnSpPr>
          <p:spPr>
            <a:xfrm>
              <a:off x="10954940" y="4847074"/>
              <a:ext cx="7977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pilkobling 42">
              <a:extLst>
                <a:ext uri="{FF2B5EF4-FFF2-40B4-BE49-F238E27FC236}">
                  <a16:creationId xmlns:a16="http://schemas.microsoft.com/office/drawing/2014/main" id="{3FB2CA33-580A-458A-BD4F-0DD61406A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54940" y="4590474"/>
              <a:ext cx="398860" cy="2375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tt pilkobling 43">
              <a:extLst>
                <a:ext uri="{FF2B5EF4-FFF2-40B4-BE49-F238E27FC236}">
                  <a16:creationId xmlns:a16="http://schemas.microsoft.com/office/drawing/2014/main" id="{9317CC84-6DC5-4642-A447-4B9AAFFF8BBD}"/>
                </a:ext>
              </a:extLst>
            </p:cNvPr>
            <p:cNvCxnSpPr>
              <a:cxnSpLocks/>
            </p:cNvCxnSpPr>
            <p:nvPr/>
          </p:nvCxnSpPr>
          <p:spPr>
            <a:xfrm>
              <a:off x="10954940" y="4847075"/>
              <a:ext cx="0" cy="3535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Pil: bøyd oppover 51">
            <a:extLst>
              <a:ext uri="{FF2B5EF4-FFF2-40B4-BE49-F238E27FC236}">
                <a16:creationId xmlns:a16="http://schemas.microsoft.com/office/drawing/2014/main" id="{74669329-232D-4DC1-BA8F-35DA92586A77}"/>
              </a:ext>
            </a:extLst>
          </p:cNvPr>
          <p:cNvSpPr/>
          <p:nvPr/>
        </p:nvSpPr>
        <p:spPr>
          <a:xfrm>
            <a:off x="1888928" y="4174123"/>
            <a:ext cx="298846" cy="2938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4" name="Gruppe 93">
            <a:extLst>
              <a:ext uri="{FF2B5EF4-FFF2-40B4-BE49-F238E27FC236}">
                <a16:creationId xmlns:a16="http://schemas.microsoft.com/office/drawing/2014/main" id="{B4670B63-7ECC-4122-AB4A-5D5D8950C351}"/>
              </a:ext>
            </a:extLst>
          </p:cNvPr>
          <p:cNvGrpSpPr/>
          <p:nvPr/>
        </p:nvGrpSpPr>
        <p:grpSpPr>
          <a:xfrm>
            <a:off x="10191750" y="3826887"/>
            <a:ext cx="857250" cy="795747"/>
            <a:chOff x="10191750" y="3826887"/>
            <a:chExt cx="857250" cy="795747"/>
          </a:xfrm>
        </p:grpSpPr>
        <p:cxnSp>
          <p:nvCxnSpPr>
            <p:cNvPr id="58" name="Rett pilkobling 57">
              <a:extLst>
                <a:ext uri="{FF2B5EF4-FFF2-40B4-BE49-F238E27FC236}">
                  <a16:creationId xmlns:a16="http://schemas.microsoft.com/office/drawing/2014/main" id="{3DCF9041-EDFB-4DB9-9554-5BFC279F3D90}"/>
                </a:ext>
              </a:extLst>
            </p:cNvPr>
            <p:cNvCxnSpPr/>
            <p:nvPr/>
          </p:nvCxnSpPr>
          <p:spPr>
            <a:xfrm>
              <a:off x="10191750" y="4468019"/>
              <a:ext cx="857250" cy="95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Pil: bøyd nedover 60">
              <a:extLst>
                <a:ext uri="{FF2B5EF4-FFF2-40B4-BE49-F238E27FC236}">
                  <a16:creationId xmlns:a16="http://schemas.microsoft.com/office/drawing/2014/main" id="{BFFDF324-D126-42DB-AC48-3969529C275D}"/>
                </a:ext>
              </a:extLst>
            </p:cNvPr>
            <p:cNvSpPr/>
            <p:nvPr/>
          </p:nvSpPr>
          <p:spPr>
            <a:xfrm>
              <a:off x="10620374" y="4295776"/>
              <a:ext cx="353615" cy="326858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cxnSp>
          <p:nvCxnSpPr>
            <p:cNvPr id="63" name="Rett pilkobling 62">
              <a:extLst>
                <a:ext uri="{FF2B5EF4-FFF2-40B4-BE49-F238E27FC236}">
                  <a16:creationId xmlns:a16="http://schemas.microsoft.com/office/drawing/2014/main" id="{CF68E8EC-8B5D-495F-A53C-AE2936A1CC34}"/>
                </a:ext>
              </a:extLst>
            </p:cNvPr>
            <p:cNvCxnSpPr/>
            <p:nvPr/>
          </p:nvCxnSpPr>
          <p:spPr>
            <a:xfrm flipV="1">
              <a:off x="10204550" y="3826887"/>
              <a:ext cx="0" cy="6411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pilkobling 64">
              <a:extLst>
                <a:ext uri="{FF2B5EF4-FFF2-40B4-BE49-F238E27FC236}">
                  <a16:creationId xmlns:a16="http://schemas.microsoft.com/office/drawing/2014/main" id="{F82AEF82-C935-453B-A9A7-3556CF16B4DC}"/>
                </a:ext>
              </a:extLst>
            </p:cNvPr>
            <p:cNvCxnSpPr/>
            <p:nvPr/>
          </p:nvCxnSpPr>
          <p:spPr>
            <a:xfrm flipV="1">
              <a:off x="10191750" y="4184872"/>
              <a:ext cx="428624" cy="3146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uppe 94">
            <a:extLst>
              <a:ext uri="{FF2B5EF4-FFF2-40B4-BE49-F238E27FC236}">
                <a16:creationId xmlns:a16="http://schemas.microsoft.com/office/drawing/2014/main" id="{BB228239-5272-4599-ABA6-0B85F1ECD931}"/>
              </a:ext>
            </a:extLst>
          </p:cNvPr>
          <p:cNvGrpSpPr/>
          <p:nvPr/>
        </p:nvGrpSpPr>
        <p:grpSpPr>
          <a:xfrm>
            <a:off x="9748837" y="4134395"/>
            <a:ext cx="1295400" cy="362116"/>
            <a:chOff x="9839325" y="2734837"/>
            <a:chExt cx="1295400" cy="362116"/>
          </a:xfrm>
        </p:grpSpPr>
        <p:cxnSp>
          <p:nvCxnSpPr>
            <p:cNvPr id="66" name="Rett pilkobling 65">
              <a:extLst>
                <a:ext uri="{FF2B5EF4-FFF2-40B4-BE49-F238E27FC236}">
                  <a16:creationId xmlns:a16="http://schemas.microsoft.com/office/drawing/2014/main" id="{792798B7-1E56-4C90-8156-BC8CE8119270}"/>
                </a:ext>
              </a:extLst>
            </p:cNvPr>
            <p:cNvCxnSpPr>
              <a:cxnSpLocks/>
            </p:cNvCxnSpPr>
            <p:nvPr/>
          </p:nvCxnSpPr>
          <p:spPr>
            <a:xfrm>
              <a:off x="10277475" y="3065488"/>
              <a:ext cx="857250" cy="95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tt pilkobling 66">
              <a:extLst>
                <a:ext uri="{FF2B5EF4-FFF2-40B4-BE49-F238E27FC236}">
                  <a16:creationId xmlns:a16="http://schemas.microsoft.com/office/drawing/2014/main" id="{DBCD038E-2CA4-4E30-B485-FACB49F60B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39325" y="2849018"/>
              <a:ext cx="450951" cy="2164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tt pilkobling 67">
              <a:extLst>
                <a:ext uri="{FF2B5EF4-FFF2-40B4-BE49-F238E27FC236}">
                  <a16:creationId xmlns:a16="http://schemas.microsoft.com/office/drawing/2014/main" id="{322ECE6F-1D77-4F82-8B2C-5123182B0A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7475" y="2734837"/>
              <a:ext cx="228600" cy="362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uppe 95">
            <a:extLst>
              <a:ext uri="{FF2B5EF4-FFF2-40B4-BE49-F238E27FC236}">
                <a16:creationId xmlns:a16="http://schemas.microsoft.com/office/drawing/2014/main" id="{F1796968-777F-4228-A980-63D1CB4BFFF8}"/>
              </a:ext>
            </a:extLst>
          </p:cNvPr>
          <p:cNvGrpSpPr/>
          <p:nvPr/>
        </p:nvGrpSpPr>
        <p:grpSpPr>
          <a:xfrm>
            <a:off x="9740206" y="4078861"/>
            <a:ext cx="1302546" cy="610971"/>
            <a:chOff x="9832179" y="1607864"/>
            <a:chExt cx="1302546" cy="610971"/>
          </a:xfrm>
        </p:grpSpPr>
        <p:cxnSp>
          <p:nvCxnSpPr>
            <p:cNvPr id="78" name="Rett pilkobling 77">
              <a:extLst>
                <a:ext uri="{FF2B5EF4-FFF2-40B4-BE49-F238E27FC236}">
                  <a16:creationId xmlns:a16="http://schemas.microsoft.com/office/drawing/2014/main" id="{A426B179-3749-4F55-9469-C91E6E84147E}"/>
                </a:ext>
              </a:extLst>
            </p:cNvPr>
            <p:cNvCxnSpPr>
              <a:cxnSpLocks/>
            </p:cNvCxnSpPr>
            <p:nvPr/>
          </p:nvCxnSpPr>
          <p:spPr>
            <a:xfrm>
              <a:off x="10277475" y="1990494"/>
              <a:ext cx="857250" cy="95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ett pilkobling 78">
              <a:extLst>
                <a:ext uri="{FF2B5EF4-FFF2-40B4-BE49-F238E27FC236}">
                  <a16:creationId xmlns:a16="http://schemas.microsoft.com/office/drawing/2014/main" id="{C331D48F-1218-42D6-9DEC-4D3900E499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32179" y="1997405"/>
              <a:ext cx="450952" cy="2214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ett pilkobling 79">
              <a:extLst>
                <a:ext uri="{FF2B5EF4-FFF2-40B4-BE49-F238E27FC236}">
                  <a16:creationId xmlns:a16="http://schemas.microsoft.com/office/drawing/2014/main" id="{09546044-CAE1-4DAF-9775-1CFA0AE9F7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7475" y="1607864"/>
              <a:ext cx="138112" cy="4140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uppe 96">
            <a:extLst>
              <a:ext uri="{FF2B5EF4-FFF2-40B4-BE49-F238E27FC236}">
                <a16:creationId xmlns:a16="http://schemas.microsoft.com/office/drawing/2014/main" id="{BCF195E9-3D5C-48CF-B7F2-62595CAC3AF3}"/>
              </a:ext>
            </a:extLst>
          </p:cNvPr>
          <p:cNvGrpSpPr/>
          <p:nvPr/>
        </p:nvGrpSpPr>
        <p:grpSpPr>
          <a:xfrm>
            <a:off x="9980715" y="4049493"/>
            <a:ext cx="1062037" cy="744060"/>
            <a:chOff x="10191750" y="587964"/>
            <a:chExt cx="1062037" cy="744060"/>
          </a:xfrm>
        </p:grpSpPr>
        <p:cxnSp>
          <p:nvCxnSpPr>
            <p:cNvPr id="85" name="Rett pilkobling 84">
              <a:extLst>
                <a:ext uri="{FF2B5EF4-FFF2-40B4-BE49-F238E27FC236}">
                  <a16:creationId xmlns:a16="http://schemas.microsoft.com/office/drawing/2014/main" id="{BB21C98F-BBB5-442A-BBB1-C26286FE179F}"/>
                </a:ext>
              </a:extLst>
            </p:cNvPr>
            <p:cNvCxnSpPr>
              <a:cxnSpLocks/>
            </p:cNvCxnSpPr>
            <p:nvPr/>
          </p:nvCxnSpPr>
          <p:spPr>
            <a:xfrm>
              <a:off x="10396537" y="998257"/>
              <a:ext cx="857250" cy="95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ett pilkobling 85">
              <a:extLst>
                <a:ext uri="{FF2B5EF4-FFF2-40B4-BE49-F238E27FC236}">
                  <a16:creationId xmlns:a16="http://schemas.microsoft.com/office/drawing/2014/main" id="{1F297677-7BD7-4D2B-B6F2-D69ED5F11D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91750" y="998259"/>
              <a:ext cx="217590" cy="3337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ett pilkobling 86">
              <a:extLst>
                <a:ext uri="{FF2B5EF4-FFF2-40B4-BE49-F238E27FC236}">
                  <a16:creationId xmlns:a16="http://schemas.microsoft.com/office/drawing/2014/main" id="{EE192988-FA3B-4732-B3DD-1CF3C97121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96537" y="587964"/>
              <a:ext cx="0" cy="4417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Pil: bøyd nedover 97">
            <a:extLst>
              <a:ext uri="{FF2B5EF4-FFF2-40B4-BE49-F238E27FC236}">
                <a16:creationId xmlns:a16="http://schemas.microsoft.com/office/drawing/2014/main" id="{08E198D6-E16C-4E3A-BAE0-044248AFF2FE}"/>
              </a:ext>
            </a:extLst>
          </p:cNvPr>
          <p:cNvSpPr/>
          <p:nvPr/>
        </p:nvSpPr>
        <p:spPr>
          <a:xfrm>
            <a:off x="10629017" y="4295776"/>
            <a:ext cx="353615" cy="3268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99" name="TekstSylinder 98">
            <a:extLst>
              <a:ext uri="{FF2B5EF4-FFF2-40B4-BE49-F238E27FC236}">
                <a16:creationId xmlns:a16="http://schemas.microsoft.com/office/drawing/2014/main" id="{BA6C71BC-37A8-48A5-9D20-B1669CF253F3}"/>
              </a:ext>
            </a:extLst>
          </p:cNvPr>
          <p:cNvSpPr txBox="1"/>
          <p:nvPr/>
        </p:nvSpPr>
        <p:spPr>
          <a:xfrm>
            <a:off x="2820589" y="5663297"/>
            <a:ext cx="19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(0,0,0)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kstSylinder 99">
                <a:extLst>
                  <a:ext uri="{FF2B5EF4-FFF2-40B4-BE49-F238E27FC236}">
                    <a16:creationId xmlns:a16="http://schemas.microsoft.com/office/drawing/2014/main" id="{F27AEC1D-817D-46BE-82D4-506E084C6AF8}"/>
                  </a:ext>
                </a:extLst>
              </p:cNvPr>
              <p:cNvSpPr txBox="1"/>
              <p:nvPr/>
            </p:nvSpPr>
            <p:spPr>
              <a:xfrm>
                <a:off x="3911910" y="3709597"/>
                <a:ext cx="1272557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450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100" name="TekstSylinder 99">
                <a:extLst>
                  <a:ext uri="{FF2B5EF4-FFF2-40B4-BE49-F238E27FC236}">
                    <a16:creationId xmlns:a16="http://schemas.microsoft.com/office/drawing/2014/main" id="{F27AEC1D-817D-46BE-82D4-506E084C6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910" y="3709597"/>
                <a:ext cx="1272557" cy="846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kstSylinder 100">
                <a:extLst>
                  <a:ext uri="{FF2B5EF4-FFF2-40B4-BE49-F238E27FC236}">
                    <a16:creationId xmlns:a16="http://schemas.microsoft.com/office/drawing/2014/main" id="{5F88A67C-A018-48A8-883F-226E67603EBA}"/>
                  </a:ext>
                </a:extLst>
              </p:cNvPr>
              <p:cNvSpPr txBox="1"/>
              <p:nvPr/>
            </p:nvSpPr>
            <p:spPr>
              <a:xfrm>
                <a:off x="5567365" y="4025678"/>
                <a:ext cx="2543175" cy="824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b-NO" dirty="0"/>
              </a:p>
            </p:txBody>
          </p:sp>
        </mc:Choice>
        <mc:Fallback>
          <p:sp>
            <p:nvSpPr>
              <p:cNvPr id="101" name="TekstSylinder 100">
                <a:extLst>
                  <a:ext uri="{FF2B5EF4-FFF2-40B4-BE49-F238E27FC236}">
                    <a16:creationId xmlns:a16="http://schemas.microsoft.com/office/drawing/2014/main" id="{5F88A67C-A018-48A8-883F-226E67603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365" y="4025678"/>
                <a:ext cx="2543175" cy="8249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Rett pilkobling 102">
            <a:extLst>
              <a:ext uri="{FF2B5EF4-FFF2-40B4-BE49-F238E27FC236}">
                <a16:creationId xmlns:a16="http://schemas.microsoft.com/office/drawing/2014/main" id="{9A89FED7-BEB7-4231-ADB7-43F88CE43D56}"/>
              </a:ext>
            </a:extLst>
          </p:cNvPr>
          <p:cNvCxnSpPr>
            <a:cxnSpLocks/>
          </p:cNvCxnSpPr>
          <p:nvPr/>
        </p:nvCxnSpPr>
        <p:spPr>
          <a:xfrm flipV="1">
            <a:off x="3497462" y="2819401"/>
            <a:ext cx="794744" cy="284389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ett pilkobling 104">
            <a:extLst>
              <a:ext uri="{FF2B5EF4-FFF2-40B4-BE49-F238E27FC236}">
                <a16:creationId xmlns:a16="http://schemas.microsoft.com/office/drawing/2014/main" id="{4112A2B1-4A0E-4D51-B0A2-2778B0463E55}"/>
              </a:ext>
            </a:extLst>
          </p:cNvPr>
          <p:cNvCxnSpPr>
            <a:cxnSpLocks/>
          </p:cNvCxnSpPr>
          <p:nvPr/>
        </p:nvCxnSpPr>
        <p:spPr>
          <a:xfrm flipV="1">
            <a:off x="3524398" y="2981325"/>
            <a:ext cx="3583636" cy="268197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99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2" grpId="0" animBg="1"/>
      <p:bldP spid="98" grpId="0" animBg="1"/>
      <p:bldP spid="100" grpId="0"/>
      <p:bldP spid="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7024A14-1947-44C4-83ED-03129E79B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nb-NO" sz="2800" dirty="0"/>
              <a:t>Robot </a:t>
            </a:r>
            <a:r>
              <a:rPr lang="nb-NO" sz="2800" dirty="0" err="1"/>
              <a:t>Coordinate</a:t>
            </a:r>
            <a:r>
              <a:rPr lang="nb-NO" sz="2800" dirty="0"/>
              <a:t> </a:t>
            </a:r>
            <a:r>
              <a:rPr lang="nb-NO" sz="2800" dirty="0" err="1"/>
              <a:t>Frame</a:t>
            </a:r>
            <a:endParaRPr lang="nb-NO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9B875A-2E2E-47D5-B5A3-C55CF7923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en-US" sz="1700" dirty="0"/>
              <a:t>A robot performs task in its own coordinate frame. </a:t>
            </a:r>
          </a:p>
          <a:p>
            <a:endParaRPr lang="en-US" sz="1700" dirty="0"/>
          </a:p>
          <a:p>
            <a:r>
              <a:rPr lang="en-US" sz="1700" dirty="0"/>
              <a:t>The next lecture will focus on modeling a robotic manipulator using forward-kinematics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4173B7D-35FE-404B-B7FD-1F9F687FF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" b="4641"/>
          <a:stretch/>
        </p:blipFill>
        <p:spPr>
          <a:xfrm>
            <a:off x="5056622" y="873844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19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826591-6E03-4AA6-94D4-7E0D5CF3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605572" cy="1676603"/>
          </a:xfrm>
        </p:spPr>
        <p:txBody>
          <a:bodyPr>
            <a:normAutofit/>
          </a:bodyPr>
          <a:lstStyle/>
          <a:p>
            <a:r>
              <a:rPr lang="nb-NO" sz="4000" dirty="0" err="1"/>
              <a:t>Two</a:t>
            </a:r>
            <a:r>
              <a:rPr lang="nb-NO" sz="4000" dirty="0"/>
              <a:t> </a:t>
            </a:r>
            <a:r>
              <a:rPr lang="nb-NO" sz="4000" dirty="0" err="1"/>
              <a:t>coordinate</a:t>
            </a:r>
            <a:r>
              <a:rPr lang="nb-NO" sz="4000" dirty="0"/>
              <a:t> </a:t>
            </a:r>
            <a:r>
              <a:rPr lang="nb-NO" sz="4000" dirty="0" err="1"/>
              <a:t>frames</a:t>
            </a:r>
            <a:endParaRPr lang="nb-NO" sz="4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ECE2976-8D72-43B0-A562-8F608BE08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05571" cy="3779520"/>
          </a:xfrm>
        </p:spPr>
        <p:txBody>
          <a:bodyPr>
            <a:normAutofit/>
          </a:bodyPr>
          <a:lstStyle/>
          <a:p>
            <a:r>
              <a:rPr lang="en-US" sz="1800" dirty="0"/>
              <a:t>A robot is placed on another coordinate frame. Let’s call this world coordinate frame.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20163E7-0941-4116-AAEF-3DD53C543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202" y="559406"/>
            <a:ext cx="6203867" cy="574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0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CF8D93C-7A5C-474F-8AD0-51F7ADA94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22" y="286672"/>
            <a:ext cx="6775953" cy="6206203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D69B40A-58DF-40A3-BB62-C0AC47318D3D}"/>
              </a:ext>
            </a:extLst>
          </p:cNvPr>
          <p:cNvSpPr txBox="1"/>
          <p:nvPr/>
        </p:nvSpPr>
        <p:spPr>
          <a:xfrm>
            <a:off x="348746" y="74655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Three </a:t>
            </a:r>
            <a:r>
              <a:rPr lang="nb-NO" dirty="0" err="1"/>
              <a:t>Coordinate</a:t>
            </a:r>
            <a:r>
              <a:rPr lang="nb-NO" dirty="0"/>
              <a:t> </a:t>
            </a:r>
            <a:r>
              <a:rPr lang="nb-NO" dirty="0" err="1"/>
              <a:t>frames</a:t>
            </a:r>
            <a:endParaRPr lang="nb-NO" dirty="0"/>
          </a:p>
          <a:p>
            <a:r>
              <a:rPr lang="nb-NO" dirty="0"/>
              <a:t>- With </a:t>
            </a:r>
            <a:r>
              <a:rPr lang="nb-NO" dirty="0" err="1"/>
              <a:t>homogeneous</a:t>
            </a:r>
            <a:r>
              <a:rPr lang="nb-NO" dirty="0"/>
              <a:t> </a:t>
            </a:r>
            <a:r>
              <a:rPr lang="nb-NO" dirty="0" err="1"/>
              <a:t>transforms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represent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points</a:t>
            </a:r>
            <a:r>
              <a:rPr lang="nb-NO" dirty="0"/>
              <a:t> </a:t>
            </a:r>
            <a:r>
              <a:rPr lang="nb-NO" dirty="0" err="1"/>
              <a:t>amongst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different </a:t>
            </a:r>
            <a:r>
              <a:rPr lang="nb-NO" dirty="0" err="1"/>
              <a:t>coordinate</a:t>
            </a:r>
            <a:r>
              <a:rPr lang="nb-NO" dirty="0"/>
              <a:t> </a:t>
            </a:r>
            <a:r>
              <a:rPr lang="nb-NO" dirty="0" err="1"/>
              <a:t>frames</a:t>
            </a:r>
            <a:endParaRPr lang="nb-NO" dirty="0"/>
          </a:p>
        </p:txBody>
      </p:sp>
      <p:sp>
        <p:nvSpPr>
          <p:cNvPr id="9" name="Pil: sirkelformet 8">
            <a:extLst>
              <a:ext uri="{FF2B5EF4-FFF2-40B4-BE49-F238E27FC236}">
                <a16:creationId xmlns:a16="http://schemas.microsoft.com/office/drawing/2014/main" id="{18C825AC-5542-4D59-8DC3-C1E0AC99775B}"/>
              </a:ext>
            </a:extLst>
          </p:cNvPr>
          <p:cNvSpPr/>
          <p:nvPr/>
        </p:nvSpPr>
        <p:spPr>
          <a:xfrm>
            <a:off x="7429501" y="1162049"/>
            <a:ext cx="2076450" cy="20859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747668"/>
              <a:gd name="adj5" fmla="val 1250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F7B3184-09F9-4E9A-BD17-57E15CA5D40B}"/>
              </a:ext>
            </a:extLst>
          </p:cNvPr>
          <p:cNvSpPr txBox="1"/>
          <p:nvPr/>
        </p:nvSpPr>
        <p:spPr>
          <a:xfrm>
            <a:off x="7839075" y="977383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chemeClr val="accent4">
                    <a:lumMod val="75000"/>
                  </a:schemeClr>
                </a:solidFill>
              </a:rPr>
              <a:t>Converting</a:t>
            </a:r>
            <a:endParaRPr lang="nb-NO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9150DABE-7370-4DE3-8640-17913D4B3098}"/>
              </a:ext>
            </a:extLst>
          </p:cNvPr>
          <p:cNvCxnSpPr/>
          <p:nvPr/>
        </p:nvCxnSpPr>
        <p:spPr>
          <a:xfrm flipH="1">
            <a:off x="7286625" y="2790825"/>
            <a:ext cx="2133600" cy="381000"/>
          </a:xfrm>
          <a:prstGeom prst="straightConnector1">
            <a:avLst/>
          </a:prstGeom>
          <a:ln w="952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3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5C14740A-8B97-4DE8-B787-7EE8955B4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05" y="325898"/>
            <a:ext cx="6775953" cy="6206203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613455A2-EA18-4C6F-8287-459C46C835FF}"/>
              </a:ext>
            </a:extLst>
          </p:cNvPr>
          <p:cNvCxnSpPr/>
          <p:nvPr/>
        </p:nvCxnSpPr>
        <p:spPr>
          <a:xfrm flipV="1">
            <a:off x="5228823" y="2816547"/>
            <a:ext cx="4404575" cy="3515932"/>
          </a:xfrm>
          <a:prstGeom prst="straightConnector1">
            <a:avLst/>
          </a:prstGeom>
          <a:ln w="50800">
            <a:solidFill>
              <a:srgbClr val="3B0E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FCE6007A-C70E-4A52-B406-6D91D0C1449D}"/>
              </a:ext>
            </a:extLst>
          </p:cNvPr>
          <p:cNvCxnSpPr>
            <a:cxnSpLocks/>
          </p:cNvCxnSpPr>
          <p:nvPr/>
        </p:nvCxnSpPr>
        <p:spPr>
          <a:xfrm flipV="1">
            <a:off x="5975797" y="2816548"/>
            <a:ext cx="3432220" cy="228992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8C01A081-5D2C-4303-B86D-B95643AE9819}"/>
              </a:ext>
            </a:extLst>
          </p:cNvPr>
          <p:cNvCxnSpPr>
            <a:cxnSpLocks/>
          </p:cNvCxnSpPr>
          <p:nvPr/>
        </p:nvCxnSpPr>
        <p:spPr>
          <a:xfrm flipH="1">
            <a:off x="6445876" y="2456119"/>
            <a:ext cx="2884868" cy="1922698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kstSylinder 14">
                <a:extLst>
                  <a:ext uri="{FF2B5EF4-FFF2-40B4-BE49-F238E27FC236}">
                    <a16:creationId xmlns:a16="http://schemas.microsoft.com/office/drawing/2014/main" id="{59CD7518-ED16-490B-BDC6-F1E7C8CA9114}"/>
                  </a:ext>
                </a:extLst>
              </p:cNvPr>
              <p:cNvSpPr txBox="1"/>
              <p:nvPr/>
            </p:nvSpPr>
            <p:spPr>
              <a:xfrm>
                <a:off x="7691907" y="3635482"/>
                <a:ext cx="1062507" cy="373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nb-NO" dirty="0"/>
              </a:p>
            </p:txBody>
          </p:sp>
        </mc:Choice>
        <mc:Fallback>
          <p:sp>
            <p:nvSpPr>
              <p:cNvPr id="15" name="TekstSylinder 14">
                <a:extLst>
                  <a:ext uri="{FF2B5EF4-FFF2-40B4-BE49-F238E27FC236}">
                    <a16:creationId xmlns:a16="http://schemas.microsoft.com/office/drawing/2014/main" id="{59CD7518-ED16-490B-BDC6-F1E7C8CA9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907" y="3635482"/>
                <a:ext cx="1062507" cy="373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kstSylinder 15">
                <a:extLst>
                  <a:ext uri="{FF2B5EF4-FFF2-40B4-BE49-F238E27FC236}">
                    <a16:creationId xmlns:a16="http://schemas.microsoft.com/office/drawing/2014/main" id="{AD28AA6B-F11F-4CE1-AE64-8EBA6B4CC0BC}"/>
                  </a:ext>
                </a:extLst>
              </p:cNvPr>
              <p:cNvSpPr txBox="1"/>
              <p:nvPr/>
            </p:nvSpPr>
            <p:spPr>
              <a:xfrm>
                <a:off x="7563117" y="2662558"/>
                <a:ext cx="1062507" cy="373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nb-NO" dirty="0"/>
              </a:p>
            </p:txBody>
          </p:sp>
        </mc:Choice>
        <mc:Fallback>
          <p:sp>
            <p:nvSpPr>
              <p:cNvPr id="16" name="TekstSylinder 15">
                <a:extLst>
                  <a:ext uri="{FF2B5EF4-FFF2-40B4-BE49-F238E27FC236}">
                    <a16:creationId xmlns:a16="http://schemas.microsoft.com/office/drawing/2014/main" id="{AD28AA6B-F11F-4CE1-AE64-8EBA6B4CC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117" y="2662558"/>
                <a:ext cx="1062507" cy="373307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kstSylinder 16">
                <a:extLst>
                  <a:ext uri="{FF2B5EF4-FFF2-40B4-BE49-F238E27FC236}">
                    <a16:creationId xmlns:a16="http://schemas.microsoft.com/office/drawing/2014/main" id="{978748EB-9EA5-4C85-9DB1-2D0FAFC77C26}"/>
                  </a:ext>
                </a:extLst>
              </p:cNvPr>
              <p:cNvSpPr txBox="1"/>
              <p:nvPr/>
            </p:nvSpPr>
            <p:spPr>
              <a:xfrm>
                <a:off x="502142" y="325898"/>
                <a:ext cx="3889420" cy="4893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/>
                  <a:t>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endParaRPr lang="nb-NO" dirty="0"/>
              </a:p>
              <a:p>
                <a:endParaRPr lang="nb-NO" dirty="0"/>
              </a:p>
              <a:p>
                <a:r>
                  <a:rPr lang="nb-NO" dirty="0"/>
                  <a:t>One </a:t>
                </a:r>
                <a:r>
                  <a:rPr lang="nb-NO" dirty="0" err="1"/>
                  <a:t>way</a:t>
                </a:r>
                <a:r>
                  <a:rPr lang="nb-NO" dirty="0"/>
                  <a:t>:</a:t>
                </a:r>
              </a:p>
              <a:p>
                <a:endParaRPr lang="nb-NO" dirty="0"/>
              </a:p>
              <a:p>
                <a:r>
                  <a:rPr lang="nb-NO" dirty="0" err="1"/>
                  <a:t>Find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𝑅𝑜𝑏𝑜𝑡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𝑊𝑜𝑟𝑙𝑑</m:t>
                        </m:r>
                      </m:sup>
                    </m:sSubSup>
                  </m:oMath>
                </a14:m>
                <a:endParaRPr lang="nb-NO" dirty="0"/>
              </a:p>
              <a:p>
                <a:endParaRPr lang="nb-NO" dirty="0"/>
              </a:p>
              <a:p>
                <a:r>
                  <a:rPr lang="nb-NO" dirty="0" err="1"/>
                  <a:t>Find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𝑇𝑎𝑠𝑘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𝑊𝑜𝑟𝑙𝑑</m:t>
                        </m:r>
                      </m:sup>
                    </m:sSubSup>
                  </m:oMath>
                </a14:m>
                <a:endParaRPr lang="nb-NO" dirty="0"/>
              </a:p>
              <a:p>
                <a:endParaRPr lang="nb-NO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p>
                        </m:sSub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nb-NO" dirty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endParaRPr lang="nb-NO" dirty="0"/>
              </a:p>
              <a:p>
                <a:r>
                  <a:rPr lang="nb-NO" dirty="0"/>
                  <a:t>		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endParaRPr lang="nb-NO" dirty="0"/>
              </a:p>
              <a:p>
                <a:r>
                  <a:rPr lang="nb-NO" dirty="0"/>
                  <a:t>		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endParaRPr lang="nb-NO" dirty="0"/>
              </a:p>
              <a:p>
                <a:endParaRPr lang="nb-NO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nb-NO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nb-NO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nb-NO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  <m:sup>
                                        <m:r>
                                          <a:rPr lang="nb-NO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sup>
                                    </m:sSubSup>
                                  </m:e>
                                  <m:sup>
                                    <m:r>
                                      <a:rPr lang="nb-NO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nb-NO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nb-NO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nb-NO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nb-NO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  <m:sup>
                                        <m:r>
                                          <a:rPr lang="nb-NO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sup>
                                    </m:sSubSup>
                                  </m:e>
                                  <m:sup>
                                    <m:r>
                                      <a:rPr lang="nb-NO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nb-NO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nb-NO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nb-NO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b-NO" dirty="0"/>
              </a:p>
              <a:p>
                <a:r>
                  <a:rPr lang="nb-NO" dirty="0"/>
                  <a:t> </a:t>
                </a:r>
              </a:p>
              <a:p>
                <a:pPr marL="285750" indent="-285750">
                  <a:buFontTx/>
                  <a:buChar char="-"/>
                </a:pPr>
                <a:endParaRPr lang="nb-NO" dirty="0"/>
              </a:p>
              <a:p>
                <a:r>
                  <a:rPr lang="nb-NO" dirty="0"/>
                  <a:t> </a:t>
                </a:r>
              </a:p>
            </p:txBody>
          </p:sp>
        </mc:Choice>
        <mc:Fallback>
          <p:sp>
            <p:nvSpPr>
              <p:cNvPr id="17" name="TekstSylinder 16">
                <a:extLst>
                  <a:ext uri="{FF2B5EF4-FFF2-40B4-BE49-F238E27FC236}">
                    <a16:creationId xmlns:a16="http://schemas.microsoft.com/office/drawing/2014/main" id="{978748EB-9EA5-4C85-9DB1-2D0FAFC77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42" y="325898"/>
                <a:ext cx="3889420" cy="4893968"/>
              </a:xfrm>
              <a:prstGeom prst="rect">
                <a:avLst/>
              </a:prstGeom>
              <a:blipFill>
                <a:blip r:embed="rId5"/>
                <a:stretch>
                  <a:fillRect l="-1254" t="-49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330A1660-C588-4A75-A86C-D280E28F9D7C}"/>
              </a:ext>
            </a:extLst>
          </p:cNvPr>
          <p:cNvCxnSpPr>
            <a:cxnSpLocks/>
          </p:cNvCxnSpPr>
          <p:nvPr/>
        </p:nvCxnSpPr>
        <p:spPr>
          <a:xfrm flipV="1">
            <a:off x="2685179" y="2849211"/>
            <a:ext cx="622479" cy="29621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526AD10E-E494-4515-A605-8EADF7FBF62A}"/>
                  </a:ext>
                </a:extLst>
              </p:cNvPr>
              <p:cNvSpPr/>
              <p:nvPr/>
            </p:nvSpPr>
            <p:spPr>
              <a:xfrm>
                <a:off x="2432157" y="1572045"/>
                <a:ext cx="1520288" cy="375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nb-NO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nb-N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nb-N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b-N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nb-NO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526AD10E-E494-4515-A605-8EADF7FBF6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157" y="1572045"/>
                <a:ext cx="1520288" cy="375359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kstSylinder 24">
            <a:extLst>
              <a:ext uri="{FF2B5EF4-FFF2-40B4-BE49-F238E27FC236}">
                <a16:creationId xmlns:a16="http://schemas.microsoft.com/office/drawing/2014/main" id="{9A42A959-17FA-49B6-8719-A2340EA5C795}"/>
              </a:ext>
            </a:extLst>
          </p:cNvPr>
          <p:cNvSpPr txBox="1"/>
          <p:nvPr/>
        </p:nvSpPr>
        <p:spPr>
          <a:xfrm>
            <a:off x="2551868" y="1295823"/>
            <a:ext cx="140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Remember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761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44F0E74-80CA-4F71-B109-827D4A82B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79" y="483282"/>
            <a:ext cx="6427459" cy="5891436"/>
          </a:xfr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54A12D5-E219-4F38-889D-197565B62504}"/>
              </a:ext>
            </a:extLst>
          </p:cNvPr>
          <p:cNvSpPr/>
          <p:nvPr/>
        </p:nvSpPr>
        <p:spPr>
          <a:xfrm>
            <a:off x="645592" y="2140403"/>
            <a:ext cx="38402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Second </a:t>
            </a:r>
            <a:r>
              <a:rPr lang="nb-NO" dirty="0" err="1"/>
              <a:t>way</a:t>
            </a:r>
            <a:r>
              <a:rPr lang="nb-NO" dirty="0"/>
              <a:t>: </a:t>
            </a:r>
          </a:p>
          <a:p>
            <a:r>
              <a:rPr lang="nb-NO" dirty="0"/>
              <a:t>Go </a:t>
            </a:r>
            <a:r>
              <a:rPr lang="nb-NO" dirty="0" err="1"/>
              <a:t>directly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Robot and </a:t>
            </a:r>
            <a:r>
              <a:rPr lang="nb-NO" dirty="0" err="1"/>
              <a:t>Task</a:t>
            </a: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The </a:t>
            </a:r>
            <a:r>
              <a:rPr lang="nb-NO" dirty="0" err="1"/>
              <a:t>distance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coordinate</a:t>
            </a:r>
            <a:r>
              <a:rPr lang="nb-NO" dirty="0"/>
              <a:t> </a:t>
            </a:r>
            <a:r>
              <a:rPr lang="nb-NO" dirty="0" err="1"/>
              <a:t>frames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known</a:t>
            </a: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Axes must be </a:t>
            </a:r>
            <a:r>
              <a:rPr lang="nb-NO" dirty="0" err="1"/>
              <a:t>known</a:t>
            </a:r>
            <a:endParaRPr lang="nb-NO" dirty="0"/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E3D991A0-1540-4033-B91E-5BD23D47F481}"/>
              </a:ext>
            </a:extLst>
          </p:cNvPr>
          <p:cNvCxnSpPr/>
          <p:nvPr/>
        </p:nvCxnSpPr>
        <p:spPr>
          <a:xfrm flipH="1">
            <a:off x="5124147" y="5020887"/>
            <a:ext cx="706582" cy="115547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1209F327-2416-46B7-8AFA-7C31C995E478}"/>
              </a:ext>
            </a:extLst>
          </p:cNvPr>
          <p:cNvCxnSpPr/>
          <p:nvPr/>
        </p:nvCxnSpPr>
        <p:spPr>
          <a:xfrm flipV="1">
            <a:off x="5150644" y="2876853"/>
            <a:ext cx="4121944" cy="3357563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A2791255-4297-4387-9660-380521667AF2}"/>
              </a:ext>
            </a:extLst>
          </p:cNvPr>
          <p:cNvCxnSpPr/>
          <p:nvPr/>
        </p:nvCxnSpPr>
        <p:spPr>
          <a:xfrm flipV="1">
            <a:off x="5830729" y="2876853"/>
            <a:ext cx="3363278" cy="214403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kstSylinder 12">
                <a:extLst>
                  <a:ext uri="{FF2B5EF4-FFF2-40B4-BE49-F238E27FC236}">
                    <a16:creationId xmlns:a16="http://schemas.microsoft.com/office/drawing/2014/main" id="{3C1C747F-D851-46A2-AF12-303CAF7A5AAF}"/>
                  </a:ext>
                </a:extLst>
              </p:cNvPr>
              <p:cNvSpPr txBox="1"/>
              <p:nvPr/>
            </p:nvSpPr>
            <p:spPr>
              <a:xfrm>
                <a:off x="6981114" y="3431078"/>
                <a:ext cx="1062507" cy="373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nb-NO" dirty="0"/>
              </a:p>
            </p:txBody>
          </p:sp>
        </mc:Choice>
        <mc:Fallback>
          <p:sp>
            <p:nvSpPr>
              <p:cNvPr id="13" name="TekstSylinder 12">
                <a:extLst>
                  <a:ext uri="{FF2B5EF4-FFF2-40B4-BE49-F238E27FC236}">
                    <a16:creationId xmlns:a16="http://schemas.microsoft.com/office/drawing/2014/main" id="{3C1C747F-D851-46A2-AF12-303CAF7A5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114" y="3431078"/>
                <a:ext cx="1062507" cy="373307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01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64A219-09FB-41BB-ADE1-80DA6E149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1CAFB2D0-B961-4730-BE85-CF0578FB7E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dirty="0"/>
                  <a:t>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sub>
                    </m:sSub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,ф</m:t>
                        </m:r>
                      </m:sub>
                    </m:sSub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</m:oMath>
                </a14:m>
                <a:endParaRPr lang="nb-NO" dirty="0"/>
              </a:p>
              <a:p>
                <a:endParaRPr lang="nb-NO" dirty="0"/>
              </a:p>
              <a:p>
                <a:r>
                  <a:rPr lang="nb-NO" dirty="0" err="1"/>
                  <a:t>Fixed</a:t>
                </a:r>
                <a:r>
                  <a:rPr lang="nb-NO" dirty="0"/>
                  <a:t>, </a:t>
                </a:r>
                <a:r>
                  <a:rPr lang="nb-NO" dirty="0" err="1"/>
                  <a:t>premultiply</a:t>
                </a:r>
                <a:endParaRPr lang="nb-NO" dirty="0"/>
              </a:p>
              <a:p>
                <a:endParaRPr lang="nb-NO" dirty="0"/>
              </a:p>
              <a:p>
                <a:r>
                  <a:rPr lang="nb-NO" dirty="0" err="1"/>
                  <a:t>Current</a:t>
                </a:r>
                <a:r>
                  <a:rPr lang="nb-NO" dirty="0"/>
                  <a:t>, post-</a:t>
                </a:r>
                <a:r>
                  <a:rPr lang="nb-NO" dirty="0" err="1"/>
                  <a:t>multiply</a:t>
                </a:r>
                <a:endParaRPr lang="nb-NO" dirty="0"/>
              </a:p>
              <a:p>
                <a:endParaRPr lang="nb-NO" dirty="0"/>
              </a:p>
              <a:p>
                <a:r>
                  <a:rPr lang="nb-NO" dirty="0"/>
                  <a:t>Read 2.4.3 for a more </a:t>
                </a:r>
                <a:r>
                  <a:rPr lang="nb-NO" dirty="0" err="1"/>
                  <a:t>detailed</a:t>
                </a:r>
                <a:r>
                  <a:rPr lang="nb-NO" dirty="0"/>
                  <a:t> </a:t>
                </a:r>
                <a:r>
                  <a:rPr lang="nb-NO" dirty="0" err="1"/>
                  <a:t>explanation</a:t>
                </a:r>
                <a:endParaRPr lang="nb-NO" dirty="0"/>
              </a:p>
              <a:p>
                <a:endParaRPr lang="nb-NO" dirty="0"/>
              </a:p>
              <a:p>
                <a:endParaRPr lang="nb-NO" dirty="0"/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1CAFB2D0-B961-4730-BE85-CF0578FB7E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DEA24EFF-DAAD-411E-9D61-C036F61D342B}"/>
              </a:ext>
            </a:extLst>
          </p:cNvPr>
          <p:cNvCxnSpPr/>
          <p:nvPr/>
        </p:nvCxnSpPr>
        <p:spPr>
          <a:xfrm flipH="1" flipV="1">
            <a:off x="2121694" y="2357438"/>
            <a:ext cx="614362" cy="521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E6DC5C01-9D3D-4375-B97B-715B8D3B3724}"/>
              </a:ext>
            </a:extLst>
          </p:cNvPr>
          <p:cNvCxnSpPr>
            <a:cxnSpLocks/>
          </p:cNvCxnSpPr>
          <p:nvPr/>
        </p:nvCxnSpPr>
        <p:spPr>
          <a:xfrm flipV="1">
            <a:off x="2736056" y="2357438"/>
            <a:ext cx="0" cy="521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4047BAB1-7988-4135-82C9-D7C46B7122BF}"/>
              </a:ext>
            </a:extLst>
          </p:cNvPr>
          <p:cNvCxnSpPr>
            <a:cxnSpLocks/>
          </p:cNvCxnSpPr>
          <p:nvPr/>
        </p:nvCxnSpPr>
        <p:spPr>
          <a:xfrm flipV="1">
            <a:off x="3114676" y="2357438"/>
            <a:ext cx="271462" cy="1557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A75D706E-6694-4291-BFC5-8494BD894C00}"/>
              </a:ext>
            </a:extLst>
          </p:cNvPr>
          <p:cNvSpPr txBox="1"/>
          <p:nvPr/>
        </p:nvSpPr>
        <p:spPr>
          <a:xfrm>
            <a:off x="6000750" y="1314450"/>
            <a:ext cx="4900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Assume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operating </a:t>
            </a:r>
            <a:r>
              <a:rPr lang="nb-NO" dirty="0" err="1"/>
              <a:t>only</a:t>
            </a:r>
            <a:r>
              <a:rPr lang="nb-NO" dirty="0"/>
              <a:t> in SO(3) so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rotation-matrices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not </a:t>
            </a:r>
            <a:r>
              <a:rPr lang="nb-NO" dirty="0" err="1"/>
              <a:t>commutative</a:t>
            </a:r>
            <a:endParaRPr lang="nb-N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kstSylinder 12">
                <a:extLst>
                  <a:ext uri="{FF2B5EF4-FFF2-40B4-BE49-F238E27FC236}">
                    <a16:creationId xmlns:a16="http://schemas.microsoft.com/office/drawing/2014/main" id="{6FA9FA61-8E62-4E7D-BC58-782F34493B8B}"/>
                  </a:ext>
                </a:extLst>
              </p:cNvPr>
              <p:cNvSpPr txBox="1"/>
              <p:nvPr/>
            </p:nvSpPr>
            <p:spPr>
              <a:xfrm>
                <a:off x="6672262" y="2357438"/>
                <a:ext cx="3907631" cy="394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/>
                  <a:t>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φ</m:t>
                        </m:r>
                      </m:sub>
                    </m:sSub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,ф</m:t>
                        </m:r>
                      </m:sub>
                    </m:sSub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nb-NO" dirty="0"/>
                      <m:t> 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,ф</m:t>
                        </m:r>
                      </m:sub>
                    </m:sSub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sSub>
                      <m:sSubPr>
                        <m:ctrlPr>
                          <a:rPr lang="nb-NO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sub>
                    </m:sSub>
                  </m:oMath>
                </a14:m>
                <a:endParaRPr lang="nb-NO" dirty="0"/>
              </a:p>
            </p:txBody>
          </p:sp>
        </mc:Choice>
        <mc:Fallback>
          <p:sp>
            <p:nvSpPr>
              <p:cNvPr id="13" name="TekstSylinder 12">
                <a:extLst>
                  <a:ext uri="{FF2B5EF4-FFF2-40B4-BE49-F238E27FC236}">
                    <a16:creationId xmlns:a16="http://schemas.microsoft.com/office/drawing/2014/main" id="{6FA9FA61-8E62-4E7D-BC58-782F34493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262" y="2357438"/>
                <a:ext cx="3907631" cy="394275"/>
              </a:xfrm>
              <a:prstGeom prst="rect">
                <a:avLst/>
              </a:prstGeom>
              <a:blipFill>
                <a:blip r:embed="rId3"/>
                <a:stretch>
                  <a:fillRect l="-1404" t="-7813" b="-2031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uppe 22">
            <a:extLst>
              <a:ext uri="{FF2B5EF4-FFF2-40B4-BE49-F238E27FC236}">
                <a16:creationId xmlns:a16="http://schemas.microsoft.com/office/drawing/2014/main" id="{5FF23E6E-27DA-4286-A6C5-C15F878956B9}"/>
              </a:ext>
            </a:extLst>
          </p:cNvPr>
          <p:cNvGrpSpPr/>
          <p:nvPr/>
        </p:nvGrpSpPr>
        <p:grpSpPr>
          <a:xfrm>
            <a:off x="5200453" y="2878931"/>
            <a:ext cx="693041" cy="874387"/>
            <a:chOff x="6672262" y="2817567"/>
            <a:chExt cx="693041" cy="874387"/>
          </a:xfrm>
        </p:grpSpPr>
        <p:cxnSp>
          <p:nvCxnSpPr>
            <p:cNvPr id="15" name="Rett pilkobling 14">
              <a:extLst>
                <a:ext uri="{FF2B5EF4-FFF2-40B4-BE49-F238E27FC236}">
                  <a16:creationId xmlns:a16="http://schemas.microsoft.com/office/drawing/2014/main" id="{CC91D681-D2DE-4F11-9AA4-0345FF583B6A}"/>
                </a:ext>
              </a:extLst>
            </p:cNvPr>
            <p:cNvCxnSpPr/>
            <p:nvPr/>
          </p:nvCxnSpPr>
          <p:spPr>
            <a:xfrm flipV="1">
              <a:off x="6707688" y="3043825"/>
              <a:ext cx="0" cy="4446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pilkobling 16">
              <a:extLst>
                <a:ext uri="{FF2B5EF4-FFF2-40B4-BE49-F238E27FC236}">
                  <a16:creationId xmlns:a16="http://schemas.microsoft.com/office/drawing/2014/main" id="{5814181B-BE30-466C-903E-6BD89199C242}"/>
                </a:ext>
              </a:extLst>
            </p:cNvPr>
            <p:cNvCxnSpPr/>
            <p:nvPr/>
          </p:nvCxnSpPr>
          <p:spPr>
            <a:xfrm>
              <a:off x="6672262" y="3507288"/>
              <a:ext cx="5803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pilkobling 18">
              <a:extLst>
                <a:ext uri="{FF2B5EF4-FFF2-40B4-BE49-F238E27FC236}">
                  <a16:creationId xmlns:a16="http://schemas.microsoft.com/office/drawing/2014/main" id="{7B0AE81E-D5F1-4995-9A60-6348FC2054EF}"/>
                </a:ext>
              </a:extLst>
            </p:cNvPr>
            <p:cNvCxnSpPr/>
            <p:nvPr/>
          </p:nvCxnSpPr>
          <p:spPr>
            <a:xfrm flipV="1">
              <a:off x="6672262" y="3294345"/>
              <a:ext cx="260894" cy="1941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id="{274A2CD5-2BC3-458B-A5E3-079FA00EA87C}"/>
                </a:ext>
              </a:extLst>
            </p:cNvPr>
            <p:cNvSpPr txBox="1"/>
            <p:nvPr/>
          </p:nvSpPr>
          <p:spPr>
            <a:xfrm>
              <a:off x="7177412" y="3322622"/>
              <a:ext cx="187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x</a:t>
              </a:r>
            </a:p>
          </p:txBody>
        </p:sp>
        <p:sp>
          <p:nvSpPr>
            <p:cNvPr id="21" name="TekstSylinder 20">
              <a:extLst>
                <a:ext uri="{FF2B5EF4-FFF2-40B4-BE49-F238E27FC236}">
                  <a16:creationId xmlns:a16="http://schemas.microsoft.com/office/drawing/2014/main" id="{51F7FC41-FE75-41D2-96B3-BA79150FEC7E}"/>
                </a:ext>
              </a:extLst>
            </p:cNvPr>
            <p:cNvSpPr txBox="1"/>
            <p:nvPr/>
          </p:nvSpPr>
          <p:spPr>
            <a:xfrm>
              <a:off x="6914364" y="3081590"/>
              <a:ext cx="392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y</a:t>
              </a:r>
            </a:p>
          </p:txBody>
        </p:sp>
        <p:sp>
          <p:nvSpPr>
            <p:cNvPr id="22" name="TekstSylinder 21">
              <a:extLst>
                <a:ext uri="{FF2B5EF4-FFF2-40B4-BE49-F238E27FC236}">
                  <a16:creationId xmlns:a16="http://schemas.microsoft.com/office/drawing/2014/main" id="{4776B128-7A8B-4B01-9CBE-5BD7D9B74DF4}"/>
                </a:ext>
              </a:extLst>
            </p:cNvPr>
            <p:cNvSpPr txBox="1"/>
            <p:nvPr/>
          </p:nvSpPr>
          <p:spPr>
            <a:xfrm>
              <a:off x="6682635" y="2817567"/>
              <a:ext cx="392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z</a:t>
              </a:r>
            </a:p>
          </p:txBody>
        </p:sp>
      </p:grpSp>
      <p:cxnSp>
        <p:nvCxnSpPr>
          <p:cNvPr id="25" name="Rett pilkobling 24">
            <a:extLst>
              <a:ext uri="{FF2B5EF4-FFF2-40B4-BE49-F238E27FC236}">
                <a16:creationId xmlns:a16="http://schemas.microsoft.com/office/drawing/2014/main" id="{D2CE482D-D0A3-4245-BD3A-56B8EDC9E94C}"/>
              </a:ext>
            </a:extLst>
          </p:cNvPr>
          <p:cNvCxnSpPr>
            <a:cxnSpLocks/>
          </p:cNvCxnSpPr>
          <p:nvPr/>
        </p:nvCxnSpPr>
        <p:spPr>
          <a:xfrm flipH="1">
            <a:off x="6901841" y="3596742"/>
            <a:ext cx="181627" cy="255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pilkobling 26">
            <a:extLst>
              <a:ext uri="{FF2B5EF4-FFF2-40B4-BE49-F238E27FC236}">
                <a16:creationId xmlns:a16="http://schemas.microsoft.com/office/drawing/2014/main" id="{998F0DC9-999C-45E6-AAF1-E43A233B78A4}"/>
              </a:ext>
            </a:extLst>
          </p:cNvPr>
          <p:cNvCxnSpPr>
            <a:cxnSpLocks/>
          </p:cNvCxnSpPr>
          <p:nvPr/>
        </p:nvCxnSpPr>
        <p:spPr>
          <a:xfrm>
            <a:off x="7102258" y="3596742"/>
            <a:ext cx="275572" cy="127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pilkobling 30">
            <a:extLst>
              <a:ext uri="{FF2B5EF4-FFF2-40B4-BE49-F238E27FC236}">
                <a16:creationId xmlns:a16="http://schemas.microsoft.com/office/drawing/2014/main" id="{E8BC279F-9E78-4E02-8752-5E33F42231F5}"/>
              </a:ext>
            </a:extLst>
          </p:cNvPr>
          <p:cNvCxnSpPr/>
          <p:nvPr/>
        </p:nvCxnSpPr>
        <p:spPr>
          <a:xfrm flipV="1">
            <a:off x="7083468" y="3248263"/>
            <a:ext cx="0" cy="348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80F45BF2-B046-4F77-9BDC-4981029E5270}"/>
              </a:ext>
            </a:extLst>
          </p:cNvPr>
          <p:cNvSpPr txBox="1"/>
          <p:nvPr/>
        </p:nvSpPr>
        <p:spPr>
          <a:xfrm>
            <a:off x="7457157" y="3660494"/>
            <a:ext cx="36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y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E2E48C73-529F-4CF1-B810-14EECC8C3573}"/>
              </a:ext>
            </a:extLst>
          </p:cNvPr>
          <p:cNvSpPr txBox="1"/>
          <p:nvPr/>
        </p:nvSpPr>
        <p:spPr>
          <a:xfrm>
            <a:off x="6809980" y="3797052"/>
            <a:ext cx="36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x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5ED08A88-CC83-4B85-B121-08AFF5EC063E}"/>
              </a:ext>
            </a:extLst>
          </p:cNvPr>
          <p:cNvSpPr txBox="1"/>
          <p:nvPr/>
        </p:nvSpPr>
        <p:spPr>
          <a:xfrm>
            <a:off x="7004621" y="2912779"/>
            <a:ext cx="36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z</a:t>
            </a:r>
          </a:p>
        </p:txBody>
      </p:sp>
      <p:cxnSp>
        <p:nvCxnSpPr>
          <p:cNvPr id="44" name="Rett pilkobling 43">
            <a:extLst>
              <a:ext uri="{FF2B5EF4-FFF2-40B4-BE49-F238E27FC236}">
                <a16:creationId xmlns:a16="http://schemas.microsoft.com/office/drawing/2014/main" id="{D0978DBB-0590-47FD-ABFE-5FC9A22A43AC}"/>
              </a:ext>
            </a:extLst>
          </p:cNvPr>
          <p:cNvCxnSpPr>
            <a:cxnSpLocks/>
          </p:cNvCxnSpPr>
          <p:nvPr/>
        </p:nvCxnSpPr>
        <p:spPr>
          <a:xfrm flipH="1">
            <a:off x="8741695" y="3670340"/>
            <a:ext cx="181627" cy="255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tt pilkobling 44">
            <a:extLst>
              <a:ext uri="{FF2B5EF4-FFF2-40B4-BE49-F238E27FC236}">
                <a16:creationId xmlns:a16="http://schemas.microsoft.com/office/drawing/2014/main" id="{DA9082C5-D218-4130-B0B1-6CC494104DB6}"/>
              </a:ext>
            </a:extLst>
          </p:cNvPr>
          <p:cNvCxnSpPr>
            <a:cxnSpLocks/>
          </p:cNvCxnSpPr>
          <p:nvPr/>
        </p:nvCxnSpPr>
        <p:spPr>
          <a:xfrm flipV="1">
            <a:off x="8910187" y="3365882"/>
            <a:ext cx="85037" cy="314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tt pilkobling 45">
            <a:extLst>
              <a:ext uri="{FF2B5EF4-FFF2-40B4-BE49-F238E27FC236}">
                <a16:creationId xmlns:a16="http://schemas.microsoft.com/office/drawing/2014/main" id="{9D632500-CBAA-4D53-9B65-9D8C1927E8F8}"/>
              </a:ext>
            </a:extLst>
          </p:cNvPr>
          <p:cNvCxnSpPr>
            <a:cxnSpLocks/>
          </p:cNvCxnSpPr>
          <p:nvPr/>
        </p:nvCxnSpPr>
        <p:spPr>
          <a:xfrm flipH="1" flipV="1">
            <a:off x="8467595" y="3670340"/>
            <a:ext cx="4557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E1E96ED1-777E-4BB0-87FC-9B4828A2C7E3}"/>
              </a:ext>
            </a:extLst>
          </p:cNvPr>
          <p:cNvSpPr txBox="1"/>
          <p:nvPr/>
        </p:nvSpPr>
        <p:spPr>
          <a:xfrm>
            <a:off x="9015181" y="3121045"/>
            <a:ext cx="36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y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D9FFACF9-B060-46A6-8CFE-9CBB5B66E59A}"/>
              </a:ext>
            </a:extLst>
          </p:cNvPr>
          <p:cNvSpPr txBox="1"/>
          <p:nvPr/>
        </p:nvSpPr>
        <p:spPr>
          <a:xfrm>
            <a:off x="8649834" y="3870650"/>
            <a:ext cx="36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x</a:t>
            </a:r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D9A6CFCE-F691-4FCA-9047-60F93B022528}"/>
              </a:ext>
            </a:extLst>
          </p:cNvPr>
          <p:cNvSpPr txBox="1"/>
          <p:nvPr/>
        </p:nvSpPr>
        <p:spPr>
          <a:xfrm>
            <a:off x="8141701" y="3412076"/>
            <a:ext cx="36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z</a:t>
            </a:r>
          </a:p>
        </p:txBody>
      </p:sp>
      <p:cxnSp>
        <p:nvCxnSpPr>
          <p:cNvPr id="53" name="Rett pilkobling 52">
            <a:extLst>
              <a:ext uri="{FF2B5EF4-FFF2-40B4-BE49-F238E27FC236}">
                <a16:creationId xmlns:a16="http://schemas.microsoft.com/office/drawing/2014/main" id="{529FA266-FA6A-474D-A80E-137FF2CF3EA8}"/>
              </a:ext>
            </a:extLst>
          </p:cNvPr>
          <p:cNvCxnSpPr>
            <a:cxnSpLocks/>
          </p:cNvCxnSpPr>
          <p:nvPr/>
        </p:nvCxnSpPr>
        <p:spPr>
          <a:xfrm flipV="1">
            <a:off x="8407058" y="4949405"/>
            <a:ext cx="0" cy="687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tt pilkobling 54">
            <a:extLst>
              <a:ext uri="{FF2B5EF4-FFF2-40B4-BE49-F238E27FC236}">
                <a16:creationId xmlns:a16="http://schemas.microsoft.com/office/drawing/2014/main" id="{88ABD09C-0744-48B5-8993-DCA087FCBCA2}"/>
              </a:ext>
            </a:extLst>
          </p:cNvPr>
          <p:cNvCxnSpPr/>
          <p:nvPr/>
        </p:nvCxnSpPr>
        <p:spPr>
          <a:xfrm>
            <a:off x="8412843" y="5630594"/>
            <a:ext cx="5537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tt pilkobling 56">
            <a:extLst>
              <a:ext uri="{FF2B5EF4-FFF2-40B4-BE49-F238E27FC236}">
                <a16:creationId xmlns:a16="http://schemas.microsoft.com/office/drawing/2014/main" id="{00788A76-4830-4D4C-A37D-8F689E59559A}"/>
              </a:ext>
            </a:extLst>
          </p:cNvPr>
          <p:cNvCxnSpPr/>
          <p:nvPr/>
        </p:nvCxnSpPr>
        <p:spPr>
          <a:xfrm flipV="1">
            <a:off x="8407058" y="5317443"/>
            <a:ext cx="338202" cy="319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kstSylinder 58">
            <a:extLst>
              <a:ext uri="{FF2B5EF4-FFF2-40B4-BE49-F238E27FC236}">
                <a16:creationId xmlns:a16="http://schemas.microsoft.com/office/drawing/2014/main" id="{70436645-0515-457F-9CDE-BC2D4D9B3D5A}"/>
              </a:ext>
            </a:extLst>
          </p:cNvPr>
          <p:cNvSpPr txBox="1"/>
          <p:nvPr/>
        </p:nvSpPr>
        <p:spPr>
          <a:xfrm>
            <a:off x="9015181" y="5539237"/>
            <a:ext cx="36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x</a:t>
            </a:r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DAC133C2-FE42-423B-B078-0B690B52CC3A}"/>
              </a:ext>
            </a:extLst>
          </p:cNvPr>
          <p:cNvSpPr txBox="1"/>
          <p:nvPr/>
        </p:nvSpPr>
        <p:spPr>
          <a:xfrm>
            <a:off x="8676874" y="5082981"/>
            <a:ext cx="36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y</a:t>
            </a:r>
          </a:p>
        </p:txBody>
      </p: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B92FF368-4A17-44BC-959D-3A88465CBBEB}"/>
              </a:ext>
            </a:extLst>
          </p:cNvPr>
          <p:cNvSpPr txBox="1"/>
          <p:nvPr/>
        </p:nvSpPr>
        <p:spPr>
          <a:xfrm>
            <a:off x="8368005" y="4726246"/>
            <a:ext cx="36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z</a:t>
            </a:r>
          </a:p>
        </p:txBody>
      </p:sp>
      <p:cxnSp>
        <p:nvCxnSpPr>
          <p:cNvPr id="63" name="Rett pilkobling 62">
            <a:extLst>
              <a:ext uri="{FF2B5EF4-FFF2-40B4-BE49-F238E27FC236}">
                <a16:creationId xmlns:a16="http://schemas.microsoft.com/office/drawing/2014/main" id="{352CBE9E-09CB-495E-B830-752C3F35C560}"/>
              </a:ext>
            </a:extLst>
          </p:cNvPr>
          <p:cNvCxnSpPr/>
          <p:nvPr/>
        </p:nvCxnSpPr>
        <p:spPr>
          <a:xfrm>
            <a:off x="9892710" y="5455347"/>
            <a:ext cx="6764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tt pilkobling 64">
            <a:extLst>
              <a:ext uri="{FF2B5EF4-FFF2-40B4-BE49-F238E27FC236}">
                <a16:creationId xmlns:a16="http://schemas.microsoft.com/office/drawing/2014/main" id="{ABBEAAD1-2CCD-40DC-A738-AB94C4CA4E80}"/>
              </a:ext>
            </a:extLst>
          </p:cNvPr>
          <p:cNvCxnSpPr/>
          <p:nvPr/>
        </p:nvCxnSpPr>
        <p:spPr>
          <a:xfrm>
            <a:off x="9898973" y="5455347"/>
            <a:ext cx="0" cy="469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tt pilkobling 66">
            <a:extLst>
              <a:ext uri="{FF2B5EF4-FFF2-40B4-BE49-F238E27FC236}">
                <a16:creationId xmlns:a16="http://schemas.microsoft.com/office/drawing/2014/main" id="{01F84209-ED4E-4A19-8F44-1FD8AE7F3989}"/>
              </a:ext>
            </a:extLst>
          </p:cNvPr>
          <p:cNvCxnSpPr/>
          <p:nvPr/>
        </p:nvCxnSpPr>
        <p:spPr>
          <a:xfrm flipV="1">
            <a:off x="9892710" y="4991884"/>
            <a:ext cx="338203" cy="463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23FB8D0-E72B-43B1-B848-C97D3C4F13A7}"/>
              </a:ext>
            </a:extLst>
          </p:cNvPr>
          <p:cNvSpPr txBox="1"/>
          <p:nvPr/>
        </p:nvSpPr>
        <p:spPr>
          <a:xfrm>
            <a:off x="9710036" y="5966658"/>
            <a:ext cx="36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x</a:t>
            </a:r>
          </a:p>
        </p:txBody>
      </p:sp>
      <p:sp>
        <p:nvSpPr>
          <p:cNvPr id="69" name="TekstSylinder 68">
            <a:extLst>
              <a:ext uri="{FF2B5EF4-FFF2-40B4-BE49-F238E27FC236}">
                <a16:creationId xmlns:a16="http://schemas.microsoft.com/office/drawing/2014/main" id="{74087633-2201-4124-AE36-571E2EFE496E}"/>
              </a:ext>
            </a:extLst>
          </p:cNvPr>
          <p:cNvSpPr txBox="1"/>
          <p:nvPr/>
        </p:nvSpPr>
        <p:spPr>
          <a:xfrm>
            <a:off x="10514312" y="5334020"/>
            <a:ext cx="36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z</a:t>
            </a:r>
          </a:p>
        </p:txBody>
      </p:sp>
      <p:sp>
        <p:nvSpPr>
          <p:cNvPr id="70" name="TekstSylinder 69">
            <a:extLst>
              <a:ext uri="{FF2B5EF4-FFF2-40B4-BE49-F238E27FC236}">
                <a16:creationId xmlns:a16="http://schemas.microsoft.com/office/drawing/2014/main" id="{C9D658B1-F486-4771-BB75-D932683F86E1}"/>
              </a:ext>
            </a:extLst>
          </p:cNvPr>
          <p:cNvSpPr txBox="1"/>
          <p:nvPr/>
        </p:nvSpPr>
        <p:spPr>
          <a:xfrm>
            <a:off x="10189671" y="4712554"/>
            <a:ext cx="36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190214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F14104-432E-4B60-A94F-5BBA2109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496817A9-E3F7-4E15-93B6-6ED7B6C4CF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dirty="0"/>
                  <a:t>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,ф</m:t>
                        </m:r>
                      </m:sub>
                    </m:sSub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Ψ</m:t>
                        </m:r>
                      </m:sub>
                    </m:sSub>
                  </m:oMath>
                </a14:m>
                <a:endParaRPr lang="nb-NO" dirty="0"/>
              </a:p>
              <a:p>
                <a:endParaRPr lang="nb-NO" dirty="0"/>
              </a:p>
              <a:p>
                <a:r>
                  <a:rPr lang="nb-NO" dirty="0" err="1"/>
                  <a:t>Fixed</a:t>
                </a:r>
                <a:r>
                  <a:rPr lang="nb-NO" dirty="0"/>
                  <a:t>, </a:t>
                </a:r>
                <a:r>
                  <a:rPr lang="nb-NO" dirty="0" err="1"/>
                  <a:t>premultiply</a:t>
                </a:r>
                <a:endParaRPr lang="nb-NO" dirty="0"/>
              </a:p>
              <a:p>
                <a:endParaRPr lang="nb-NO" dirty="0"/>
              </a:p>
              <a:p>
                <a:r>
                  <a:rPr lang="nb-NO" dirty="0" err="1"/>
                  <a:t>Current</a:t>
                </a:r>
                <a:r>
                  <a:rPr lang="nb-NO" dirty="0"/>
                  <a:t>, post-</a:t>
                </a:r>
                <a:r>
                  <a:rPr lang="nb-NO" dirty="0" err="1"/>
                  <a:t>multiply</a:t>
                </a:r>
                <a:endParaRPr lang="nb-NO" dirty="0"/>
              </a:p>
              <a:p>
                <a:endParaRPr lang="nb-NO" dirty="0"/>
              </a:p>
              <a:p>
                <a:r>
                  <a:rPr lang="nb-NO" dirty="0"/>
                  <a:t>Read 2.4.3 for a more </a:t>
                </a:r>
                <a:r>
                  <a:rPr lang="nb-NO" dirty="0" err="1"/>
                  <a:t>detailed</a:t>
                </a:r>
                <a:r>
                  <a:rPr lang="nb-NO" dirty="0"/>
                  <a:t> </a:t>
                </a:r>
                <a:r>
                  <a:rPr lang="nb-NO" dirty="0" err="1"/>
                  <a:t>explanation</a:t>
                </a:r>
                <a:endParaRPr lang="nb-NO" dirty="0"/>
              </a:p>
              <a:p>
                <a:pPr marL="0" indent="0">
                  <a:buNone/>
                </a:pPr>
                <a:endParaRPr lang="nb-NO" dirty="0"/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496817A9-E3F7-4E15-93B6-6ED7B6C4CF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CA281B23-43E4-4763-A418-028BC2B68698}"/>
              </a:ext>
            </a:extLst>
          </p:cNvPr>
          <p:cNvCxnSpPr/>
          <p:nvPr/>
        </p:nvCxnSpPr>
        <p:spPr>
          <a:xfrm flipH="1" flipV="1">
            <a:off x="2064544" y="2336006"/>
            <a:ext cx="307181" cy="635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6BE21B89-7214-41A5-84AD-A31515001B35}"/>
              </a:ext>
            </a:extLst>
          </p:cNvPr>
          <p:cNvCxnSpPr>
            <a:cxnSpLocks/>
          </p:cNvCxnSpPr>
          <p:nvPr/>
        </p:nvCxnSpPr>
        <p:spPr>
          <a:xfrm flipV="1">
            <a:off x="2371725" y="2386014"/>
            <a:ext cx="350044" cy="585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9C4DA759-534D-4DFA-95AE-66CC61557B94}"/>
              </a:ext>
            </a:extLst>
          </p:cNvPr>
          <p:cNvCxnSpPr>
            <a:cxnSpLocks/>
          </p:cNvCxnSpPr>
          <p:nvPr/>
        </p:nvCxnSpPr>
        <p:spPr>
          <a:xfrm flipV="1">
            <a:off x="3271839" y="2336006"/>
            <a:ext cx="185736" cy="1550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37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629B43-3182-4B18-9538-09887AF6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803" y="18255"/>
            <a:ext cx="4031513" cy="1325563"/>
          </a:xfrm>
        </p:spPr>
        <p:txBody>
          <a:bodyPr/>
          <a:lstStyle/>
          <a:p>
            <a:r>
              <a:rPr lang="nb-NO" dirty="0" err="1"/>
              <a:t>Session’s</a:t>
            </a:r>
            <a:r>
              <a:rPr lang="nb-NO" dirty="0"/>
              <a:t> 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D45B2D-E698-4F8E-8D06-5FDFB97B0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099"/>
            <a:ext cx="10515600" cy="493712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b-NO" sz="4000" dirty="0" err="1"/>
              <a:t>Brief</a:t>
            </a:r>
            <a:r>
              <a:rPr lang="nb-NO" sz="4000" dirty="0"/>
              <a:t> talk </a:t>
            </a:r>
            <a:r>
              <a:rPr lang="nb-NO" sz="4000" dirty="0" err="1"/>
              <a:t>on</a:t>
            </a:r>
            <a:r>
              <a:rPr lang="nb-NO" sz="4000" dirty="0"/>
              <a:t> </a:t>
            </a:r>
            <a:r>
              <a:rPr lang="nb-NO" sz="4000" dirty="0" err="1"/>
              <a:t>mandatory</a:t>
            </a:r>
            <a:r>
              <a:rPr lang="nb-NO" sz="4000" dirty="0"/>
              <a:t> </a:t>
            </a:r>
            <a:r>
              <a:rPr lang="nb-NO" sz="4000" dirty="0" err="1"/>
              <a:t>assignments</a:t>
            </a:r>
            <a:endParaRPr lang="nb-NO" sz="4000" dirty="0"/>
          </a:p>
          <a:p>
            <a:pPr marL="0" indent="0">
              <a:buNone/>
            </a:pPr>
            <a:endParaRPr lang="nb-NO" sz="4000" dirty="0"/>
          </a:p>
          <a:p>
            <a:pPr>
              <a:buFontTx/>
              <a:buChar char="-"/>
            </a:pPr>
            <a:r>
              <a:rPr lang="nb-NO" sz="4000" dirty="0"/>
              <a:t>A </a:t>
            </a:r>
            <a:r>
              <a:rPr lang="nb-NO" sz="4000" dirty="0" err="1"/>
              <a:t>short</a:t>
            </a:r>
            <a:r>
              <a:rPr lang="nb-NO" sz="4000" dirty="0"/>
              <a:t> </a:t>
            </a:r>
            <a:r>
              <a:rPr lang="nb-NO" sz="4000" dirty="0" err="1"/>
              <a:t>example</a:t>
            </a:r>
            <a:r>
              <a:rPr lang="nb-NO" sz="4000" dirty="0"/>
              <a:t> </a:t>
            </a:r>
            <a:r>
              <a:rPr lang="nb-NO" sz="4000" dirty="0" err="1"/>
              <a:t>on</a:t>
            </a:r>
            <a:r>
              <a:rPr lang="nb-NO" sz="4000" dirty="0"/>
              <a:t> </a:t>
            </a:r>
            <a:r>
              <a:rPr lang="nb-NO" sz="4000" dirty="0" err="1"/>
              <a:t>homogeneous</a:t>
            </a:r>
            <a:r>
              <a:rPr lang="nb-NO" sz="4000" dirty="0"/>
              <a:t> </a:t>
            </a:r>
            <a:r>
              <a:rPr lang="nb-NO" sz="4000" dirty="0" err="1"/>
              <a:t>transform</a:t>
            </a:r>
            <a:endParaRPr lang="nb-NO" sz="4000" dirty="0"/>
          </a:p>
          <a:p>
            <a:pPr marL="0" indent="0">
              <a:buNone/>
            </a:pPr>
            <a:endParaRPr lang="nb-NO" sz="4000" dirty="0"/>
          </a:p>
          <a:p>
            <a:pPr>
              <a:buFontTx/>
              <a:buChar char="-"/>
            </a:pPr>
            <a:r>
              <a:rPr lang="nb-NO" sz="4000" dirty="0" err="1"/>
              <a:t>Walkthrough</a:t>
            </a:r>
            <a:r>
              <a:rPr lang="nb-NO" sz="4000" dirty="0"/>
              <a:t> </a:t>
            </a:r>
            <a:r>
              <a:rPr lang="nb-NO" sz="4000" dirty="0" err="1"/>
              <a:t>on</a:t>
            </a:r>
            <a:r>
              <a:rPr lang="nb-NO" sz="4000" dirty="0"/>
              <a:t> </a:t>
            </a:r>
            <a:r>
              <a:rPr lang="nb-NO" sz="4000" dirty="0" err="1"/>
              <a:t>weekly</a:t>
            </a:r>
            <a:r>
              <a:rPr lang="nb-NO" sz="4000" dirty="0"/>
              <a:t> </a:t>
            </a:r>
            <a:r>
              <a:rPr lang="nb-NO" sz="4000" dirty="0" err="1"/>
              <a:t>exercise</a:t>
            </a:r>
            <a:r>
              <a:rPr lang="nb-NO" sz="4000" dirty="0"/>
              <a:t> 2.10-2.11, 2.38. </a:t>
            </a:r>
          </a:p>
          <a:p>
            <a:pPr>
              <a:buFontTx/>
              <a:buChar char="-"/>
            </a:pP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4268120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516AEF-FC1B-43B4-AE87-DFC35097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265" y="2486819"/>
            <a:ext cx="3855245" cy="1325563"/>
          </a:xfrm>
        </p:spPr>
        <p:txBody>
          <a:bodyPr>
            <a:noAutofit/>
          </a:bodyPr>
          <a:lstStyle/>
          <a:p>
            <a:r>
              <a:rPr lang="nb-NO" sz="8000" dirty="0"/>
              <a:t>BREAK!</a:t>
            </a:r>
          </a:p>
        </p:txBody>
      </p:sp>
    </p:spTree>
    <p:extLst>
      <p:ext uri="{BB962C8B-B14F-4D97-AF65-F5344CB8AC3E}">
        <p14:creationId xmlns:p14="http://schemas.microsoft.com/office/powerpoint/2010/main" val="819804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3AEBA8-F5D2-4E89-82E9-96492E16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2.38</a:t>
            </a:r>
          </a:p>
        </p:txBody>
      </p:sp>
      <p:pic>
        <p:nvPicPr>
          <p:cNvPr id="5" name="Plassholder for innhold 4" descr="Et bilde som inneholder kart, sitter, båt, foto&#10;&#10;Automatisk generert beskrivelse">
            <a:extLst>
              <a:ext uri="{FF2B5EF4-FFF2-40B4-BE49-F238E27FC236}">
                <a16:creationId xmlns:a16="http://schemas.microsoft.com/office/drawing/2014/main" id="{0DEDA52B-08D4-4DF8-8429-A499841A1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1612753"/>
            <a:ext cx="4933950" cy="429924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Sylinder 5">
                <a:extLst>
                  <a:ext uri="{FF2B5EF4-FFF2-40B4-BE49-F238E27FC236}">
                    <a16:creationId xmlns:a16="http://schemas.microsoft.com/office/drawing/2014/main" id="{69B47CB6-CE7B-4048-B0F2-42912896FF10}"/>
                  </a:ext>
                </a:extLst>
              </p:cNvPr>
              <p:cNvSpPr txBox="1"/>
              <p:nvPr/>
            </p:nvSpPr>
            <p:spPr>
              <a:xfrm>
                <a:off x="923925" y="2066925"/>
                <a:ext cx="5229225" cy="374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/>
                  <a:t>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nb-NO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6" name="TekstSylinder 5">
                <a:extLst>
                  <a:ext uri="{FF2B5EF4-FFF2-40B4-BE49-F238E27FC236}">
                    <a16:creationId xmlns:a16="http://schemas.microsoft.com/office/drawing/2014/main" id="{69B47CB6-CE7B-4048-B0F2-42912896F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2066925"/>
                <a:ext cx="5229225" cy="374783"/>
              </a:xfrm>
              <a:prstGeom prst="rect">
                <a:avLst/>
              </a:prstGeom>
              <a:blipFill>
                <a:blip r:embed="rId3"/>
                <a:stretch>
                  <a:fillRect l="-1050" t="-6452" b="-2419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7F8BCF64-F6FC-4C8E-89E8-ADFFDEC0C38E}"/>
                  </a:ext>
                </a:extLst>
              </p:cNvPr>
              <p:cNvSpPr/>
              <p:nvPr/>
            </p:nvSpPr>
            <p:spPr>
              <a:xfrm>
                <a:off x="490538" y="2817945"/>
                <a:ext cx="6096000" cy="83676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nb-NO" dirty="0"/>
                  <a:t>H=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,  R is </a:t>
                </a:r>
                <a:r>
                  <a:rPr lang="nb-NO" dirty="0" err="1"/>
                  <a:t>rotation</a:t>
                </a:r>
                <a:r>
                  <a:rPr lang="nb-NO" dirty="0"/>
                  <a:t> </a:t>
                </a:r>
                <a:r>
                  <a:rPr lang="nb-NO" dirty="0" err="1"/>
                  <a:t>matrix</a:t>
                </a:r>
                <a:r>
                  <a:rPr lang="nb-NO" dirty="0"/>
                  <a:t> (3x3), </a:t>
                </a:r>
              </a:p>
              <a:p>
                <a:r>
                  <a:rPr lang="nb-NO" dirty="0"/>
                  <a:t>	    d is </a:t>
                </a:r>
                <a:r>
                  <a:rPr lang="nb-NO" dirty="0" err="1"/>
                  <a:t>translation</a:t>
                </a:r>
                <a:r>
                  <a:rPr lang="nb-NO" dirty="0"/>
                  <a:t> </a:t>
                </a:r>
                <a:r>
                  <a:rPr lang="nb-NO" dirty="0" err="1"/>
                  <a:t>vector</a:t>
                </a:r>
                <a:r>
                  <a:rPr lang="nb-NO" dirty="0"/>
                  <a:t> (1x3)</a:t>
                </a:r>
              </a:p>
            </p:txBody>
          </p:sp>
        </mc:Choice>
        <mc:Fallback xmlns=""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7F8BCF64-F6FC-4C8E-89E8-ADFFDEC0C3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38" y="2817945"/>
                <a:ext cx="6096000" cy="836768"/>
              </a:xfrm>
              <a:prstGeom prst="rect">
                <a:avLst/>
              </a:prstGeom>
              <a:blipFill>
                <a:blip r:embed="rId4"/>
                <a:stretch>
                  <a:fillRect l="-800" b="-1014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Rotation matrix - Wikipedia">
            <a:extLst>
              <a:ext uri="{FF2B5EF4-FFF2-40B4-BE49-F238E27FC236}">
                <a16:creationId xmlns:a16="http://schemas.microsoft.com/office/drawing/2014/main" id="{1BA7239C-C1E3-4BA2-9E0E-6877B4DA1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06" y="4056637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336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DC9B97-469A-4715-902D-D8430838E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2.38 </a:t>
            </a:r>
            <a:r>
              <a:rPr lang="nb-NO" dirty="0" err="1"/>
              <a:t>cont</a:t>
            </a:r>
            <a:endParaRPr lang="nb-NO" dirty="0"/>
          </a:p>
        </p:txBody>
      </p:sp>
      <p:pic>
        <p:nvPicPr>
          <p:cNvPr id="4" name="Plassholder for innhold 4" descr="Et bilde som inneholder kart, sitter, båt, foto&#10;&#10;Automatisk generert beskrivelse">
            <a:extLst>
              <a:ext uri="{FF2B5EF4-FFF2-40B4-BE49-F238E27FC236}">
                <a16:creationId xmlns:a16="http://schemas.microsoft.com/office/drawing/2014/main" id="{BE6A92A7-5388-4C6B-9972-50689988C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1831828"/>
            <a:ext cx="4933950" cy="429924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1E1838B3-0854-4B97-ABC2-8B6129BF0ED9}"/>
                  </a:ext>
                </a:extLst>
              </p:cNvPr>
              <p:cNvSpPr txBox="1"/>
              <p:nvPr/>
            </p:nvSpPr>
            <p:spPr>
              <a:xfrm>
                <a:off x="657225" y="1571625"/>
                <a:ext cx="5562600" cy="149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/>
                  <a:t>Let </a:t>
                </a:r>
                <a:r>
                  <a:rPr lang="nb-NO" dirty="0" err="1"/>
                  <a:t>us</a:t>
                </a:r>
                <a:r>
                  <a:rPr lang="nb-NO" dirty="0"/>
                  <a:t> start by </a:t>
                </a:r>
                <a:r>
                  <a:rPr lang="nb-NO" dirty="0" err="1"/>
                  <a:t>finding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nb-NO" dirty="0"/>
                  <a:t> </a:t>
                </a:r>
              </a:p>
              <a:p>
                <a:endParaRPr lang="nb-NO" dirty="0"/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,90</m:t>
                        </m:r>
                      </m:sub>
                    </m:sSub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,270</m:t>
                        </m:r>
                      </m:sub>
                    </m:sSub>
                  </m:oMath>
                </a14:m>
                <a:r>
                  <a:rPr lang="nb-NO" dirty="0"/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,−90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b="0" dirty="0"/>
              </a:p>
              <a:p>
                <a:endParaRPr lang="nb-NO" dirty="0"/>
              </a:p>
              <a:p>
                <a:r>
                  <a:rPr lang="nb-NO" dirty="0"/>
                  <a:t>t = [0 0 1]</a:t>
                </a:r>
              </a:p>
            </p:txBody>
          </p:sp>
        </mc:Choice>
        <mc:Fallback xmlns=""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1E1838B3-0854-4B97-ABC2-8B6129BF0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1571625"/>
                <a:ext cx="5562600" cy="1494383"/>
              </a:xfrm>
              <a:prstGeom prst="rect">
                <a:avLst/>
              </a:prstGeom>
              <a:blipFill>
                <a:blip r:embed="rId3"/>
                <a:stretch>
                  <a:fillRect l="-987" t="-2041" b="-571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Rotation matrix - Wikipedia">
            <a:extLst>
              <a:ext uri="{FF2B5EF4-FFF2-40B4-BE49-F238E27FC236}">
                <a16:creationId xmlns:a16="http://schemas.microsoft.com/office/drawing/2014/main" id="{6242B2AB-6268-4EDD-B63C-135ECD428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2" b="68993"/>
          <a:stretch/>
        </p:blipFill>
        <p:spPr bwMode="auto">
          <a:xfrm>
            <a:off x="996553" y="3791993"/>
            <a:ext cx="1997869" cy="70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otation matrix - Wikipedia">
            <a:extLst>
              <a:ext uri="{FF2B5EF4-FFF2-40B4-BE49-F238E27FC236}">
                <a16:creationId xmlns:a16="http://schemas.microsoft.com/office/drawing/2014/main" id="{8A7D8013-34F4-4EA6-BF93-DA2E4252E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82" r="947"/>
          <a:stretch/>
        </p:blipFill>
        <p:spPr bwMode="auto">
          <a:xfrm>
            <a:off x="3302794" y="3733293"/>
            <a:ext cx="1990725" cy="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DCE90DF3-4C0A-498B-A83F-957DD8FA7759}"/>
              </a:ext>
            </a:extLst>
          </p:cNvPr>
          <p:cNvCxnSpPr/>
          <p:nvPr/>
        </p:nvCxnSpPr>
        <p:spPr>
          <a:xfrm>
            <a:off x="10306050" y="2781300"/>
            <a:ext cx="0" cy="2914650"/>
          </a:xfrm>
          <a:prstGeom prst="straightConnector1">
            <a:avLst/>
          </a:prstGeom>
          <a:ln w="539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Sylinder 11">
                <a:extLst>
                  <a:ext uri="{FF2B5EF4-FFF2-40B4-BE49-F238E27FC236}">
                    <a16:creationId xmlns:a16="http://schemas.microsoft.com/office/drawing/2014/main" id="{9E233697-F253-47ED-BC07-9C41733F03FD}"/>
                  </a:ext>
                </a:extLst>
              </p:cNvPr>
              <p:cNvSpPr txBox="1"/>
              <p:nvPr/>
            </p:nvSpPr>
            <p:spPr>
              <a:xfrm>
                <a:off x="657225" y="5019675"/>
                <a:ext cx="5353050" cy="1117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,90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,270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12" name="TekstSylinder 11">
                <a:extLst>
                  <a:ext uri="{FF2B5EF4-FFF2-40B4-BE49-F238E27FC236}">
                    <a16:creationId xmlns:a16="http://schemas.microsoft.com/office/drawing/2014/main" id="{9E233697-F253-47ED-BC07-9C41733F0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5019675"/>
                <a:ext cx="5353050" cy="11171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SIGN CONVENTION FOR VEHICLE CRASH TESTING">
            <a:extLst>
              <a:ext uri="{FF2B5EF4-FFF2-40B4-BE49-F238E27FC236}">
                <a16:creationId xmlns:a16="http://schemas.microsoft.com/office/drawing/2014/main" id="{B1346E32-B0A3-4CFA-A85A-71E0E7789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3" r="33251" b="29023"/>
          <a:stretch/>
        </p:blipFill>
        <p:spPr bwMode="auto">
          <a:xfrm>
            <a:off x="7058025" y="365125"/>
            <a:ext cx="1895475" cy="194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418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9D9505-2892-4FC8-A025-5E5D85C0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2.38 </a:t>
            </a:r>
            <a:r>
              <a:rPr lang="nb-NO" dirty="0" err="1"/>
              <a:t>cont</a:t>
            </a:r>
            <a:endParaRPr lang="nb-NO" dirty="0"/>
          </a:p>
        </p:txBody>
      </p:sp>
      <p:pic>
        <p:nvPicPr>
          <p:cNvPr id="4" name="Plassholder for innhold 4" descr="Et bilde som inneholder kart, sitter, båt, foto&#10;&#10;Automatisk generert beskrivelse">
            <a:extLst>
              <a:ext uri="{FF2B5EF4-FFF2-40B4-BE49-F238E27FC236}">
                <a16:creationId xmlns:a16="http://schemas.microsoft.com/office/drawing/2014/main" id="{2FDB6A8F-7436-40B8-A555-159B68EA8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1831828"/>
            <a:ext cx="4933950" cy="42992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48E5ACBA-5D77-4531-BDDF-EF940826C787}"/>
                  </a:ext>
                </a:extLst>
              </p:cNvPr>
              <p:cNvSpPr txBox="1"/>
              <p:nvPr/>
            </p:nvSpPr>
            <p:spPr>
              <a:xfrm>
                <a:off x="657225" y="1571625"/>
                <a:ext cx="5562600" cy="1519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/>
                  <a:t>F</a:t>
                </a:r>
                <a:r>
                  <a:rPr lang="nb-NO" dirty="0" err="1"/>
                  <a:t>inding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nb-NO" dirty="0"/>
                  <a:t> </a:t>
                </a:r>
              </a:p>
              <a:p>
                <a:endParaRPr lang="nb-NO" dirty="0"/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,270</m:t>
                        </m:r>
                      </m:sub>
                    </m:sSub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,270</m:t>
                        </m:r>
                      </m:sub>
                    </m:sSub>
                  </m:oMath>
                </a14:m>
                <a:r>
                  <a:rPr lang="nb-NO" dirty="0"/>
                  <a:t>			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,−90</m:t>
                        </m:r>
                      </m:sub>
                    </m:sSub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,−90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b="0" dirty="0"/>
              </a:p>
              <a:p>
                <a:endParaRPr lang="nb-NO" dirty="0"/>
              </a:p>
              <a:p>
                <a:r>
                  <a:rPr lang="nb-NO" dirty="0"/>
                  <a:t>t = [0 1 0]</a:t>
                </a:r>
              </a:p>
            </p:txBody>
          </p:sp>
        </mc:Choice>
        <mc:Fallback xmlns=""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48E5ACBA-5D77-4531-BDDF-EF940826C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1571625"/>
                <a:ext cx="5562600" cy="1519455"/>
              </a:xfrm>
              <a:prstGeom prst="rect">
                <a:avLst/>
              </a:prstGeom>
              <a:blipFill>
                <a:blip r:embed="rId3"/>
                <a:stretch>
                  <a:fillRect l="-987" t="-2008" b="-481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Rotation matrix - Wikipedia">
            <a:extLst>
              <a:ext uri="{FF2B5EF4-FFF2-40B4-BE49-F238E27FC236}">
                <a16:creationId xmlns:a16="http://schemas.microsoft.com/office/drawing/2014/main" id="{AB1508DA-DB03-4627-894D-60E066A9E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2" b="68993"/>
          <a:stretch/>
        </p:blipFill>
        <p:spPr bwMode="auto">
          <a:xfrm>
            <a:off x="657225" y="3766921"/>
            <a:ext cx="1997869" cy="70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otation matrix - Wikipedia">
            <a:extLst>
              <a:ext uri="{FF2B5EF4-FFF2-40B4-BE49-F238E27FC236}">
                <a16:creationId xmlns:a16="http://schemas.microsoft.com/office/drawing/2014/main" id="{EFA00AF2-670B-4FAD-9BDB-C6BAB95B7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0" t="33254" r="1065" b="33339"/>
          <a:stretch/>
        </p:blipFill>
        <p:spPr bwMode="auto">
          <a:xfrm>
            <a:off x="3036094" y="3766921"/>
            <a:ext cx="2066924" cy="7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Sylinder 7">
                <a:extLst>
                  <a:ext uri="{FF2B5EF4-FFF2-40B4-BE49-F238E27FC236}">
                    <a16:creationId xmlns:a16="http://schemas.microsoft.com/office/drawing/2014/main" id="{C32AB39A-5FDE-427D-8D5C-2C2417593143}"/>
                  </a:ext>
                </a:extLst>
              </p:cNvPr>
              <p:cNvSpPr txBox="1"/>
              <p:nvPr/>
            </p:nvSpPr>
            <p:spPr>
              <a:xfrm>
                <a:off x="657225" y="5019675"/>
                <a:ext cx="5353050" cy="1140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,270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nb-NO" dirty="0"/>
                                <m:t> </m:t>
                              </m:r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,270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8" name="TekstSylinder 7">
                <a:extLst>
                  <a:ext uri="{FF2B5EF4-FFF2-40B4-BE49-F238E27FC236}">
                    <a16:creationId xmlns:a16="http://schemas.microsoft.com/office/drawing/2014/main" id="{C32AB39A-5FDE-427D-8D5C-2C2417593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5019675"/>
                <a:ext cx="5353050" cy="11409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5208D6C3-CF08-46C3-9EF2-AAE517260150}"/>
              </a:ext>
            </a:extLst>
          </p:cNvPr>
          <p:cNvCxnSpPr>
            <a:cxnSpLocks/>
          </p:cNvCxnSpPr>
          <p:nvPr/>
        </p:nvCxnSpPr>
        <p:spPr>
          <a:xfrm flipH="1">
            <a:off x="7410451" y="5648325"/>
            <a:ext cx="2933699" cy="0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623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BCEC44-E335-4567-8036-7EAE07C3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2.38 </a:t>
            </a:r>
            <a:r>
              <a:rPr lang="nb-NO" dirty="0" err="1"/>
              <a:t>cont</a:t>
            </a:r>
            <a:endParaRPr lang="nb-NO" dirty="0"/>
          </a:p>
        </p:txBody>
      </p:sp>
      <p:pic>
        <p:nvPicPr>
          <p:cNvPr id="4" name="Plassholder for innhold 4" descr="Et bilde som inneholder kart, sitter, båt, foto&#10;&#10;Automatisk generert beskrivelse">
            <a:extLst>
              <a:ext uri="{FF2B5EF4-FFF2-40B4-BE49-F238E27FC236}">
                <a16:creationId xmlns:a16="http://schemas.microsoft.com/office/drawing/2014/main" id="{60D84D4F-83E1-40B6-87FD-586226EBC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1879453"/>
            <a:ext cx="4933950" cy="4299243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63AA3FA9-5160-44C4-9013-C1A9CB4CBA9A}"/>
              </a:ext>
            </a:extLst>
          </p:cNvPr>
          <p:cNvCxnSpPr/>
          <p:nvPr/>
        </p:nvCxnSpPr>
        <p:spPr>
          <a:xfrm flipV="1">
            <a:off x="6819900" y="2828925"/>
            <a:ext cx="2876550" cy="2886075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Rotation matrix - Wikipedia">
            <a:extLst>
              <a:ext uri="{FF2B5EF4-FFF2-40B4-BE49-F238E27FC236}">
                <a16:creationId xmlns:a16="http://schemas.microsoft.com/office/drawing/2014/main" id="{5BC90079-B8A9-4CC5-9ACB-2A1520984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0" t="33254" r="1065" b="33339"/>
          <a:stretch/>
        </p:blipFill>
        <p:spPr bwMode="auto">
          <a:xfrm>
            <a:off x="2071688" y="3686351"/>
            <a:ext cx="2066924" cy="7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kstSylinder 8">
                <a:extLst>
                  <a:ext uri="{FF2B5EF4-FFF2-40B4-BE49-F238E27FC236}">
                    <a16:creationId xmlns:a16="http://schemas.microsoft.com/office/drawing/2014/main" id="{B427A9E7-0611-493D-BAB5-B2E696ABA21D}"/>
                  </a:ext>
                </a:extLst>
              </p:cNvPr>
              <p:cNvSpPr txBox="1"/>
              <p:nvPr/>
            </p:nvSpPr>
            <p:spPr>
              <a:xfrm>
                <a:off x="817959" y="1690688"/>
                <a:ext cx="5562600" cy="1801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/>
                  <a:t>F</a:t>
                </a:r>
                <a:r>
                  <a:rPr lang="nb-NO" dirty="0" err="1"/>
                  <a:t>inding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nb-NO" dirty="0"/>
                  <a:t> </a:t>
                </a:r>
              </a:p>
              <a:p>
                <a:endParaRPr lang="nb-NO" dirty="0"/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,90</m:t>
                        </m:r>
                      </m:sub>
                    </m:sSub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,−90</m:t>
                        </m:r>
                      </m:sub>
                    </m:sSub>
                  </m:oMath>
                </a14:m>
                <a:r>
                  <a:rPr lang="nb-NO" dirty="0"/>
                  <a:t>							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,−270</m:t>
                        </m:r>
                      </m:sub>
                    </m:sSub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,270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b="0" dirty="0"/>
              </a:p>
              <a:p>
                <a:endParaRPr lang="nb-NO" dirty="0"/>
              </a:p>
              <a:p>
                <a:r>
                  <a:rPr lang="nb-NO" dirty="0"/>
                  <a:t>t = [1 0 -1]</a:t>
                </a:r>
              </a:p>
            </p:txBody>
          </p:sp>
        </mc:Choice>
        <mc:Fallback>
          <p:sp>
            <p:nvSpPr>
              <p:cNvPr id="9" name="TekstSylinder 8">
                <a:extLst>
                  <a:ext uri="{FF2B5EF4-FFF2-40B4-BE49-F238E27FC236}">
                    <a16:creationId xmlns:a16="http://schemas.microsoft.com/office/drawing/2014/main" id="{B427A9E7-0611-493D-BAB5-B2E696ABA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59" y="1690688"/>
                <a:ext cx="5562600" cy="1801327"/>
              </a:xfrm>
              <a:prstGeom prst="rect">
                <a:avLst/>
              </a:prstGeom>
              <a:blipFill>
                <a:blip r:embed="rId4"/>
                <a:stretch>
                  <a:fillRect l="-876" t="-1351" b="-439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7577AD30-A7E6-4893-B40A-79D4815A23CF}"/>
              </a:ext>
            </a:extLst>
          </p:cNvPr>
          <p:cNvCxnSpPr>
            <a:cxnSpLocks/>
          </p:cNvCxnSpPr>
          <p:nvPr/>
        </p:nvCxnSpPr>
        <p:spPr>
          <a:xfrm flipH="1">
            <a:off x="6715125" y="2828925"/>
            <a:ext cx="2981325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7B43EACD-ED3F-4D74-BA80-1A75D40B981A}"/>
              </a:ext>
            </a:extLst>
          </p:cNvPr>
          <p:cNvCxnSpPr>
            <a:cxnSpLocks/>
          </p:cNvCxnSpPr>
          <p:nvPr/>
        </p:nvCxnSpPr>
        <p:spPr>
          <a:xfrm>
            <a:off x="6786562" y="2828925"/>
            <a:ext cx="33338" cy="2886075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7418B3E2-7D41-44E3-8F3F-3AB0B78543AA}"/>
              </a:ext>
            </a:extLst>
          </p:cNvPr>
          <p:cNvSpPr txBox="1"/>
          <p:nvPr/>
        </p:nvSpPr>
        <p:spPr>
          <a:xfrm>
            <a:off x="7010400" y="1748730"/>
            <a:ext cx="2876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The </a:t>
            </a:r>
            <a:r>
              <a:rPr lang="nb-NO" dirty="0" err="1"/>
              <a:t>coordinate</a:t>
            </a:r>
            <a:r>
              <a:rPr lang="nb-NO" dirty="0"/>
              <a:t> </a:t>
            </a:r>
            <a:r>
              <a:rPr lang="nb-NO" dirty="0" err="1"/>
              <a:t>frames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considered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same 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Sylinder 16">
                <a:extLst>
                  <a:ext uri="{FF2B5EF4-FFF2-40B4-BE49-F238E27FC236}">
                    <a16:creationId xmlns:a16="http://schemas.microsoft.com/office/drawing/2014/main" id="{35043D14-466D-4DEF-8203-2F72210E85D1}"/>
                  </a:ext>
                </a:extLst>
              </p:cNvPr>
              <p:cNvSpPr txBox="1"/>
              <p:nvPr/>
            </p:nvSpPr>
            <p:spPr>
              <a:xfrm>
                <a:off x="676274" y="4982222"/>
                <a:ext cx="5353050" cy="1140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,90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nb-NO" dirty="0"/>
                                <m:t> </m:t>
                              </m:r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,−90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17" name="TekstSylinder 16">
                <a:extLst>
                  <a:ext uri="{FF2B5EF4-FFF2-40B4-BE49-F238E27FC236}">
                    <a16:creationId xmlns:a16="http://schemas.microsoft.com/office/drawing/2014/main" id="{35043D14-466D-4DEF-8203-2F72210E8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4" y="4982222"/>
                <a:ext cx="5353050" cy="11409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Rotation matrix - Wikipedia">
            <a:extLst>
              <a:ext uri="{FF2B5EF4-FFF2-40B4-BE49-F238E27FC236}">
                <a16:creationId xmlns:a16="http://schemas.microsoft.com/office/drawing/2014/main" id="{8DD39CC8-B83F-425E-AA42-27491999D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82" r="947"/>
          <a:stretch/>
        </p:blipFill>
        <p:spPr bwMode="auto">
          <a:xfrm>
            <a:off x="29441" y="3694892"/>
            <a:ext cx="1990725" cy="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9048AA6C-5538-43F5-9663-C6F54C50160F}"/>
              </a:ext>
            </a:extLst>
          </p:cNvPr>
          <p:cNvCxnSpPr/>
          <p:nvPr/>
        </p:nvCxnSpPr>
        <p:spPr>
          <a:xfrm flipV="1">
            <a:off x="7496827" y="131523"/>
            <a:ext cx="0" cy="375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D70D6C15-5AD8-4F9D-B7E5-F2D72B1B0DC0}"/>
              </a:ext>
            </a:extLst>
          </p:cNvPr>
          <p:cNvCxnSpPr/>
          <p:nvPr/>
        </p:nvCxnSpPr>
        <p:spPr>
          <a:xfrm>
            <a:off x="7490564" y="526093"/>
            <a:ext cx="6388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00CCDAF9-8182-498F-92B7-2A4FB7F40ED8}"/>
              </a:ext>
            </a:extLst>
          </p:cNvPr>
          <p:cNvCxnSpPr/>
          <p:nvPr/>
        </p:nvCxnSpPr>
        <p:spPr>
          <a:xfrm flipV="1">
            <a:off x="7496827" y="300625"/>
            <a:ext cx="344466" cy="206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817975A-E024-436C-A7AF-AA271B65B2FD}"/>
              </a:ext>
            </a:extLst>
          </p:cNvPr>
          <p:cNvSpPr txBox="1"/>
          <p:nvPr/>
        </p:nvSpPr>
        <p:spPr>
          <a:xfrm>
            <a:off x="4454455" y="242583"/>
            <a:ext cx="1595104" cy="37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First </a:t>
            </a:r>
            <a:r>
              <a:rPr lang="nb-NO" dirty="0" err="1"/>
              <a:t>rotation</a:t>
            </a:r>
            <a:endParaRPr lang="nb-NO" dirty="0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DE17971E-A95F-455B-9C2E-BB74F575E8F8}"/>
              </a:ext>
            </a:extLst>
          </p:cNvPr>
          <p:cNvSpPr txBox="1"/>
          <p:nvPr/>
        </p:nvSpPr>
        <p:spPr>
          <a:xfrm>
            <a:off x="4611523" y="735473"/>
            <a:ext cx="1595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Second </a:t>
            </a:r>
            <a:r>
              <a:rPr lang="nb-NO" dirty="0" err="1"/>
              <a:t>rotation</a:t>
            </a:r>
            <a:endParaRPr lang="nb-NO" dirty="0"/>
          </a:p>
        </p:txBody>
      </p: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1F07F4D1-2CDC-4D08-80D3-7306C1173E9D}"/>
              </a:ext>
            </a:extLst>
          </p:cNvPr>
          <p:cNvCxnSpPr/>
          <p:nvPr/>
        </p:nvCxnSpPr>
        <p:spPr>
          <a:xfrm flipV="1">
            <a:off x="7490564" y="787912"/>
            <a:ext cx="0" cy="375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C0B31E55-AEC6-479A-B0E3-4D5E4F957EB8}"/>
              </a:ext>
            </a:extLst>
          </p:cNvPr>
          <p:cNvCxnSpPr>
            <a:cxnSpLocks/>
          </p:cNvCxnSpPr>
          <p:nvPr/>
        </p:nvCxnSpPr>
        <p:spPr>
          <a:xfrm flipH="1">
            <a:off x="7170931" y="1182482"/>
            <a:ext cx="313370" cy="270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pilkobling 21">
            <a:extLst>
              <a:ext uri="{FF2B5EF4-FFF2-40B4-BE49-F238E27FC236}">
                <a16:creationId xmlns:a16="http://schemas.microsoft.com/office/drawing/2014/main" id="{5CD48230-2183-4158-84AC-C8C5A95F3F24}"/>
              </a:ext>
            </a:extLst>
          </p:cNvPr>
          <p:cNvCxnSpPr>
            <a:cxnSpLocks/>
          </p:cNvCxnSpPr>
          <p:nvPr/>
        </p:nvCxnSpPr>
        <p:spPr>
          <a:xfrm>
            <a:off x="7490564" y="1163694"/>
            <a:ext cx="308342" cy="160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B1EC1A60-09D8-411C-898A-BDDDA36A1AD9}"/>
              </a:ext>
            </a:extLst>
          </p:cNvPr>
          <p:cNvSpPr txBox="1"/>
          <p:nvPr/>
        </p:nvSpPr>
        <p:spPr>
          <a:xfrm>
            <a:off x="8210811" y="390504"/>
            <a:ext cx="43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Z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F7DB3358-C863-4BCF-8D27-EA6B803E4FCE}"/>
              </a:ext>
            </a:extLst>
          </p:cNvPr>
          <p:cNvSpPr txBox="1"/>
          <p:nvPr/>
        </p:nvSpPr>
        <p:spPr>
          <a:xfrm>
            <a:off x="7798906" y="66580"/>
            <a:ext cx="43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X</a:t>
            </a:r>
            <a:endParaRPr lang="nb-NO" dirty="0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6D54E60-0181-418C-BFBA-36B251C0193B}"/>
              </a:ext>
            </a:extLst>
          </p:cNvPr>
          <p:cNvSpPr txBox="1"/>
          <p:nvPr/>
        </p:nvSpPr>
        <p:spPr>
          <a:xfrm>
            <a:off x="7170931" y="-87496"/>
            <a:ext cx="43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Y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6474740D-CD4D-4DA3-B965-AF9EA9EAEDDE}"/>
              </a:ext>
            </a:extLst>
          </p:cNvPr>
          <p:cNvSpPr txBox="1"/>
          <p:nvPr/>
        </p:nvSpPr>
        <p:spPr>
          <a:xfrm>
            <a:off x="7167804" y="572640"/>
            <a:ext cx="43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Y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F834683A-6AF3-4583-AC98-7C6D148D3996}"/>
              </a:ext>
            </a:extLst>
          </p:cNvPr>
          <p:cNvSpPr txBox="1"/>
          <p:nvPr/>
        </p:nvSpPr>
        <p:spPr>
          <a:xfrm>
            <a:off x="7758381" y="1234378"/>
            <a:ext cx="43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X</a:t>
            </a:r>
            <a:endParaRPr lang="nb-NO" dirty="0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C916A1E3-33A0-4847-8AB8-6D9974D9FF8F}"/>
              </a:ext>
            </a:extLst>
          </p:cNvPr>
          <p:cNvSpPr txBox="1"/>
          <p:nvPr/>
        </p:nvSpPr>
        <p:spPr>
          <a:xfrm>
            <a:off x="6882879" y="1293947"/>
            <a:ext cx="43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1E73C3BC-13BC-4586-80A1-C3C041C2413E}"/>
                  </a:ext>
                </a:extLst>
              </p:cNvPr>
              <p:cNvSpPr/>
              <p:nvPr/>
            </p:nvSpPr>
            <p:spPr>
              <a:xfrm>
                <a:off x="4297386" y="3460573"/>
                <a:ext cx="1909241" cy="1127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dirty="0"/>
                  <a:t>T=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𝑡𝑧</m:t>
                              </m:r>
                            </m:e>
                          </m:mr>
                          <m:m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b-NO" dirty="0"/>
              </a:p>
            </p:txBody>
          </p:sp>
        </mc:Choice>
        <mc:Fallback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1E73C3BC-13BC-4586-80A1-C3C041C241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386" y="3460573"/>
                <a:ext cx="1909241" cy="1127168"/>
              </a:xfrm>
              <a:prstGeom prst="rect">
                <a:avLst/>
              </a:prstGeom>
              <a:blipFill>
                <a:blip r:embed="rId6"/>
                <a:stretch>
                  <a:fillRect l="-287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685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315FB7-2753-482E-8263-FD09C0F67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2.38 </a:t>
            </a:r>
            <a:r>
              <a:rPr lang="nb-NO" dirty="0" err="1"/>
              <a:t>cont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Sylinder 3">
                <a:extLst>
                  <a:ext uri="{FF2B5EF4-FFF2-40B4-BE49-F238E27FC236}">
                    <a16:creationId xmlns:a16="http://schemas.microsoft.com/office/drawing/2014/main" id="{4D77A01B-2C63-4DCF-AFD0-BDE31E25BF19}"/>
                  </a:ext>
                </a:extLst>
              </p:cNvPr>
              <p:cNvSpPr txBox="1"/>
              <p:nvPr/>
            </p:nvSpPr>
            <p:spPr>
              <a:xfrm>
                <a:off x="657225" y="1571625"/>
                <a:ext cx="6800850" cy="5415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how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nb-NO" dirty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nb-NO" dirty="0"/>
                  <a:t> </a:t>
                </a:r>
              </a:p>
              <a:p>
                <a:endParaRPr lang="nb-NO" dirty="0"/>
              </a:p>
              <a:p>
                <a:endParaRPr lang="nb-NO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,90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,270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b-NO" dirty="0"/>
              </a:p>
              <a:p>
                <a:endParaRPr lang="nb-NO" dirty="0"/>
              </a:p>
              <a:p>
                <a:endParaRPr lang="nb-NO" dirty="0"/>
              </a:p>
              <a:p>
                <a:endParaRPr lang="nb-NO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,90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nb-NO" dirty="0"/>
                                <m:t> </m:t>
                              </m:r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,−90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b-NO" dirty="0"/>
              </a:p>
              <a:p>
                <a:endParaRPr lang="nb-NO" dirty="0"/>
              </a:p>
              <a:p>
                <a:endParaRPr lang="nb-NO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nb-NO" dirty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nb-NO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,90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,270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,90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nb-NO" dirty="0"/>
                                <m:t> </m:t>
                              </m:r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,−90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,270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nb-NO" dirty="0"/>
                                <m:t> </m:t>
                              </m:r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,270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 </a:t>
                </a:r>
              </a:p>
              <a:p>
                <a:endParaRPr lang="nb-NO" dirty="0"/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4" name="TekstSylinder 3">
                <a:extLst>
                  <a:ext uri="{FF2B5EF4-FFF2-40B4-BE49-F238E27FC236}">
                    <a16:creationId xmlns:a16="http://schemas.microsoft.com/office/drawing/2014/main" id="{4D77A01B-2C63-4DCF-AFD0-BDE31E25B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1571625"/>
                <a:ext cx="6800850" cy="5415585"/>
              </a:xfrm>
              <a:prstGeom prst="rect">
                <a:avLst/>
              </a:prstGeom>
              <a:blipFill>
                <a:blip r:embed="rId2"/>
                <a:stretch>
                  <a:fillRect l="-807" t="-56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lassholder for innhold 4" descr="Et bilde som inneholder kart, sitter, båt, foto&#10;&#10;Automatisk generert beskrivelse">
            <a:extLst>
              <a:ext uri="{FF2B5EF4-FFF2-40B4-BE49-F238E27FC236}">
                <a16:creationId xmlns:a16="http://schemas.microsoft.com/office/drawing/2014/main" id="{ADE1D434-0C40-447A-B9FE-0E02A7F2D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1419225"/>
            <a:ext cx="4933950" cy="4299243"/>
          </a:xfrm>
        </p:spPr>
      </p:pic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628D44BF-0ADC-4356-B421-B000F8594A40}"/>
              </a:ext>
            </a:extLst>
          </p:cNvPr>
          <p:cNvCxnSpPr/>
          <p:nvPr/>
        </p:nvCxnSpPr>
        <p:spPr>
          <a:xfrm flipV="1">
            <a:off x="9925050" y="2371725"/>
            <a:ext cx="0" cy="287655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699B3A21-5700-4BA6-B419-5D04E7D75151}"/>
              </a:ext>
            </a:extLst>
          </p:cNvPr>
          <p:cNvCxnSpPr/>
          <p:nvPr/>
        </p:nvCxnSpPr>
        <p:spPr>
          <a:xfrm flipH="1">
            <a:off x="7029450" y="2352675"/>
            <a:ext cx="2895600" cy="290512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4A22D1C8-3A41-4540-BFB1-CF82186A3EAD}"/>
              </a:ext>
            </a:extLst>
          </p:cNvPr>
          <p:cNvCxnSpPr/>
          <p:nvPr/>
        </p:nvCxnSpPr>
        <p:spPr>
          <a:xfrm flipH="1">
            <a:off x="7029450" y="5248275"/>
            <a:ext cx="2895600" cy="952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938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B36140-A0E3-4CCE-BB20-1B0F4CE4F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2.39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64C015-2ABF-4320-85FC-41A7032D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 </a:t>
            </a:r>
            <a:r>
              <a:rPr lang="nb-NO" dirty="0" err="1"/>
              <a:t>Try</a:t>
            </a:r>
            <a:r>
              <a:rPr lang="nb-NO" dirty="0"/>
              <a:t> to </a:t>
            </a:r>
            <a:r>
              <a:rPr lang="nb-NO" dirty="0" err="1"/>
              <a:t>solve</a:t>
            </a:r>
            <a:r>
              <a:rPr lang="nb-NO" dirty="0"/>
              <a:t> 2.39 by hand. </a:t>
            </a:r>
            <a:r>
              <a:rPr lang="nb-NO" dirty="0" err="1"/>
              <a:t>Get</a:t>
            </a:r>
            <a:r>
              <a:rPr lang="nb-NO" dirty="0"/>
              <a:t> an </a:t>
            </a:r>
            <a:r>
              <a:rPr lang="nb-NO" dirty="0" err="1"/>
              <a:t>idea</a:t>
            </a:r>
            <a:r>
              <a:rPr lang="nb-NO" dirty="0"/>
              <a:t> </a:t>
            </a:r>
            <a:r>
              <a:rPr lang="nb-NO" dirty="0" err="1"/>
              <a:t>how</a:t>
            </a:r>
            <a:r>
              <a:rPr lang="nb-NO" dirty="0"/>
              <a:t> to </a:t>
            </a:r>
            <a:r>
              <a:rPr lang="nb-NO" dirty="0" err="1"/>
              <a:t>rotate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coordinate</a:t>
            </a:r>
            <a:r>
              <a:rPr lang="nb-NO" dirty="0"/>
              <a:t> </a:t>
            </a:r>
            <a:r>
              <a:rPr lang="nb-NO" dirty="0" err="1"/>
              <a:t>frames</a:t>
            </a:r>
            <a:r>
              <a:rPr lang="nb-NO" dirty="0"/>
              <a:t> </a:t>
            </a:r>
            <a:r>
              <a:rPr lang="nb-NO" dirty="0" err="1"/>
              <a:t>using</a:t>
            </a:r>
            <a:r>
              <a:rPr lang="nb-NO" dirty="0"/>
              <a:t> right hand </a:t>
            </a:r>
            <a:r>
              <a:rPr lang="nb-NO" dirty="0" err="1"/>
              <a:t>rule</a:t>
            </a:r>
            <a:r>
              <a:rPr lang="nb-NO" dirty="0"/>
              <a:t>. </a:t>
            </a:r>
          </a:p>
          <a:p>
            <a:endParaRPr lang="nb-NO" dirty="0"/>
          </a:p>
        </p:txBody>
      </p:sp>
      <p:pic>
        <p:nvPicPr>
          <p:cNvPr id="4" name="Picture 2" descr="SIGN CONVENTION FOR VEHICLE CRASH TESTING">
            <a:extLst>
              <a:ext uri="{FF2B5EF4-FFF2-40B4-BE49-F238E27FC236}">
                <a16:creationId xmlns:a16="http://schemas.microsoft.com/office/drawing/2014/main" id="{3CCE9227-5108-4319-9F22-6597468FD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3" r="33251" b="29023"/>
          <a:stretch/>
        </p:blipFill>
        <p:spPr bwMode="auto">
          <a:xfrm>
            <a:off x="2093119" y="2584201"/>
            <a:ext cx="1895475" cy="194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2053D97A-7CE6-46D2-A230-F1A08864B96A}"/>
                  </a:ext>
                </a:extLst>
              </p:cNvPr>
              <p:cNvSpPr txBox="1"/>
              <p:nvPr/>
            </p:nvSpPr>
            <p:spPr>
              <a:xfrm>
                <a:off x="1035845" y="5793045"/>
                <a:ext cx="5229225" cy="555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800" dirty="0"/>
                  <a:t>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nb-NO" sz="28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nb-NO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nb-NO" sz="28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nb-NO" sz="2800" b="1" dirty="0"/>
                  <a:t> </a:t>
                </a:r>
              </a:p>
            </p:txBody>
          </p:sp>
        </mc:Choice>
        <mc:Fallback xmlns=""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2053D97A-7CE6-46D2-A230-F1A08864B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45" y="5793045"/>
                <a:ext cx="5229225" cy="555152"/>
              </a:xfrm>
              <a:prstGeom prst="rect">
                <a:avLst/>
              </a:prstGeom>
              <a:blipFill>
                <a:blip r:embed="rId3"/>
                <a:stretch>
                  <a:fillRect l="-2448" t="-4396" b="-3076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Bilde 7">
            <a:extLst>
              <a:ext uri="{FF2B5EF4-FFF2-40B4-BE49-F238E27FC236}">
                <a16:creationId xmlns:a16="http://schemas.microsoft.com/office/drawing/2014/main" id="{827747D5-E8EA-4D89-B500-2450BBED1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70" y="2619607"/>
            <a:ext cx="5020865" cy="423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01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885CD1-BD16-4317-95CC-CBDA29B8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2.39 cont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4929D73-66CA-4D96-B0A1-A3068FFD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35" y="2010007"/>
            <a:ext cx="5020865" cy="4238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Sylinder 10">
                <a:extLst>
                  <a:ext uri="{FF2B5EF4-FFF2-40B4-BE49-F238E27FC236}">
                    <a16:creationId xmlns:a16="http://schemas.microsoft.com/office/drawing/2014/main" id="{8FF5DFC9-7AF2-4C4F-8C18-8BEF7B5F4079}"/>
                  </a:ext>
                </a:extLst>
              </p:cNvPr>
              <p:cNvSpPr txBox="1"/>
              <p:nvPr/>
            </p:nvSpPr>
            <p:spPr>
              <a:xfrm>
                <a:off x="1103710" y="1572772"/>
                <a:ext cx="5229225" cy="555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800" dirty="0"/>
                  <a:t>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endParaRPr lang="nb-NO" sz="2800" b="1" dirty="0"/>
              </a:p>
            </p:txBody>
          </p:sp>
        </mc:Choice>
        <mc:Fallback xmlns="">
          <p:sp>
            <p:nvSpPr>
              <p:cNvPr id="11" name="TekstSylinder 10">
                <a:extLst>
                  <a:ext uri="{FF2B5EF4-FFF2-40B4-BE49-F238E27FC236}">
                    <a16:creationId xmlns:a16="http://schemas.microsoft.com/office/drawing/2014/main" id="{8FF5DFC9-7AF2-4C4F-8C18-8BEF7B5F4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10" y="1572772"/>
                <a:ext cx="5229225" cy="555152"/>
              </a:xfrm>
              <a:prstGeom prst="rect">
                <a:avLst/>
              </a:prstGeom>
              <a:blipFill>
                <a:blip r:embed="rId3"/>
                <a:stretch>
                  <a:fillRect l="-2331" t="-4396" b="-3076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Rotation matrix - Wikipedia">
            <a:extLst>
              <a:ext uri="{FF2B5EF4-FFF2-40B4-BE49-F238E27FC236}">
                <a16:creationId xmlns:a16="http://schemas.microsoft.com/office/drawing/2014/main" id="{E52A330C-936B-4F04-809F-7312D4F83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62" y="552450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9E426D62-CB03-43EB-AC05-8C7F1C2DCF42}"/>
                  </a:ext>
                </a:extLst>
              </p:cNvPr>
              <p:cNvSpPr/>
              <p:nvPr/>
            </p:nvSpPr>
            <p:spPr>
              <a:xfrm>
                <a:off x="690383" y="5486650"/>
                <a:ext cx="3175741" cy="1112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nb-NO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nb-NO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 </a:t>
                </a:r>
              </a:p>
            </p:txBody>
          </p:sp>
        </mc:Choice>
        <mc:Fallback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9E426D62-CB03-43EB-AC05-8C7F1C2DCF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83" y="5486650"/>
                <a:ext cx="3175741" cy="11128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84A8C0E9-74CB-43A4-8E3E-03C66C2C9C8B}"/>
              </a:ext>
            </a:extLst>
          </p:cNvPr>
          <p:cNvCxnSpPr/>
          <p:nvPr/>
        </p:nvCxnSpPr>
        <p:spPr>
          <a:xfrm flipV="1">
            <a:off x="7027101" y="4716049"/>
            <a:ext cx="1615858" cy="9770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E924E9A-46BC-4228-98F8-38401186DB9C}"/>
              </a:ext>
            </a:extLst>
          </p:cNvPr>
          <p:cNvSpPr txBox="1"/>
          <p:nvPr/>
        </p:nvSpPr>
        <p:spPr>
          <a:xfrm>
            <a:off x="1103710" y="3243263"/>
            <a:ext cx="286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 = [</a:t>
            </a:r>
            <a:r>
              <a:rPr lang="nb-NO" dirty="0" err="1"/>
              <a:t>Tx</a:t>
            </a:r>
            <a:r>
              <a:rPr lang="nb-NO" dirty="0"/>
              <a:t>, </a:t>
            </a:r>
            <a:r>
              <a:rPr lang="nb-NO" dirty="0">
                <a:highlight>
                  <a:srgbClr val="FFFF00"/>
                </a:highlight>
              </a:rPr>
              <a:t>Ty</a:t>
            </a:r>
            <a:r>
              <a:rPr lang="nb-NO" dirty="0"/>
              <a:t>, </a:t>
            </a:r>
            <a:r>
              <a:rPr lang="nb-NO" dirty="0" err="1">
                <a:highlight>
                  <a:srgbClr val="FF0000"/>
                </a:highlight>
              </a:rPr>
              <a:t>Tz</a:t>
            </a:r>
            <a:r>
              <a:rPr lang="nb-NO" dirty="0"/>
              <a:t>] = [0 1 1]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9CC26C4E-6E3D-4CDB-97EE-5B721E4EB137}"/>
              </a:ext>
            </a:extLst>
          </p:cNvPr>
          <p:cNvCxnSpPr/>
          <p:nvPr/>
        </p:nvCxnSpPr>
        <p:spPr>
          <a:xfrm>
            <a:off x="7027101" y="5693079"/>
            <a:ext cx="1615858" cy="0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AE5993B5-9475-4E84-A218-A4C6FFC7F36A}"/>
              </a:ext>
            </a:extLst>
          </p:cNvPr>
          <p:cNvCxnSpPr/>
          <p:nvPr/>
        </p:nvCxnSpPr>
        <p:spPr>
          <a:xfrm flipV="1">
            <a:off x="7027101" y="4716049"/>
            <a:ext cx="0" cy="97703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785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064B4F-3B04-495B-9CB1-221F9BCCD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2.39 </a:t>
            </a:r>
            <a:r>
              <a:rPr lang="nb-NO" dirty="0" err="1"/>
              <a:t>cont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2EC795C-077F-4B88-8FF5-794FA3B63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95" y="2254482"/>
            <a:ext cx="5020865" cy="4238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40F82F76-5D67-43BE-9B6B-C49D13204904}"/>
                  </a:ext>
                </a:extLst>
              </p:cNvPr>
              <p:cNvSpPr txBox="1"/>
              <p:nvPr/>
            </p:nvSpPr>
            <p:spPr>
              <a:xfrm>
                <a:off x="1103710" y="1572772"/>
                <a:ext cx="5229225" cy="55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800" dirty="0"/>
                  <a:t>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endParaRPr lang="nb-NO" sz="2800" b="1" dirty="0"/>
              </a:p>
            </p:txBody>
          </p:sp>
        </mc:Choice>
        <mc:Fallback xmlns=""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40F82F76-5D67-43BE-9B6B-C49D13204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10" y="1572772"/>
                <a:ext cx="5229225" cy="553100"/>
              </a:xfrm>
              <a:prstGeom prst="rect">
                <a:avLst/>
              </a:prstGeom>
              <a:blipFill>
                <a:blip r:embed="rId3"/>
                <a:stretch>
                  <a:fillRect l="-2331" t="-4396" b="-3076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5B096F3A-CDC5-4FE0-ADBF-AA9490E0F7AE}"/>
                  </a:ext>
                </a:extLst>
              </p:cNvPr>
              <p:cNvSpPr/>
              <p:nvPr/>
            </p:nvSpPr>
            <p:spPr>
              <a:xfrm>
                <a:off x="838200" y="4228762"/>
                <a:ext cx="3537315" cy="1112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nb-NO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nb-NO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1.0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 </a:t>
                </a:r>
              </a:p>
            </p:txBody>
          </p:sp>
        </mc:Choice>
        <mc:Fallback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5B096F3A-CDC5-4FE0-ADBF-AA9490E0F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28762"/>
                <a:ext cx="3537315" cy="11128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06C73EEC-1A94-4147-B502-77BAD85862E5}"/>
              </a:ext>
            </a:extLst>
          </p:cNvPr>
          <p:cNvCxnSpPr>
            <a:cxnSpLocks/>
          </p:cNvCxnSpPr>
          <p:nvPr/>
        </p:nvCxnSpPr>
        <p:spPr>
          <a:xfrm flipV="1">
            <a:off x="7200900" y="4614863"/>
            <a:ext cx="2614613" cy="12930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292518FB-9776-4342-AA05-0C0B902321D7}"/>
              </a:ext>
            </a:extLst>
          </p:cNvPr>
          <p:cNvCxnSpPr/>
          <p:nvPr/>
        </p:nvCxnSpPr>
        <p:spPr>
          <a:xfrm>
            <a:off x="7200900" y="5907881"/>
            <a:ext cx="2543175" cy="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682AEF0-D502-4019-8024-9A65FC71F255}"/>
              </a:ext>
            </a:extLst>
          </p:cNvPr>
          <p:cNvSpPr txBox="1"/>
          <p:nvPr/>
        </p:nvSpPr>
        <p:spPr>
          <a:xfrm>
            <a:off x="8472487" y="6015711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1,5</a:t>
            </a:r>
          </a:p>
        </p:txBody>
      </p: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162BB35C-570A-4E0D-BC72-50C4E9AD2E8F}"/>
              </a:ext>
            </a:extLst>
          </p:cNvPr>
          <p:cNvCxnSpPr>
            <a:cxnSpLocks/>
          </p:cNvCxnSpPr>
          <p:nvPr/>
        </p:nvCxnSpPr>
        <p:spPr>
          <a:xfrm flipV="1">
            <a:off x="7200900" y="4614863"/>
            <a:ext cx="0" cy="129301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B4CC8883-41C7-41F0-A225-AD8D71ACC69D}"/>
              </a:ext>
            </a:extLst>
          </p:cNvPr>
          <p:cNvSpPr txBox="1"/>
          <p:nvPr/>
        </p:nvSpPr>
        <p:spPr>
          <a:xfrm>
            <a:off x="6700836" y="5100561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0000"/>
                </a:highlight>
              </a:rPr>
              <a:t>1,0</a:t>
            </a:r>
          </a:p>
        </p:txBody>
      </p: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7A9867B0-E2F6-4BF5-81CA-1C972EBA2901}"/>
              </a:ext>
            </a:extLst>
          </p:cNvPr>
          <p:cNvCxnSpPr>
            <a:cxnSpLocks/>
          </p:cNvCxnSpPr>
          <p:nvPr/>
        </p:nvCxnSpPr>
        <p:spPr>
          <a:xfrm flipV="1">
            <a:off x="7200898" y="4964906"/>
            <a:ext cx="900115" cy="942976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1D8C079-A556-4544-AD0F-01DD0C6E0DD2}"/>
              </a:ext>
            </a:extLst>
          </p:cNvPr>
          <p:cNvSpPr txBox="1"/>
          <p:nvPr/>
        </p:nvSpPr>
        <p:spPr>
          <a:xfrm>
            <a:off x="7350918" y="4892040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00FF00"/>
                </a:highlight>
              </a:rPr>
              <a:t>-0,5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089E876D-7B36-425B-B65A-B4787065EC01}"/>
              </a:ext>
            </a:extLst>
          </p:cNvPr>
          <p:cNvSpPr txBox="1"/>
          <p:nvPr/>
        </p:nvSpPr>
        <p:spPr>
          <a:xfrm>
            <a:off x="1042988" y="2828925"/>
            <a:ext cx="336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 = [</a:t>
            </a:r>
            <a:r>
              <a:rPr lang="nb-NO" dirty="0" err="1">
                <a:highlight>
                  <a:srgbClr val="00FF00"/>
                </a:highlight>
              </a:rPr>
              <a:t>Tx</a:t>
            </a:r>
            <a:r>
              <a:rPr lang="nb-NO" dirty="0"/>
              <a:t>, </a:t>
            </a:r>
            <a:r>
              <a:rPr lang="nb-NO" dirty="0">
                <a:highlight>
                  <a:srgbClr val="FF0000"/>
                </a:highlight>
              </a:rPr>
              <a:t>Ty</a:t>
            </a:r>
            <a:r>
              <a:rPr lang="nb-NO" dirty="0"/>
              <a:t>, </a:t>
            </a:r>
            <a:r>
              <a:rPr lang="nb-NO" dirty="0" err="1">
                <a:highlight>
                  <a:srgbClr val="FFFF00"/>
                </a:highlight>
              </a:rPr>
              <a:t>Tz</a:t>
            </a:r>
            <a:r>
              <a:rPr lang="nb-NO" dirty="0"/>
              <a:t>] = [-0.5, 1.5, 1.0]</a:t>
            </a:r>
          </a:p>
        </p:txBody>
      </p:sp>
    </p:spTree>
    <p:extLst>
      <p:ext uri="{BB962C8B-B14F-4D97-AF65-F5344CB8AC3E}">
        <p14:creationId xmlns:p14="http://schemas.microsoft.com/office/powerpoint/2010/main" val="1124451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903E3E-3AE2-45DA-B7E8-F098B948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2.39 </a:t>
            </a:r>
            <a:r>
              <a:rPr lang="nb-NO" dirty="0" err="1"/>
              <a:t>cont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11377F5-2418-400D-A678-974C322AC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6" y="2081598"/>
            <a:ext cx="5020865" cy="4238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C3CE6447-5878-49BA-84DA-B33D5CFBDE7E}"/>
                  </a:ext>
                </a:extLst>
              </p:cNvPr>
              <p:cNvSpPr txBox="1"/>
              <p:nvPr/>
            </p:nvSpPr>
            <p:spPr>
              <a:xfrm>
                <a:off x="1103710" y="1572772"/>
                <a:ext cx="5229225" cy="555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800" dirty="0"/>
                  <a:t>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endParaRPr lang="nb-NO" sz="2800" b="1" dirty="0"/>
              </a:p>
            </p:txBody>
          </p:sp>
        </mc:Choice>
        <mc:Fallback xmlns=""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C3CE6447-5878-49BA-84DA-B33D5CFBD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10" y="1572772"/>
                <a:ext cx="5229225" cy="555152"/>
              </a:xfrm>
              <a:prstGeom prst="rect">
                <a:avLst/>
              </a:prstGeom>
              <a:blipFill>
                <a:blip r:embed="rId3"/>
                <a:stretch>
                  <a:fillRect l="-2331" t="-4396" b="-3076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C0741E22-4A62-481A-87A0-02C3169F55E5}"/>
                  </a:ext>
                </a:extLst>
              </p:cNvPr>
              <p:cNvSpPr/>
              <p:nvPr/>
            </p:nvSpPr>
            <p:spPr>
              <a:xfrm>
                <a:off x="549210" y="5217024"/>
                <a:ext cx="4888839" cy="1170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nb-NO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,90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nb-NO" dirty="0"/>
                                <m:t> 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180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nb-NO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3.0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b-NO" dirty="0"/>
              </a:p>
            </p:txBody>
          </p:sp>
        </mc:Choice>
        <mc:Fallback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C0741E22-4A62-481A-87A0-02C3169F5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10" y="5217024"/>
                <a:ext cx="4888839" cy="11703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5088895D-04C2-4CBA-B0C1-76A443D8EA39}"/>
              </a:ext>
            </a:extLst>
          </p:cNvPr>
          <p:cNvCxnSpPr/>
          <p:nvPr/>
        </p:nvCxnSpPr>
        <p:spPr>
          <a:xfrm flipV="1">
            <a:off x="7465219" y="2343150"/>
            <a:ext cx="2943225" cy="34218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1AE1DC0C-1A0C-47C6-B336-EBDCBB8016F7}"/>
                  </a:ext>
                </a:extLst>
              </p:cNvPr>
              <p:cNvSpPr txBox="1"/>
              <p:nvPr/>
            </p:nvSpPr>
            <p:spPr>
              <a:xfrm>
                <a:off x="1103710" y="2550319"/>
                <a:ext cx="2232421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/>
                  <a:t>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,90</m:t>
                        </m:r>
                      </m:sub>
                    </m:sSub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sub>
                    </m:sSub>
                  </m:oMath>
                </a14:m>
                <a:endParaRPr lang="nb-NO" dirty="0"/>
              </a:p>
            </p:txBody>
          </p:sp>
        </mc:Choice>
        <mc:Fallback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1AE1DC0C-1A0C-47C6-B336-EBDCBB801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10" y="2550319"/>
                <a:ext cx="2232421" cy="381515"/>
              </a:xfrm>
              <a:prstGeom prst="rect">
                <a:avLst/>
              </a:prstGeom>
              <a:blipFill>
                <a:blip r:embed="rId5"/>
                <a:stretch>
                  <a:fillRect l="-2186" t="-6349" b="-2222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uppe 48">
            <a:extLst>
              <a:ext uri="{FF2B5EF4-FFF2-40B4-BE49-F238E27FC236}">
                <a16:creationId xmlns:a16="http://schemas.microsoft.com/office/drawing/2014/main" id="{CD5B4261-2A00-485C-8864-8CA32EF6DF12}"/>
              </a:ext>
            </a:extLst>
          </p:cNvPr>
          <p:cNvGrpSpPr/>
          <p:nvPr/>
        </p:nvGrpSpPr>
        <p:grpSpPr>
          <a:xfrm>
            <a:off x="4726782" y="365125"/>
            <a:ext cx="1539478" cy="1440051"/>
            <a:chOff x="6484144" y="791647"/>
            <a:chExt cx="1539478" cy="1440051"/>
          </a:xfrm>
        </p:grpSpPr>
        <p:cxnSp>
          <p:nvCxnSpPr>
            <p:cNvPr id="12" name="Rett pilkobling 11">
              <a:extLst>
                <a:ext uri="{FF2B5EF4-FFF2-40B4-BE49-F238E27FC236}">
                  <a16:creationId xmlns:a16="http://schemas.microsoft.com/office/drawing/2014/main" id="{21DE2E5B-0ACE-468E-A1A0-1BB28F1436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9450" y="1214438"/>
              <a:ext cx="0" cy="4762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pilkobling 42">
              <a:extLst>
                <a:ext uri="{FF2B5EF4-FFF2-40B4-BE49-F238E27FC236}">
                  <a16:creationId xmlns:a16="http://schemas.microsoft.com/office/drawing/2014/main" id="{C3782B88-286F-4B1B-8820-3FFE16DD1B4C}"/>
                </a:ext>
              </a:extLst>
            </p:cNvPr>
            <p:cNvCxnSpPr>
              <a:cxnSpLocks/>
            </p:cNvCxnSpPr>
            <p:nvPr/>
          </p:nvCxnSpPr>
          <p:spPr>
            <a:xfrm>
              <a:off x="7029450" y="1690688"/>
              <a:ext cx="7500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tt pilkobling 45">
              <a:extLst>
                <a:ext uri="{FF2B5EF4-FFF2-40B4-BE49-F238E27FC236}">
                  <a16:creationId xmlns:a16="http://schemas.microsoft.com/office/drawing/2014/main" id="{F9401851-9E7C-4405-A0CE-A5457AFFDD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9894" y="1690688"/>
              <a:ext cx="259557" cy="3167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kstSylinder 26">
              <a:extLst>
                <a:ext uri="{FF2B5EF4-FFF2-40B4-BE49-F238E27FC236}">
                  <a16:creationId xmlns:a16="http://schemas.microsoft.com/office/drawing/2014/main" id="{9159DD52-CB73-4986-9B0B-F433031D58C2}"/>
                </a:ext>
              </a:extLst>
            </p:cNvPr>
            <p:cNvSpPr txBox="1"/>
            <p:nvPr/>
          </p:nvSpPr>
          <p:spPr>
            <a:xfrm>
              <a:off x="6484144" y="1862366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err="1"/>
                <a:t>X</a:t>
              </a:r>
              <a:endParaRPr lang="nb-NO" dirty="0"/>
            </a:p>
          </p:txBody>
        </p:sp>
        <p:sp>
          <p:nvSpPr>
            <p:cNvPr id="47" name="TekstSylinder 46">
              <a:extLst>
                <a:ext uri="{FF2B5EF4-FFF2-40B4-BE49-F238E27FC236}">
                  <a16:creationId xmlns:a16="http://schemas.microsoft.com/office/drawing/2014/main" id="{E87CD660-1718-404F-B5F5-EC9DDBF9734F}"/>
                </a:ext>
              </a:extLst>
            </p:cNvPr>
            <p:cNvSpPr txBox="1"/>
            <p:nvPr/>
          </p:nvSpPr>
          <p:spPr>
            <a:xfrm>
              <a:off x="7737872" y="1528081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Y</a:t>
              </a:r>
            </a:p>
          </p:txBody>
        </p:sp>
        <p:sp>
          <p:nvSpPr>
            <p:cNvPr id="48" name="TekstSylinder 47">
              <a:extLst>
                <a:ext uri="{FF2B5EF4-FFF2-40B4-BE49-F238E27FC236}">
                  <a16:creationId xmlns:a16="http://schemas.microsoft.com/office/drawing/2014/main" id="{209C0565-BD85-432C-B8C4-686FF40BE4A3}"/>
                </a:ext>
              </a:extLst>
            </p:cNvPr>
            <p:cNvSpPr txBox="1"/>
            <p:nvPr/>
          </p:nvSpPr>
          <p:spPr>
            <a:xfrm>
              <a:off x="6950869" y="791647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Z</a:t>
              </a:r>
            </a:p>
          </p:txBody>
        </p:sp>
      </p:grpSp>
      <p:sp>
        <p:nvSpPr>
          <p:cNvPr id="50" name="Pil: bøyd mot høyre 49">
            <a:extLst>
              <a:ext uri="{FF2B5EF4-FFF2-40B4-BE49-F238E27FC236}">
                <a16:creationId xmlns:a16="http://schemas.microsoft.com/office/drawing/2014/main" id="{9A003CF8-8D6E-40CE-A5C3-061F80807A1D}"/>
              </a:ext>
            </a:extLst>
          </p:cNvPr>
          <p:cNvSpPr/>
          <p:nvPr/>
        </p:nvSpPr>
        <p:spPr>
          <a:xfrm>
            <a:off x="5076841" y="1017532"/>
            <a:ext cx="259541" cy="1846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33362052-FEA9-4112-8545-5550103E5D4A}"/>
              </a:ext>
            </a:extLst>
          </p:cNvPr>
          <p:cNvGrpSpPr/>
          <p:nvPr/>
        </p:nvGrpSpPr>
        <p:grpSpPr>
          <a:xfrm>
            <a:off x="7740551" y="549791"/>
            <a:ext cx="937619" cy="1152679"/>
            <a:chOff x="7947422" y="538009"/>
            <a:chExt cx="937619" cy="1152679"/>
          </a:xfrm>
        </p:grpSpPr>
        <p:cxnSp>
          <p:nvCxnSpPr>
            <p:cNvPr id="52" name="Rett pilkobling 51">
              <a:extLst>
                <a:ext uri="{FF2B5EF4-FFF2-40B4-BE49-F238E27FC236}">
                  <a16:creationId xmlns:a16="http://schemas.microsoft.com/office/drawing/2014/main" id="{B42B2DB5-43AC-401E-8DE8-DE68EC39B4B3}"/>
                </a:ext>
              </a:extLst>
            </p:cNvPr>
            <p:cNvCxnSpPr/>
            <p:nvPr/>
          </p:nvCxnSpPr>
          <p:spPr>
            <a:xfrm flipV="1">
              <a:off x="8029575" y="878681"/>
              <a:ext cx="0" cy="5922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pilkobling 53">
              <a:extLst>
                <a:ext uri="{FF2B5EF4-FFF2-40B4-BE49-F238E27FC236}">
                  <a16:creationId xmlns:a16="http://schemas.microsoft.com/office/drawing/2014/main" id="{2697D634-E7E9-4FA4-88FD-4287531480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3863" y="1109863"/>
              <a:ext cx="378618" cy="3610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tt pilkobling 56">
              <a:extLst>
                <a:ext uri="{FF2B5EF4-FFF2-40B4-BE49-F238E27FC236}">
                  <a16:creationId xmlns:a16="http://schemas.microsoft.com/office/drawing/2014/main" id="{BF674338-4022-49D5-ADA3-E8F776680F30}"/>
                </a:ext>
              </a:extLst>
            </p:cNvPr>
            <p:cNvCxnSpPr/>
            <p:nvPr/>
          </p:nvCxnSpPr>
          <p:spPr>
            <a:xfrm>
              <a:off x="8029575" y="1470891"/>
              <a:ext cx="6060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kstSylinder 57">
              <a:extLst>
                <a:ext uri="{FF2B5EF4-FFF2-40B4-BE49-F238E27FC236}">
                  <a16:creationId xmlns:a16="http://schemas.microsoft.com/office/drawing/2014/main" id="{0647A7D8-9B5E-4F30-AB48-C53965A22AEB}"/>
                </a:ext>
              </a:extLst>
            </p:cNvPr>
            <p:cNvSpPr txBox="1"/>
            <p:nvPr/>
          </p:nvSpPr>
          <p:spPr>
            <a:xfrm>
              <a:off x="8599291" y="1321356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err="1"/>
                <a:t>X</a:t>
              </a:r>
              <a:endParaRPr lang="nb-NO" dirty="0"/>
            </a:p>
          </p:txBody>
        </p: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D9637BBB-AA98-4067-916D-E8D3AF0B6895}"/>
                </a:ext>
              </a:extLst>
            </p:cNvPr>
            <p:cNvSpPr txBox="1"/>
            <p:nvPr/>
          </p:nvSpPr>
          <p:spPr>
            <a:xfrm>
              <a:off x="8380513" y="853563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Y</a:t>
              </a:r>
            </a:p>
          </p:txBody>
        </p: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AE922B19-C9A2-495C-952B-8E5CA42DA82A}"/>
                </a:ext>
              </a:extLst>
            </p:cNvPr>
            <p:cNvSpPr txBox="1"/>
            <p:nvPr/>
          </p:nvSpPr>
          <p:spPr>
            <a:xfrm>
              <a:off x="7947422" y="538009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Z</a:t>
              </a:r>
            </a:p>
          </p:txBody>
        </p: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A3526206-9EF4-49F7-959E-9EBD622722E7}"/>
              </a:ext>
            </a:extLst>
          </p:cNvPr>
          <p:cNvSpPr txBox="1"/>
          <p:nvPr/>
        </p:nvSpPr>
        <p:spPr>
          <a:xfrm>
            <a:off x="3497137" y="786126"/>
            <a:ext cx="153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First </a:t>
            </a:r>
            <a:r>
              <a:rPr lang="nb-NO" dirty="0" err="1"/>
              <a:t>rotation</a:t>
            </a:r>
            <a:endParaRPr lang="nb-NO" dirty="0"/>
          </a:p>
        </p:txBody>
      </p:sp>
      <p:sp>
        <p:nvSpPr>
          <p:cNvPr id="63" name="Pil: høyre 62">
            <a:extLst>
              <a:ext uri="{FF2B5EF4-FFF2-40B4-BE49-F238E27FC236}">
                <a16:creationId xmlns:a16="http://schemas.microsoft.com/office/drawing/2014/main" id="{D3B0CCE8-CF9D-4032-BD89-AE22A000A323}"/>
              </a:ext>
            </a:extLst>
          </p:cNvPr>
          <p:cNvSpPr/>
          <p:nvPr/>
        </p:nvSpPr>
        <p:spPr>
          <a:xfrm>
            <a:off x="6203606" y="2592455"/>
            <a:ext cx="939397" cy="14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TekstSylinder 63">
            <a:extLst>
              <a:ext uri="{FF2B5EF4-FFF2-40B4-BE49-F238E27FC236}">
                <a16:creationId xmlns:a16="http://schemas.microsoft.com/office/drawing/2014/main" id="{F69CED3A-A83F-40A1-8743-01BD899246F4}"/>
              </a:ext>
            </a:extLst>
          </p:cNvPr>
          <p:cNvSpPr txBox="1"/>
          <p:nvPr/>
        </p:nvSpPr>
        <p:spPr>
          <a:xfrm>
            <a:off x="3282501" y="2436529"/>
            <a:ext cx="179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Second  </a:t>
            </a:r>
            <a:r>
              <a:rPr lang="nb-NO" dirty="0" err="1"/>
              <a:t>rotation</a:t>
            </a:r>
            <a:endParaRPr lang="nb-NO" dirty="0"/>
          </a:p>
        </p:txBody>
      </p: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F9DB4B9A-F6A8-4AB9-B474-6884D749F147}"/>
              </a:ext>
            </a:extLst>
          </p:cNvPr>
          <p:cNvGrpSpPr/>
          <p:nvPr/>
        </p:nvGrpSpPr>
        <p:grpSpPr>
          <a:xfrm>
            <a:off x="5084563" y="1951101"/>
            <a:ext cx="937619" cy="1152679"/>
            <a:chOff x="7947422" y="538009"/>
            <a:chExt cx="937619" cy="1152679"/>
          </a:xfrm>
        </p:grpSpPr>
        <p:cxnSp>
          <p:nvCxnSpPr>
            <p:cNvPr id="66" name="Rett pilkobling 65">
              <a:extLst>
                <a:ext uri="{FF2B5EF4-FFF2-40B4-BE49-F238E27FC236}">
                  <a16:creationId xmlns:a16="http://schemas.microsoft.com/office/drawing/2014/main" id="{D17B0FDF-9FBB-46EA-B7A0-B340E95BDA4C}"/>
                </a:ext>
              </a:extLst>
            </p:cNvPr>
            <p:cNvCxnSpPr/>
            <p:nvPr/>
          </p:nvCxnSpPr>
          <p:spPr>
            <a:xfrm flipV="1">
              <a:off x="8029575" y="878681"/>
              <a:ext cx="0" cy="5922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tt pilkobling 66">
              <a:extLst>
                <a:ext uri="{FF2B5EF4-FFF2-40B4-BE49-F238E27FC236}">
                  <a16:creationId xmlns:a16="http://schemas.microsoft.com/office/drawing/2014/main" id="{0523ADFA-BB3A-4D94-810F-55C7A48AAB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3863" y="1109863"/>
              <a:ext cx="378618" cy="3610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tt pilkobling 67">
              <a:extLst>
                <a:ext uri="{FF2B5EF4-FFF2-40B4-BE49-F238E27FC236}">
                  <a16:creationId xmlns:a16="http://schemas.microsoft.com/office/drawing/2014/main" id="{4CF7F574-05BF-4B9D-83A7-49FEBACC92C3}"/>
                </a:ext>
              </a:extLst>
            </p:cNvPr>
            <p:cNvCxnSpPr/>
            <p:nvPr/>
          </p:nvCxnSpPr>
          <p:spPr>
            <a:xfrm>
              <a:off x="8029575" y="1470891"/>
              <a:ext cx="6060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05347AF6-13FE-44F7-9BC8-69AAE076655A}"/>
                </a:ext>
              </a:extLst>
            </p:cNvPr>
            <p:cNvSpPr txBox="1"/>
            <p:nvPr/>
          </p:nvSpPr>
          <p:spPr>
            <a:xfrm>
              <a:off x="8599291" y="1321356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err="1"/>
                <a:t>X</a:t>
              </a:r>
              <a:endParaRPr lang="nb-NO" dirty="0"/>
            </a:p>
          </p:txBody>
        </p:sp>
        <p:sp>
          <p:nvSpPr>
            <p:cNvPr id="70" name="TekstSylinder 69">
              <a:extLst>
                <a:ext uri="{FF2B5EF4-FFF2-40B4-BE49-F238E27FC236}">
                  <a16:creationId xmlns:a16="http://schemas.microsoft.com/office/drawing/2014/main" id="{0C95B43E-149F-42ED-83D5-7B49B88E83E8}"/>
                </a:ext>
              </a:extLst>
            </p:cNvPr>
            <p:cNvSpPr txBox="1"/>
            <p:nvPr/>
          </p:nvSpPr>
          <p:spPr>
            <a:xfrm>
              <a:off x="8380513" y="853563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Y</a:t>
              </a:r>
            </a:p>
          </p:txBody>
        </p:sp>
        <p:sp>
          <p:nvSpPr>
            <p:cNvPr id="71" name="TekstSylinder 70">
              <a:extLst>
                <a:ext uri="{FF2B5EF4-FFF2-40B4-BE49-F238E27FC236}">
                  <a16:creationId xmlns:a16="http://schemas.microsoft.com/office/drawing/2014/main" id="{F0C9F4C9-A829-4CF6-BFF8-A0EAAB014E9A}"/>
                </a:ext>
              </a:extLst>
            </p:cNvPr>
            <p:cNvSpPr txBox="1"/>
            <p:nvPr/>
          </p:nvSpPr>
          <p:spPr>
            <a:xfrm>
              <a:off x="7947422" y="538009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Z</a:t>
              </a:r>
            </a:p>
          </p:txBody>
        </p:sp>
      </p:grpSp>
      <p:grpSp>
        <p:nvGrpSpPr>
          <p:cNvPr id="72" name="Gruppe 71">
            <a:extLst>
              <a:ext uri="{FF2B5EF4-FFF2-40B4-BE49-F238E27FC236}">
                <a16:creationId xmlns:a16="http://schemas.microsoft.com/office/drawing/2014/main" id="{70D08211-20D9-4AAB-8C92-7143520751E2}"/>
              </a:ext>
            </a:extLst>
          </p:cNvPr>
          <p:cNvGrpSpPr/>
          <p:nvPr/>
        </p:nvGrpSpPr>
        <p:grpSpPr>
          <a:xfrm>
            <a:off x="7143003" y="2447208"/>
            <a:ext cx="1354788" cy="939515"/>
            <a:chOff x="7438727" y="1291619"/>
            <a:chExt cx="1354788" cy="939515"/>
          </a:xfrm>
        </p:grpSpPr>
        <p:cxnSp>
          <p:nvCxnSpPr>
            <p:cNvPr id="73" name="Rett pilkobling 72">
              <a:extLst>
                <a:ext uri="{FF2B5EF4-FFF2-40B4-BE49-F238E27FC236}">
                  <a16:creationId xmlns:a16="http://schemas.microsoft.com/office/drawing/2014/main" id="{EC440C26-9F84-4634-952B-EE7DC9EEDDEA}"/>
                </a:ext>
              </a:extLst>
            </p:cNvPr>
            <p:cNvCxnSpPr>
              <a:cxnSpLocks/>
            </p:cNvCxnSpPr>
            <p:nvPr/>
          </p:nvCxnSpPr>
          <p:spPr>
            <a:xfrm>
              <a:off x="8029575" y="1470891"/>
              <a:ext cx="14288" cy="5433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ett pilkobling 73">
              <a:extLst>
                <a:ext uri="{FF2B5EF4-FFF2-40B4-BE49-F238E27FC236}">
                  <a16:creationId xmlns:a16="http://schemas.microsoft.com/office/drawing/2014/main" id="{2B4FFD45-0DAC-4E70-BC6C-D4EAE12E4E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07359" y="1470891"/>
              <a:ext cx="336504" cy="364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ett pilkobling 74">
              <a:extLst>
                <a:ext uri="{FF2B5EF4-FFF2-40B4-BE49-F238E27FC236}">
                  <a16:creationId xmlns:a16="http://schemas.microsoft.com/office/drawing/2014/main" id="{9B784B25-9094-426E-A073-2B9BBAD98B24}"/>
                </a:ext>
              </a:extLst>
            </p:cNvPr>
            <p:cNvCxnSpPr>
              <a:cxnSpLocks/>
            </p:cNvCxnSpPr>
            <p:nvPr/>
          </p:nvCxnSpPr>
          <p:spPr>
            <a:xfrm>
              <a:off x="8029575" y="1470891"/>
              <a:ext cx="439791" cy="9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kstSylinder 75">
              <a:extLst>
                <a:ext uri="{FF2B5EF4-FFF2-40B4-BE49-F238E27FC236}">
                  <a16:creationId xmlns:a16="http://schemas.microsoft.com/office/drawing/2014/main" id="{1D1462FE-62DF-43B2-B170-5FB6A32CED82}"/>
                </a:ext>
              </a:extLst>
            </p:cNvPr>
            <p:cNvSpPr txBox="1"/>
            <p:nvPr/>
          </p:nvSpPr>
          <p:spPr>
            <a:xfrm>
              <a:off x="8507765" y="1291619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err="1"/>
                <a:t>X</a:t>
              </a:r>
              <a:endParaRPr lang="nb-NO" dirty="0"/>
            </a:p>
          </p:txBody>
        </p:sp>
        <p:sp>
          <p:nvSpPr>
            <p:cNvPr id="77" name="TekstSylinder 76">
              <a:extLst>
                <a:ext uri="{FF2B5EF4-FFF2-40B4-BE49-F238E27FC236}">
                  <a16:creationId xmlns:a16="http://schemas.microsoft.com/office/drawing/2014/main" id="{AAB9EC2B-92A9-46FE-9C36-621A609BB887}"/>
                </a:ext>
              </a:extLst>
            </p:cNvPr>
            <p:cNvSpPr txBox="1"/>
            <p:nvPr/>
          </p:nvSpPr>
          <p:spPr>
            <a:xfrm>
              <a:off x="7438727" y="1677136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Y</a:t>
              </a:r>
            </a:p>
          </p:txBody>
        </p:sp>
        <p:sp>
          <p:nvSpPr>
            <p:cNvPr id="78" name="TekstSylinder 77">
              <a:extLst>
                <a:ext uri="{FF2B5EF4-FFF2-40B4-BE49-F238E27FC236}">
                  <a16:creationId xmlns:a16="http://schemas.microsoft.com/office/drawing/2014/main" id="{F693ED69-5F6A-4587-AF48-56D656863A09}"/>
                </a:ext>
              </a:extLst>
            </p:cNvPr>
            <p:cNvSpPr txBox="1"/>
            <p:nvPr/>
          </p:nvSpPr>
          <p:spPr>
            <a:xfrm>
              <a:off x="8060234" y="1861802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Z</a:t>
              </a:r>
            </a:p>
          </p:txBody>
        </p:sp>
      </p:grpSp>
      <p:sp>
        <p:nvSpPr>
          <p:cNvPr id="82" name="Pil: bøyd nedover 81">
            <a:extLst>
              <a:ext uri="{FF2B5EF4-FFF2-40B4-BE49-F238E27FC236}">
                <a16:creationId xmlns:a16="http://schemas.microsoft.com/office/drawing/2014/main" id="{DEFB743F-FDF3-447F-8F24-ADE4AD0F2F88}"/>
              </a:ext>
            </a:extLst>
          </p:cNvPr>
          <p:cNvSpPr/>
          <p:nvPr/>
        </p:nvSpPr>
        <p:spPr>
          <a:xfrm>
            <a:off x="5435349" y="2753271"/>
            <a:ext cx="171077" cy="2979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83" name="Picture 2" descr="Rotation matrix - Wikipedia">
            <a:extLst>
              <a:ext uri="{FF2B5EF4-FFF2-40B4-BE49-F238E27FC236}">
                <a16:creationId xmlns:a16="http://schemas.microsoft.com/office/drawing/2014/main" id="{A48DE3F9-9944-4CDE-AD42-B229FACA8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42" r="1128"/>
          <a:stretch/>
        </p:blipFill>
        <p:spPr bwMode="auto">
          <a:xfrm>
            <a:off x="838200" y="3375538"/>
            <a:ext cx="1676809" cy="64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Rotation matrix - Wikipedia">
            <a:extLst>
              <a:ext uri="{FF2B5EF4-FFF2-40B4-BE49-F238E27FC236}">
                <a16:creationId xmlns:a16="http://schemas.microsoft.com/office/drawing/2014/main" id="{D4C4B122-63BF-451F-A9D6-2C9DD992F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40" b="68282"/>
          <a:stretch/>
        </p:blipFill>
        <p:spPr bwMode="auto">
          <a:xfrm>
            <a:off x="2859903" y="3418958"/>
            <a:ext cx="1755938" cy="64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kstSylinder 84">
            <a:extLst>
              <a:ext uri="{FF2B5EF4-FFF2-40B4-BE49-F238E27FC236}">
                <a16:creationId xmlns:a16="http://schemas.microsoft.com/office/drawing/2014/main" id="{6A1E6D50-A3DE-401F-8BE7-C29D4C8AED60}"/>
              </a:ext>
            </a:extLst>
          </p:cNvPr>
          <p:cNvSpPr txBox="1"/>
          <p:nvPr/>
        </p:nvSpPr>
        <p:spPr>
          <a:xfrm>
            <a:off x="1257299" y="4450556"/>
            <a:ext cx="3469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 = [</a:t>
            </a:r>
            <a:r>
              <a:rPr lang="nb-NO" dirty="0" err="1">
                <a:highlight>
                  <a:srgbClr val="FFFF00"/>
                </a:highlight>
              </a:rPr>
              <a:t>Tx</a:t>
            </a:r>
            <a:r>
              <a:rPr lang="nb-NO" dirty="0"/>
              <a:t>, </a:t>
            </a:r>
            <a:r>
              <a:rPr lang="nb-NO" dirty="0">
                <a:highlight>
                  <a:srgbClr val="FF0000"/>
                </a:highlight>
              </a:rPr>
              <a:t>Ty</a:t>
            </a:r>
            <a:r>
              <a:rPr lang="nb-NO" dirty="0"/>
              <a:t>, </a:t>
            </a:r>
            <a:r>
              <a:rPr lang="nb-NO" dirty="0" err="1">
                <a:highlight>
                  <a:srgbClr val="00FF00"/>
                </a:highlight>
              </a:rPr>
              <a:t>Tz</a:t>
            </a:r>
            <a:r>
              <a:rPr lang="nb-NO" dirty="0"/>
              <a:t>] = [-0.5, 1.5, 3.0]</a:t>
            </a:r>
          </a:p>
        </p:txBody>
      </p:sp>
      <p:cxnSp>
        <p:nvCxnSpPr>
          <p:cNvPr id="87" name="Rett pilkobling 86">
            <a:extLst>
              <a:ext uri="{FF2B5EF4-FFF2-40B4-BE49-F238E27FC236}">
                <a16:creationId xmlns:a16="http://schemas.microsoft.com/office/drawing/2014/main" id="{546C168F-1F55-48F7-A5E2-66005527E4C4}"/>
              </a:ext>
            </a:extLst>
          </p:cNvPr>
          <p:cNvCxnSpPr/>
          <p:nvPr/>
        </p:nvCxnSpPr>
        <p:spPr>
          <a:xfrm flipV="1">
            <a:off x="7465219" y="3202057"/>
            <a:ext cx="0" cy="2562949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tt pilkobling 88">
            <a:extLst>
              <a:ext uri="{FF2B5EF4-FFF2-40B4-BE49-F238E27FC236}">
                <a16:creationId xmlns:a16="http://schemas.microsoft.com/office/drawing/2014/main" id="{008A10B1-B266-4DA3-95D5-45B096C03A1C}"/>
              </a:ext>
            </a:extLst>
          </p:cNvPr>
          <p:cNvCxnSpPr/>
          <p:nvPr/>
        </p:nvCxnSpPr>
        <p:spPr>
          <a:xfrm>
            <a:off x="7465219" y="5765006"/>
            <a:ext cx="25431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tt pilkobling 90">
            <a:extLst>
              <a:ext uri="{FF2B5EF4-FFF2-40B4-BE49-F238E27FC236}">
                <a16:creationId xmlns:a16="http://schemas.microsoft.com/office/drawing/2014/main" id="{1722EB02-2548-4F18-9C00-7BC5EB6A6475}"/>
              </a:ext>
            </a:extLst>
          </p:cNvPr>
          <p:cNvCxnSpPr/>
          <p:nvPr/>
        </p:nvCxnSpPr>
        <p:spPr>
          <a:xfrm flipV="1">
            <a:off x="7465219" y="4964906"/>
            <a:ext cx="507206" cy="8001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04A07246-9AA7-491B-BB3E-5DD3BD447BBD}"/>
              </a:ext>
            </a:extLst>
          </p:cNvPr>
          <p:cNvSpPr txBox="1"/>
          <p:nvPr/>
        </p:nvSpPr>
        <p:spPr>
          <a:xfrm>
            <a:off x="6967761" y="4345867"/>
            <a:ext cx="45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00FF00"/>
                </a:highlight>
              </a:rPr>
              <a:t>3</a:t>
            </a:r>
          </a:p>
        </p:txBody>
      </p:sp>
      <p:sp>
        <p:nvSpPr>
          <p:cNvPr id="93" name="TekstSylinder 92">
            <a:extLst>
              <a:ext uri="{FF2B5EF4-FFF2-40B4-BE49-F238E27FC236}">
                <a16:creationId xmlns:a16="http://schemas.microsoft.com/office/drawing/2014/main" id="{CCCDD9E8-1B50-42D6-A568-D6C96E5401D0}"/>
              </a:ext>
            </a:extLst>
          </p:cNvPr>
          <p:cNvSpPr txBox="1"/>
          <p:nvPr/>
        </p:nvSpPr>
        <p:spPr>
          <a:xfrm>
            <a:off x="7458821" y="4635041"/>
            <a:ext cx="72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-0.5</a:t>
            </a:r>
          </a:p>
        </p:txBody>
      </p:sp>
      <p:sp>
        <p:nvSpPr>
          <p:cNvPr id="94" name="TekstSylinder 93">
            <a:extLst>
              <a:ext uri="{FF2B5EF4-FFF2-40B4-BE49-F238E27FC236}">
                <a16:creationId xmlns:a16="http://schemas.microsoft.com/office/drawing/2014/main" id="{D20071BA-D57E-4D09-B152-1E8C332DF547}"/>
              </a:ext>
            </a:extLst>
          </p:cNvPr>
          <p:cNvSpPr txBox="1"/>
          <p:nvPr/>
        </p:nvSpPr>
        <p:spPr>
          <a:xfrm>
            <a:off x="8744695" y="5933628"/>
            <a:ext cx="670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0000"/>
                </a:highlight>
              </a:rPr>
              <a:t>1.5</a:t>
            </a:r>
          </a:p>
        </p:txBody>
      </p:sp>
      <p:sp>
        <p:nvSpPr>
          <p:cNvPr id="95" name="Pil: høyre 94">
            <a:extLst>
              <a:ext uri="{FF2B5EF4-FFF2-40B4-BE49-F238E27FC236}">
                <a16:creationId xmlns:a16="http://schemas.microsoft.com/office/drawing/2014/main" id="{E9123658-595F-498D-9F68-DF25219908CC}"/>
              </a:ext>
            </a:extLst>
          </p:cNvPr>
          <p:cNvSpPr/>
          <p:nvPr/>
        </p:nvSpPr>
        <p:spPr>
          <a:xfrm>
            <a:off x="6420753" y="1137604"/>
            <a:ext cx="939397" cy="14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762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706090"/>
          </a:xfrm>
        </p:spPr>
        <p:txBody>
          <a:bodyPr>
            <a:normAutofit/>
          </a:bodyPr>
          <a:lstStyle/>
          <a:p>
            <a:r>
              <a:rPr lang="nb-NO" dirty="0"/>
              <a:t>Delivery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692696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endParaRPr lang="nb-NO" dirty="0"/>
          </a:p>
          <a:p>
            <a:r>
              <a:rPr lang="nb-NO" dirty="0"/>
              <a:t>Start early on the assignments, each task becomes solvable for each lecture</a:t>
            </a:r>
          </a:p>
          <a:p>
            <a:pPr>
              <a:buNone/>
            </a:pPr>
            <a:endParaRPr lang="nb-NO" dirty="0"/>
          </a:p>
          <a:p>
            <a:r>
              <a:rPr lang="nb-NO" dirty="0"/>
              <a:t>All assignments must be </a:t>
            </a:r>
            <a:r>
              <a:rPr lang="nb-NO" b="1" dirty="0"/>
              <a:t>”PASSED”</a:t>
            </a:r>
            <a:r>
              <a:rPr lang="nb-NO" dirty="0"/>
              <a:t> in order to take exam</a:t>
            </a:r>
          </a:p>
          <a:p>
            <a:endParaRPr lang="nb-NO" dirty="0"/>
          </a:p>
          <a:p>
            <a:r>
              <a:rPr lang="nb-NO" dirty="0"/>
              <a:t>Devilry - </a:t>
            </a:r>
          </a:p>
          <a:p>
            <a:endParaRPr lang="nb-NO" dirty="0"/>
          </a:p>
          <a:p>
            <a:r>
              <a:rPr lang="nb-NO" dirty="0"/>
              <a:t>Postponing the delivery, send an e-mail to one of us</a:t>
            </a:r>
          </a:p>
          <a:p>
            <a:pPr>
              <a:buNone/>
            </a:pPr>
            <a:r>
              <a:rPr lang="nb-NO" dirty="0"/>
              <a:t>	- Preferably early and couple of days beforehand</a:t>
            </a:r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endParaRPr lang="nb-NO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CFABE7-AF52-47CF-9F68-DF4B3334D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2.39 </a:t>
            </a:r>
            <a:r>
              <a:rPr lang="nb-NO" dirty="0" err="1"/>
              <a:t>cont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48BD3BD-FD9D-48CB-89D6-DE1CD5690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35" y="2254482"/>
            <a:ext cx="5020865" cy="4238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Sylinder 7">
                <a:extLst>
                  <a:ext uri="{FF2B5EF4-FFF2-40B4-BE49-F238E27FC236}">
                    <a16:creationId xmlns:a16="http://schemas.microsoft.com/office/drawing/2014/main" id="{5FF54B94-998E-4FDA-A1EA-B8DAB3EE6EAB}"/>
                  </a:ext>
                </a:extLst>
              </p:cNvPr>
              <p:cNvSpPr txBox="1"/>
              <p:nvPr/>
            </p:nvSpPr>
            <p:spPr>
              <a:xfrm>
                <a:off x="1103710" y="1572772"/>
                <a:ext cx="5229225" cy="55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800" dirty="0"/>
                  <a:t>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nb-NO" sz="2800" b="1" dirty="0"/>
              </a:p>
            </p:txBody>
          </p:sp>
        </mc:Choice>
        <mc:Fallback xmlns="">
          <p:sp>
            <p:nvSpPr>
              <p:cNvPr id="8" name="TekstSylinder 7">
                <a:extLst>
                  <a:ext uri="{FF2B5EF4-FFF2-40B4-BE49-F238E27FC236}">
                    <a16:creationId xmlns:a16="http://schemas.microsoft.com/office/drawing/2014/main" id="{5FF54B94-998E-4FDA-A1EA-B8DAB3EE6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10" y="1572772"/>
                <a:ext cx="5229225" cy="553100"/>
              </a:xfrm>
              <a:prstGeom prst="rect">
                <a:avLst/>
              </a:prstGeom>
              <a:blipFill>
                <a:blip r:embed="rId3"/>
                <a:stretch>
                  <a:fillRect l="-2331" t="-4396" b="-3076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BE95522D-CBBF-4EA9-B7B2-606A73117354}"/>
                  </a:ext>
                </a:extLst>
              </p:cNvPr>
              <p:cNvSpPr/>
              <p:nvPr/>
            </p:nvSpPr>
            <p:spPr>
              <a:xfrm>
                <a:off x="838200" y="5137315"/>
                <a:ext cx="4622740" cy="1140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nb-NO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,90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nb-NO" dirty="0"/>
                                <m:t> 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180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nb-NO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b-NO" dirty="0"/>
              </a:p>
            </p:txBody>
          </p:sp>
        </mc:Choice>
        <mc:Fallback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BE95522D-CBBF-4EA9-B7B2-606A73117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37315"/>
                <a:ext cx="4622740" cy="11409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BBC23F94-0A01-4418-AA1F-3B691C93AF57}"/>
              </a:ext>
            </a:extLst>
          </p:cNvPr>
          <p:cNvCxnSpPr/>
          <p:nvPr/>
        </p:nvCxnSpPr>
        <p:spPr>
          <a:xfrm flipV="1">
            <a:off x="9722644" y="2478881"/>
            <a:ext cx="300037" cy="214312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kstSylinder 15">
                <a:extLst>
                  <a:ext uri="{FF2B5EF4-FFF2-40B4-BE49-F238E27FC236}">
                    <a16:creationId xmlns:a16="http://schemas.microsoft.com/office/drawing/2014/main" id="{3BA01576-7238-4ABA-BFFF-942D320FA334}"/>
                  </a:ext>
                </a:extLst>
              </p:cNvPr>
              <p:cNvSpPr txBox="1"/>
              <p:nvPr/>
            </p:nvSpPr>
            <p:spPr>
              <a:xfrm>
                <a:off x="1103710" y="2288123"/>
                <a:ext cx="2232421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/>
                  <a:t>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,90</m:t>
                        </m:r>
                      </m:sub>
                    </m:sSub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sub>
                    </m:sSub>
                  </m:oMath>
                </a14:m>
                <a:endParaRPr lang="nb-NO" dirty="0"/>
              </a:p>
            </p:txBody>
          </p:sp>
        </mc:Choice>
        <mc:Fallback>
          <p:sp>
            <p:nvSpPr>
              <p:cNvPr id="16" name="TekstSylinder 15">
                <a:extLst>
                  <a:ext uri="{FF2B5EF4-FFF2-40B4-BE49-F238E27FC236}">
                    <a16:creationId xmlns:a16="http://schemas.microsoft.com/office/drawing/2014/main" id="{3BA01576-7238-4ABA-BFFF-942D320FA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10" y="2288123"/>
                <a:ext cx="2232421" cy="381515"/>
              </a:xfrm>
              <a:prstGeom prst="rect">
                <a:avLst/>
              </a:prstGeom>
              <a:blipFill>
                <a:blip r:embed="rId5"/>
                <a:stretch>
                  <a:fillRect l="-2186" t="-6349" b="-2222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Rotation matrix - Wikipedia">
            <a:extLst>
              <a:ext uri="{FF2B5EF4-FFF2-40B4-BE49-F238E27FC236}">
                <a16:creationId xmlns:a16="http://schemas.microsoft.com/office/drawing/2014/main" id="{05ACF896-F278-4F3F-A35F-DCD468E03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42" r="1128"/>
          <a:stretch/>
        </p:blipFill>
        <p:spPr bwMode="auto">
          <a:xfrm>
            <a:off x="962110" y="2788469"/>
            <a:ext cx="1676809" cy="64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otation matrix - Wikipedia">
            <a:extLst>
              <a:ext uri="{FF2B5EF4-FFF2-40B4-BE49-F238E27FC236}">
                <a16:creationId xmlns:a16="http://schemas.microsoft.com/office/drawing/2014/main" id="{4891C5C3-81CF-41BD-8C0B-530BC2681C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40" b="68282"/>
          <a:stretch/>
        </p:blipFill>
        <p:spPr bwMode="auto">
          <a:xfrm>
            <a:off x="2983813" y="2831889"/>
            <a:ext cx="1755938" cy="64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BBF83066-58B1-4D8F-B1A1-143FF5EF9E65}"/>
              </a:ext>
            </a:extLst>
          </p:cNvPr>
          <p:cNvCxnSpPr>
            <a:cxnSpLocks/>
          </p:cNvCxnSpPr>
          <p:nvPr/>
        </p:nvCxnSpPr>
        <p:spPr>
          <a:xfrm flipH="1" flipV="1">
            <a:off x="9665494" y="2478882"/>
            <a:ext cx="57150" cy="2143124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F7787656-57A3-4F7D-B406-3D9D3E24A099}"/>
              </a:ext>
            </a:extLst>
          </p:cNvPr>
          <p:cNvSpPr txBox="1"/>
          <p:nvPr/>
        </p:nvSpPr>
        <p:spPr>
          <a:xfrm>
            <a:off x="1850231" y="3900488"/>
            <a:ext cx="223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 = [</a:t>
            </a:r>
            <a:r>
              <a:rPr lang="nb-NO" dirty="0" err="1"/>
              <a:t>Tx</a:t>
            </a:r>
            <a:r>
              <a:rPr lang="nb-NO" dirty="0"/>
              <a:t> Ty </a:t>
            </a:r>
            <a:r>
              <a:rPr lang="nb-NO" dirty="0" err="1">
                <a:highlight>
                  <a:srgbClr val="00FF00"/>
                </a:highlight>
              </a:rPr>
              <a:t>Tz</a:t>
            </a:r>
            <a:r>
              <a:rPr lang="nb-NO" dirty="0"/>
              <a:t>] = [0 0 2]</a:t>
            </a:r>
          </a:p>
        </p:txBody>
      </p:sp>
    </p:spTree>
    <p:extLst>
      <p:ext uri="{BB962C8B-B14F-4D97-AF65-F5344CB8AC3E}">
        <p14:creationId xmlns:p14="http://schemas.microsoft.com/office/powerpoint/2010/main" val="2812151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00386E-2545-4A98-864B-5ADDFC4F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Next</a:t>
            </a:r>
            <a:r>
              <a:rPr lang="nb-NO" dirty="0"/>
              <a:t> </a:t>
            </a:r>
            <a:r>
              <a:rPr lang="nb-NO" dirty="0" err="1"/>
              <a:t>week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01BF41-3D80-465D-A264-E463CE750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Forward </a:t>
            </a:r>
            <a:r>
              <a:rPr lang="nb-NO" dirty="0" err="1"/>
              <a:t>kinematics</a:t>
            </a:r>
            <a:r>
              <a:rPr lang="nb-NO" dirty="0"/>
              <a:t>, </a:t>
            </a:r>
            <a:r>
              <a:rPr lang="nb-NO" dirty="0" err="1"/>
              <a:t>Denavit</a:t>
            </a:r>
            <a:r>
              <a:rPr lang="nb-NO" dirty="0"/>
              <a:t> </a:t>
            </a:r>
            <a:r>
              <a:rPr lang="nb-NO" dirty="0" err="1"/>
              <a:t>Hartenberg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495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16633"/>
            <a:ext cx="8229600" cy="4525963"/>
          </a:xfrm>
        </p:spPr>
        <p:txBody>
          <a:bodyPr/>
          <a:lstStyle/>
          <a:p>
            <a:pPr>
              <a:buNone/>
            </a:pPr>
            <a:endParaRPr lang="nb-NO" b="1" dirty="0"/>
          </a:p>
          <a:p>
            <a:endParaRPr lang="nb-NO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01876" y="45896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Delivering the assignment</a:t>
            </a:r>
          </a:p>
        </p:txBody>
      </p:sp>
      <p:pic>
        <p:nvPicPr>
          <p:cNvPr id="5" name="Picture 4" descr="crappy_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5760" y="1628800"/>
            <a:ext cx="4824536" cy="5040560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4367808" y="2708920"/>
            <a:ext cx="3816424" cy="295232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9816" y="2060849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FF0000"/>
                </a:solidFill>
              </a:rPr>
              <a:t>Try not to do this!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16632"/>
            <a:ext cx="8229600" cy="5400600"/>
          </a:xfrm>
        </p:spPr>
        <p:txBody>
          <a:bodyPr/>
          <a:lstStyle/>
          <a:p>
            <a:r>
              <a:rPr lang="nb-NO" dirty="0"/>
              <a:t>Do one of these two methods: </a:t>
            </a:r>
          </a:p>
          <a:p>
            <a:endParaRPr lang="nb-NO" dirty="0"/>
          </a:p>
          <a:p>
            <a:pPr marL="571500" indent="-571500">
              <a:buAutoNum type="romanUcParenR"/>
            </a:pPr>
            <a:r>
              <a:rPr lang="nb-NO" dirty="0"/>
              <a:t>LaTeX, Word and etc...</a:t>
            </a:r>
          </a:p>
          <a:p>
            <a:pPr marL="571500" indent="-571500">
              <a:buAutoNum type="romanUcParenR"/>
            </a:pPr>
            <a:endParaRPr lang="nb-NO" dirty="0"/>
          </a:p>
          <a:p>
            <a:pPr marL="571500" indent="-571500">
              <a:buAutoNum type="romanUcParenR"/>
            </a:pPr>
            <a:endParaRPr lang="nb-NO" dirty="0"/>
          </a:p>
          <a:p>
            <a:pPr marL="571500" indent="-571500">
              <a:buAutoNum type="romanUcParenR"/>
            </a:pPr>
            <a:r>
              <a:rPr lang="nb-NO" dirty="0"/>
              <a:t>Scan the documents on UiO’s printers</a:t>
            </a:r>
          </a:p>
        </p:txBody>
      </p:sp>
      <p:pic>
        <p:nvPicPr>
          <p:cNvPr id="4" name="Picture 3" descr="rotation_transl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2024" y="692696"/>
            <a:ext cx="4000826" cy="5843904"/>
          </a:xfrm>
          <a:prstGeom prst="rect">
            <a:avLst/>
          </a:prstGeom>
        </p:spPr>
      </p:pic>
      <p:pic>
        <p:nvPicPr>
          <p:cNvPr id="5" name="Picture 4" descr="good_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7529" y="692696"/>
            <a:ext cx="4420487" cy="6021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9576" y="2276872"/>
            <a:ext cx="367240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2279576" y="5661248"/>
            <a:ext cx="367240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8" name="Venstre klammeparentes 7">
            <a:extLst>
              <a:ext uri="{FF2B5EF4-FFF2-40B4-BE49-F238E27FC236}">
                <a16:creationId xmlns:a16="http://schemas.microsoft.com/office/drawing/2014/main" id="{A059E5A4-5ECE-47AA-BC1C-2E8F1534FEF5}"/>
              </a:ext>
            </a:extLst>
          </p:cNvPr>
          <p:cNvSpPr/>
          <p:nvPr/>
        </p:nvSpPr>
        <p:spPr>
          <a:xfrm>
            <a:off x="1382233" y="1988288"/>
            <a:ext cx="609311" cy="2424224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Venstre klammeparentes 8">
            <a:extLst>
              <a:ext uri="{FF2B5EF4-FFF2-40B4-BE49-F238E27FC236}">
                <a16:creationId xmlns:a16="http://schemas.microsoft.com/office/drawing/2014/main" id="{5249EF82-850E-41F9-871B-D741749450D4}"/>
              </a:ext>
            </a:extLst>
          </p:cNvPr>
          <p:cNvSpPr/>
          <p:nvPr/>
        </p:nvSpPr>
        <p:spPr>
          <a:xfrm rot="10800000">
            <a:off x="10365159" y="1988288"/>
            <a:ext cx="609311" cy="2424224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413FF1A-EC8D-4CCB-9699-4079F3438634}"/>
              </a:ext>
            </a:extLst>
          </p:cNvPr>
          <p:cNvSpPr txBox="1"/>
          <p:nvPr/>
        </p:nvSpPr>
        <p:spPr>
          <a:xfrm>
            <a:off x="419511" y="3000897"/>
            <a:ext cx="113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Word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FB8B730-22C9-45EC-AC3F-5B0C53FC0679}"/>
              </a:ext>
            </a:extLst>
          </p:cNvPr>
          <p:cNvSpPr txBox="1"/>
          <p:nvPr/>
        </p:nvSpPr>
        <p:spPr>
          <a:xfrm>
            <a:off x="11147112" y="3015733"/>
            <a:ext cx="113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LaTeX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183D02-DAEC-41B5-896D-BBD427435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LaTeX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E40D13-9EC9-4058-A39C-9C39777C4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Download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personal laptops</a:t>
            </a:r>
          </a:p>
          <a:p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b="1" dirty="0"/>
              <a:t>Overleaf.com </a:t>
            </a:r>
            <a:r>
              <a:rPr lang="nb-NO" b="1" dirty="0">
                <a:sym typeface="Wingdings" panose="05000000000000000000" pitchFamily="2" charset="2"/>
              </a:rPr>
              <a:t> I </a:t>
            </a:r>
            <a:r>
              <a:rPr lang="nb-NO" b="1" dirty="0" err="1">
                <a:sym typeface="Wingdings" panose="05000000000000000000" pitchFamily="2" charset="2"/>
              </a:rPr>
              <a:t>highly</a:t>
            </a:r>
            <a:r>
              <a:rPr lang="nb-NO" b="1" dirty="0">
                <a:sym typeface="Wingdings" panose="05000000000000000000" pitchFamily="2" charset="2"/>
              </a:rPr>
              <a:t> </a:t>
            </a:r>
            <a:r>
              <a:rPr lang="nb-NO" b="1" dirty="0" err="1">
                <a:sym typeface="Wingdings" panose="05000000000000000000" pitchFamily="2" charset="2"/>
              </a:rPr>
              <a:t>recommend</a:t>
            </a:r>
            <a:r>
              <a:rPr lang="nb-NO" b="1" dirty="0">
                <a:sym typeface="Wingdings" panose="05000000000000000000" pitchFamily="2" charset="2"/>
              </a:rPr>
              <a:t> </a:t>
            </a:r>
            <a:r>
              <a:rPr lang="nb-NO" b="1" dirty="0" err="1">
                <a:sym typeface="Wingdings" panose="05000000000000000000" pitchFamily="2" charset="2"/>
              </a:rPr>
              <a:t>this</a:t>
            </a:r>
            <a:endParaRPr lang="nb-NO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dirty="0" err="1">
                <a:sym typeface="Wingdings" panose="05000000000000000000" pitchFamily="2" charset="2"/>
              </a:rPr>
              <a:t>Question</a:t>
            </a:r>
            <a:r>
              <a:rPr lang="nb-NO" dirty="0">
                <a:sym typeface="Wingdings" panose="05000000000000000000" pitchFamily="2" charset="2"/>
              </a:rPr>
              <a:t> to </a:t>
            </a:r>
            <a:r>
              <a:rPr lang="nb-NO" dirty="0" err="1">
                <a:sym typeface="Wingdings" panose="05000000000000000000" pitchFamily="2" charset="2"/>
              </a:rPr>
              <a:t>you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guys</a:t>
            </a:r>
            <a:r>
              <a:rPr lang="nb-NO" dirty="0">
                <a:sym typeface="Wingdings" panose="05000000000000000000" pitchFamily="2" charset="2"/>
              </a:rPr>
              <a:t>: </a:t>
            </a:r>
          </a:p>
          <a:p>
            <a:pPr>
              <a:buFontTx/>
              <a:buChar char="-"/>
            </a:pPr>
            <a:r>
              <a:rPr lang="nb-NO" dirty="0" err="1">
                <a:sym typeface="Wingdings" panose="05000000000000000000" pitchFamily="2" charset="2"/>
              </a:rPr>
              <a:t>Raise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your</a:t>
            </a:r>
            <a:r>
              <a:rPr lang="nb-NO" dirty="0">
                <a:sym typeface="Wingdings" panose="05000000000000000000" pitchFamily="2" charset="2"/>
              </a:rPr>
              <a:t> hand </a:t>
            </a:r>
            <a:r>
              <a:rPr lang="nb-NO" dirty="0" err="1">
                <a:sym typeface="Wingdings" panose="05000000000000000000" pitchFamily="2" charset="2"/>
              </a:rPr>
              <a:t>if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you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want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me</a:t>
            </a:r>
            <a:r>
              <a:rPr lang="nb-NO" dirty="0">
                <a:sym typeface="Wingdings" panose="05000000000000000000" pitchFamily="2" charset="2"/>
              </a:rPr>
              <a:t> to </a:t>
            </a:r>
            <a:r>
              <a:rPr lang="nb-NO" dirty="0" err="1">
                <a:sym typeface="Wingdings" panose="05000000000000000000" pitchFamily="2" charset="2"/>
              </a:rPr>
              <a:t>put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out</a:t>
            </a:r>
            <a:r>
              <a:rPr lang="nb-NO" dirty="0">
                <a:sym typeface="Wingdings" panose="05000000000000000000" pitchFamily="2" charset="2"/>
              </a:rPr>
              <a:t> a simple </a:t>
            </a:r>
            <a:r>
              <a:rPr lang="nb-NO" dirty="0" err="1">
                <a:sym typeface="Wingdings" panose="05000000000000000000" pitchFamily="2" charset="2"/>
              </a:rPr>
              <a:t>template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on</a:t>
            </a:r>
            <a:r>
              <a:rPr lang="nb-NO" dirty="0">
                <a:sym typeface="Wingdings" panose="05000000000000000000" pitchFamily="2" charset="2"/>
              </a:rPr>
              <a:t> LaTeX </a:t>
            </a:r>
            <a:r>
              <a:rPr lang="nb-NO" dirty="0" err="1">
                <a:sym typeface="Wingdings" panose="05000000000000000000" pitchFamily="2" charset="2"/>
              </a:rPr>
              <a:t>on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the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course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page</a:t>
            </a:r>
            <a:r>
              <a:rPr lang="nb-NO" dirty="0">
                <a:sym typeface="Wingdings" panose="05000000000000000000" pitchFamily="2" charset="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45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885154-6213-4D79-8A6C-DF4C08AF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712"/>
            <a:ext cx="10515600" cy="1325563"/>
          </a:xfrm>
        </p:spPr>
        <p:txBody>
          <a:bodyPr/>
          <a:lstStyle/>
          <a:p>
            <a:r>
              <a:rPr lang="nb-NO" dirty="0"/>
              <a:t>Word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A3D033-1D20-478D-8535-D862721F3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Intuitively</a:t>
            </a:r>
            <a:r>
              <a:rPr lang="nb-NO" dirty="0"/>
              <a:t> simple to </a:t>
            </a:r>
            <a:r>
              <a:rPr lang="nb-NO" dirty="0" err="1"/>
              <a:t>use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tedious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long</a:t>
            </a:r>
            <a:r>
              <a:rPr lang="nb-NO" dirty="0"/>
              <a:t> </a:t>
            </a:r>
            <a:r>
              <a:rPr lang="nb-NO" dirty="0" err="1"/>
              <a:t>equations</a:t>
            </a:r>
            <a:r>
              <a:rPr lang="nb-NO" dirty="0"/>
              <a:t>.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5670669-4F9A-41A3-A9D7-6618E40B7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65" y="2700274"/>
            <a:ext cx="11781870" cy="1990100"/>
          </a:xfrm>
          <a:prstGeom prst="rect">
            <a:avLst/>
          </a:prstGeom>
        </p:spPr>
      </p:pic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7A13CA56-D6FB-4D0B-BC10-E9CB484EACDA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1771650" y="3429000"/>
            <a:ext cx="9163050" cy="247643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9E052F15-419D-442B-B6E1-7FBBC092D7B7}"/>
              </a:ext>
            </a:extLst>
          </p:cNvPr>
          <p:cNvSpPr/>
          <p:nvPr/>
        </p:nvSpPr>
        <p:spPr>
          <a:xfrm>
            <a:off x="10934700" y="3162300"/>
            <a:ext cx="1257300" cy="1028685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60D71F0-1EAF-4F24-B01B-55BF4C15CE3E}"/>
              </a:ext>
            </a:extLst>
          </p:cNvPr>
          <p:cNvSpPr/>
          <p:nvPr/>
        </p:nvSpPr>
        <p:spPr>
          <a:xfrm>
            <a:off x="668992" y="2913078"/>
            <a:ext cx="1005458" cy="763564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B0A9AB-F931-4D5E-9C02-450095943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4641"/>
            <a:ext cx="12192000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975D9D3-157F-47D8-AC78-3B1A2350901A}"/>
              </a:ext>
            </a:extLst>
          </p:cNvPr>
          <p:cNvSpPr txBox="1"/>
          <p:nvPr/>
        </p:nvSpPr>
        <p:spPr>
          <a:xfrm>
            <a:off x="2933700" y="6138677"/>
            <a:ext cx="7524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ym typeface="Wingdings" panose="05000000000000000000" pitchFamily="2" charset="2"/>
              </a:rPr>
              <a:t>Raise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your</a:t>
            </a:r>
            <a:r>
              <a:rPr lang="nb-NO" dirty="0">
                <a:sym typeface="Wingdings" panose="05000000000000000000" pitchFamily="2" charset="2"/>
              </a:rPr>
              <a:t> hand </a:t>
            </a:r>
            <a:r>
              <a:rPr lang="nb-NO" dirty="0" err="1">
                <a:sym typeface="Wingdings" panose="05000000000000000000" pitchFamily="2" charset="2"/>
              </a:rPr>
              <a:t>if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you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want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me</a:t>
            </a:r>
            <a:r>
              <a:rPr lang="nb-NO" dirty="0">
                <a:sym typeface="Wingdings" panose="05000000000000000000" pitchFamily="2" charset="2"/>
              </a:rPr>
              <a:t> to </a:t>
            </a:r>
            <a:r>
              <a:rPr lang="nb-NO" dirty="0" err="1">
                <a:sym typeface="Wingdings" panose="05000000000000000000" pitchFamily="2" charset="2"/>
              </a:rPr>
              <a:t>put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out</a:t>
            </a:r>
            <a:r>
              <a:rPr lang="nb-NO" dirty="0">
                <a:sym typeface="Wingdings" panose="05000000000000000000" pitchFamily="2" charset="2"/>
              </a:rPr>
              <a:t> a simple </a:t>
            </a:r>
            <a:r>
              <a:rPr lang="nb-NO" dirty="0" err="1">
                <a:sym typeface="Wingdings" panose="05000000000000000000" pitchFamily="2" charset="2"/>
              </a:rPr>
              <a:t>template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on</a:t>
            </a:r>
            <a:r>
              <a:rPr lang="nb-NO" dirty="0">
                <a:sym typeface="Wingdings" panose="05000000000000000000" pitchFamily="2" charset="2"/>
              </a:rPr>
              <a:t> Word </a:t>
            </a:r>
            <a:r>
              <a:rPr lang="nb-NO" dirty="0" err="1">
                <a:sym typeface="Wingdings" panose="05000000000000000000" pitchFamily="2" charset="2"/>
              </a:rPr>
              <a:t>on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the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course-page</a:t>
            </a:r>
            <a:r>
              <a:rPr lang="nb-NO" dirty="0">
                <a:sym typeface="Wingdings" panose="05000000000000000000" pitchFamily="2" charset="2"/>
              </a:rPr>
              <a:t> or type in chat </a:t>
            </a:r>
            <a:r>
              <a:rPr lang="nb-NO" dirty="0" err="1">
                <a:sym typeface="Wingdings" panose="05000000000000000000" pitchFamily="2" charset="2"/>
              </a:rPr>
              <a:t>if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you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guys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want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me</a:t>
            </a:r>
            <a:r>
              <a:rPr lang="nb-NO" dirty="0">
                <a:sym typeface="Wingdings" panose="05000000000000000000" pitchFamily="2" charset="2"/>
              </a:rPr>
              <a:t> to </a:t>
            </a:r>
            <a:r>
              <a:rPr lang="nb-NO" dirty="0" err="1">
                <a:sym typeface="Wingdings" panose="05000000000000000000" pitchFamily="2" charset="2"/>
              </a:rPr>
              <a:t>create</a:t>
            </a:r>
            <a:r>
              <a:rPr lang="nb-NO" dirty="0">
                <a:sym typeface="Wingdings" panose="05000000000000000000" pitchFamily="2" charset="2"/>
              </a:rPr>
              <a:t> a </a:t>
            </a:r>
            <a:r>
              <a:rPr lang="nb-NO" dirty="0" err="1">
                <a:sym typeface="Wingdings" panose="05000000000000000000" pitchFamily="2" charset="2"/>
              </a:rPr>
              <a:t>template</a:t>
            </a:r>
            <a:endParaRPr lang="nb-NO" dirty="0">
              <a:sym typeface="Wingdings" panose="05000000000000000000" pitchFamily="2" charset="2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845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 descr="printe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3553" y="1196753"/>
            <a:ext cx="4021907" cy="4021907"/>
          </a:xfrm>
        </p:spPr>
      </p:pic>
      <p:pic>
        <p:nvPicPr>
          <p:cNvPr id="5" name="Picture 4" descr="printer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0016" y="1196752"/>
            <a:ext cx="4049688" cy="4049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sT_new_im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28048" y="1484785"/>
            <a:ext cx="3672408" cy="5011957"/>
          </a:xfrm>
        </p:spPr>
      </p:pic>
      <p:pic>
        <p:nvPicPr>
          <p:cNvPr id="5" name="Picture 4" descr="test_bad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3513" y="1484784"/>
            <a:ext cx="4369247" cy="4392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3552" y="9087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Before Scan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28048" y="9087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After Scan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591944" y="3573016"/>
            <a:ext cx="1224136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905</Words>
  <Application>Microsoft Office PowerPoint</Application>
  <PresentationFormat>Widescreen</PresentationFormat>
  <Paragraphs>233</Paragraphs>
  <Slides>31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Office-tema</vt:lpstr>
      <vt:lpstr>Group Seminar Week 2: Homogeneous Transform</vt:lpstr>
      <vt:lpstr>Session’s plan</vt:lpstr>
      <vt:lpstr>Delivery </vt:lpstr>
      <vt:lpstr>PowerPoint-presentasjon</vt:lpstr>
      <vt:lpstr>PowerPoint-presentasjon</vt:lpstr>
      <vt:lpstr>LaTeX</vt:lpstr>
      <vt:lpstr>Word</vt:lpstr>
      <vt:lpstr>PowerPoint-presentasjon</vt:lpstr>
      <vt:lpstr>PowerPoint-presentasjon</vt:lpstr>
      <vt:lpstr>Programming Code: </vt:lpstr>
      <vt:lpstr>Homogeneous Transform</vt:lpstr>
      <vt:lpstr>Homogeneous Transform Cont.</vt:lpstr>
      <vt:lpstr>Robot Coordinate Frame</vt:lpstr>
      <vt:lpstr>Two coordinate frames</vt:lpstr>
      <vt:lpstr>PowerPoint-presentasjon</vt:lpstr>
      <vt:lpstr>PowerPoint-presentasjon</vt:lpstr>
      <vt:lpstr>PowerPoint-presentasjon</vt:lpstr>
      <vt:lpstr>2.10</vt:lpstr>
      <vt:lpstr>2.11</vt:lpstr>
      <vt:lpstr>BREAK!</vt:lpstr>
      <vt:lpstr>2.38</vt:lpstr>
      <vt:lpstr>2.38 cont</vt:lpstr>
      <vt:lpstr>2.38 cont</vt:lpstr>
      <vt:lpstr>2.38 cont</vt:lpstr>
      <vt:lpstr>2.38 cont</vt:lpstr>
      <vt:lpstr>2.39</vt:lpstr>
      <vt:lpstr>2.39 cont</vt:lpstr>
      <vt:lpstr>2.39 cont</vt:lpstr>
      <vt:lpstr>2.39 cont</vt:lpstr>
      <vt:lpstr>2.39 cont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Seminar Week 2: Homogeneous Transform</dc:title>
  <dc:creator>Tony Nguyen</dc:creator>
  <cp:lastModifiedBy>Tony Nguyen</cp:lastModifiedBy>
  <cp:revision>110</cp:revision>
  <dcterms:created xsi:type="dcterms:W3CDTF">2021-02-02T18:49:36Z</dcterms:created>
  <dcterms:modified xsi:type="dcterms:W3CDTF">2021-02-05T14:28:35Z</dcterms:modified>
</cp:coreProperties>
</file>