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7" r:id="rId2"/>
    <p:sldId id="342" r:id="rId3"/>
    <p:sldId id="298" r:id="rId4"/>
    <p:sldId id="343" r:id="rId5"/>
    <p:sldId id="344" r:id="rId6"/>
    <p:sldId id="345" r:id="rId7"/>
    <p:sldId id="358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5" r:id="rId16"/>
    <p:sldId id="357" r:id="rId17"/>
    <p:sldId id="258" r:id="rId18"/>
    <p:sldId id="359" r:id="rId19"/>
    <p:sldId id="360" r:id="rId20"/>
    <p:sldId id="361" r:id="rId21"/>
    <p:sldId id="362" r:id="rId22"/>
    <p:sldId id="363" r:id="rId23"/>
    <p:sldId id="364" r:id="rId24"/>
    <p:sldId id="456" r:id="rId25"/>
    <p:sldId id="378" r:id="rId26"/>
    <p:sldId id="379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82" r:id="rId40"/>
    <p:sldId id="383" r:id="rId41"/>
    <p:sldId id="389" r:id="rId42"/>
    <p:sldId id="390" r:id="rId43"/>
    <p:sldId id="393" r:id="rId44"/>
    <p:sldId id="394" r:id="rId45"/>
    <p:sldId id="395" r:id="rId46"/>
    <p:sldId id="447" r:id="rId47"/>
    <p:sldId id="449" r:id="rId48"/>
    <p:sldId id="448" r:id="rId49"/>
    <p:sldId id="450" r:id="rId50"/>
    <p:sldId id="457" r:id="rId51"/>
    <p:sldId id="458" r:id="rId52"/>
    <p:sldId id="459" r:id="rId53"/>
    <p:sldId id="452" r:id="rId54"/>
    <p:sldId id="451" r:id="rId55"/>
    <p:sldId id="454" r:id="rId56"/>
    <p:sldId id="455" r:id="rId57"/>
  </p:sldIdLst>
  <p:sldSz cx="6858000" cy="5143500"/>
  <p:notesSz cx="6883400" cy="9906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B0CF71E-3D86-3FDB-7ACA-08BBA54816C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5B714E4-0C0A-FB39-8D69-EACCDD81AA4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C9E586-71BB-C38D-0A47-1BC21605015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78D56A-A7DD-F023-DF86-A9DABBAC7C3F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51AABF-38EF-4CF9-BAEC-CBAF0485CC54}" type="slidenum">
              <a:t>‹#›</a:t>
            </a:fld>
            <a:endParaRPr lang="nb-NO" sz="1000" b="0" i="0" u="none" strike="noStrike" kern="1200" cap="none" spc="0" baseline="0">
              <a:solidFill>
                <a:srgbClr val="000000"/>
              </a:solidFill>
              <a:uFillTx/>
              <a:latin typeface="Palatino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986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3B91A59-3654-C2E5-1813-94BD22B9E57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D8C360-BF82-3C08-59C9-970CC8C6031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900592" y="0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4F0FC2-11A7-7915-BBB2-6C23FCBA34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65204" y="742950"/>
            <a:ext cx="4953003" cy="3714749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399ABE-504E-9FA8-EE4B-BA1C10233A0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917783" y="4705346"/>
            <a:ext cx="5047826" cy="44577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t" anchorCtr="0" compatLnSpc="1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3550DA-BFC0-7495-44C1-F54D2D439AB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nb-NO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C76A0E5-3971-C243-FEB8-75662AF193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900592" y="9410703"/>
            <a:ext cx="2982809" cy="495303"/>
          </a:xfrm>
          <a:prstGeom prst="rect">
            <a:avLst/>
          </a:prstGeom>
          <a:noFill/>
          <a:ln>
            <a:noFill/>
          </a:ln>
        </p:spPr>
        <p:txBody>
          <a:bodyPr vert="horz" wrap="square" lIns="95938" tIns="47969" rIns="95938" bIns="47969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3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1CEA030-1003-44DB-8525-D447712EECAD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759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1pPr>
    <a:lvl2pPr marL="457200" marR="0" lvl="1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2pPr>
    <a:lvl3pPr marL="914400" marR="0" lvl="2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3pPr>
    <a:lvl4pPr marL="1371600" marR="0" lvl="3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4pPr>
    <a:lvl5pPr marL="1828800" marR="0" lvl="4" indent="0" algn="l" defTabSz="914400" rtl="0" fontAlgn="auto" hangingPunct="1">
      <a:lnSpc>
        <a:spcPct val="100000"/>
      </a:lnSpc>
      <a:spcBef>
        <a:spcPts val="400"/>
      </a:spcBef>
      <a:spcAft>
        <a:spcPts val="0"/>
      </a:spcAft>
      <a:buNone/>
      <a:tabLst/>
      <a:defRPr lang="nb-NO" sz="1200" b="0" i="0" u="none" strike="noStrike" kern="1200" cap="none" spc="0" baseline="0">
        <a:solidFill>
          <a:srgbClr val="000000"/>
        </a:solidFill>
        <a:uFillTx/>
        <a:latin typeface="Palatino" pitchFamily="1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3677B993-257D-C558-02A4-A9469CFDFC41}"/>
              </a:ext>
            </a:extLst>
          </p:cNvPr>
          <p:cNvSpPr txBox="1"/>
          <p:nvPr/>
        </p:nvSpPr>
        <p:spPr>
          <a:xfrm>
            <a:off x="5066013" y="175738"/>
            <a:ext cx="165735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marL="0" marR="0" lvl="0" indent="0" algn="r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www.nr.no</a:t>
            </a:r>
            <a:endParaRPr lang="nb-NO" sz="1400" b="0" i="0" u="none" strike="noStrike" kern="1200" cap="none" spc="0" baseline="0">
              <a:solidFill>
                <a:srgbClr val="FFFFFF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1E9466B-50FE-0521-D34F-73E81C5573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131597"/>
            <a:ext cx="4428494" cy="1008107"/>
          </a:xfrm>
        </p:spPr>
        <p:txBody>
          <a:bodyPr anchor="t"/>
          <a:lstStyle>
            <a:lvl1pPr>
              <a:defRPr sz="3200">
                <a:effectLst>
                  <a:outerShdw dist="50804" dir="5400000">
                    <a:srgbClr val="FFFFFF"/>
                  </a:outerShdw>
                </a:effectLst>
              </a:defRPr>
            </a:lvl1pPr>
          </a:lstStyle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17A3CB-961D-CBA6-5BEE-E878AD54F37D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8640" y="2283714"/>
            <a:ext cx="4266471" cy="72008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000"/>
            </a:lvl1pPr>
          </a:lstStyle>
          <a:p>
            <a:pPr lvl="0"/>
            <a:r>
              <a:rPr lang="en-GB"/>
              <a:t>Click to edit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39E03-5D12-1DE0-614B-BF29FC9B2A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147812"/>
            <a:ext cx="4212467" cy="576062"/>
          </a:xfrm>
        </p:spPr>
        <p:txBody>
          <a:bodyPr/>
          <a:lstStyle>
            <a:lvl1pPr marL="0" indent="0">
              <a:spcBef>
                <a:spcPts val="1700"/>
              </a:spcBef>
              <a:buNone/>
              <a:defRPr sz="2800"/>
            </a:lvl1pPr>
          </a:lstStyle>
          <a:p>
            <a:pPr lvl="0"/>
            <a:r>
              <a:rPr lang="en-GB"/>
              <a:t>[Authors]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9ABDE15-A1DE-D43A-25FF-3D3671C957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3939902"/>
            <a:ext cx="4212467" cy="432044"/>
          </a:xfrm>
        </p:spPr>
        <p:txBody>
          <a:bodyPr/>
          <a:lstStyle>
            <a:lvl1pPr marL="0" indent="0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[Location]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8D2E6C9-E6AA-C329-9C09-F424477B4E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93"/>
            <a:ext cx="4212467" cy="465603"/>
          </a:xfrm>
        </p:spPr>
        <p:txBody>
          <a:bodyPr/>
          <a:lstStyle>
            <a:lvl1pPr marL="0" indent="0" defTabSz="914262">
              <a:spcBef>
                <a:spcPts val="1300"/>
              </a:spcBef>
              <a:buNone/>
              <a:defRPr sz="2200"/>
            </a:lvl1pPr>
          </a:lstStyle>
          <a:p>
            <a:pPr lvl="0"/>
            <a:r>
              <a:rPr lang="en-GB"/>
              <a:t>[Date]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D5831095-5B33-044B-0214-E265F3C4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035" y="1937375"/>
            <a:ext cx="3490648" cy="4869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FF691B2B-EDB6-E0CF-2930-778A6474E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20" y="186976"/>
            <a:ext cx="2982452" cy="5845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103077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8425D-877E-094C-5F22-F318277A90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7017E-FDE0-E82E-9121-C524518426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nb-NO"/>
            </a:lvl1pPr>
            <a:lvl2pPr>
              <a:defRPr lang="nb-NO"/>
            </a:lvl2pPr>
            <a:lvl3pPr>
              <a:defRPr lang="nb-NO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2D52B-96E8-1F7F-BAC6-D349B3215A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2001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01488B34-5DF3-4B81-94CC-EA51D70695CE}" type="slidenum"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D33E-FB08-3650-1CED-284CFAE130C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62271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E998-BBC5-4FF4-2DB1-67102B851A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6D323-62E6-84E3-DFF3-ED673B790E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2001"/>
            <a:ext cx="360035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C3004F44-3B9D-4DFB-AC53-0AE031150F5B}" type="slidenum"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F5D48-1751-4580-EF12-F34422A756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43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84720-1296-C324-45F2-6999357986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nb-NO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316F9-9742-D885-FC3F-CBD164B1657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500" y="1143009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EF400-9623-44BA-5011-459E01A0115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3486149" y="1143009"/>
            <a:ext cx="2800350" cy="3086099"/>
          </a:xfrm>
        </p:spPr>
        <p:txBody>
          <a:bodyPr/>
          <a:lstStyle>
            <a:lvl1pPr>
              <a:spcBef>
                <a:spcPts val="1700"/>
              </a:spcBef>
              <a:defRPr lang="nb-NO" sz="2800"/>
            </a:lvl1pPr>
            <a:lvl2pPr>
              <a:spcBef>
                <a:spcPts val="600"/>
              </a:spcBef>
              <a:defRPr lang="nb-NO" sz="2400"/>
            </a:lvl2pPr>
            <a:lvl3pPr>
              <a:defRPr lang="nb-NO"/>
            </a:lvl3pPr>
            <a:lvl4pPr>
              <a:spcBef>
                <a:spcPts val="400"/>
              </a:spcBef>
              <a:defRPr lang="nb-NO" sz="1800"/>
            </a:lvl4pPr>
            <a:lvl5pPr>
              <a:spcBef>
                <a:spcPts val="400"/>
              </a:spcBef>
              <a:defRPr lang="nb-NO" sz="18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71023-B534-95AA-7F4E-AEC329236C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286500" y="4732001"/>
            <a:ext cx="382859" cy="2160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6923D69E-6ED3-42D5-8495-8F5EC96A806C}" type="slidenum"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811F7-0E8C-9186-D35D-A9074A8D61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9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01C1F-31EE-E7ED-4F27-51E9246E24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2001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D247EFC0-CC04-47DB-B12F-57168FB218D3}" type="slidenum"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1A86D7-E7C1-692D-9E5E-75E545BC81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82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6D1E1-5B55-A911-CBA3-E91C380CD7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909" y="204789"/>
            <a:ext cx="2256236" cy="871542"/>
          </a:xfrm>
        </p:spPr>
        <p:txBody>
          <a:bodyPr/>
          <a:lstStyle>
            <a:lvl1pPr>
              <a:defRPr lang="nb-NO" sz="2000"/>
            </a:lvl1pPr>
          </a:lstStyle>
          <a:p>
            <a:pPr lvl="0"/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10BE7-6B5E-BA3D-61FD-567F899AB61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81295" y="204816"/>
            <a:ext cx="3833814" cy="4389833"/>
          </a:xfrm>
        </p:spPr>
        <p:txBody>
          <a:bodyPr/>
          <a:lstStyle>
            <a:lvl1pPr>
              <a:spcBef>
                <a:spcPts val="1900"/>
              </a:spcBef>
              <a:defRPr lang="nb-NO" sz="3200"/>
            </a:lvl1pPr>
            <a:lvl2pPr>
              <a:spcBef>
                <a:spcPts val="700"/>
              </a:spcBef>
              <a:defRPr lang="nb-NO" sz="2800"/>
            </a:lvl2pPr>
            <a:lvl3pPr>
              <a:spcBef>
                <a:spcPts val="600"/>
              </a:spcBef>
              <a:defRPr lang="nb-NO" sz="2400"/>
            </a:lvl3pPr>
            <a:lvl4pPr>
              <a:defRPr lang="nb-NO"/>
            </a:lvl4pPr>
            <a:lvl5pPr>
              <a:defRPr lang="nb-NO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046CB-F1C6-A9A5-D3BB-05D982F263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42909" y="1076331"/>
            <a:ext cx="2256236" cy="35183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D1CE4-9734-3B72-0238-DBF2DFF3FE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1992"/>
            <a:ext cx="360035" cy="206700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8E33E705-D939-4CF5-AB05-10FCCF44AC3E}" type="slidenum">
              <a:t>‹#›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F9248-27CF-8151-40B0-BBEA2DB40E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844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EA5729E-819A-754E-50B2-84FD292E4C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8703" y="465521"/>
            <a:ext cx="5400601" cy="3086099"/>
          </a:xfrm>
        </p:spPr>
        <p:txBody>
          <a:bodyPr/>
          <a:lstStyle>
            <a:lvl1pPr marL="0" indent="0">
              <a:spcBef>
                <a:spcPts val="1900"/>
              </a:spcBef>
              <a:buNone/>
              <a:defRPr lang="nb-NO" sz="3200"/>
            </a:lvl1pPr>
          </a:lstStyle>
          <a:p>
            <a:pPr lvl="0"/>
            <a:r>
              <a:rPr lang="nb-NO"/>
              <a:t>Klikk på ikonet for å legge til et bilde</a:t>
            </a:r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7C3FB5-FB06-C4AA-00A7-83C9D05730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8703" y="3795893"/>
            <a:ext cx="5400601" cy="60365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lang="nb-NO"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4A72549-43DC-70A6-B823-23F2201A91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309323" y="4732001"/>
            <a:ext cx="360035" cy="208327"/>
          </a:xfrm>
        </p:spPr>
        <p:txBody>
          <a:bodyPr/>
          <a:lstStyle>
            <a:lvl1pPr>
              <a:defRPr lang="en-GB"/>
            </a:lvl1pPr>
          </a:lstStyle>
          <a:p>
            <a:pPr lvl="0"/>
            <a:fld id="{29EA7B0F-8A2E-4F2F-AFC6-2D35CAB926BA}" type="slidenum">
              <a:t>‹#›</a:t>
            </a:fld>
            <a:endParaRPr lang="en-GB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8C4FE76-FC2A-09E8-4F2C-2F85A4D0B7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1268757" y="4490828"/>
            <a:ext cx="4914543" cy="44948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04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A7AF3E0-4081-E247-89AD-C34DBADEADAC}"/>
              </a:ext>
            </a:extLst>
          </p:cNvPr>
          <p:cNvSpPr/>
          <p:nvPr/>
        </p:nvSpPr>
        <p:spPr>
          <a:xfrm>
            <a:off x="0" y="0"/>
            <a:ext cx="6858000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C8101D-787D-1B06-500E-D722E56FB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95489"/>
            <a:ext cx="6480718" cy="7560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GB"/>
              <a:t>Click to edit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0CEF63-161D-CE9F-BB06-A3A78E4EFB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8640" y="1143009"/>
            <a:ext cx="6480718" cy="3086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F26DA076-FAA5-CE82-10DF-8186919DDAA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309323" y="4732001"/>
            <a:ext cx="393576" cy="2160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b-NO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4D6733BE-AEC2-46A5-8A85-31D3D30717ED}" type="slidenum">
              <a:t>‹#›</a:t>
            </a:fld>
            <a:endParaRPr lang="nb-NO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7121CB19-273B-AA40-89C7-5E5936BD1CD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68757" y="4490819"/>
            <a:ext cx="4329610" cy="4108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1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DE24A39-3B3D-9D18-2378-6397813075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135" y="4511137"/>
            <a:ext cx="963613" cy="39052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marL="0" marR="0" lvl="0" indent="0" algn="l" defTabSz="914354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00" b="1" i="0" u="none" strike="noStrike" kern="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457126" marR="0" lvl="0" indent="-457126" algn="l" defTabSz="914354" rtl="0" fontAlgn="auto" hangingPunct="1">
        <a:lnSpc>
          <a:spcPct val="100000"/>
        </a:lnSpc>
        <a:spcBef>
          <a:spcPts val="1400"/>
        </a:spcBef>
        <a:spcAft>
          <a:spcPts val="0"/>
        </a:spcAft>
        <a:buSzPct val="80000"/>
        <a:buFont typeface="Times New Roman" pitchFamily="18"/>
        <a:buChar char="►"/>
        <a:tabLst/>
        <a:defRPr lang="en-GB" sz="2400" b="0" i="0" u="none" strike="noStrike" kern="0" cap="none" spc="0" baseline="0">
          <a:solidFill>
            <a:srgbClr val="000000"/>
          </a:solidFill>
          <a:uFillTx/>
          <a:latin typeface="Arial"/>
        </a:defRPr>
      </a:lvl1pPr>
      <a:lvl2pPr marL="893624" marR="0" lvl="1" indent="-419042" algn="l" defTabSz="914354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▪"/>
        <a:tabLst/>
        <a:defRPr lang="en-GB" sz="2200" b="0" i="0" u="none" strike="noStrike" kern="0" cap="none" spc="0" baseline="0">
          <a:solidFill>
            <a:srgbClr val="000000"/>
          </a:solidFill>
          <a:uFillTx/>
          <a:latin typeface="Arial"/>
        </a:defRPr>
      </a:lvl2pPr>
      <a:lvl3pPr marL="1230124" marR="0" lvl="2" indent="-380948" algn="l" defTabSz="914354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◦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3pPr>
      <a:lvl4pPr marL="1622182" marR="0" lvl="3" indent="-380948" algn="l" defTabSz="914354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Char char="·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4pPr>
      <a:lvl5pPr marL="2006303" marR="0" lvl="4" indent="-380948" algn="l" defTabSz="914354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75000"/>
        <a:buChar char="▫"/>
        <a:tabLst/>
        <a:defRPr lang="en-GB" sz="2000" b="0" i="0" u="none" strike="noStrike" kern="0" cap="none" spc="0" baseline="0">
          <a:solidFill>
            <a:srgbClr val="000000"/>
          </a:solidFill>
          <a:uFillTx/>
          <a:latin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t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../clipboard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8BC9BC-93EA-1B46-D911-99A5505D38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1131597"/>
            <a:ext cx="4812734" cy="1008107"/>
          </a:xfrm>
        </p:spPr>
        <p:txBody>
          <a:bodyPr/>
          <a:lstStyle/>
          <a:p>
            <a:pPr lvl="0"/>
            <a:r>
              <a:rPr lang="nb-NO" sz="4000"/>
              <a:t>Dialogue systems &amp; chatbots</a:t>
            </a:r>
          </a:p>
        </p:txBody>
      </p:sp>
      <p:sp>
        <p:nvSpPr>
          <p:cNvPr id="3" name="Plassholder for tekst 3">
            <a:extLst>
              <a:ext uri="{FF2B5EF4-FFF2-40B4-BE49-F238E27FC236}">
                <a16:creationId xmlns:a16="http://schemas.microsoft.com/office/drawing/2014/main" id="{3CEFBC91-6A44-AB9D-66E3-165E72A387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2571749"/>
            <a:ext cx="4212467" cy="576062"/>
          </a:xfrm>
        </p:spPr>
        <p:txBody>
          <a:bodyPr/>
          <a:lstStyle/>
          <a:p>
            <a:pPr marL="0" lvl="0" indent="0">
              <a:buNone/>
            </a:pPr>
            <a:r>
              <a:rPr lang="nb-NO"/>
              <a:t>Pierre Lison</a:t>
            </a:r>
          </a:p>
        </p:txBody>
      </p:sp>
      <p:sp>
        <p:nvSpPr>
          <p:cNvPr id="4" name="Plassholder for tekst 4">
            <a:extLst>
              <a:ext uri="{FF2B5EF4-FFF2-40B4-BE49-F238E27FC236}">
                <a16:creationId xmlns:a16="http://schemas.microsoft.com/office/drawing/2014/main" id="{F894E6F7-A312-F162-BF8B-1FBB6C3B35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9" y="3526886"/>
            <a:ext cx="4212467" cy="703210"/>
          </a:xfrm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nb-NO" sz="2000" b="1"/>
              <a:t>IN4080</a:t>
            </a:r>
            <a:r>
              <a:rPr lang="nb-NO" sz="2000"/>
              <a:t>: Natural Language Processing (Fall 2023)</a:t>
            </a:r>
          </a:p>
        </p:txBody>
      </p:sp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86D66B48-6EF6-C65C-3CBC-7DBD11BE3E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88640" y="4515983"/>
            <a:ext cx="4212467" cy="465603"/>
          </a:xfrm>
        </p:spPr>
        <p:txBody>
          <a:bodyPr/>
          <a:lstStyle/>
          <a:p>
            <a:pPr marL="0" lvl="0" indent="0" defTabSz="914262">
              <a:spcBef>
                <a:spcPts val="1200"/>
              </a:spcBef>
              <a:buNone/>
            </a:pPr>
            <a:r>
              <a:rPr lang="nb-NO" sz="2000"/>
              <a:t>17.10.2023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420CD9-C60F-A1B7-B321-43C40F026A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Applications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32F58D9C-B73C-FAF3-4F5B-42691C81FC2D}"/>
              </a:ext>
            </a:extLst>
          </p:cNvPr>
          <p:cNvSpPr txBox="1"/>
          <p:nvPr/>
        </p:nvSpPr>
        <p:spPr>
          <a:xfrm>
            <a:off x="6134401" y="4731992"/>
            <a:ext cx="5349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55DFE9-D3F4-41A4-ACDA-FC3241ACD8BF}" type="slidenum">
              <a:rPr sz="1000"/>
              <a:t>10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" name="Gruppe 21">
            <a:extLst>
              <a:ext uri="{FF2B5EF4-FFF2-40B4-BE49-F238E27FC236}">
                <a16:creationId xmlns:a16="http://schemas.microsoft.com/office/drawing/2014/main" id="{ABDDE4CC-DB45-D812-6B68-E2F839D9D1B8}"/>
              </a:ext>
            </a:extLst>
          </p:cNvPr>
          <p:cNvGrpSpPr/>
          <p:nvPr/>
        </p:nvGrpSpPr>
        <p:grpSpPr>
          <a:xfrm>
            <a:off x="332667" y="1203606"/>
            <a:ext cx="2448269" cy="1738411"/>
            <a:chOff x="332667" y="1203606"/>
            <a:chExt cx="2448269" cy="1738411"/>
          </a:xfrm>
        </p:grpSpPr>
        <p:pic>
          <p:nvPicPr>
            <p:cNvPr id="5" name="Bilde" descr="Bilde">
              <a:extLst>
                <a:ext uri="{FF2B5EF4-FFF2-40B4-BE49-F238E27FC236}">
                  <a16:creationId xmlns:a16="http://schemas.microsoft.com/office/drawing/2014/main" id="{D5146369-FCEA-209F-94CA-EC9FC10E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694" y="1851678"/>
              <a:ext cx="1647959" cy="109033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B5AACC56-EDAD-F388-A65A-712C287BC0E6}"/>
                </a:ext>
              </a:extLst>
            </p:cNvPr>
            <p:cNvSpPr txBox="1"/>
            <p:nvPr/>
          </p:nvSpPr>
          <p:spPr>
            <a:xfrm>
              <a:off x="332667" y="1203606"/>
              <a:ext cx="2448269" cy="584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Mobile virtual assistants (Siri, Cortana, etc.)</a:t>
              </a:r>
            </a:p>
          </p:txBody>
        </p:sp>
      </p:grpSp>
      <p:grpSp>
        <p:nvGrpSpPr>
          <p:cNvPr id="7" name="Gruppe 23">
            <a:extLst>
              <a:ext uri="{FF2B5EF4-FFF2-40B4-BE49-F238E27FC236}">
                <a16:creationId xmlns:a16="http://schemas.microsoft.com/office/drawing/2014/main" id="{D6134FAF-3942-7F17-EDD9-2C86004C243B}"/>
              </a:ext>
            </a:extLst>
          </p:cNvPr>
          <p:cNvGrpSpPr/>
          <p:nvPr/>
        </p:nvGrpSpPr>
        <p:grpSpPr>
          <a:xfrm>
            <a:off x="4183709" y="612977"/>
            <a:ext cx="2674290" cy="1636675"/>
            <a:chOff x="4183709" y="612977"/>
            <a:chExt cx="2674290" cy="1636675"/>
          </a:xfrm>
        </p:grpSpPr>
        <p:pic>
          <p:nvPicPr>
            <p:cNvPr id="8" name="Bilde" descr="Bilde">
              <a:extLst>
                <a:ext uri="{FF2B5EF4-FFF2-40B4-BE49-F238E27FC236}">
                  <a16:creationId xmlns:a16="http://schemas.microsoft.com/office/drawing/2014/main" id="{1D73D38A-3E5D-C7B4-362A-5FB00187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422" y="1072170"/>
              <a:ext cx="1666759" cy="117748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TekstSylinder 7">
              <a:extLst>
                <a:ext uri="{FF2B5EF4-FFF2-40B4-BE49-F238E27FC236}">
                  <a16:creationId xmlns:a16="http://schemas.microsoft.com/office/drawing/2014/main" id="{1901D407-C669-47F6-D95C-F30922CE7EB5}"/>
                </a:ext>
              </a:extLst>
            </p:cNvPr>
            <p:cNvSpPr txBox="1"/>
            <p:nvPr/>
          </p:nvSpPr>
          <p:spPr>
            <a:xfrm>
              <a:off x="4183709" y="612977"/>
              <a:ext cx="2674290" cy="33855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In-car navigation &amp; control</a:t>
              </a:r>
            </a:p>
          </p:txBody>
        </p:sp>
      </p:grpSp>
      <p:grpSp>
        <p:nvGrpSpPr>
          <p:cNvPr id="10" name="Gruppe 22">
            <a:extLst>
              <a:ext uri="{FF2B5EF4-FFF2-40B4-BE49-F238E27FC236}">
                <a16:creationId xmlns:a16="http://schemas.microsoft.com/office/drawing/2014/main" id="{F6185CF3-23A5-5265-7AC1-A85A83C0C91A}"/>
              </a:ext>
            </a:extLst>
          </p:cNvPr>
          <p:cNvGrpSpPr/>
          <p:nvPr/>
        </p:nvGrpSpPr>
        <p:grpSpPr>
          <a:xfrm>
            <a:off x="3114793" y="3114144"/>
            <a:ext cx="1683538" cy="1906725"/>
            <a:chOff x="3114793" y="3114144"/>
            <a:chExt cx="1683538" cy="1906725"/>
          </a:xfrm>
        </p:grpSpPr>
        <p:pic>
          <p:nvPicPr>
            <p:cNvPr id="11" name="Bilde 9" descr="Et bilde som inneholder innendørs, sitter, flaske, overvåke&#10;&#10;Automatisk generert beskrivelse">
              <a:extLst>
                <a:ext uri="{FF2B5EF4-FFF2-40B4-BE49-F238E27FC236}">
                  <a16:creationId xmlns:a16="http://schemas.microsoft.com/office/drawing/2014/main" id="{EE09DE34-05C8-FC70-1251-C5963C921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4793" y="3641680"/>
              <a:ext cx="1379189" cy="137918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2" name="Smart home environments">
              <a:extLst>
                <a:ext uri="{FF2B5EF4-FFF2-40B4-BE49-F238E27FC236}">
                  <a16:creationId xmlns:a16="http://schemas.microsoft.com/office/drawing/2014/main" id="{E659F46A-24FF-C26B-AE66-942FF7D5E09E}"/>
                </a:ext>
              </a:extLst>
            </p:cNvPr>
            <p:cNvSpPr txBox="1"/>
            <p:nvPr/>
          </p:nvSpPr>
          <p:spPr>
            <a:xfrm>
              <a:off x="3237899" y="3114144"/>
              <a:ext cx="1560432" cy="5410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Smart home environments</a:t>
              </a:r>
            </a:p>
          </p:txBody>
        </p:sp>
      </p:grpSp>
      <p:grpSp>
        <p:nvGrpSpPr>
          <p:cNvPr id="13" name="Gruppe 26">
            <a:extLst>
              <a:ext uri="{FF2B5EF4-FFF2-40B4-BE49-F238E27FC236}">
                <a16:creationId xmlns:a16="http://schemas.microsoft.com/office/drawing/2014/main" id="{63FD4041-5111-C3ED-11C9-F4CE1B291320}"/>
              </a:ext>
            </a:extLst>
          </p:cNvPr>
          <p:cNvGrpSpPr/>
          <p:nvPr/>
        </p:nvGrpSpPr>
        <p:grpSpPr>
          <a:xfrm>
            <a:off x="4798332" y="2856320"/>
            <a:ext cx="1772847" cy="1713265"/>
            <a:chOff x="4798332" y="2856320"/>
            <a:chExt cx="1772847" cy="1713265"/>
          </a:xfrm>
        </p:grpSpPr>
        <p:pic>
          <p:nvPicPr>
            <p:cNvPr id="14" name="servicerobot-4.jpg" descr="servicerobot-4.jpg">
              <a:extLst>
                <a:ext uri="{FF2B5EF4-FFF2-40B4-BE49-F238E27FC236}">
                  <a16:creationId xmlns:a16="http://schemas.microsoft.com/office/drawing/2014/main" id="{3BA78C9F-4A3B-51C0-9128-D1F782FE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8332" y="3302986"/>
              <a:ext cx="1772838" cy="126659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5" name="Smart home environments">
              <a:extLst>
                <a:ext uri="{FF2B5EF4-FFF2-40B4-BE49-F238E27FC236}">
                  <a16:creationId xmlns:a16="http://schemas.microsoft.com/office/drawing/2014/main" id="{12B2B581-19FD-0853-E8D1-DDD6DE6BA432}"/>
                </a:ext>
              </a:extLst>
            </p:cNvPr>
            <p:cNvSpPr txBox="1"/>
            <p:nvPr/>
          </p:nvSpPr>
          <p:spPr>
            <a:xfrm>
              <a:off x="5010747" y="2856320"/>
              <a:ext cx="1560432" cy="29757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Service robots</a:t>
              </a:r>
            </a:p>
          </p:txBody>
        </p:sp>
      </p:grpSp>
      <p:grpSp>
        <p:nvGrpSpPr>
          <p:cNvPr id="16" name="Gruppe 25">
            <a:extLst>
              <a:ext uri="{FF2B5EF4-FFF2-40B4-BE49-F238E27FC236}">
                <a16:creationId xmlns:a16="http://schemas.microsoft.com/office/drawing/2014/main" id="{AED83E02-CF91-3642-AC76-9D9D95DE116B}"/>
              </a:ext>
            </a:extLst>
          </p:cNvPr>
          <p:cNvGrpSpPr/>
          <p:nvPr/>
        </p:nvGrpSpPr>
        <p:grpSpPr>
          <a:xfrm>
            <a:off x="2541629" y="958720"/>
            <a:ext cx="2129884" cy="2181475"/>
            <a:chOff x="2541629" y="958720"/>
            <a:chExt cx="2129884" cy="2181475"/>
          </a:xfrm>
        </p:grpSpPr>
        <p:pic>
          <p:nvPicPr>
            <p:cNvPr id="17" name="Bilde 19">
              <a:extLst>
                <a:ext uri="{FF2B5EF4-FFF2-40B4-BE49-F238E27FC236}">
                  <a16:creationId xmlns:a16="http://schemas.microsoft.com/office/drawing/2014/main" id="{2247CD1E-79A7-17DA-42EE-3D49D513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1629" y="1010311"/>
              <a:ext cx="2129884" cy="212988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18" name="Smart home environments">
              <a:extLst>
                <a:ext uri="{FF2B5EF4-FFF2-40B4-BE49-F238E27FC236}">
                  <a16:creationId xmlns:a16="http://schemas.microsoft.com/office/drawing/2014/main" id="{CD091453-A5CC-72D7-623B-652BF55B7F0B}"/>
                </a:ext>
              </a:extLst>
            </p:cNvPr>
            <p:cNvSpPr txBox="1"/>
            <p:nvPr/>
          </p:nvSpPr>
          <p:spPr>
            <a:xfrm>
              <a:off x="3143954" y="958720"/>
              <a:ext cx="1168795" cy="29757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Chatbots</a:t>
              </a:r>
            </a:p>
          </p:txBody>
        </p:sp>
      </p:grpSp>
      <p:grpSp>
        <p:nvGrpSpPr>
          <p:cNvPr id="19" name="Gruppe 22">
            <a:extLst>
              <a:ext uri="{FF2B5EF4-FFF2-40B4-BE49-F238E27FC236}">
                <a16:creationId xmlns:a16="http://schemas.microsoft.com/office/drawing/2014/main" id="{26C8160B-E5C1-2A3D-9DD6-DAE97C9DF262}"/>
              </a:ext>
            </a:extLst>
          </p:cNvPr>
          <p:cNvGrpSpPr/>
          <p:nvPr/>
        </p:nvGrpSpPr>
        <p:grpSpPr>
          <a:xfrm>
            <a:off x="435510" y="3218944"/>
            <a:ext cx="2274561" cy="1621075"/>
            <a:chOff x="435510" y="3218944"/>
            <a:chExt cx="2274561" cy="1621075"/>
          </a:xfrm>
        </p:grpSpPr>
        <p:sp>
          <p:nvSpPr>
            <p:cNvPr id="20" name="Tutoring systems and healthcare assistants">
              <a:extLst>
                <a:ext uri="{FF2B5EF4-FFF2-40B4-BE49-F238E27FC236}">
                  <a16:creationId xmlns:a16="http://schemas.microsoft.com/office/drawing/2014/main" id="{28343846-7C4C-CD8C-C000-3E178CDDBE13}"/>
                </a:ext>
              </a:extLst>
            </p:cNvPr>
            <p:cNvSpPr txBox="1"/>
            <p:nvPr/>
          </p:nvSpPr>
          <p:spPr>
            <a:xfrm>
              <a:off x="435510" y="3657828"/>
              <a:ext cx="1010137" cy="5410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Tutoring systems</a:t>
              </a:r>
            </a:p>
          </p:txBody>
        </p:sp>
        <p:pic>
          <p:nvPicPr>
            <p:cNvPr id="21" name="Bilde 21">
              <a:extLst>
                <a:ext uri="{FF2B5EF4-FFF2-40B4-BE49-F238E27FC236}">
                  <a16:creationId xmlns:a16="http://schemas.microsoft.com/office/drawing/2014/main" id="{873AFFBA-A575-26F2-09BC-21F3B650C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09264" y="3218944"/>
              <a:ext cx="1300807" cy="1621075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6B514E-78C9-535D-D289-A4AA35A9AB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Why is it interesting?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6B8478-70AF-FC1E-B1DA-F1C451E324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143000"/>
            <a:ext cx="3672404" cy="1365327"/>
          </a:xfrm>
        </p:spPr>
        <p:txBody>
          <a:bodyPr/>
          <a:lstStyle/>
          <a:p>
            <a:pPr lvl="0"/>
            <a:r>
              <a:rPr lang="nb-NO" dirty="0"/>
              <a:t>Major </a:t>
            </a:r>
            <a:r>
              <a:rPr lang="nb-NO" dirty="0" err="1"/>
              <a:t>application</a:t>
            </a:r>
            <a:r>
              <a:rPr lang="nb-NO" dirty="0"/>
              <a:t> area for NLP (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large</a:t>
            </a:r>
            <a:r>
              <a:rPr lang="nb-NO" dirty="0"/>
              <a:t> R&amp;D </a:t>
            </a:r>
            <a:r>
              <a:rPr lang="nb-NO" dirty="0" err="1"/>
              <a:t>investments</a:t>
            </a:r>
            <a:r>
              <a:rPr lang="nb-NO" dirty="0"/>
              <a:t>)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C3D34F4-045A-EFCD-66C3-A4E9BF84847D}"/>
              </a:ext>
            </a:extLst>
          </p:cNvPr>
          <p:cNvSpPr txBox="1"/>
          <p:nvPr/>
        </p:nvSpPr>
        <p:spPr>
          <a:xfrm>
            <a:off x="6040801" y="4731992"/>
            <a:ext cx="6285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9462A4B-FAC5-4AD8-90A4-CED1D31554F4}" type="slidenum">
              <a:rPr sz="1000"/>
              <a:t>11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2D1D216-8B4E-A99C-7C21-8F065BA9CA57}"/>
              </a:ext>
            </a:extLst>
          </p:cNvPr>
          <p:cNvSpPr txBox="1"/>
          <p:nvPr/>
        </p:nvSpPr>
        <p:spPr>
          <a:xfrm>
            <a:off x="188640" y="2427741"/>
            <a:ext cx="6170736" cy="1248695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Study language «as a whole», as it is used in real interactions</a:t>
            </a:r>
          </a:p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Playground for key AI problems:</a:t>
            </a:r>
          </a:p>
          <a:p>
            <a:pPr marL="893624" marR="0" lvl="1" indent="-419042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Sense</a:t>
            </a: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, </a:t>
            </a:r>
            <a:r>
              <a:rPr lang="nb-NO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reason</a:t>
            </a: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and </a:t>
            </a:r>
            <a:r>
              <a:rPr lang="nb-NO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act</a:t>
            </a: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under uncertainty</a:t>
            </a:r>
          </a:p>
          <a:p>
            <a:pPr marL="893624" marR="0" lvl="1" indent="-419042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Capture the </a:t>
            </a:r>
            <a:r>
              <a:rPr lang="nb-NO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context</a:t>
            </a: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&amp; </a:t>
            </a:r>
            <a:r>
              <a:rPr lang="nb-NO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other agents</a:t>
            </a:r>
          </a:p>
        </p:txBody>
      </p:sp>
      <p:pic>
        <p:nvPicPr>
          <p:cNvPr id="6" name="Bilde 8" descr="Et bilde som inneholder tegning&#10;&#10;Automatisk generert beskrivelse">
            <a:extLst>
              <a:ext uri="{FF2B5EF4-FFF2-40B4-BE49-F238E27FC236}">
                <a16:creationId xmlns:a16="http://schemas.microsoft.com/office/drawing/2014/main" id="{83A21B29-C1B4-DA05-82FE-4B3F8F426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063" y="1143000"/>
            <a:ext cx="2556287" cy="131904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69B269-279F-6165-B716-BE6353DD80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Basic architecture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46579746-B42B-E176-30DA-84D4ADCC0068}"/>
              </a:ext>
            </a:extLst>
          </p:cNvPr>
          <p:cNvSpPr txBox="1"/>
          <p:nvPr/>
        </p:nvSpPr>
        <p:spPr>
          <a:xfrm>
            <a:off x="6156000" y="4840001"/>
            <a:ext cx="657367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9246FF-426C-4D93-8775-E3C6DA5F3712}" type="slidenum">
              <a:rPr sz="1000"/>
              <a:t>12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canstockphoto3857357.jpg" descr="canstockphoto3857357.jpg">
            <a:extLst>
              <a:ext uri="{FF2B5EF4-FFF2-40B4-BE49-F238E27FC236}">
                <a16:creationId xmlns:a16="http://schemas.microsoft.com/office/drawing/2014/main" id="{C9B6EEAA-8E38-67A4-594A-566FBF604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10" y="3608524"/>
            <a:ext cx="1111050" cy="148139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uppe 47">
            <a:extLst>
              <a:ext uri="{FF2B5EF4-FFF2-40B4-BE49-F238E27FC236}">
                <a16:creationId xmlns:a16="http://schemas.microsoft.com/office/drawing/2014/main" id="{23DD8F03-9BCE-AE10-21BA-382A6ED2CEF1}"/>
              </a:ext>
            </a:extLst>
          </p:cNvPr>
          <p:cNvGrpSpPr/>
          <p:nvPr/>
        </p:nvGrpSpPr>
        <p:grpSpPr>
          <a:xfrm>
            <a:off x="260649" y="3204816"/>
            <a:ext cx="2454578" cy="1231432"/>
            <a:chOff x="260649" y="3204816"/>
            <a:chExt cx="2454578" cy="1231432"/>
          </a:xfrm>
        </p:grpSpPr>
        <p:sp>
          <p:nvSpPr>
            <p:cNvPr id="6" name="input speech signal…">
              <a:extLst>
                <a:ext uri="{FF2B5EF4-FFF2-40B4-BE49-F238E27FC236}">
                  <a16:creationId xmlns:a16="http://schemas.microsoft.com/office/drawing/2014/main" id="{4FA3B0A3-BD31-B95F-A6A0-E7F5AB9027F6}"/>
                </a:ext>
              </a:extLst>
            </p:cNvPr>
            <p:cNvSpPr txBox="1"/>
            <p:nvPr/>
          </p:nvSpPr>
          <p:spPr>
            <a:xfrm>
              <a:off x="260649" y="3798006"/>
              <a:ext cx="2270372" cy="63824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input signal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(user utterance)</a:t>
              </a:r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DA2A1ACA-C486-C3FF-F7F1-FCBF3623FF6C}"/>
                </a:ext>
              </a:extLst>
            </p:cNvPr>
            <p:cNvSpPr/>
            <p:nvPr/>
          </p:nvSpPr>
          <p:spPr>
            <a:xfrm>
              <a:off x="1004303" y="3204816"/>
              <a:ext cx="0" cy="403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8" name="Linje">
              <a:extLst>
                <a:ext uri="{FF2B5EF4-FFF2-40B4-BE49-F238E27FC236}">
                  <a16:creationId xmlns:a16="http://schemas.microsoft.com/office/drawing/2014/main" id="{9EA44A28-610A-94D2-3A5C-BC64FD429015}"/>
                </a:ext>
              </a:extLst>
            </p:cNvPr>
            <p:cNvSpPr/>
            <p:nvPr/>
          </p:nvSpPr>
          <p:spPr>
            <a:xfrm>
              <a:off x="992160" y="3565245"/>
              <a:ext cx="1723067" cy="7189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grpSp>
        <p:nvGrpSpPr>
          <p:cNvPr id="9" name="Gruppe 48">
            <a:extLst>
              <a:ext uri="{FF2B5EF4-FFF2-40B4-BE49-F238E27FC236}">
                <a16:creationId xmlns:a16="http://schemas.microsoft.com/office/drawing/2014/main" id="{24A8AC31-5F04-6F32-19D7-A1115B5ECEA7}"/>
              </a:ext>
            </a:extLst>
          </p:cNvPr>
          <p:cNvGrpSpPr/>
          <p:nvPr/>
        </p:nvGrpSpPr>
        <p:grpSpPr>
          <a:xfrm>
            <a:off x="3607390" y="3204816"/>
            <a:ext cx="3061968" cy="1310024"/>
            <a:chOff x="3607390" y="3204816"/>
            <a:chExt cx="3061968" cy="1310024"/>
          </a:xfrm>
        </p:grpSpPr>
        <p:sp>
          <p:nvSpPr>
            <p:cNvPr id="10" name="output speech signal…">
              <a:extLst>
                <a:ext uri="{FF2B5EF4-FFF2-40B4-BE49-F238E27FC236}">
                  <a16:creationId xmlns:a16="http://schemas.microsoft.com/office/drawing/2014/main" id="{E0712133-8CC5-9E3C-641F-EDC37883083F}"/>
                </a:ext>
              </a:extLst>
            </p:cNvPr>
            <p:cNvSpPr txBox="1"/>
            <p:nvPr/>
          </p:nvSpPr>
          <p:spPr>
            <a:xfrm>
              <a:off x="4440289" y="3876598"/>
              <a:ext cx="2229069" cy="63824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output signal</a:t>
              </a:r>
              <a:endParaRPr lang="nb-NO" sz="1898" b="1" i="0" u="none" strike="noStrike" kern="0" cap="none" spc="0" baseline="0">
                <a:solidFill>
                  <a:srgbClr val="8311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(machine utterance)</a:t>
              </a: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116D7760-C32B-D9B7-BB54-25EE1379CD9B}"/>
                </a:ext>
              </a:extLst>
            </p:cNvPr>
            <p:cNvSpPr/>
            <p:nvPr/>
          </p:nvSpPr>
          <p:spPr>
            <a:xfrm flipV="1">
              <a:off x="3607390" y="3502600"/>
              <a:ext cx="1981843" cy="7189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2" name="Linje">
              <a:extLst>
                <a:ext uri="{FF2B5EF4-FFF2-40B4-BE49-F238E27FC236}">
                  <a16:creationId xmlns:a16="http://schemas.microsoft.com/office/drawing/2014/main" id="{AC89DDA5-D58F-10F9-A577-955BF7A1E9A3}"/>
                </a:ext>
              </a:extLst>
            </p:cNvPr>
            <p:cNvSpPr/>
            <p:nvPr/>
          </p:nvSpPr>
          <p:spPr>
            <a:xfrm flipV="1">
              <a:off x="5589242" y="3204816"/>
              <a:ext cx="0" cy="3113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13" name="User">
            <a:extLst>
              <a:ext uri="{FF2B5EF4-FFF2-40B4-BE49-F238E27FC236}">
                <a16:creationId xmlns:a16="http://schemas.microsoft.com/office/drawing/2014/main" id="{1EB7C400-84DA-5A55-A2A5-6383D77DB8D0}"/>
              </a:ext>
            </a:extLst>
          </p:cNvPr>
          <p:cNvSpPr txBox="1"/>
          <p:nvPr/>
        </p:nvSpPr>
        <p:spPr>
          <a:xfrm>
            <a:off x="2791214" y="3204816"/>
            <a:ext cx="740188" cy="4234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User</a:t>
            </a:r>
          </a:p>
        </p:txBody>
      </p:sp>
      <p:grpSp>
        <p:nvGrpSpPr>
          <p:cNvPr id="14" name="Gruppe 17">
            <a:extLst>
              <a:ext uri="{FF2B5EF4-FFF2-40B4-BE49-F238E27FC236}">
                <a16:creationId xmlns:a16="http://schemas.microsoft.com/office/drawing/2014/main" id="{56BFF08A-AAE3-B531-8BCE-51B2F5BF4F49}"/>
              </a:ext>
            </a:extLst>
          </p:cNvPr>
          <p:cNvGrpSpPr/>
          <p:nvPr/>
        </p:nvGrpSpPr>
        <p:grpSpPr>
          <a:xfrm>
            <a:off x="177320" y="2244504"/>
            <a:ext cx="2430411" cy="872867"/>
            <a:chOff x="177320" y="2244504"/>
            <a:chExt cx="2430411" cy="872867"/>
          </a:xfrm>
        </p:grpSpPr>
        <p:sp>
          <p:nvSpPr>
            <p:cNvPr id="15" name="Rektangel: avrundede hjørner 15">
              <a:extLst>
                <a:ext uri="{FF2B5EF4-FFF2-40B4-BE49-F238E27FC236}">
                  <a16:creationId xmlns:a16="http://schemas.microsoft.com/office/drawing/2014/main" id="{42B0BF7D-DFD5-B084-A649-54FF2772B48F}"/>
                </a:ext>
              </a:extLst>
            </p:cNvPr>
            <p:cNvSpPr/>
            <p:nvPr/>
          </p:nvSpPr>
          <p:spPr>
            <a:xfrm>
              <a:off x="177320" y="2244504"/>
              <a:ext cx="2430411" cy="8728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6" name="TekstSylinder 13">
              <a:extLst>
                <a:ext uri="{FF2B5EF4-FFF2-40B4-BE49-F238E27FC236}">
                  <a16:creationId xmlns:a16="http://schemas.microsoft.com/office/drawing/2014/main" id="{880C066A-7A26-D186-7991-B892FCCC71B0}"/>
                </a:ext>
              </a:extLst>
            </p:cNvPr>
            <p:cNvSpPr txBox="1"/>
            <p:nvPr/>
          </p:nvSpPr>
          <p:spPr>
            <a:xfrm>
              <a:off x="221568" y="2244504"/>
              <a:ext cx="2298152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Language 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Understanding</a:t>
              </a:r>
            </a:p>
          </p:txBody>
        </p:sp>
      </p:grpSp>
      <p:grpSp>
        <p:nvGrpSpPr>
          <p:cNvPr id="17" name="Gruppe 18">
            <a:extLst>
              <a:ext uri="{FF2B5EF4-FFF2-40B4-BE49-F238E27FC236}">
                <a16:creationId xmlns:a16="http://schemas.microsoft.com/office/drawing/2014/main" id="{49871388-838C-C87B-147F-A75EF12E0E4A}"/>
              </a:ext>
            </a:extLst>
          </p:cNvPr>
          <p:cNvGrpSpPr/>
          <p:nvPr/>
        </p:nvGrpSpPr>
        <p:grpSpPr>
          <a:xfrm>
            <a:off x="3826928" y="2228776"/>
            <a:ext cx="2921398" cy="882779"/>
            <a:chOff x="3826928" y="2228776"/>
            <a:chExt cx="2921398" cy="882779"/>
          </a:xfrm>
        </p:grpSpPr>
        <p:sp>
          <p:nvSpPr>
            <p:cNvPr id="18" name="Rektangel: avrundede hjørner 16">
              <a:extLst>
                <a:ext uri="{FF2B5EF4-FFF2-40B4-BE49-F238E27FC236}">
                  <a16:creationId xmlns:a16="http://schemas.microsoft.com/office/drawing/2014/main" id="{6367FDEC-6270-8BD7-785C-FB484E072863}"/>
                </a:ext>
              </a:extLst>
            </p:cNvPr>
            <p:cNvSpPr/>
            <p:nvPr/>
          </p:nvSpPr>
          <p:spPr>
            <a:xfrm>
              <a:off x="3826928" y="2238688"/>
              <a:ext cx="2921398" cy="8728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9" name="TekstSylinder 14">
              <a:extLst>
                <a:ext uri="{FF2B5EF4-FFF2-40B4-BE49-F238E27FC236}">
                  <a16:creationId xmlns:a16="http://schemas.microsoft.com/office/drawing/2014/main" id="{20069D8F-8B2F-7E9B-8CB1-75222AA9739F}"/>
                </a:ext>
              </a:extLst>
            </p:cNvPr>
            <p:cNvSpPr txBox="1"/>
            <p:nvPr/>
          </p:nvSpPr>
          <p:spPr>
            <a:xfrm>
              <a:off x="3885870" y="2228776"/>
              <a:ext cx="279045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Generation / response selection</a:t>
              </a:r>
            </a:p>
          </p:txBody>
        </p:sp>
      </p:grpSp>
      <p:sp>
        <p:nvSpPr>
          <p:cNvPr id="20" name="Frihåndsform: figur 45">
            <a:extLst>
              <a:ext uri="{FF2B5EF4-FFF2-40B4-BE49-F238E27FC236}">
                <a16:creationId xmlns:a16="http://schemas.microsoft.com/office/drawing/2014/main" id="{B42F24A7-2843-091D-39F5-DC0C553103E1}"/>
              </a:ext>
            </a:extLst>
          </p:cNvPr>
          <p:cNvSpPr/>
          <p:nvPr/>
        </p:nvSpPr>
        <p:spPr>
          <a:xfrm>
            <a:off x="2636910" y="1978258"/>
            <a:ext cx="1219196" cy="21675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200"/>
              <a:gd name="f7" fmla="val 216755"/>
              <a:gd name="f8" fmla="val 209982"/>
              <a:gd name="f9" fmla="val 179493"/>
              <a:gd name="f10" fmla="val 104430"/>
              <a:gd name="f11" fmla="val 358987"/>
              <a:gd name="f12" fmla="+- 0 0 1121"/>
              <a:gd name="f13" fmla="val 562187"/>
              <a:gd name="f14" fmla="val 8"/>
              <a:gd name="f15" fmla="val 765387"/>
              <a:gd name="f16" fmla="val 1137"/>
              <a:gd name="f17" fmla="+- 0 0 -90"/>
              <a:gd name="f18" fmla="*/ f3 1 1219200"/>
              <a:gd name="f19" fmla="*/ f4 1 216755"/>
              <a:gd name="f20" fmla="+- f7 0 f5"/>
              <a:gd name="f21" fmla="+- f6 0 f5"/>
              <a:gd name="f22" fmla="*/ f17 f0 1"/>
              <a:gd name="f23" fmla="*/ f21 1 1219200"/>
              <a:gd name="f24" fmla="*/ f20 1 216755"/>
              <a:gd name="f25" fmla="*/ 0 f21 1"/>
              <a:gd name="f26" fmla="*/ 209982 f20 1"/>
              <a:gd name="f27" fmla="*/ 562187 f21 1"/>
              <a:gd name="f28" fmla="*/ 8 f20 1"/>
              <a:gd name="f29" fmla="*/ 1219200 f21 1"/>
              <a:gd name="f30" fmla="*/ 216755 f20 1"/>
              <a:gd name="f31" fmla="*/ f22 1 f2"/>
              <a:gd name="f32" fmla="*/ f25 1 1219200"/>
              <a:gd name="f33" fmla="*/ f26 1 216755"/>
              <a:gd name="f34" fmla="*/ f27 1 1219200"/>
              <a:gd name="f35" fmla="*/ f28 1 216755"/>
              <a:gd name="f36" fmla="*/ f29 1 1219200"/>
              <a:gd name="f37" fmla="*/ f30 1 216755"/>
              <a:gd name="f38" fmla="*/ f5 1 f23"/>
              <a:gd name="f39" fmla="*/ f6 1 f23"/>
              <a:gd name="f40" fmla="*/ f5 1 f24"/>
              <a:gd name="f41" fmla="*/ f7 1 f24"/>
              <a:gd name="f42" fmla="+- f31 0 f1"/>
              <a:gd name="f43" fmla="*/ f32 1 f23"/>
              <a:gd name="f44" fmla="*/ f33 1 f24"/>
              <a:gd name="f45" fmla="*/ f34 1 f23"/>
              <a:gd name="f46" fmla="*/ f35 1 f24"/>
              <a:gd name="f47" fmla="*/ f36 1 f23"/>
              <a:gd name="f48" fmla="*/ f37 1 f24"/>
              <a:gd name="f49" fmla="*/ f38 f18 1"/>
              <a:gd name="f50" fmla="*/ f39 f18 1"/>
              <a:gd name="f51" fmla="*/ f41 f19 1"/>
              <a:gd name="f52" fmla="*/ f40 f19 1"/>
              <a:gd name="f53" fmla="*/ f43 f18 1"/>
              <a:gd name="f54" fmla="*/ f44 f19 1"/>
              <a:gd name="f55" fmla="*/ f45 f18 1"/>
              <a:gd name="f56" fmla="*/ f46 f19 1"/>
              <a:gd name="f57" fmla="*/ f47 f18 1"/>
              <a:gd name="f58" fmla="*/ f48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53" y="f54"/>
              </a:cxn>
              <a:cxn ang="f42">
                <a:pos x="f55" y="f56"/>
              </a:cxn>
              <a:cxn ang="f42">
                <a:pos x="f57" y="f58"/>
              </a:cxn>
              <a:cxn ang="f42">
                <a:pos x="f57" y="f58"/>
              </a:cxn>
            </a:cxnLst>
            <a:rect l="f49" t="f52" r="f50" b="f51"/>
            <a:pathLst>
              <a:path w="1219200" h="216755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6" y="f7"/>
                  <a:pt x="f6" y="f7"/>
                </a:cubicBezTo>
                <a:lnTo>
                  <a:pt x="f6" y="f7"/>
                </a:lnTo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" name="TekstSylinder 46">
            <a:extLst>
              <a:ext uri="{FF2B5EF4-FFF2-40B4-BE49-F238E27FC236}">
                <a16:creationId xmlns:a16="http://schemas.microsoft.com/office/drawing/2014/main" id="{3602A891-40E9-F0D3-76D8-F09492C55421}"/>
              </a:ext>
            </a:extLst>
          </p:cNvPr>
          <p:cNvSpPr txBox="1"/>
          <p:nvPr/>
        </p:nvSpPr>
        <p:spPr>
          <a:xfrm>
            <a:off x="945370" y="1190576"/>
            <a:ext cx="5605189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kern="0" dirty="0" err="1">
                <a:solidFill>
                  <a:srgbClr val="000000"/>
                </a:solidFill>
                <a:latin typeface="Arial"/>
              </a:rPr>
              <a:t>R</a:t>
            </a:r>
            <a:r>
              <a:rPr lang="nb-NO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epresentation</a:t>
            </a:r>
            <a:r>
              <a: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of </a:t>
            </a:r>
            <a:r>
              <a:rPr lang="nb-NO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user</a:t>
            </a:r>
            <a:r>
              <a: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nb-NO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intent</a:t>
            </a:r>
            <a:r>
              <a: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                       (</a:t>
            </a:r>
            <a:r>
              <a:rPr lang="nb-NO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category</a:t>
            </a:r>
            <a:r>
              <a: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, </a:t>
            </a:r>
            <a:r>
              <a:rPr lang="nb-NO" sz="20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embeddings</a:t>
            </a:r>
            <a:r>
              <a: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from LLM,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A5347E-A41E-09F4-498F-6959742E35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Basic architecture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FB67FEE2-FB0F-2EAA-B0CA-70C2AB0C3EC2}"/>
              </a:ext>
            </a:extLst>
          </p:cNvPr>
          <p:cNvSpPr txBox="1"/>
          <p:nvPr/>
        </p:nvSpPr>
        <p:spPr>
          <a:xfrm>
            <a:off x="6059418" y="4840001"/>
            <a:ext cx="753950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F7C10BF-96DE-4EA6-B650-F0F141F791AA}" type="slidenum">
              <a:rPr sz="1000"/>
              <a:t>13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" name="Gruppe 12">
            <a:extLst>
              <a:ext uri="{FF2B5EF4-FFF2-40B4-BE49-F238E27FC236}">
                <a16:creationId xmlns:a16="http://schemas.microsoft.com/office/drawing/2014/main" id="{5DC9D540-607D-CA96-7ADD-6D417945D414}"/>
              </a:ext>
            </a:extLst>
          </p:cNvPr>
          <p:cNvGrpSpPr/>
          <p:nvPr/>
        </p:nvGrpSpPr>
        <p:grpSpPr>
          <a:xfrm>
            <a:off x="908730" y="1275606"/>
            <a:ext cx="5150687" cy="1534564"/>
            <a:chOff x="908730" y="1275606"/>
            <a:chExt cx="5150687" cy="1534564"/>
          </a:xfrm>
        </p:grpSpPr>
        <p:pic>
          <p:nvPicPr>
            <p:cNvPr id="5" name="canstockphoto3857357.jpg" descr="canstockphoto3857357.jpg">
              <a:extLst>
                <a:ext uri="{FF2B5EF4-FFF2-40B4-BE49-F238E27FC236}">
                  <a16:creationId xmlns:a16="http://schemas.microsoft.com/office/drawing/2014/main" id="{DEB81482-A28A-4577-7F1B-AB117010F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2277" y="1804166"/>
              <a:ext cx="754508" cy="1006004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Linje">
              <a:extLst>
                <a:ext uri="{FF2B5EF4-FFF2-40B4-BE49-F238E27FC236}">
                  <a16:creationId xmlns:a16="http://schemas.microsoft.com/office/drawing/2014/main" id="{4FFC210B-03BC-1D45-6799-94A70F27D0C1}"/>
                </a:ext>
              </a:extLst>
            </p:cNvPr>
            <p:cNvSpPr/>
            <p:nvPr/>
          </p:nvSpPr>
          <p:spPr>
            <a:xfrm>
              <a:off x="2602729" y="1968648"/>
              <a:ext cx="288346" cy="24130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3438DCC0-5057-7A32-3B4C-AF1F392D5893}"/>
                </a:ext>
              </a:extLst>
            </p:cNvPr>
            <p:cNvSpPr/>
            <p:nvPr/>
          </p:nvSpPr>
          <p:spPr>
            <a:xfrm flipV="1">
              <a:off x="3507985" y="1972351"/>
              <a:ext cx="288346" cy="2318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grpSp>
          <p:nvGrpSpPr>
            <p:cNvPr id="8" name="Gruppe 17">
              <a:extLst>
                <a:ext uri="{FF2B5EF4-FFF2-40B4-BE49-F238E27FC236}">
                  <a16:creationId xmlns:a16="http://schemas.microsoft.com/office/drawing/2014/main" id="{A88285B6-18A4-D0C9-F6EF-1C7CB0499329}"/>
                </a:ext>
              </a:extLst>
            </p:cNvPr>
            <p:cNvGrpSpPr/>
            <p:nvPr/>
          </p:nvGrpSpPr>
          <p:grpSpPr>
            <a:xfrm>
              <a:off x="908730" y="1275606"/>
              <a:ext cx="2342382" cy="646334"/>
              <a:chOff x="908730" y="1275606"/>
              <a:chExt cx="2342382" cy="646334"/>
            </a:xfrm>
          </p:grpSpPr>
          <p:sp>
            <p:nvSpPr>
              <p:cNvPr id="9" name="Rektangel: avrundede hjørner 15">
                <a:extLst>
                  <a:ext uri="{FF2B5EF4-FFF2-40B4-BE49-F238E27FC236}">
                    <a16:creationId xmlns:a16="http://schemas.microsoft.com/office/drawing/2014/main" id="{ABB8CFB4-9D18-E650-2B5C-2A279A3BB874}"/>
                  </a:ext>
                </a:extLst>
              </p:cNvPr>
              <p:cNvSpPr/>
              <p:nvPr/>
            </p:nvSpPr>
            <p:spPr>
              <a:xfrm>
                <a:off x="908730" y="1275606"/>
                <a:ext cx="1788703" cy="64633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0" name="TekstSylinder 13">
                <a:extLst>
                  <a:ext uri="{FF2B5EF4-FFF2-40B4-BE49-F238E27FC236}">
                    <a16:creationId xmlns:a16="http://schemas.microsoft.com/office/drawing/2014/main" id="{6C2D2B23-19C6-4A7C-FF16-FC031F0037DD}"/>
                  </a:ext>
                </a:extLst>
              </p:cNvPr>
              <p:cNvSpPr txBox="1"/>
              <p:nvPr/>
            </p:nvSpPr>
            <p:spPr>
              <a:xfrm>
                <a:off x="952960" y="1275606"/>
                <a:ext cx="2298152" cy="64633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rPr>
                  <a:t>Language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rPr>
                  <a:t>Understanding</a:t>
                </a:r>
              </a:p>
            </p:txBody>
          </p:sp>
        </p:grpSp>
        <p:grpSp>
          <p:nvGrpSpPr>
            <p:cNvPr id="11" name="Gruppe 18">
              <a:extLst>
                <a:ext uri="{FF2B5EF4-FFF2-40B4-BE49-F238E27FC236}">
                  <a16:creationId xmlns:a16="http://schemas.microsoft.com/office/drawing/2014/main" id="{89B2515A-4D49-C3D0-7801-481A02561354}"/>
                </a:ext>
              </a:extLst>
            </p:cNvPr>
            <p:cNvGrpSpPr/>
            <p:nvPr/>
          </p:nvGrpSpPr>
          <p:grpSpPr>
            <a:xfrm>
              <a:off x="3865068" y="1316114"/>
              <a:ext cx="2194349" cy="656246"/>
              <a:chOff x="3865068" y="1316114"/>
              <a:chExt cx="2194349" cy="656246"/>
            </a:xfrm>
          </p:grpSpPr>
          <p:sp>
            <p:nvSpPr>
              <p:cNvPr id="12" name="Rektangel: avrundede hjørner 16">
                <a:extLst>
                  <a:ext uri="{FF2B5EF4-FFF2-40B4-BE49-F238E27FC236}">
                    <a16:creationId xmlns:a16="http://schemas.microsoft.com/office/drawing/2014/main" id="{30D65FFB-4FD1-719A-651F-C27DDF7CAFF8}"/>
                  </a:ext>
                </a:extLst>
              </p:cNvPr>
              <p:cNvSpPr/>
              <p:nvPr/>
            </p:nvSpPr>
            <p:spPr>
              <a:xfrm>
                <a:off x="3865068" y="1326026"/>
                <a:ext cx="2194349" cy="646334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13" name="TekstSylinder 14">
                <a:extLst>
                  <a:ext uri="{FF2B5EF4-FFF2-40B4-BE49-F238E27FC236}">
                    <a16:creationId xmlns:a16="http://schemas.microsoft.com/office/drawing/2014/main" id="{25914E91-6A72-DE47-F13C-0FE61E96D243}"/>
                  </a:ext>
                </a:extLst>
              </p:cNvPr>
              <p:cNvSpPr txBox="1"/>
              <p:nvPr/>
            </p:nvSpPr>
            <p:spPr>
              <a:xfrm>
                <a:off x="3924001" y="1316114"/>
                <a:ext cx="2135416" cy="64633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1800" b="0" i="0" u="none" strike="noStrike" kern="0" cap="none" spc="0" baseline="0">
                    <a:solidFill>
                      <a:srgbClr val="000000"/>
                    </a:solidFill>
                    <a:uFillTx/>
                    <a:latin typeface="Arial"/>
                  </a:rPr>
                  <a:t>Generation / response selection</a:t>
                </a:r>
              </a:p>
            </p:txBody>
          </p:sp>
        </p:grpSp>
        <p:sp>
          <p:nvSpPr>
            <p:cNvPr id="14" name="Frihåndsform: figur 45">
              <a:extLst>
                <a:ext uri="{FF2B5EF4-FFF2-40B4-BE49-F238E27FC236}">
                  <a16:creationId xmlns:a16="http://schemas.microsoft.com/office/drawing/2014/main" id="{F70F4864-7A1A-42E2-D0F2-211DF9622E6D}"/>
                </a:ext>
              </a:extLst>
            </p:cNvPr>
            <p:cNvSpPr/>
            <p:nvPr/>
          </p:nvSpPr>
          <p:spPr>
            <a:xfrm>
              <a:off x="2766178" y="1365949"/>
              <a:ext cx="1030153" cy="1779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-9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5" name="TekstSylinder 2">
            <a:extLst>
              <a:ext uri="{FF2B5EF4-FFF2-40B4-BE49-F238E27FC236}">
                <a16:creationId xmlns:a16="http://schemas.microsoft.com/office/drawing/2014/main" id="{7D8430F4-6EBE-1D66-5609-9770A87B8EEE}"/>
              </a:ext>
            </a:extLst>
          </p:cNvPr>
          <p:cNvSpPr txBox="1"/>
          <p:nvPr/>
        </p:nvSpPr>
        <p:spPr>
          <a:xfrm>
            <a:off x="386571" y="2883222"/>
            <a:ext cx="6066769" cy="16312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This pipeline is often used for chatbots</a:t>
            </a:r>
          </a:p>
          <a:p>
            <a:pPr marL="457181" marR="0" lvl="0" indent="-457181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2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Main limitation</a:t>
            </a: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: no management of the dialogue itself (beyond local context)</a:t>
            </a:r>
          </a:p>
          <a:p>
            <a:pPr marL="457181" marR="0" lvl="0" indent="-457181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Most appropriate for short interactions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67D224-EE2D-6047-9DEA-04A0A39CFD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1518" y="77884"/>
            <a:ext cx="4785556" cy="756044"/>
          </a:xfrm>
        </p:spPr>
        <p:txBody>
          <a:bodyPr/>
          <a:lstStyle/>
          <a:p>
            <a:pPr lvl="0"/>
            <a:r>
              <a:rPr lang="en-US" dirty="0"/>
              <a:t>Architecture with DM</a:t>
            </a:r>
            <a:endParaRPr lang="nb-NO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FBBCF9-9793-7AE0-9D0D-9B3599296414}"/>
              </a:ext>
            </a:extLst>
          </p:cNvPr>
          <p:cNvGrpSpPr/>
          <p:nvPr/>
        </p:nvGrpSpPr>
        <p:grpSpPr>
          <a:xfrm>
            <a:off x="86895" y="2926125"/>
            <a:ext cx="3661065" cy="2163791"/>
            <a:chOff x="86895" y="2926125"/>
            <a:chExt cx="3661065" cy="2163791"/>
          </a:xfrm>
        </p:grpSpPr>
        <p:pic>
          <p:nvPicPr>
            <p:cNvPr id="4" name="canstockphoto3857357.jpg" descr="canstockphoto3857357.jpg">
              <a:extLst>
                <a:ext uri="{FF2B5EF4-FFF2-40B4-BE49-F238E27FC236}">
                  <a16:creationId xmlns:a16="http://schemas.microsoft.com/office/drawing/2014/main" id="{D43B8556-F112-987C-0C6D-26DD16C8A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6910" y="3608524"/>
              <a:ext cx="1111050" cy="1481392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5" name="User">
              <a:extLst>
                <a:ext uri="{FF2B5EF4-FFF2-40B4-BE49-F238E27FC236}">
                  <a16:creationId xmlns:a16="http://schemas.microsoft.com/office/drawing/2014/main" id="{C1507352-2FD1-3E7D-A536-5FB06453AF76}"/>
                </a:ext>
              </a:extLst>
            </p:cNvPr>
            <p:cNvSpPr txBox="1"/>
            <p:nvPr/>
          </p:nvSpPr>
          <p:spPr>
            <a:xfrm>
              <a:off x="2822762" y="3264860"/>
              <a:ext cx="740188" cy="42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1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User</a:t>
              </a:r>
            </a:p>
          </p:txBody>
        </p:sp>
        <p:grpSp>
          <p:nvGrpSpPr>
            <p:cNvPr id="15" name="Gruppe 47">
              <a:extLst>
                <a:ext uri="{FF2B5EF4-FFF2-40B4-BE49-F238E27FC236}">
                  <a16:creationId xmlns:a16="http://schemas.microsoft.com/office/drawing/2014/main" id="{9E3419F3-00EB-E244-AC73-3A81ED30D3B5}"/>
                </a:ext>
              </a:extLst>
            </p:cNvPr>
            <p:cNvGrpSpPr/>
            <p:nvPr/>
          </p:nvGrpSpPr>
          <p:grpSpPr>
            <a:xfrm>
              <a:off x="115982" y="3872575"/>
              <a:ext cx="2599245" cy="1034049"/>
              <a:chOff x="115982" y="3872575"/>
              <a:chExt cx="2599245" cy="1034049"/>
            </a:xfrm>
          </p:grpSpPr>
          <p:sp>
            <p:nvSpPr>
              <p:cNvPr id="16" name="input speech signal…">
                <a:extLst>
                  <a:ext uri="{FF2B5EF4-FFF2-40B4-BE49-F238E27FC236}">
                    <a16:creationId xmlns:a16="http://schemas.microsoft.com/office/drawing/2014/main" id="{5C97E853-AA70-F88B-7573-85253C835DFE}"/>
                  </a:ext>
                </a:extLst>
              </p:cNvPr>
              <p:cNvSpPr txBox="1"/>
              <p:nvPr/>
            </p:nvSpPr>
            <p:spPr>
              <a:xfrm>
                <a:off x="115982" y="4268382"/>
                <a:ext cx="2270372" cy="638242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26791" tIns="26791" rIns="26791" bIns="26791" anchor="ctr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3600" b="0" i="0" u="none" strike="noStrike" kern="0" cap="none" spc="0" baseline="0">
                    <a:solidFill>
                      <a:srgbClr val="831100"/>
                    </a:solidFill>
                    <a:uFillTx/>
                  </a:defRPr>
                </a:pPr>
                <a:r>
                  <a:rPr lang="nb-NO" sz="1898" b="0" i="0" u="none" strike="noStrike" kern="0" cap="none" spc="0" baseline="0">
                    <a:solidFill>
                      <a:srgbClr val="831100"/>
                    </a:solidFill>
                    <a:uFillTx/>
                    <a:latin typeface="Arial"/>
                  </a:rPr>
                  <a:t>input signal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3600" b="0" i="1" u="none" strike="noStrike" kern="0" cap="none" spc="0" baseline="0">
                    <a:solidFill>
                      <a:srgbClr val="831100"/>
                    </a:solidFill>
                    <a:uFillTx/>
                  </a:defRPr>
                </a:pPr>
                <a:r>
                  <a:rPr lang="nb-NO" sz="1898" b="0" i="1" u="none" strike="noStrike" kern="0" cap="none" spc="0" baseline="0">
                    <a:solidFill>
                      <a:srgbClr val="831100"/>
                    </a:solidFill>
                    <a:uFillTx/>
                    <a:latin typeface="Arial"/>
                  </a:rPr>
                  <a:t>(user utterance)</a:t>
                </a:r>
              </a:p>
            </p:txBody>
          </p:sp>
          <p:sp>
            <p:nvSpPr>
              <p:cNvPr id="17" name="Linje">
                <a:extLst>
                  <a:ext uri="{FF2B5EF4-FFF2-40B4-BE49-F238E27FC236}">
                    <a16:creationId xmlns:a16="http://schemas.microsoft.com/office/drawing/2014/main" id="{47A4DD3E-D341-2335-21E2-8FF815AB9876}"/>
                  </a:ext>
                </a:extLst>
              </p:cNvPr>
              <p:cNvSpPr/>
              <p:nvPr/>
            </p:nvSpPr>
            <p:spPr>
              <a:xfrm>
                <a:off x="980721" y="3872575"/>
                <a:ext cx="0" cy="40370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50804" cap="flat">
                <a:solidFill>
                  <a:srgbClr val="7C2A00"/>
                </a:solidFill>
                <a:prstDash val="solid"/>
                <a:miter/>
                <a:headEnd type="arrow"/>
              </a:ln>
            </p:spPr>
            <p:txBody>
              <a:bodyPr vert="horz" wrap="square" lIns="26791" tIns="26791" rIns="26791" bIns="26791" anchor="ctr" anchorCtr="0" compatLnSpc="1">
                <a:noAutofit/>
              </a:bodyPr>
              <a:lstStyle/>
              <a:p>
                <a:pPr marL="0" marR="0" lvl="0" indent="0" algn="l" defTabSz="241072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200" b="0" i="0" u="none" strike="noStrike" kern="0" cap="none" spc="0" baseline="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</a:defRPr>
                </a:pPr>
                <a:endParaRPr lang="nb-NO" sz="633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endParaRPr>
              </a:p>
            </p:txBody>
          </p:sp>
          <p:sp>
            <p:nvSpPr>
              <p:cNvPr id="18" name="Linje">
                <a:extLst>
                  <a:ext uri="{FF2B5EF4-FFF2-40B4-BE49-F238E27FC236}">
                    <a16:creationId xmlns:a16="http://schemas.microsoft.com/office/drawing/2014/main" id="{39E72041-7953-CB39-325D-F8D43C518893}"/>
                  </a:ext>
                </a:extLst>
              </p:cNvPr>
              <p:cNvSpPr/>
              <p:nvPr/>
            </p:nvSpPr>
            <p:spPr>
              <a:xfrm>
                <a:off x="980730" y="4268382"/>
                <a:ext cx="1734497" cy="1581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*/ f7 f0 1"/>
                  <a:gd name="f13" fmla="*/ f8 f0 1"/>
                  <a:gd name="f14" fmla="?: f9 f3 1"/>
                  <a:gd name="f15" fmla="?: f10 f4 1"/>
                  <a:gd name="f16" fmla="?: f11 f5 1"/>
                  <a:gd name="f17" fmla="*/ f12 1 f2"/>
                  <a:gd name="f18" fmla="*/ f13 1 f2"/>
                  <a:gd name="f19" fmla="*/ f14 1 21600"/>
                  <a:gd name="f20" fmla="*/ f15 1 21600"/>
                  <a:gd name="f21" fmla="*/ 21600 f14 1"/>
                  <a:gd name="f22" fmla="*/ 21600 f15 1"/>
                  <a:gd name="f23" fmla="+- f17 0 f1"/>
                  <a:gd name="f24" fmla="+- f18 0 f1"/>
                  <a:gd name="f25" fmla="min f20 f19"/>
                  <a:gd name="f26" fmla="*/ f21 1 f16"/>
                  <a:gd name="f27" fmla="*/ f22 1 f16"/>
                  <a:gd name="f28" fmla="val f26"/>
                  <a:gd name="f29" fmla="val f27"/>
                  <a:gd name="f30" fmla="*/ f6 f25 1"/>
                  <a:gd name="f31" fmla="*/ f28 f25 1"/>
                  <a:gd name="f32" fmla="*/ f29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3">
                    <a:pos x="f30" y="f30"/>
                  </a:cxn>
                  <a:cxn ang="f24">
                    <a:pos x="f31" y="f32"/>
                  </a:cxn>
                </a:cxnLst>
                <a:rect l="f30" t="f30" r="f31" b="f32"/>
                <a:pathLst>
                  <a:path>
                    <a:moveTo>
                      <a:pt x="f30" y="f30"/>
                    </a:moveTo>
                    <a:lnTo>
                      <a:pt x="f31" y="f32"/>
                    </a:lnTo>
                  </a:path>
                </a:pathLst>
              </a:custGeom>
              <a:noFill/>
              <a:ln w="50804" cap="flat">
                <a:solidFill>
                  <a:srgbClr val="7C2A00"/>
                </a:solidFill>
                <a:prstDash val="solid"/>
                <a:miter/>
              </a:ln>
            </p:spPr>
            <p:txBody>
              <a:bodyPr vert="horz" wrap="square" lIns="26791" tIns="26791" rIns="26791" bIns="26791" anchor="ctr" anchorCtr="0" compatLnSpc="1">
                <a:noAutofit/>
              </a:bodyPr>
              <a:lstStyle/>
              <a:p>
                <a:pPr marL="0" marR="0" lvl="0" indent="0" algn="l" defTabSz="241072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200" b="0" i="0" u="none" strike="noStrike" kern="0" cap="none" spc="0" baseline="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</a:defRPr>
                </a:pPr>
                <a:endParaRPr lang="nb-NO" sz="633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endParaRPr>
              </a:p>
            </p:txBody>
          </p:sp>
        </p:grpSp>
        <p:grpSp>
          <p:nvGrpSpPr>
            <p:cNvPr id="19" name="Gruppe 17">
              <a:extLst>
                <a:ext uri="{FF2B5EF4-FFF2-40B4-BE49-F238E27FC236}">
                  <a16:creationId xmlns:a16="http://schemas.microsoft.com/office/drawing/2014/main" id="{F37C3B5D-346B-414E-4606-779425BFD25E}"/>
                </a:ext>
              </a:extLst>
            </p:cNvPr>
            <p:cNvGrpSpPr/>
            <p:nvPr/>
          </p:nvGrpSpPr>
          <p:grpSpPr>
            <a:xfrm>
              <a:off x="86895" y="2926125"/>
              <a:ext cx="2430411" cy="872867"/>
              <a:chOff x="86895" y="2926125"/>
              <a:chExt cx="2430411" cy="872867"/>
            </a:xfrm>
          </p:grpSpPr>
          <p:sp>
            <p:nvSpPr>
              <p:cNvPr id="20" name="Rektangel: avrundede hjørner 15">
                <a:extLst>
                  <a:ext uri="{FF2B5EF4-FFF2-40B4-BE49-F238E27FC236}">
                    <a16:creationId xmlns:a16="http://schemas.microsoft.com/office/drawing/2014/main" id="{595511A4-95DA-8EE6-706C-512BD8F40B6D}"/>
                  </a:ext>
                </a:extLst>
              </p:cNvPr>
              <p:cNvSpPr/>
              <p:nvPr/>
            </p:nvSpPr>
            <p:spPr>
              <a:xfrm>
                <a:off x="86895" y="2926125"/>
                <a:ext cx="2430411" cy="872867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21" name="TekstSylinder 13">
                <a:extLst>
                  <a:ext uri="{FF2B5EF4-FFF2-40B4-BE49-F238E27FC236}">
                    <a16:creationId xmlns:a16="http://schemas.microsoft.com/office/drawing/2014/main" id="{430B869B-BCAC-FBCA-CD2D-F7A35D307883}"/>
                  </a:ext>
                </a:extLst>
              </p:cNvPr>
              <p:cNvSpPr txBox="1"/>
              <p:nvPr/>
            </p:nvSpPr>
            <p:spPr>
              <a:xfrm>
                <a:off x="131124" y="2926125"/>
                <a:ext cx="2298152" cy="830997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24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Arial"/>
                  </a:rPr>
                  <a:t>Language </a:t>
                </a: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2400" b="0" i="0" u="none" strike="noStrike" kern="0" cap="none" spc="0" baseline="0" dirty="0" err="1">
                    <a:solidFill>
                      <a:srgbClr val="000000"/>
                    </a:solidFill>
                    <a:uFillTx/>
                    <a:latin typeface="Arial"/>
                  </a:rPr>
                  <a:t>Understanding</a:t>
                </a:r>
                <a:endParaRPr lang="nb-NO" sz="24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4EDCE-BEDF-F06A-16C1-137CF1A074C4}"/>
              </a:ext>
            </a:extLst>
          </p:cNvPr>
          <p:cNvGrpSpPr/>
          <p:nvPr/>
        </p:nvGrpSpPr>
        <p:grpSpPr>
          <a:xfrm>
            <a:off x="34379" y="1091456"/>
            <a:ext cx="6634979" cy="1664836"/>
            <a:chOff x="34379" y="1091456"/>
            <a:chExt cx="6634979" cy="1664836"/>
          </a:xfrm>
        </p:grpSpPr>
        <p:grpSp>
          <p:nvGrpSpPr>
            <p:cNvPr id="7" name="Gruppe 21">
              <a:extLst>
                <a:ext uri="{FF2B5EF4-FFF2-40B4-BE49-F238E27FC236}">
                  <a16:creationId xmlns:a16="http://schemas.microsoft.com/office/drawing/2014/main" id="{791A0412-BDEB-00ED-679A-CC08FB4DDD08}"/>
                </a:ext>
              </a:extLst>
            </p:cNvPr>
            <p:cNvGrpSpPr/>
            <p:nvPr/>
          </p:nvGrpSpPr>
          <p:grpSpPr>
            <a:xfrm>
              <a:off x="1340766" y="1091456"/>
              <a:ext cx="5328592" cy="1373218"/>
              <a:chOff x="1340766" y="1091456"/>
              <a:chExt cx="5328592" cy="1373218"/>
            </a:xfrm>
          </p:grpSpPr>
          <p:sp>
            <p:nvSpPr>
              <p:cNvPr id="8" name="Rektangel: avrundede hjørner 22">
                <a:extLst>
                  <a:ext uri="{FF2B5EF4-FFF2-40B4-BE49-F238E27FC236}">
                    <a16:creationId xmlns:a16="http://schemas.microsoft.com/office/drawing/2014/main" id="{F4A0200B-CA3B-C04F-E005-0EE3134C26FB}"/>
                  </a:ext>
                </a:extLst>
              </p:cNvPr>
              <p:cNvSpPr/>
              <p:nvPr/>
            </p:nvSpPr>
            <p:spPr>
              <a:xfrm>
                <a:off x="1340766" y="1091456"/>
                <a:ext cx="5328592" cy="1373218"/>
              </a:xfrm>
              <a:custGeom>
                <a:avLst/>
                <a:gdLst>
                  <a:gd name="f0" fmla="val 10800000"/>
                  <a:gd name="f1" fmla="val 5400000"/>
                  <a:gd name="f2" fmla="val 16200000"/>
                  <a:gd name="f3" fmla="val w"/>
                  <a:gd name="f4" fmla="val h"/>
                  <a:gd name="f5" fmla="val ss"/>
                  <a:gd name="f6" fmla="val 0"/>
                  <a:gd name="f7" fmla="*/ 5419351 1 1725033"/>
                  <a:gd name="f8" fmla="val 45"/>
                  <a:gd name="f9" fmla="val 3600"/>
                  <a:gd name="f10" fmla="abs f3"/>
                  <a:gd name="f11" fmla="abs f4"/>
                  <a:gd name="f12" fmla="abs f5"/>
                  <a:gd name="f13" fmla="*/ f7 1 180"/>
                  <a:gd name="f14" fmla="+- 0 0 f1"/>
                  <a:gd name="f15" fmla="+- f6 f9 0"/>
                  <a:gd name="f16" fmla="?: f10 f3 1"/>
                  <a:gd name="f17" fmla="?: f11 f4 1"/>
                  <a:gd name="f18" fmla="?: f12 f5 1"/>
                  <a:gd name="f19" fmla="*/ f8 f13 1"/>
                  <a:gd name="f20" fmla="+- f6 0 f15"/>
                  <a:gd name="f21" fmla="+- f15 0 f6"/>
                  <a:gd name="f22" fmla="*/ f16 1 21600"/>
                  <a:gd name="f23" fmla="*/ f17 1 21600"/>
                  <a:gd name="f24" fmla="*/ 21600 f16 1"/>
                  <a:gd name="f25" fmla="*/ 21600 f17 1"/>
                  <a:gd name="f26" fmla="+- 0 0 f19"/>
                  <a:gd name="f27" fmla="abs f20"/>
                  <a:gd name="f28" fmla="abs f21"/>
                  <a:gd name="f29" fmla="?: f20 f14 f1"/>
                  <a:gd name="f30" fmla="?: f20 f1 f14"/>
                  <a:gd name="f31" fmla="?: f20 f2 f1"/>
                  <a:gd name="f32" fmla="?: f20 f1 f2"/>
                  <a:gd name="f33" fmla="?: f21 f14 f1"/>
                  <a:gd name="f34" fmla="?: f21 f1 f14"/>
                  <a:gd name="f35" fmla="?: f20 0 f0"/>
                  <a:gd name="f36" fmla="?: f20 f0 0"/>
                  <a:gd name="f37" fmla="min f23 f22"/>
                  <a:gd name="f38" fmla="*/ f24 1 f18"/>
                  <a:gd name="f39" fmla="*/ f25 1 f18"/>
                  <a:gd name="f40" fmla="*/ f26 f0 1"/>
                  <a:gd name="f41" fmla="?: f20 f32 f31"/>
                  <a:gd name="f42" fmla="?: f20 f31 f32"/>
                  <a:gd name="f43" fmla="?: f21 f30 f29"/>
                  <a:gd name="f44" fmla="val f38"/>
                  <a:gd name="f45" fmla="val f39"/>
                  <a:gd name="f46" fmla="*/ f40 1 f7"/>
                  <a:gd name="f47" fmla="?: f21 f42 f41"/>
                  <a:gd name="f48" fmla="*/ f15 f37 1"/>
                  <a:gd name="f49" fmla="*/ f6 f37 1"/>
                  <a:gd name="f50" fmla="*/ f27 f37 1"/>
                  <a:gd name="f51" fmla="*/ f28 f37 1"/>
                  <a:gd name="f52" fmla="+- f45 0 f9"/>
                  <a:gd name="f53" fmla="+- f44 0 f9"/>
                  <a:gd name="f54" fmla="+- f46 0 f1"/>
                  <a:gd name="f55" fmla="*/ f45 f37 1"/>
                  <a:gd name="f56" fmla="*/ f44 f37 1"/>
                  <a:gd name="f57" fmla="+- f45 0 f52"/>
                  <a:gd name="f58" fmla="+- f44 0 f53"/>
                  <a:gd name="f59" fmla="+- f52 0 f45"/>
                  <a:gd name="f60" fmla="+- f53 0 f44"/>
                  <a:gd name="f61" fmla="+- f54 f1 0"/>
                  <a:gd name="f62" fmla="*/ f52 f37 1"/>
                  <a:gd name="f63" fmla="*/ f53 f37 1"/>
                  <a:gd name="f64" fmla="abs f57"/>
                  <a:gd name="f65" fmla="?: f57 0 f0"/>
                  <a:gd name="f66" fmla="?: f57 f0 0"/>
                  <a:gd name="f67" fmla="?: f57 f33 f34"/>
                  <a:gd name="f68" fmla="abs f58"/>
                  <a:gd name="f69" fmla="abs f59"/>
                  <a:gd name="f70" fmla="?: f58 f14 f1"/>
                  <a:gd name="f71" fmla="?: f58 f1 f14"/>
                  <a:gd name="f72" fmla="?: f58 f2 f1"/>
                  <a:gd name="f73" fmla="?: f58 f1 f2"/>
                  <a:gd name="f74" fmla="abs f60"/>
                  <a:gd name="f75" fmla="?: f60 f14 f1"/>
                  <a:gd name="f76" fmla="?: f60 f1 f14"/>
                  <a:gd name="f77" fmla="?: f60 f36 f35"/>
                  <a:gd name="f78" fmla="?: f60 f35 f36"/>
                  <a:gd name="f79" fmla="*/ f61 f7 1"/>
                  <a:gd name="f80" fmla="?: f21 f66 f65"/>
                  <a:gd name="f81" fmla="?: f21 f65 f66"/>
                  <a:gd name="f82" fmla="?: f58 f73 f72"/>
                  <a:gd name="f83" fmla="?: f58 f72 f73"/>
                  <a:gd name="f84" fmla="?: f59 f71 f70"/>
                  <a:gd name="f85" fmla="?: f20 f77 f78"/>
                  <a:gd name="f86" fmla="?: f20 f75 f76"/>
                  <a:gd name="f87" fmla="*/ f79 1 f0"/>
                  <a:gd name="f88" fmla="*/ f64 f37 1"/>
                  <a:gd name="f89" fmla="*/ f68 f37 1"/>
                  <a:gd name="f90" fmla="*/ f69 f37 1"/>
                  <a:gd name="f91" fmla="*/ f74 f37 1"/>
                  <a:gd name="f92" fmla="?: f57 f80 f81"/>
                  <a:gd name="f93" fmla="?: f59 f83 f82"/>
                  <a:gd name="f94" fmla="+- 0 0 f87"/>
                  <a:gd name="f95" fmla="+- 0 0 f94"/>
                  <a:gd name="f96" fmla="*/ f95 f0 1"/>
                  <a:gd name="f97" fmla="*/ f96 1 f7"/>
                  <a:gd name="f98" fmla="+- f97 0 f1"/>
                  <a:gd name="f99" fmla="cos 1 f98"/>
                  <a:gd name="f100" fmla="+- 0 0 f99"/>
                  <a:gd name="f101" fmla="+- 0 0 f100"/>
                  <a:gd name="f102" fmla="val f101"/>
                  <a:gd name="f103" fmla="+- 0 0 f102"/>
                  <a:gd name="f104" fmla="*/ f9 f103 1"/>
                  <a:gd name="f105" fmla="*/ f104 3163 1"/>
                  <a:gd name="f106" fmla="*/ f105 1 7636"/>
                  <a:gd name="f107" fmla="+- f6 f106 0"/>
                  <a:gd name="f108" fmla="+- f44 0 f106"/>
                  <a:gd name="f109" fmla="+- f45 0 f106"/>
                  <a:gd name="f110" fmla="*/ f107 f37 1"/>
                  <a:gd name="f111" fmla="*/ f108 f37 1"/>
                  <a:gd name="f112" fmla="*/ f109 f3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0" r="f111" b="f112"/>
                <a:pathLst>
                  <a:path>
                    <a:moveTo>
                      <a:pt x="f48" y="f49"/>
                    </a:moveTo>
                    <a:arcTo wR="f50" hR="f51" stAng="f47" swAng="f43"/>
                    <a:lnTo>
                      <a:pt x="f49" y="f62"/>
                    </a:lnTo>
                    <a:arcTo wR="f51" hR="f88" stAng="f92" swAng="f67"/>
                    <a:lnTo>
                      <a:pt x="f63" y="f55"/>
                    </a:lnTo>
                    <a:arcTo wR="f89" hR="f90" stAng="f93" swAng="f84"/>
                    <a:lnTo>
                      <a:pt x="f56" y="f48"/>
                    </a:lnTo>
                    <a:arcTo wR="f91" hR="f50" stAng="f85" swAng="f86"/>
                    <a:close/>
                  </a:path>
                </a:pathLst>
              </a:custGeom>
              <a:solidFill>
                <a:srgbClr val="E6EAF5"/>
              </a:solidFill>
              <a:ln w="9528" cap="flat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1440" tIns="45720" rIns="91440" bIns="45720" anchor="ctr" anchorCtr="0" compatLnSpc="1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  <p:sp>
            <p:nvSpPr>
              <p:cNvPr id="9" name="TekstSylinder 23">
                <a:extLst>
                  <a:ext uri="{FF2B5EF4-FFF2-40B4-BE49-F238E27FC236}">
                    <a16:creationId xmlns:a16="http://schemas.microsoft.com/office/drawing/2014/main" id="{89364FCA-0CF0-7C9D-35F8-2BB2595D0F8C}"/>
                  </a:ext>
                </a:extLst>
              </p:cNvPr>
              <p:cNvSpPr txBox="1"/>
              <p:nvPr/>
            </p:nvSpPr>
            <p:spPr>
              <a:xfrm>
                <a:off x="1781336" y="2003011"/>
                <a:ext cx="3528102" cy="46166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nb-NO" sz="2400" b="0" i="0" u="none" strike="noStrike" kern="0" cap="none" spc="0" baseline="0" dirty="0" err="1">
                    <a:solidFill>
                      <a:srgbClr val="000000"/>
                    </a:solidFill>
                    <a:uFillTx/>
                    <a:latin typeface="Arial"/>
                  </a:rPr>
                  <a:t>Dialogue</a:t>
                </a:r>
                <a:r>
                  <a:rPr lang="nb-NO" sz="2400" b="0" i="0" u="none" strike="noStrike" kern="0" cap="none" spc="0" baseline="0" dirty="0">
                    <a:solidFill>
                      <a:srgbClr val="000000"/>
                    </a:solidFill>
                    <a:uFillTx/>
                    <a:latin typeface="Arial"/>
                  </a:rPr>
                  <a:t> management</a:t>
                </a:r>
              </a:p>
            </p:txBody>
          </p:sp>
        </p:grpSp>
        <p:sp>
          <p:nvSpPr>
            <p:cNvPr id="10" name="Ellipse 12">
              <a:extLst>
                <a:ext uri="{FF2B5EF4-FFF2-40B4-BE49-F238E27FC236}">
                  <a16:creationId xmlns:a16="http://schemas.microsoft.com/office/drawing/2014/main" id="{BC44BBA2-B861-DBC8-A019-C8284E4174BC}"/>
                </a:ext>
              </a:extLst>
            </p:cNvPr>
            <p:cNvSpPr/>
            <p:nvPr/>
          </p:nvSpPr>
          <p:spPr>
            <a:xfrm>
              <a:off x="2769040" y="1191124"/>
              <a:ext cx="1445318" cy="8545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B4C0E2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1" name="TekstSylinder 46">
              <a:extLst>
                <a:ext uri="{FF2B5EF4-FFF2-40B4-BE49-F238E27FC236}">
                  <a16:creationId xmlns:a16="http://schemas.microsoft.com/office/drawing/2014/main" id="{1A40640C-24B8-805A-8324-5CD57C182AAD}"/>
                </a:ext>
              </a:extLst>
            </p:cNvPr>
            <p:cNvSpPr txBox="1"/>
            <p:nvPr/>
          </p:nvSpPr>
          <p:spPr>
            <a:xfrm>
              <a:off x="2865510" y="1283808"/>
              <a:ext cx="1293766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Dialogue   state</a:t>
              </a:r>
            </a:p>
          </p:txBody>
        </p:sp>
        <p:sp>
          <p:nvSpPr>
            <p:cNvPr id="13" name="TekstSylinder 25">
              <a:extLst>
                <a:ext uri="{FF2B5EF4-FFF2-40B4-BE49-F238E27FC236}">
                  <a16:creationId xmlns:a16="http://schemas.microsoft.com/office/drawing/2014/main" id="{3F1FC31B-F4AD-BDFF-5745-D3705BE34680}"/>
                </a:ext>
              </a:extLst>
            </p:cNvPr>
            <p:cNvSpPr txBox="1"/>
            <p:nvPr/>
          </p:nvSpPr>
          <p:spPr>
            <a:xfrm>
              <a:off x="1500708" y="1205997"/>
              <a:ext cx="1200396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State </a:t>
              </a: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tracking</a:t>
              </a:r>
              <a:endPara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2" name="Frihåndsform: figur 28">
              <a:extLst>
                <a:ext uri="{FF2B5EF4-FFF2-40B4-BE49-F238E27FC236}">
                  <a16:creationId xmlns:a16="http://schemas.microsoft.com/office/drawing/2014/main" id="{407AB74B-2E86-B674-DFB7-18C3D55AA051}"/>
                </a:ext>
              </a:extLst>
            </p:cNvPr>
            <p:cNvSpPr/>
            <p:nvPr/>
          </p:nvSpPr>
          <p:spPr>
            <a:xfrm rot="17940053">
              <a:off x="379344" y="2009753"/>
              <a:ext cx="1278294" cy="21478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-9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3" name="TekstSylinder 19">
              <a:extLst>
                <a:ext uri="{FF2B5EF4-FFF2-40B4-BE49-F238E27FC236}">
                  <a16:creationId xmlns:a16="http://schemas.microsoft.com/office/drawing/2014/main" id="{0A2ED8B9-16DA-0CA2-F134-D7B45599C44C}"/>
                </a:ext>
              </a:extLst>
            </p:cNvPr>
            <p:cNvSpPr txBox="1"/>
            <p:nvPr/>
          </p:nvSpPr>
          <p:spPr>
            <a:xfrm>
              <a:off x="34379" y="1703186"/>
              <a:ext cx="849596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User </a:t>
              </a: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intent</a:t>
              </a:r>
              <a:endPara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CDC7D0-A412-7512-0FF5-F2C7F8FD5CEA}"/>
              </a:ext>
            </a:extLst>
          </p:cNvPr>
          <p:cNvGrpSpPr/>
          <p:nvPr/>
        </p:nvGrpSpPr>
        <p:grpSpPr>
          <a:xfrm>
            <a:off x="3607390" y="3320506"/>
            <a:ext cx="3181572" cy="1677604"/>
            <a:chOff x="3607390" y="3320506"/>
            <a:chExt cx="3181572" cy="1677604"/>
          </a:xfrm>
        </p:grpSpPr>
        <p:sp>
          <p:nvSpPr>
            <p:cNvPr id="26" name="output speech signal…">
              <a:extLst>
                <a:ext uri="{FF2B5EF4-FFF2-40B4-BE49-F238E27FC236}">
                  <a16:creationId xmlns:a16="http://schemas.microsoft.com/office/drawing/2014/main" id="{70CED029-86CC-88FF-0193-C69929C9E9B7}"/>
                </a:ext>
              </a:extLst>
            </p:cNvPr>
            <p:cNvSpPr txBox="1"/>
            <p:nvPr/>
          </p:nvSpPr>
          <p:spPr>
            <a:xfrm>
              <a:off x="4559893" y="4359868"/>
              <a:ext cx="2229069" cy="63824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output signal</a:t>
              </a:r>
              <a:endParaRPr lang="nb-NO" sz="1898" b="1" i="0" u="none" strike="noStrike" kern="0" cap="none" spc="0" baseline="0">
                <a:solidFill>
                  <a:srgbClr val="8311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(machine utterance)</a:t>
              </a:r>
            </a:p>
          </p:txBody>
        </p:sp>
        <p:sp>
          <p:nvSpPr>
            <p:cNvPr id="27" name="Linje">
              <a:extLst>
                <a:ext uri="{FF2B5EF4-FFF2-40B4-BE49-F238E27FC236}">
                  <a16:creationId xmlns:a16="http://schemas.microsoft.com/office/drawing/2014/main" id="{549ECC42-24E3-F179-427D-8BD7473821E2}"/>
                </a:ext>
              </a:extLst>
            </p:cNvPr>
            <p:cNvSpPr/>
            <p:nvPr/>
          </p:nvSpPr>
          <p:spPr>
            <a:xfrm flipV="1">
              <a:off x="3607390" y="4217962"/>
              <a:ext cx="1981843" cy="35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28" name="Linje">
              <a:extLst>
                <a:ext uri="{FF2B5EF4-FFF2-40B4-BE49-F238E27FC236}">
                  <a16:creationId xmlns:a16="http://schemas.microsoft.com/office/drawing/2014/main" id="{D47AB22C-F1E9-AD43-9A5E-F778ED7D9DBA}"/>
                </a:ext>
              </a:extLst>
            </p:cNvPr>
            <p:cNvSpPr/>
            <p:nvPr/>
          </p:nvSpPr>
          <p:spPr>
            <a:xfrm flipV="1">
              <a:off x="5589242" y="3906636"/>
              <a:ext cx="0" cy="3113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30" name="Rektangel: avrundede hjørner 16">
              <a:extLst>
                <a:ext uri="{FF2B5EF4-FFF2-40B4-BE49-F238E27FC236}">
                  <a16:creationId xmlns:a16="http://schemas.microsoft.com/office/drawing/2014/main" id="{4B3F9CB2-B6BF-D823-9C5B-1C64EC277DBF}"/>
                </a:ext>
              </a:extLst>
            </p:cNvPr>
            <p:cNvSpPr/>
            <p:nvPr/>
          </p:nvSpPr>
          <p:spPr>
            <a:xfrm>
              <a:off x="4173486" y="3326029"/>
              <a:ext cx="2615476" cy="486031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1" name="TekstSylinder 14">
              <a:extLst>
                <a:ext uri="{FF2B5EF4-FFF2-40B4-BE49-F238E27FC236}">
                  <a16:creationId xmlns:a16="http://schemas.microsoft.com/office/drawing/2014/main" id="{2B84095E-5D8F-0A2F-9F72-3455371D7CFC}"/>
                </a:ext>
              </a:extLst>
            </p:cNvPr>
            <p:cNvSpPr txBox="1"/>
            <p:nvPr/>
          </p:nvSpPr>
          <p:spPr>
            <a:xfrm>
              <a:off x="4226247" y="3320506"/>
              <a:ext cx="2498250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Generation</a:t>
              </a:r>
              <a:endParaRPr lang="nb-NO" sz="24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2" name="TekstSylinder 30">
            <a:extLst>
              <a:ext uri="{FF2B5EF4-FFF2-40B4-BE49-F238E27FC236}">
                <a16:creationId xmlns:a16="http://schemas.microsoft.com/office/drawing/2014/main" id="{ED9B48DB-F584-16C3-3113-331548FF25C4}"/>
              </a:ext>
            </a:extLst>
          </p:cNvPr>
          <p:cNvSpPr txBox="1"/>
          <p:nvPr/>
        </p:nvSpPr>
        <p:spPr>
          <a:xfrm>
            <a:off x="3545387" y="2536872"/>
            <a:ext cx="2885378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D32EC5-1591-AE2A-38A4-AEE33DD63F6C}"/>
              </a:ext>
            </a:extLst>
          </p:cNvPr>
          <p:cNvGrpSpPr/>
          <p:nvPr/>
        </p:nvGrpSpPr>
        <p:grpSpPr>
          <a:xfrm>
            <a:off x="-18535" y="300208"/>
            <a:ext cx="1724117" cy="1114659"/>
            <a:chOff x="-18535" y="300208"/>
            <a:chExt cx="1724117" cy="1114659"/>
          </a:xfrm>
        </p:grpSpPr>
        <p:sp>
          <p:nvSpPr>
            <p:cNvPr id="34" name="Frihåndsform: figur 28">
              <a:extLst>
                <a:ext uri="{FF2B5EF4-FFF2-40B4-BE49-F238E27FC236}">
                  <a16:creationId xmlns:a16="http://schemas.microsoft.com/office/drawing/2014/main" id="{79F8B42E-E048-BBC2-BF5C-3750A4873B4B}"/>
                </a:ext>
              </a:extLst>
            </p:cNvPr>
            <p:cNvSpPr/>
            <p:nvPr/>
          </p:nvSpPr>
          <p:spPr>
            <a:xfrm rot="2342516" flipV="1">
              <a:off x="-18535" y="945830"/>
              <a:ext cx="1488986" cy="4690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-9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5" name="TekstSylinder 19">
              <a:extLst>
                <a:ext uri="{FF2B5EF4-FFF2-40B4-BE49-F238E27FC236}">
                  <a16:creationId xmlns:a16="http://schemas.microsoft.com/office/drawing/2014/main" id="{46A07322-E219-973D-1BA7-9B24EA830D05}"/>
                </a:ext>
              </a:extLst>
            </p:cNvPr>
            <p:cNvSpPr txBox="1"/>
            <p:nvPr/>
          </p:nvSpPr>
          <p:spPr>
            <a:xfrm>
              <a:off x="373407" y="300208"/>
              <a:ext cx="1332175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kern="0" dirty="0">
                  <a:solidFill>
                    <a:srgbClr val="000000"/>
                  </a:solidFill>
                  <a:latin typeface="Arial"/>
                </a:rPr>
                <a:t>Other C</a:t>
              </a:r>
              <a:r>
                <a:rPr lang="nb-NO" sz="2000" kern="0" dirty="0" err="1">
                  <a:solidFill>
                    <a:srgbClr val="000000"/>
                  </a:solidFill>
                  <a:latin typeface="Arial"/>
                </a:rPr>
                <a:t>ontext</a:t>
              </a:r>
              <a:endParaRPr lang="nb-NO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FC18FFD-16DA-829B-BF77-4DE14A137E7F}"/>
              </a:ext>
            </a:extLst>
          </p:cNvPr>
          <p:cNvGrpSpPr/>
          <p:nvPr/>
        </p:nvGrpSpPr>
        <p:grpSpPr>
          <a:xfrm>
            <a:off x="3748027" y="1224643"/>
            <a:ext cx="2848572" cy="2006690"/>
            <a:chOff x="3748027" y="1224643"/>
            <a:chExt cx="2848572" cy="2006690"/>
          </a:xfrm>
        </p:grpSpPr>
        <p:sp>
          <p:nvSpPr>
            <p:cNvPr id="12" name="TekstSylinder 24">
              <a:extLst>
                <a:ext uri="{FF2B5EF4-FFF2-40B4-BE49-F238E27FC236}">
                  <a16:creationId xmlns:a16="http://schemas.microsoft.com/office/drawing/2014/main" id="{7387D3BE-9D9A-DB4E-5D4E-928503CB7CC5}"/>
                </a:ext>
              </a:extLst>
            </p:cNvPr>
            <p:cNvSpPr txBox="1"/>
            <p:nvPr/>
          </p:nvSpPr>
          <p:spPr>
            <a:xfrm>
              <a:off x="4310828" y="1224643"/>
              <a:ext cx="2285771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Selection</a:t>
              </a: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of </a:t>
              </a: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response</a:t>
              </a: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/ prompt</a:t>
              </a:r>
            </a:p>
          </p:txBody>
        </p:sp>
        <p:sp>
          <p:nvSpPr>
            <p:cNvPr id="33" name="Frihåndsform: figur 31">
              <a:extLst>
                <a:ext uri="{FF2B5EF4-FFF2-40B4-BE49-F238E27FC236}">
                  <a16:creationId xmlns:a16="http://schemas.microsoft.com/office/drawing/2014/main" id="{26389A7F-CF10-5235-9193-96929E25DC71}"/>
                </a:ext>
              </a:extLst>
            </p:cNvPr>
            <p:cNvSpPr/>
            <p:nvPr/>
          </p:nvSpPr>
          <p:spPr>
            <a:xfrm rot="4168818">
              <a:off x="5379174" y="2437055"/>
              <a:ext cx="1371177" cy="2173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19200"/>
                <a:gd name="f7" fmla="val 216755"/>
                <a:gd name="f8" fmla="val 209982"/>
                <a:gd name="f9" fmla="val 179493"/>
                <a:gd name="f10" fmla="val 104430"/>
                <a:gd name="f11" fmla="val 358987"/>
                <a:gd name="f12" fmla="+- 0 0 1121"/>
                <a:gd name="f13" fmla="val 562187"/>
                <a:gd name="f14" fmla="val 8"/>
                <a:gd name="f15" fmla="val 765387"/>
                <a:gd name="f16" fmla="val 1137"/>
                <a:gd name="f17" fmla="+- 0 0 -90"/>
                <a:gd name="f18" fmla="*/ f3 1 1219200"/>
                <a:gd name="f19" fmla="*/ f4 1 216755"/>
                <a:gd name="f20" fmla="+- f7 0 f5"/>
                <a:gd name="f21" fmla="+- f6 0 f5"/>
                <a:gd name="f22" fmla="*/ f17 f0 1"/>
                <a:gd name="f23" fmla="*/ f21 1 1219200"/>
                <a:gd name="f24" fmla="*/ f20 1 216755"/>
                <a:gd name="f25" fmla="*/ 0 f21 1"/>
                <a:gd name="f26" fmla="*/ 209982 f20 1"/>
                <a:gd name="f27" fmla="*/ 562187 f21 1"/>
                <a:gd name="f28" fmla="*/ 8 f20 1"/>
                <a:gd name="f29" fmla="*/ 1219200 f21 1"/>
                <a:gd name="f30" fmla="*/ 216755 f20 1"/>
                <a:gd name="f31" fmla="*/ f22 1 f2"/>
                <a:gd name="f32" fmla="*/ f25 1 1219200"/>
                <a:gd name="f33" fmla="*/ f26 1 216755"/>
                <a:gd name="f34" fmla="*/ f27 1 1219200"/>
                <a:gd name="f35" fmla="*/ f28 1 216755"/>
                <a:gd name="f36" fmla="*/ f29 1 1219200"/>
                <a:gd name="f37" fmla="*/ f30 1 216755"/>
                <a:gd name="f38" fmla="*/ f5 1 f23"/>
                <a:gd name="f39" fmla="*/ f6 1 f23"/>
                <a:gd name="f40" fmla="*/ f5 1 f24"/>
                <a:gd name="f41" fmla="*/ f7 1 f24"/>
                <a:gd name="f42" fmla="+- f31 0 f1"/>
                <a:gd name="f43" fmla="*/ f32 1 f23"/>
                <a:gd name="f44" fmla="*/ f33 1 f24"/>
                <a:gd name="f45" fmla="*/ f34 1 f23"/>
                <a:gd name="f46" fmla="*/ f35 1 f24"/>
                <a:gd name="f47" fmla="*/ f36 1 f23"/>
                <a:gd name="f48" fmla="*/ f37 1 f24"/>
                <a:gd name="f49" fmla="*/ f38 f18 1"/>
                <a:gd name="f50" fmla="*/ f39 f18 1"/>
                <a:gd name="f51" fmla="*/ f41 f19 1"/>
                <a:gd name="f52" fmla="*/ f40 f19 1"/>
                <a:gd name="f53" fmla="*/ f43 f18 1"/>
                <a:gd name="f54" fmla="*/ f44 f19 1"/>
                <a:gd name="f55" fmla="*/ f45 f18 1"/>
                <a:gd name="f56" fmla="*/ f46 f19 1"/>
                <a:gd name="f57" fmla="*/ f47 f18 1"/>
                <a:gd name="f58" fmla="*/ f48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2">
                  <a:pos x="f53" y="f54"/>
                </a:cxn>
                <a:cxn ang="f42">
                  <a:pos x="f55" y="f56"/>
                </a:cxn>
                <a:cxn ang="f42">
                  <a:pos x="f57" y="f58"/>
                </a:cxn>
                <a:cxn ang="f42">
                  <a:pos x="f57" y="f58"/>
                </a:cxn>
              </a:cxnLst>
              <a:rect l="f49" t="f52" r="f50" b="f51"/>
              <a:pathLst>
                <a:path w="1219200" h="216755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6" y="f7"/>
                    <a:pt x="f6" y="f7"/>
                  </a:cubicBezTo>
                  <a:lnTo>
                    <a:pt x="f6" y="f7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36" name="TekstSylinder 19">
              <a:extLst>
                <a:ext uri="{FF2B5EF4-FFF2-40B4-BE49-F238E27FC236}">
                  <a16:creationId xmlns:a16="http://schemas.microsoft.com/office/drawing/2014/main" id="{2D72F980-8205-458A-4BBA-87A15569E4F8}"/>
                </a:ext>
              </a:extLst>
            </p:cNvPr>
            <p:cNvSpPr txBox="1"/>
            <p:nvPr/>
          </p:nvSpPr>
          <p:spPr>
            <a:xfrm>
              <a:off x="3748027" y="2507897"/>
              <a:ext cx="2339578" cy="70788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High-</a:t>
              </a: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level</a:t>
              </a: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20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response</a:t>
              </a:r>
              <a:r>
                <a:rPr lang="nb-NO" sz="20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/ prompt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BF9218-7E74-0CA4-A197-53D089F65B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Outline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646EFC-13A0-2FFE-57A0-03B29BD5A9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622" y="1131588"/>
            <a:ext cx="6480718" cy="1872206"/>
          </a:xfrm>
        </p:spPr>
        <p:txBody>
          <a:bodyPr/>
          <a:lstStyle/>
          <a:p>
            <a:pPr lvl="0">
              <a:spcBef>
                <a:spcPts val="1300"/>
              </a:spcBef>
            </a:pPr>
            <a:r>
              <a:rPr lang="nb-NO" sz="2200" dirty="0"/>
              <a:t>In </a:t>
            </a:r>
            <a:r>
              <a:rPr lang="nb-NO" sz="2200" dirty="0" err="1"/>
              <a:t>two</a:t>
            </a:r>
            <a:r>
              <a:rPr lang="nb-NO" sz="2200" dirty="0"/>
              <a:t> </a:t>
            </a:r>
            <a:r>
              <a:rPr lang="nb-NO" sz="2200" dirty="0" err="1"/>
              <a:t>weeks</a:t>
            </a:r>
            <a:r>
              <a:rPr lang="nb-NO" sz="2200" dirty="0"/>
              <a:t>, </a:t>
            </a:r>
            <a:r>
              <a:rPr lang="nb-NO" sz="2200" dirty="0" err="1"/>
              <a:t>we’ll</a:t>
            </a:r>
            <a:r>
              <a:rPr lang="nb-NO" sz="2200" dirty="0"/>
              <a:t> </a:t>
            </a:r>
            <a:r>
              <a:rPr lang="nb-NO" sz="2200" dirty="0" err="1"/>
              <a:t>look</a:t>
            </a:r>
            <a:r>
              <a:rPr lang="nb-NO" sz="2200" dirty="0"/>
              <a:t> at </a:t>
            </a:r>
            <a:r>
              <a:rPr lang="nb-NO" sz="2200" dirty="0" err="1"/>
              <a:t>dialogue</a:t>
            </a:r>
            <a:r>
              <a:rPr lang="nb-NO" sz="2200" dirty="0"/>
              <a:t> management in more </a:t>
            </a:r>
            <a:r>
              <a:rPr lang="nb-NO" sz="2200" dirty="0" err="1"/>
              <a:t>details</a:t>
            </a:r>
            <a:endParaRPr lang="nb-NO" sz="2200" dirty="0"/>
          </a:p>
          <a:p>
            <a:pPr lvl="1">
              <a:spcBef>
                <a:spcPts val="400"/>
              </a:spcBef>
            </a:pPr>
            <a:r>
              <a:rPr lang="nb-NO" sz="1800" dirty="0"/>
              <a:t>How to </a:t>
            </a:r>
            <a:r>
              <a:rPr lang="nb-NO" sz="1800" dirty="0" err="1"/>
              <a:t>integrate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external</a:t>
            </a:r>
            <a:r>
              <a:rPr lang="nb-NO" sz="1800" dirty="0"/>
              <a:t> </a:t>
            </a:r>
            <a:r>
              <a:rPr lang="nb-NO" sz="1800" dirty="0" err="1"/>
              <a:t>context</a:t>
            </a:r>
            <a:r>
              <a:rPr lang="nb-NO" sz="1800" dirty="0"/>
              <a:t>?</a:t>
            </a:r>
          </a:p>
          <a:p>
            <a:pPr lvl="1">
              <a:spcBef>
                <a:spcPts val="400"/>
              </a:spcBef>
            </a:pPr>
            <a:r>
              <a:rPr lang="nb-NO" sz="1800" dirty="0"/>
              <a:t>How to handle multiple (i.e. non-verbal) </a:t>
            </a:r>
            <a:r>
              <a:rPr lang="nb-NO" sz="1800" dirty="0" err="1"/>
              <a:t>modalities</a:t>
            </a:r>
            <a:r>
              <a:rPr lang="nb-NO" sz="1800" dirty="0"/>
              <a:t>?</a:t>
            </a:r>
          </a:p>
          <a:p>
            <a:pPr lvl="1">
              <a:spcBef>
                <a:spcPts val="400"/>
              </a:spcBef>
            </a:pPr>
            <a:r>
              <a:rPr lang="nb-NO" sz="1800" dirty="0"/>
              <a:t>How to design, </a:t>
            </a:r>
            <a:r>
              <a:rPr lang="nb-NO" sz="1800" dirty="0" err="1"/>
              <a:t>build</a:t>
            </a:r>
            <a:r>
              <a:rPr lang="nb-NO" sz="1800" dirty="0"/>
              <a:t> and </a:t>
            </a:r>
            <a:r>
              <a:rPr lang="nb-NO" sz="1800" dirty="0" err="1"/>
              <a:t>evaluate</a:t>
            </a:r>
            <a:r>
              <a:rPr lang="nb-NO" sz="1800" dirty="0"/>
              <a:t> </a:t>
            </a:r>
            <a:r>
              <a:rPr lang="nb-NO" sz="1800" dirty="0" err="1"/>
              <a:t>dialogue</a:t>
            </a:r>
            <a:r>
              <a:rPr lang="nb-NO" sz="1800" dirty="0"/>
              <a:t> systems?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2E3F9B-3257-70D3-AE90-102C4D62BC7E}"/>
              </a:ext>
            </a:extLst>
          </p:cNvPr>
          <p:cNvSpPr txBox="1"/>
          <p:nvPr/>
        </p:nvSpPr>
        <p:spPr>
          <a:xfrm>
            <a:off x="6019201" y="4731992"/>
            <a:ext cx="6501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4BC016-13EB-41A2-AB8C-632097068FCD}" type="slidenum">
              <a:rPr sz="1000"/>
              <a:t>15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5B694A6-4F40-0E71-B838-F5B46AC5122F}"/>
              </a:ext>
            </a:extLst>
          </p:cNvPr>
          <p:cNvSpPr txBox="1"/>
          <p:nvPr/>
        </p:nvSpPr>
        <p:spPr>
          <a:xfrm>
            <a:off x="44631" y="3219821"/>
            <a:ext cx="4054127" cy="13177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But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let’s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first have a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look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at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how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human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conversation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actually</a:t>
            </a:r>
            <a:r>
              <a:rPr lang="nb-NO" sz="22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nb-NO" sz="2200" b="0" i="1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works</a:t>
            </a:r>
            <a:endParaRPr lang="nb-NO" sz="2200" b="0" i="1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4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" name="Bilde 6" descr="Et bilde som inneholder skilt, rom, bord&#10;&#10;Automatisk generert beskrivelse">
            <a:extLst>
              <a:ext uri="{FF2B5EF4-FFF2-40B4-BE49-F238E27FC236}">
                <a16:creationId xmlns:a16="http://schemas.microsoft.com/office/drawing/2014/main" id="{7DA2EBAD-B8EC-A97E-566F-3CF5C4A3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116" y="3183858"/>
            <a:ext cx="1692188" cy="135375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017549-B7D3-8B69-0F46-54D24EA8B4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6E8F26-AA3B-5A7E-3D56-168028FEE29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>
                <a:solidFill>
                  <a:srgbClr val="D9D9D9"/>
                </a:solidFill>
              </a:rPr>
              <a:t>A short intro to dialogue systems</a:t>
            </a:r>
          </a:p>
          <a:p>
            <a:pPr lvl="0"/>
            <a:r>
              <a:rPr lang="nb-NO" b="1"/>
              <a:t>What is human dialogue?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A82D14-160E-0870-B237-1B1D2B8E205B}"/>
              </a:ext>
            </a:extLst>
          </p:cNvPr>
          <p:cNvSpPr txBox="1"/>
          <p:nvPr/>
        </p:nvSpPr>
        <p:spPr>
          <a:xfrm>
            <a:off x="6098401" y="4731992"/>
            <a:ext cx="5709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4B1978-9868-4BB8-99D9-21EDD3ED4028}" type="slidenum">
              <a:rPr sz="1000"/>
              <a:t>16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F51944-2739-F3FE-F007-EE6733B4649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What is dialogue?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0D9641-518B-6FE8-00EE-4021ACDB2A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9" y="1143009"/>
            <a:ext cx="4320475" cy="3086099"/>
          </a:xfrm>
        </p:spPr>
        <p:txBody>
          <a:bodyPr/>
          <a:lstStyle/>
          <a:p>
            <a:pPr marL="468739" lvl="1" indent="-301331">
              <a:spcBef>
                <a:spcPts val="1580"/>
              </a:spcBef>
              <a:buSzPct val="171000"/>
              <a:buChar char="•"/>
            </a:pPr>
            <a:r>
              <a:rPr lang="en-US" sz="2109"/>
              <a:t>Spoken (“verbal”) + possibly non-verbal interaction between two or more participants </a:t>
            </a:r>
          </a:p>
          <a:p>
            <a:pPr marL="468739" lvl="1" indent="-301331">
              <a:spcBef>
                <a:spcPts val="1580"/>
              </a:spcBef>
              <a:buSzPct val="171000"/>
              <a:buChar char="•"/>
            </a:pPr>
            <a:r>
              <a:rPr lang="en-US" sz="2109"/>
              <a:t>Dialogue is a joint, social </a:t>
            </a:r>
            <a:r>
              <a:rPr lang="en-US" sz="2109" i="1"/>
              <a:t>activity</a:t>
            </a:r>
            <a:r>
              <a:rPr lang="en-US" sz="2109"/>
              <a:t>, serving one or several purposes for the participants </a:t>
            </a:r>
          </a:p>
          <a:p>
            <a:pPr marL="468739" lvl="1" indent="-301331">
              <a:spcBef>
                <a:spcPts val="1580"/>
              </a:spcBef>
              <a:buSzPct val="171000"/>
              <a:buChar char="•"/>
            </a:pPr>
            <a:r>
              <a:rPr lang="en-US" sz="2109"/>
              <a:t>What does it mean to view dialogue as a </a:t>
            </a:r>
            <a:r>
              <a:rPr lang="en-US" sz="2109" b="1"/>
              <a:t>joint activity</a:t>
            </a:r>
            <a:r>
              <a:rPr lang="en-US" sz="2109"/>
              <a:t>?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F8CD946-CE00-8DA7-14F4-E428B7D864AC}"/>
              </a:ext>
            </a:extLst>
          </p:cNvPr>
          <p:cNvSpPr txBox="1"/>
          <p:nvPr/>
        </p:nvSpPr>
        <p:spPr>
          <a:xfrm>
            <a:off x="6120001" y="4731992"/>
            <a:ext cx="5493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93469E-4C27-4B38-93CD-F8D4821A79EB}" type="slidenum">
              <a:rPr sz="1000"/>
              <a:t>17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ledialogue.jpg" descr="ledialogue.jpg">
            <a:extLst>
              <a:ext uri="{FF2B5EF4-FFF2-40B4-BE49-F238E27FC236}">
                <a16:creationId xmlns:a16="http://schemas.microsoft.com/office/drawing/2014/main" id="{E67F8331-E3A6-75D5-7219-1442CD9C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933" y="1487792"/>
            <a:ext cx="2035966" cy="21659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C75CB8-0117-AA41-E6FB-A15D15FAE3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Turn-taking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2B0CB4FD-5D57-C9D2-E4D3-8F4560E363D8}"/>
              </a:ext>
            </a:extLst>
          </p:cNvPr>
          <p:cNvSpPr txBox="1"/>
          <p:nvPr/>
        </p:nvSpPr>
        <p:spPr>
          <a:xfrm>
            <a:off x="5983201" y="4803992"/>
            <a:ext cx="6861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B37436-91CE-4395-873C-81EDB3A393A9}" type="slidenum">
              <a:rPr sz="1000"/>
              <a:t>18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Dialogue participants take turns…">
            <a:extLst>
              <a:ext uri="{FF2B5EF4-FFF2-40B4-BE49-F238E27FC236}">
                <a16:creationId xmlns:a16="http://schemas.microsoft.com/office/drawing/2014/main" id="{9C4561DF-192E-BB6C-FF92-F306AAB269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924" y="1143009"/>
            <a:ext cx="6480179" cy="3086099"/>
          </a:xfrm>
        </p:spPr>
        <p:txBody>
          <a:bodyPr>
            <a:normAutofit/>
          </a:bodyPr>
          <a:lstStyle/>
          <a:p>
            <a:pPr lvl="0"/>
            <a:r>
              <a:rPr lang="nb-NO" dirty="0" err="1"/>
              <a:t>Dialogue</a:t>
            </a:r>
            <a:r>
              <a:rPr lang="nb-NO" dirty="0"/>
              <a:t> </a:t>
            </a:r>
            <a:r>
              <a:rPr lang="nb-NO" dirty="0" err="1"/>
              <a:t>participants</a:t>
            </a:r>
            <a:r>
              <a:rPr lang="nb-NO" dirty="0"/>
              <a:t>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i="1" dirty="0"/>
              <a:t>turns</a:t>
            </a:r>
          </a:p>
          <a:p>
            <a:pPr lvl="1"/>
            <a:r>
              <a:rPr lang="nb-NO" sz="2000" dirty="0"/>
              <a:t>Turn = </a:t>
            </a:r>
            <a:r>
              <a:rPr lang="nb-NO" sz="2000" dirty="0" err="1"/>
              <a:t>continuous</a:t>
            </a:r>
            <a:r>
              <a:rPr lang="nb-NO" sz="2000" dirty="0"/>
              <a:t> </a:t>
            </a:r>
            <a:r>
              <a:rPr lang="nb-NO" sz="2000" dirty="0" err="1"/>
              <a:t>contribution</a:t>
            </a:r>
            <a:r>
              <a:rPr lang="nb-NO" sz="2000" dirty="0"/>
              <a:t> from </a:t>
            </a:r>
            <a:r>
              <a:rPr lang="nb-NO" sz="2000" dirty="0" err="1"/>
              <a:t>one</a:t>
            </a:r>
            <a:r>
              <a:rPr lang="nb-NO" sz="2000" dirty="0"/>
              <a:t> speaker</a:t>
            </a:r>
          </a:p>
          <a:p>
            <a:pPr lvl="1"/>
            <a:r>
              <a:rPr lang="nb-NO" sz="2000" dirty="0"/>
              <a:t>Turn-taking is a </a:t>
            </a:r>
            <a:r>
              <a:rPr lang="nb-NO" sz="2000" i="1" dirty="0" err="1"/>
              <a:t>resource</a:t>
            </a:r>
            <a:r>
              <a:rPr lang="nb-NO" sz="2000" i="1" dirty="0"/>
              <a:t> </a:t>
            </a:r>
            <a:r>
              <a:rPr lang="nb-NO" sz="2000" i="1" dirty="0" err="1"/>
              <a:t>allocation</a:t>
            </a:r>
            <a:r>
              <a:rPr lang="nb-NO" sz="2000" i="1" dirty="0"/>
              <a:t> problem</a:t>
            </a:r>
          </a:p>
          <a:p>
            <a:pPr lvl="0"/>
            <a:r>
              <a:rPr lang="nb-NO" dirty="0" err="1"/>
              <a:t>Surprisingly</a:t>
            </a:r>
            <a:r>
              <a:rPr lang="nb-NO" dirty="0"/>
              <a:t> fluid in normal </a:t>
            </a:r>
            <a:r>
              <a:rPr lang="nb-NO" dirty="0" err="1"/>
              <a:t>conversations</a:t>
            </a:r>
            <a:r>
              <a:rPr lang="nb-NO" dirty="0"/>
              <a:t>:</a:t>
            </a:r>
          </a:p>
          <a:p>
            <a:pPr lvl="1"/>
            <a:r>
              <a:rPr lang="nb-NO" sz="2000" dirty="0" err="1"/>
              <a:t>Minimise</a:t>
            </a:r>
            <a:r>
              <a:rPr lang="nb-NO" sz="2000" dirty="0"/>
              <a:t> </a:t>
            </a:r>
            <a:r>
              <a:rPr lang="nb-NO" sz="2000" dirty="0" err="1"/>
              <a:t>both</a:t>
            </a:r>
            <a:r>
              <a:rPr lang="nb-NO" sz="2000" dirty="0"/>
              <a:t> gaps (</a:t>
            </a:r>
            <a:r>
              <a:rPr lang="nb-NO" sz="2000" dirty="0" err="1"/>
              <a:t>no</a:t>
            </a:r>
            <a:r>
              <a:rPr lang="nb-NO" sz="2000" dirty="0"/>
              <a:t> speaker) and </a:t>
            </a:r>
            <a:r>
              <a:rPr lang="nb-NO" sz="2000" dirty="0" err="1"/>
              <a:t>overlaps</a:t>
            </a:r>
            <a:r>
              <a:rPr lang="nb-NO" sz="2000" dirty="0"/>
              <a:t> (more </a:t>
            </a:r>
            <a:r>
              <a:rPr lang="nb-NO" sz="2000" dirty="0" err="1"/>
              <a:t>than</a:t>
            </a:r>
            <a:r>
              <a:rPr lang="nb-NO" sz="2000" dirty="0"/>
              <a:t> </a:t>
            </a:r>
            <a:r>
              <a:rPr lang="nb-NO" sz="2000" dirty="0" err="1"/>
              <a:t>one</a:t>
            </a:r>
            <a:r>
              <a:rPr lang="nb-NO" sz="2000" dirty="0"/>
              <a:t> speaker)</a:t>
            </a:r>
          </a:p>
          <a:p>
            <a:pPr lvl="1"/>
            <a:r>
              <a:rPr lang="nb-NO" sz="2000" dirty="0" err="1"/>
              <a:t>Interval</a:t>
            </a:r>
            <a:r>
              <a:rPr lang="nb-NO" sz="2000" dirty="0"/>
              <a:t> </a:t>
            </a:r>
            <a:r>
              <a:rPr lang="nb-NO" sz="2000" dirty="0" err="1"/>
              <a:t>between</a:t>
            </a:r>
            <a:r>
              <a:rPr lang="nb-NO" sz="2000" dirty="0"/>
              <a:t> speakers is </a:t>
            </a:r>
            <a:r>
              <a:rPr lang="nb-NO" sz="2000" dirty="0" err="1"/>
              <a:t>around</a:t>
            </a:r>
            <a:r>
              <a:rPr lang="nb-NO" sz="2000" dirty="0"/>
              <a:t> 250 ms</a:t>
            </a:r>
          </a:p>
        </p:txBody>
      </p:sp>
      <p:sp>
        <p:nvSpPr>
          <p:cNvPr id="5" name="[Duncan (1972): «Some Signals and Rules for Taking Speaking Turns in Conversations», in Journal of Personality and Social Psychology]">
            <a:extLst>
              <a:ext uri="{FF2B5EF4-FFF2-40B4-BE49-F238E27FC236}">
                <a16:creationId xmlns:a16="http://schemas.microsoft.com/office/drawing/2014/main" id="{9735BF1F-83F8-E9B1-869E-C47A5EEDEC87}"/>
              </a:ext>
            </a:extLst>
          </p:cNvPr>
          <p:cNvSpPr txBox="1"/>
          <p:nvPr/>
        </p:nvSpPr>
        <p:spPr>
          <a:xfrm>
            <a:off x="1024685" y="4369131"/>
            <a:ext cx="5598916" cy="4437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FF4013"/>
                </a:solidFill>
                <a:uFillTx/>
              </a:defRPr>
            </a:pPr>
            <a:r>
              <a:rPr lang="nb-NO" sz="1266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[Duncan (1972): «Some Signals and Rules for Taking Speaking Turns in Conversations», in</a:t>
            </a:r>
            <a:r>
              <a:rPr lang="nb-NO" sz="1266" b="0" i="1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 Journal of Personality and Social Psychology</a:t>
            </a:r>
            <a:r>
              <a:rPr lang="nb-NO" sz="1266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BE9388-C6DD-CF89-9188-A42A35A123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Turn-taking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759BC1-CE55-C241-C171-79CF741FE6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5025" y="1143000"/>
            <a:ext cx="4979703" cy="3805010"/>
          </a:xfrm>
          <a:solidFill>
            <a:srgbClr val="FFFFFF"/>
          </a:solidFill>
        </p:spPr>
        <p:txBody>
          <a:bodyPr/>
          <a:lstStyle/>
          <a:p>
            <a:pPr lvl="0"/>
            <a:r>
              <a:rPr lang="en-US" sz="2000" dirty="0"/>
              <a:t>How are turns taken or released?</a:t>
            </a:r>
          </a:p>
          <a:p>
            <a:pPr lvl="0"/>
            <a:r>
              <a:rPr lang="en-US" sz="2000" dirty="0"/>
              <a:t>Markers for turn boundaries:</a:t>
            </a:r>
          </a:p>
          <a:p>
            <a:pPr lvl="1"/>
            <a:r>
              <a:rPr lang="en-US" sz="1600" dirty="0"/>
              <a:t>Complete syntactic/semantic unit?</a:t>
            </a:r>
          </a:p>
          <a:p>
            <a:pPr lvl="1"/>
            <a:r>
              <a:rPr lang="en-US" sz="1600" dirty="0"/>
              <a:t>Dialogue structure (greetings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greetings, question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answer)</a:t>
            </a:r>
          </a:p>
          <a:p>
            <a:pPr lvl="1"/>
            <a:r>
              <a:rPr lang="en-US" sz="1600" dirty="0"/>
              <a:t>Intonation (falling intonation signals that speaker if finished)</a:t>
            </a:r>
          </a:p>
          <a:p>
            <a:pPr lvl="1"/>
            <a:r>
              <a:rPr lang="en-US" sz="1600" dirty="0"/>
              <a:t>Non-verbal cues (eye gaze, gestures)</a:t>
            </a:r>
          </a:p>
          <a:p>
            <a:pPr lvl="1"/>
            <a:r>
              <a:rPr lang="en-US" sz="1600" dirty="0"/>
              <a:t>Silence &amp; hesitation markers (unfilled pauses ≠ filled pauses)</a:t>
            </a:r>
          </a:p>
          <a:p>
            <a:pPr lvl="1"/>
            <a:r>
              <a:rPr lang="en-US" sz="1600" dirty="0"/>
              <a:t>Social conventions</a:t>
            </a:r>
            <a:endParaRPr lang="nb-NO" sz="2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E3DFA3E-5701-7CC1-B7F5-7EE626B219CF}"/>
              </a:ext>
            </a:extLst>
          </p:cNvPr>
          <p:cNvSpPr txBox="1"/>
          <p:nvPr/>
        </p:nvSpPr>
        <p:spPr>
          <a:xfrm>
            <a:off x="6141601" y="4731992"/>
            <a:ext cx="5277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6000D2-AD9E-463B-B19D-834C46468A6F}" type="slidenum">
              <a:rPr sz="1000"/>
              <a:t>19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Bilde 5" descr="Et bilde som inneholder tegning&#10;&#10;Automatisk generert beskrivelse">
            <a:extLst>
              <a:ext uri="{FF2B5EF4-FFF2-40B4-BE49-F238E27FC236}">
                <a16:creationId xmlns:a16="http://schemas.microsoft.com/office/drawing/2014/main" id="{D157D754-A2D8-A6AC-741A-E8784E94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20" t="7600" r="51299" b="8398"/>
          <a:stretch>
            <a:fillRect/>
          </a:stretch>
        </p:blipFill>
        <p:spPr>
          <a:xfrm>
            <a:off x="5283320" y="467203"/>
            <a:ext cx="1130088" cy="17611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06A822C4-79F4-7527-6DBC-E46ED4A35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774" t="7600" r="5402" b="8398"/>
          <a:stretch>
            <a:fillRect/>
          </a:stretch>
        </p:blipFill>
        <p:spPr>
          <a:xfrm>
            <a:off x="5285899" y="2647160"/>
            <a:ext cx="1239432" cy="18333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18EC2C-8860-C7F3-B0C2-CA37B3B09AA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The next 3 weeks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28B07129-239C-60AE-B50F-BC0C8DE0F2B2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FA2A89-B152-42A4-A7D8-B9EFCEF4FFBD}" type="slidenum">
              <a:rPr lang="en-GB" sz="1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2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TekstSylinder 5">
            <a:extLst>
              <a:ext uri="{FF2B5EF4-FFF2-40B4-BE49-F238E27FC236}">
                <a16:creationId xmlns:a16="http://schemas.microsoft.com/office/drawing/2014/main" id="{5EAD6D10-D458-0E9E-8149-8089BA4B02D7}"/>
              </a:ext>
            </a:extLst>
          </p:cNvPr>
          <p:cNvSpPr txBox="1"/>
          <p:nvPr/>
        </p:nvSpPr>
        <p:spPr>
          <a:xfrm>
            <a:off x="1556793" y="2283714"/>
            <a:ext cx="410445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3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Dialogue systems</a:t>
            </a:r>
          </a:p>
        </p:txBody>
      </p:sp>
      <p:grpSp>
        <p:nvGrpSpPr>
          <p:cNvPr id="5" name="Gruppe 27">
            <a:extLst>
              <a:ext uri="{FF2B5EF4-FFF2-40B4-BE49-F238E27FC236}">
                <a16:creationId xmlns:a16="http://schemas.microsoft.com/office/drawing/2014/main" id="{D76156A4-7631-7B01-04BA-16B5EABA4DCC}"/>
              </a:ext>
            </a:extLst>
          </p:cNvPr>
          <p:cNvGrpSpPr/>
          <p:nvPr/>
        </p:nvGrpSpPr>
        <p:grpSpPr>
          <a:xfrm>
            <a:off x="188640" y="1131588"/>
            <a:ext cx="2664296" cy="1110063"/>
            <a:chOff x="188640" y="1131588"/>
            <a:chExt cx="2664296" cy="1110063"/>
          </a:xfrm>
        </p:grpSpPr>
        <p:cxnSp>
          <p:nvCxnSpPr>
            <p:cNvPr id="6" name="Rett pilkobling 7">
              <a:extLst>
                <a:ext uri="{FF2B5EF4-FFF2-40B4-BE49-F238E27FC236}">
                  <a16:creationId xmlns:a16="http://schemas.microsoft.com/office/drawing/2014/main" id="{3FF1612A-6010-21F1-2C03-0394A060589D}"/>
                </a:ext>
              </a:extLst>
            </p:cNvPr>
            <p:cNvCxnSpPr/>
            <p:nvPr/>
          </p:nvCxnSpPr>
          <p:spPr>
            <a:xfrm flipH="1" flipV="1">
              <a:off x="1514712" y="1797408"/>
              <a:ext cx="288036" cy="444243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7" name="TekstSylinder 8">
              <a:extLst>
                <a:ext uri="{FF2B5EF4-FFF2-40B4-BE49-F238E27FC236}">
                  <a16:creationId xmlns:a16="http://schemas.microsoft.com/office/drawing/2014/main" id="{D6A24CE3-1DAB-6407-B275-F57D8F8C1B2F}"/>
                </a:ext>
              </a:extLst>
            </p:cNvPr>
            <p:cNvSpPr txBox="1"/>
            <p:nvPr/>
          </p:nvSpPr>
          <p:spPr>
            <a:xfrm>
              <a:off x="188640" y="1131588"/>
              <a:ext cx="2664296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What are they? 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What applications?</a:t>
              </a:r>
            </a:p>
          </p:txBody>
        </p:sp>
      </p:grpSp>
      <p:grpSp>
        <p:nvGrpSpPr>
          <p:cNvPr id="8" name="Gruppe 28">
            <a:extLst>
              <a:ext uri="{FF2B5EF4-FFF2-40B4-BE49-F238E27FC236}">
                <a16:creationId xmlns:a16="http://schemas.microsoft.com/office/drawing/2014/main" id="{60AEFBBF-6949-067A-9435-5C7B485179A9}"/>
              </a:ext>
            </a:extLst>
          </p:cNvPr>
          <p:cNvGrpSpPr/>
          <p:nvPr/>
        </p:nvGrpSpPr>
        <p:grpSpPr>
          <a:xfrm>
            <a:off x="3201131" y="1113501"/>
            <a:ext cx="3468237" cy="1095515"/>
            <a:chOff x="3201131" y="1113501"/>
            <a:chExt cx="3468237" cy="1095515"/>
          </a:xfrm>
        </p:grpSpPr>
        <p:cxnSp>
          <p:nvCxnSpPr>
            <p:cNvPr id="9" name="Rett pilkobling 10">
              <a:extLst>
                <a:ext uri="{FF2B5EF4-FFF2-40B4-BE49-F238E27FC236}">
                  <a16:creationId xmlns:a16="http://schemas.microsoft.com/office/drawing/2014/main" id="{654394EE-5A8C-E7E1-2B42-05DABF8C42ED}"/>
                </a:ext>
              </a:extLst>
            </p:cNvPr>
            <p:cNvCxnSpPr/>
            <p:nvPr/>
          </p:nvCxnSpPr>
          <p:spPr>
            <a:xfrm flipV="1">
              <a:off x="3201131" y="1764773"/>
              <a:ext cx="288027" cy="444243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0" name="TekstSylinder 11">
              <a:extLst>
                <a:ext uri="{FF2B5EF4-FFF2-40B4-BE49-F238E27FC236}">
                  <a16:creationId xmlns:a16="http://schemas.microsoft.com/office/drawing/2014/main" id="{2077AFEF-7D8B-AE93-D70C-46CACA83B4BC}"/>
                </a:ext>
              </a:extLst>
            </p:cNvPr>
            <p:cNvSpPr txBox="1"/>
            <p:nvPr/>
          </p:nvSpPr>
          <p:spPr>
            <a:xfrm>
              <a:off x="3429009" y="1113501"/>
              <a:ext cx="3240359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How does (human-human) dialogue actually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work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?</a:t>
              </a:r>
            </a:p>
          </p:txBody>
        </p:sp>
      </p:grpSp>
      <p:sp>
        <p:nvSpPr>
          <p:cNvPr id="11" name="Rektangel: avrundede hjørner 13">
            <a:extLst>
              <a:ext uri="{FF2B5EF4-FFF2-40B4-BE49-F238E27FC236}">
                <a16:creationId xmlns:a16="http://schemas.microsoft.com/office/drawing/2014/main" id="{CC616194-C805-5124-8D08-92AAF0A48199}"/>
              </a:ext>
            </a:extLst>
          </p:cNvPr>
          <p:cNvSpPr/>
          <p:nvPr/>
        </p:nvSpPr>
        <p:spPr>
          <a:xfrm>
            <a:off x="1412775" y="2283714"/>
            <a:ext cx="3960440" cy="70788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CDD5EB">
              <a:alpha val="30000"/>
            </a:srgbClr>
          </a:solidFill>
          <a:ln w="9528" cap="flat">
            <a:solidFill>
              <a:srgbClr val="000000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" name="Gruppe 29">
            <a:extLst>
              <a:ext uri="{FF2B5EF4-FFF2-40B4-BE49-F238E27FC236}">
                <a16:creationId xmlns:a16="http://schemas.microsoft.com/office/drawing/2014/main" id="{834D5578-31D9-DDE1-4AF2-425AD08B994F}"/>
              </a:ext>
            </a:extLst>
          </p:cNvPr>
          <p:cNvGrpSpPr/>
          <p:nvPr/>
        </p:nvGrpSpPr>
        <p:grpSpPr>
          <a:xfrm>
            <a:off x="116640" y="3042949"/>
            <a:ext cx="3888431" cy="1426655"/>
            <a:chOff x="116640" y="3042949"/>
            <a:chExt cx="3888431" cy="1426655"/>
          </a:xfrm>
        </p:grpSpPr>
        <p:cxnSp>
          <p:nvCxnSpPr>
            <p:cNvPr id="13" name="Rett pilkobling 18">
              <a:extLst>
                <a:ext uri="{FF2B5EF4-FFF2-40B4-BE49-F238E27FC236}">
                  <a16:creationId xmlns:a16="http://schemas.microsoft.com/office/drawing/2014/main" id="{92103F92-0CF8-183B-1F90-FCAA7D2519D3}"/>
                </a:ext>
              </a:extLst>
            </p:cNvPr>
            <p:cNvCxnSpPr/>
            <p:nvPr/>
          </p:nvCxnSpPr>
          <p:spPr>
            <a:xfrm flipH="1">
              <a:off x="2127122" y="3042949"/>
              <a:ext cx="288037" cy="444243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4" name="TekstSylinder 19">
              <a:extLst>
                <a:ext uri="{FF2B5EF4-FFF2-40B4-BE49-F238E27FC236}">
                  <a16:creationId xmlns:a16="http://schemas.microsoft.com/office/drawing/2014/main" id="{24156806-4E77-CC2A-173A-E1B96CA042A4}"/>
                </a:ext>
              </a:extLst>
            </p:cNvPr>
            <p:cNvSpPr txBox="1"/>
            <p:nvPr/>
          </p:nvSpPr>
          <p:spPr>
            <a:xfrm>
              <a:off x="116640" y="3453944"/>
              <a:ext cx="3888431" cy="101566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What are the core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components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 of dialogue systems?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Can they be learned from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data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?</a:t>
              </a:r>
            </a:p>
          </p:txBody>
        </p:sp>
      </p:grpSp>
      <p:grpSp>
        <p:nvGrpSpPr>
          <p:cNvPr id="15" name="Gruppe 30">
            <a:extLst>
              <a:ext uri="{FF2B5EF4-FFF2-40B4-BE49-F238E27FC236}">
                <a16:creationId xmlns:a16="http://schemas.microsoft.com/office/drawing/2014/main" id="{0697B6E2-C38E-A591-E76C-14AD930747DB}"/>
              </a:ext>
            </a:extLst>
          </p:cNvPr>
          <p:cNvGrpSpPr/>
          <p:nvPr/>
        </p:nvGrpSpPr>
        <p:grpSpPr>
          <a:xfrm>
            <a:off x="4142625" y="3054571"/>
            <a:ext cx="2742769" cy="1603921"/>
            <a:chOff x="4142625" y="3054571"/>
            <a:chExt cx="2742769" cy="1603921"/>
          </a:xfrm>
        </p:grpSpPr>
        <p:cxnSp>
          <p:nvCxnSpPr>
            <p:cNvPr id="16" name="Rett pilkobling 24">
              <a:extLst>
                <a:ext uri="{FF2B5EF4-FFF2-40B4-BE49-F238E27FC236}">
                  <a16:creationId xmlns:a16="http://schemas.microsoft.com/office/drawing/2014/main" id="{A127A455-9188-5849-425B-E9E10502A43F}"/>
                </a:ext>
              </a:extLst>
            </p:cNvPr>
            <p:cNvCxnSpPr/>
            <p:nvPr/>
          </p:nvCxnSpPr>
          <p:spPr>
            <a:xfrm>
              <a:off x="4142625" y="3054571"/>
              <a:ext cx="798554" cy="525286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7" name="TekstSylinder 26">
              <a:extLst>
                <a:ext uri="{FF2B5EF4-FFF2-40B4-BE49-F238E27FC236}">
                  <a16:creationId xmlns:a16="http://schemas.microsoft.com/office/drawing/2014/main" id="{F5534501-A8C7-30DB-AE68-F6B9322789DE}"/>
                </a:ext>
              </a:extLst>
            </p:cNvPr>
            <p:cNvSpPr txBox="1"/>
            <p:nvPr/>
          </p:nvSpPr>
          <p:spPr>
            <a:xfrm>
              <a:off x="4149089" y="3642832"/>
              <a:ext cx="2736305" cy="101566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How are dialogue systems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designed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,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built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 and </a:t>
              </a:r>
              <a:r>
                <a:rPr lang="nb-NO" sz="2000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evaluated</a:t>
              </a:r>
              <a:r>
                <a:rPr lang="nb-NO" sz="20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88C339-3187-D356-0FDD-AC848DD8F39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Example of turn-taking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4B8B61F8-C46E-F3F0-FD3D-8BD35925710D}"/>
              </a:ext>
            </a:extLst>
          </p:cNvPr>
          <p:cNvSpPr txBox="1"/>
          <p:nvPr/>
        </p:nvSpPr>
        <p:spPr>
          <a:xfrm>
            <a:off x="6206401" y="4731992"/>
            <a:ext cx="4629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738D190-89AA-40BB-BF63-CB1AAFAA0F9C}" type="slidenum">
              <a:rPr sz="1000"/>
              <a:t>20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" name="Tabell">
            <a:extLst>
              <a:ext uri="{FF2B5EF4-FFF2-40B4-BE49-F238E27FC236}">
                <a16:creationId xmlns:a16="http://schemas.microsoft.com/office/drawing/2014/main" id="{E6BDDAE9-64AE-4240-304C-ACC249BAF0C5}"/>
              </a:ext>
            </a:extLst>
          </p:cNvPr>
          <p:cNvGraphicFramePr>
            <a:graphicFrameLocks noGrp="1"/>
          </p:cNvGraphicFramePr>
          <p:nvPr/>
        </p:nvGraphicFramePr>
        <p:xfrm>
          <a:off x="455426" y="1117972"/>
          <a:ext cx="5411391" cy="3350401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298905">
                  <a:extLst>
                    <a:ext uri="{9D8B030D-6E8A-4147-A177-3AD203B41FA5}">
                      <a16:colId xmlns:a16="http://schemas.microsoft.com/office/drawing/2014/main" val="644367035"/>
                    </a:ext>
                  </a:extLst>
                </a:gridCol>
                <a:gridCol w="4112486">
                  <a:extLst>
                    <a:ext uri="{9D8B030D-6E8A-4147-A177-3AD203B41FA5}">
                      <a16:colId xmlns:a16="http://schemas.microsoft.com/office/drawing/2014/main" val="909039592"/>
                    </a:ext>
                  </a:extLst>
                </a:gridCol>
              </a:tblGrid>
              <a:tr h="385757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han vil bo i skogen ?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2746469043"/>
                  </a:ext>
                </a:extLst>
              </a:tr>
              <a:tr h="579363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# altså hvis jeg hadde kommet og sagt " skal vi flytte i skogen ? " så hadde han sagt ja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3652873381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mm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3301814846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men jeg vil ikke bo i skogen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734957198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nei det skjønner jeg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4230742504"/>
                  </a:ext>
                </a:extLst>
              </a:tr>
              <a:tr h="842253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så vi må jo finne et sted som er mellomting og det jeg vil ikke bo utpå landet # i hvilken som helst  (uforståelig) ...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206325076"/>
                  </a:ext>
                </a:extLst>
              </a:tr>
              <a:tr h="385757">
                <a:tc>
                  <a:txBody>
                    <a:bodyPr/>
                    <a:lstStyle/>
                    <a:p>
                      <a:pPr lvl="0" algn="l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* men det kommer jo an på hvor i skogen da  </a:t>
                      </a:r>
                    </a:p>
                  </a:txBody>
                  <a:tcPr marL="26791" marR="26791" marT="26791" marB="26791"/>
                </a:tc>
                <a:extLst>
                  <a:ext uri="{0D108BD9-81ED-4DB2-BD59-A6C34878D82A}">
                    <a16:rowId xmlns:a16="http://schemas.microsoft.com/office/drawing/2014/main" val="3163162067"/>
                  </a:ext>
                </a:extLst>
              </a:tr>
            </a:tbl>
          </a:graphicData>
        </a:graphic>
      </p:graphicFrame>
      <p:pic>
        <p:nvPicPr>
          <p:cNvPr id="5" name="11.mov" descr="11.mov">
            <a:extLst>
              <a:ext uri="{FF2B5EF4-FFF2-40B4-BE49-F238E27FC236}">
                <a16:creationId xmlns:a16="http://schemas.microsoft.com/office/drawing/2014/main" id="{70032D56-DBE8-2984-7A16-0AF8F9180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54888" y="4485058"/>
            <a:ext cx="144018" cy="3549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2CAF5FD5-CB1D-40AF-29F6-4A4CB499E10A}"/>
              </a:ext>
            </a:extLst>
          </p:cNvPr>
          <p:cNvSpPr txBox="1"/>
          <p:nvPr/>
        </p:nvSpPr>
        <p:spPr>
          <a:xfrm>
            <a:off x="2593701" y="4618153"/>
            <a:ext cx="3684699" cy="4578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Norske </a:t>
            </a:r>
            <a:r>
              <a:rPr lang="nb-NO" sz="1266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talespråkskorpus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- Oslo delen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» (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NoTa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),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collected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and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annotated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by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the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Tekstlaboratoriet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0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9C7621-93A7-ABEA-19CE-177F6C561A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Dialogue acts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FB36F0-7170-058A-E6E5-5C88E86638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9" y="1143009"/>
            <a:ext cx="4752529" cy="3086099"/>
          </a:xfrm>
        </p:spPr>
        <p:txBody>
          <a:bodyPr/>
          <a:lstStyle/>
          <a:p>
            <a:pPr lvl="0"/>
            <a:r>
              <a:rPr lang="en-US"/>
              <a:t>Each utterance is an </a:t>
            </a:r>
            <a:r>
              <a:rPr lang="en-US" i="1"/>
              <a:t>action</a:t>
            </a:r>
            <a:r>
              <a:rPr lang="en-US"/>
              <a:t> performed by the speaker</a:t>
            </a:r>
          </a:p>
          <a:p>
            <a:pPr lvl="1">
              <a:spcBef>
                <a:spcPts val="600"/>
              </a:spcBef>
            </a:pPr>
            <a:r>
              <a:rPr lang="en-US" sz="1800"/>
              <a:t>The speaker has a specific </a:t>
            </a:r>
            <a:r>
              <a:rPr lang="en-US" sz="1800" b="1"/>
              <a:t>goal</a:t>
            </a:r>
            <a:r>
              <a:rPr lang="en-US" sz="1800" i="1"/>
              <a:t> </a:t>
            </a:r>
            <a:r>
              <a:rPr lang="en-US" sz="1800"/>
              <a:t>(which might be only to establish or maintain </a:t>
            </a:r>
            <a:r>
              <a:rPr lang="en-US" sz="1800" i="1"/>
              <a:t>rapport</a:t>
            </a:r>
            <a:r>
              <a:rPr lang="en-US" sz="1800"/>
              <a:t> with the listeners)</a:t>
            </a:r>
          </a:p>
          <a:p>
            <a:pPr lvl="1">
              <a:spcBef>
                <a:spcPts val="600"/>
              </a:spcBef>
            </a:pPr>
            <a:r>
              <a:rPr lang="en-US" sz="1800"/>
              <a:t>The utterance produces specific </a:t>
            </a:r>
            <a:r>
              <a:rPr lang="en-US" sz="1800" b="1"/>
              <a:t>effects</a:t>
            </a:r>
            <a:r>
              <a:rPr lang="en-US" sz="1800"/>
              <a:t> upon the listeners, or the world at large</a:t>
            </a:r>
          </a:p>
          <a:p>
            <a:pPr lvl="1">
              <a:spcBef>
                <a:spcPts val="600"/>
              </a:spcBef>
            </a:pPr>
            <a:r>
              <a:rPr lang="en-US" sz="1800"/>
              <a:t>«</a:t>
            </a:r>
            <a:r>
              <a:rPr lang="en-US" sz="1800" i="1"/>
              <a:t>Language as action</a:t>
            </a:r>
            <a:r>
              <a:rPr lang="en-US" sz="1800"/>
              <a:t>» perspective</a:t>
            </a:r>
            <a:endParaRPr lang="nb-NO" sz="18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8B87355-3549-1187-4948-52E88D9504A3}"/>
              </a:ext>
            </a:extLst>
          </p:cNvPr>
          <p:cNvSpPr txBox="1"/>
          <p:nvPr/>
        </p:nvSpPr>
        <p:spPr>
          <a:xfrm>
            <a:off x="6105601" y="4731992"/>
            <a:ext cx="5637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D17FC2-027E-4268-8C5A-6FFE83BF6080}" type="slidenum">
              <a:rPr sz="1000"/>
              <a:t>21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" name="Grupper">
            <a:extLst>
              <a:ext uri="{FF2B5EF4-FFF2-40B4-BE49-F238E27FC236}">
                <a16:creationId xmlns:a16="http://schemas.microsoft.com/office/drawing/2014/main" id="{B81B3616-B087-4E5F-AE6F-44937C35C104}"/>
              </a:ext>
            </a:extLst>
          </p:cNvPr>
          <p:cNvGrpSpPr/>
          <p:nvPr/>
        </p:nvGrpSpPr>
        <p:grpSpPr>
          <a:xfrm>
            <a:off x="5229197" y="483516"/>
            <a:ext cx="1301383" cy="2136010"/>
            <a:chOff x="5229197" y="483516"/>
            <a:chExt cx="1301383" cy="2136010"/>
          </a:xfrm>
        </p:grpSpPr>
        <p:pic>
          <p:nvPicPr>
            <p:cNvPr id="6" name="austin1.jpg" descr="austin1.jpg">
              <a:extLst>
                <a:ext uri="{FF2B5EF4-FFF2-40B4-BE49-F238E27FC236}">
                  <a16:creationId xmlns:a16="http://schemas.microsoft.com/office/drawing/2014/main" id="{A4812B7C-5EE7-6036-240E-06FC23A4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5371" y="483516"/>
              <a:ext cx="1265209" cy="1679807"/>
            </a:xfrm>
            <a:prstGeom prst="rect">
              <a:avLst/>
            </a:prstGeom>
            <a:noFill/>
            <a:ln cap="flat">
              <a:noFill/>
            </a:ln>
            <a:effectLst>
              <a:outerShdw dist="76205" dir="2700000" algn="tl">
                <a:srgbClr val="000000">
                  <a:alpha val="75000"/>
                </a:srgbClr>
              </a:outerShdw>
            </a:effectLst>
          </p:spPr>
        </p:pic>
        <p:sp>
          <p:nvSpPr>
            <p:cNvPr id="7" name="J.L. Austin (1911-1960)…">
              <a:extLst>
                <a:ext uri="{FF2B5EF4-FFF2-40B4-BE49-F238E27FC236}">
                  <a16:creationId xmlns:a16="http://schemas.microsoft.com/office/drawing/2014/main" id="{7031E310-E3CE-53B6-12DF-9793FA0584D7}"/>
                </a:ext>
              </a:extLst>
            </p:cNvPr>
            <p:cNvSpPr txBox="1"/>
            <p:nvPr/>
          </p:nvSpPr>
          <p:spPr>
            <a:xfrm>
              <a:off x="5229197" y="2240718"/>
              <a:ext cx="981224" cy="37880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055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J.L. Austin (1911-1960)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055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philosopher of language</a:t>
              </a:r>
            </a:p>
          </p:txBody>
        </p:sp>
      </p:grpSp>
      <p:grpSp>
        <p:nvGrpSpPr>
          <p:cNvPr id="8" name="Grupper">
            <a:extLst>
              <a:ext uri="{FF2B5EF4-FFF2-40B4-BE49-F238E27FC236}">
                <a16:creationId xmlns:a16="http://schemas.microsoft.com/office/drawing/2014/main" id="{F843CFE0-6C39-785F-AF50-357C6D0CB76D}"/>
              </a:ext>
            </a:extLst>
          </p:cNvPr>
          <p:cNvGrpSpPr/>
          <p:nvPr/>
        </p:nvGrpSpPr>
        <p:grpSpPr>
          <a:xfrm>
            <a:off x="5262143" y="2812164"/>
            <a:ext cx="1497997" cy="1756571"/>
            <a:chOff x="5262143" y="2812164"/>
            <a:chExt cx="1497997" cy="1756571"/>
          </a:xfrm>
        </p:grpSpPr>
        <p:pic>
          <p:nvPicPr>
            <p:cNvPr id="9" name="Searle.jpg" descr="Searle.jpg">
              <a:extLst>
                <a:ext uri="{FF2B5EF4-FFF2-40B4-BE49-F238E27FC236}">
                  <a16:creationId xmlns:a16="http://schemas.microsoft.com/office/drawing/2014/main" id="{B608678C-85CB-55DD-5F36-9DB6D87C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1263" y="2812164"/>
              <a:ext cx="1151933" cy="1352845"/>
            </a:xfrm>
            <a:prstGeom prst="rect">
              <a:avLst/>
            </a:prstGeom>
            <a:noFill/>
            <a:ln cap="flat">
              <a:noFill/>
            </a:ln>
            <a:effectLst>
              <a:outerShdw dist="76205" dir="2700000" algn="tl">
                <a:srgbClr val="000000">
                  <a:alpha val="75000"/>
                </a:srgbClr>
              </a:outerShdw>
            </a:effectLst>
          </p:spPr>
        </p:pic>
        <p:sp>
          <p:nvSpPr>
            <p:cNvPr id="10" name="J. Searle (1932, - )…">
              <a:extLst>
                <a:ext uri="{FF2B5EF4-FFF2-40B4-BE49-F238E27FC236}">
                  <a16:creationId xmlns:a16="http://schemas.microsoft.com/office/drawing/2014/main" id="{0C93CE6A-ABF8-4EDF-289E-200D019A789C}"/>
                </a:ext>
              </a:extLst>
            </p:cNvPr>
            <p:cNvSpPr txBox="1"/>
            <p:nvPr/>
          </p:nvSpPr>
          <p:spPr>
            <a:xfrm>
              <a:off x="5262143" y="4189927"/>
              <a:ext cx="1497997" cy="37880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055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J. Searle (1932, - )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20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055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philosopher of language</a:t>
              </a:r>
            </a:p>
          </p:txBody>
        </p:sp>
      </p:grpSp>
      <p:sp>
        <p:nvSpPr>
          <p:cNvPr id="11" name="[J. L. Austin (1955), How to do things with words.]">
            <a:extLst>
              <a:ext uri="{FF2B5EF4-FFF2-40B4-BE49-F238E27FC236}">
                <a16:creationId xmlns:a16="http://schemas.microsoft.com/office/drawing/2014/main" id="{A451C095-1332-EC94-42D1-211640895D4B}"/>
              </a:ext>
            </a:extLst>
          </p:cNvPr>
          <p:cNvSpPr txBox="1"/>
          <p:nvPr/>
        </p:nvSpPr>
        <p:spPr>
          <a:xfrm>
            <a:off x="1340766" y="4731992"/>
            <a:ext cx="3775959" cy="2488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[J. L. Austin (1955), 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How to do </a:t>
            </a:r>
            <a:r>
              <a:rPr lang="nb-NO" sz="1266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things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</a:t>
            </a:r>
            <a:r>
              <a:rPr lang="nb-NO" sz="1266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with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</a:t>
            </a:r>
            <a:r>
              <a:rPr lang="nb-NO" sz="1266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words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.]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AD385D-91E1-5DC3-2DDA-75CE3FF7A6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Dialogue acts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BBF0C0-7129-60CA-C0FC-DD3D1E84336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6640" y="3055842"/>
            <a:ext cx="6552727" cy="1868292"/>
          </a:xfrm>
          <a:solidFill>
            <a:srgbClr val="FFFFFF"/>
          </a:solidFill>
        </p:spPr>
        <p:txBody>
          <a:bodyPr/>
          <a:lstStyle/>
          <a:p>
            <a:pPr lvl="0">
              <a:spcBef>
                <a:spcPts val="1300"/>
              </a:spcBef>
            </a:pPr>
            <a:r>
              <a:rPr lang="en-US" sz="2200"/>
              <a:t>The mother reaction has a specific </a:t>
            </a:r>
            <a:r>
              <a:rPr lang="en-US" sz="2200" b="1"/>
              <a:t>purpose</a:t>
            </a:r>
          </a:p>
          <a:p>
            <a:pPr marL="647962" lvl="1">
              <a:spcBef>
                <a:spcPts val="400"/>
              </a:spcBef>
            </a:pPr>
            <a:r>
              <a:rPr lang="en-US" sz="1600"/>
              <a:t>Communicating her suprise/anger, and stop Calvin</a:t>
            </a:r>
          </a:p>
          <a:p>
            <a:pPr lvl="0">
              <a:spcBef>
                <a:spcPts val="1300"/>
              </a:spcBef>
            </a:pPr>
            <a:r>
              <a:rPr lang="en-US" sz="2200"/>
              <a:t>Her question will trigger some </a:t>
            </a:r>
            <a:r>
              <a:rPr lang="en-US" sz="2200" b="1"/>
              <a:t>effects</a:t>
            </a:r>
            <a:r>
              <a:rPr lang="en-US" sz="2200"/>
              <a:t>:</a:t>
            </a:r>
          </a:p>
          <a:p>
            <a:pPr marL="647962" lvl="1">
              <a:spcBef>
                <a:spcPts val="400"/>
              </a:spcBef>
            </a:pPr>
            <a:r>
              <a:rPr lang="en-US" sz="1600"/>
              <a:t>A psychological reaction from Calvin (e.g. surprise)</a:t>
            </a:r>
          </a:p>
          <a:p>
            <a:pPr marL="647962" lvl="1">
              <a:spcBef>
                <a:spcPts val="400"/>
              </a:spcBef>
            </a:pPr>
            <a:r>
              <a:rPr lang="en-US" sz="1600"/>
              <a:t>Possibly a real-world effect as well (Calvin stopping his action)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8BBBAC-6875-2911-52BA-DD72F2DEF96A}"/>
              </a:ext>
            </a:extLst>
          </p:cNvPr>
          <p:cNvSpPr txBox="1"/>
          <p:nvPr/>
        </p:nvSpPr>
        <p:spPr>
          <a:xfrm>
            <a:off x="6171249" y="4796792"/>
            <a:ext cx="534110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4A63769-E8BE-4FBA-969E-DCA9C662FF34}" type="slidenum">
              <a:rPr sz="1000"/>
              <a:t>22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hobbes.gif" descr="hobbes.gif">
            <a:extLst>
              <a:ext uri="{FF2B5EF4-FFF2-40B4-BE49-F238E27FC236}">
                <a16:creationId xmlns:a16="http://schemas.microsoft.com/office/drawing/2014/main" id="{CC888B95-3CCF-25A1-FC07-76440BFA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69" y="1131588"/>
            <a:ext cx="5412479" cy="17680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AF6E6-2C46-E1B3-323D-C00C266336B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Searle’s taxonomy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505ED1-4C1A-923F-5CC6-CA84A4ADF9D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6717" y="1131597"/>
            <a:ext cx="6409788" cy="3086099"/>
          </a:xfrm>
        </p:spPr>
        <p:txBody>
          <a:bodyPr/>
          <a:lstStyle/>
          <a:p>
            <a:pPr marL="111931" lvl="0" indent="-235046" defTabSz="240267">
              <a:spcBef>
                <a:spcPts val="1215"/>
              </a:spcBef>
            </a:pPr>
            <a:r>
              <a:rPr lang="en-US" sz="1700" b="1"/>
              <a:t>Assertives</a:t>
            </a:r>
            <a:r>
              <a:rPr lang="en-US" sz="1700"/>
              <a:t>: committing the speaker to the truth of a proposition.  E.g.: </a:t>
            </a:r>
            <a:r>
              <a:rPr lang="en-US" sz="1700" i="1"/>
              <a:t>«The exam will take place on November 25» </a:t>
            </a:r>
          </a:p>
          <a:p>
            <a:pPr marL="111931" lvl="0" indent="-235046" defTabSz="240267">
              <a:spcBef>
                <a:spcPts val="1215"/>
              </a:spcBef>
            </a:pPr>
            <a:r>
              <a:rPr lang="en-US" sz="1700" b="1"/>
              <a:t>Directives</a:t>
            </a:r>
            <a:r>
              <a:rPr lang="en-US" sz="1700"/>
              <a:t>: attempts by the speaker to get the addressee to do something.  E.g. : </a:t>
            </a:r>
            <a:r>
              <a:rPr lang="en-US" sz="1700" i="1"/>
              <a:t>«could you please clean up your room?»</a:t>
            </a:r>
          </a:p>
          <a:p>
            <a:pPr marL="111931" lvl="0" indent="-235046" defTabSz="240267">
              <a:spcBef>
                <a:spcPts val="1215"/>
              </a:spcBef>
            </a:pPr>
            <a:r>
              <a:rPr lang="en-US" sz="1700" b="1"/>
              <a:t>Commissives</a:t>
            </a:r>
            <a:r>
              <a:rPr lang="en-US" sz="1700"/>
              <a:t>: committing the speaker to some future course of action.  E.g.: </a:t>
            </a:r>
            <a:r>
              <a:rPr lang="en-US" sz="1700" i="1"/>
              <a:t>«I promise I’ll clean up my room»</a:t>
            </a:r>
            <a:r>
              <a:rPr lang="en-US" sz="1700"/>
              <a:t>.</a:t>
            </a:r>
          </a:p>
          <a:p>
            <a:pPr marL="111931" lvl="0" indent="-235046" defTabSz="240267">
              <a:spcBef>
                <a:spcPts val="1215"/>
              </a:spcBef>
            </a:pPr>
            <a:r>
              <a:rPr lang="en-US" sz="1700" b="1"/>
              <a:t>Expressives</a:t>
            </a:r>
            <a:r>
              <a:rPr lang="en-US" sz="1700"/>
              <a:t>: expressing the psychological state of the speaker.  E.g.: </a:t>
            </a:r>
            <a:r>
              <a:rPr lang="en-US" sz="1700" i="1"/>
              <a:t>«thanks for cleaning up your room».</a:t>
            </a:r>
          </a:p>
          <a:p>
            <a:pPr marL="111931" lvl="0" indent="-235046" defTabSz="240267">
              <a:spcBef>
                <a:spcPts val="1215"/>
              </a:spcBef>
            </a:pPr>
            <a:r>
              <a:rPr lang="en-US" sz="1700" b="1"/>
              <a:t>Declaratives</a:t>
            </a:r>
            <a:r>
              <a:rPr lang="en-US" sz="1700"/>
              <a:t>: bringing about a different state of the world by the utterance.  E.g.: </a:t>
            </a:r>
            <a:r>
              <a:rPr lang="en-US" sz="1700" i="1"/>
              <a:t>«You’re fired».</a:t>
            </a:r>
          </a:p>
          <a:p>
            <a:pPr lvl="0">
              <a:spcBef>
                <a:spcPts val="1000"/>
              </a:spcBef>
            </a:pPr>
            <a:endParaRPr lang="nb-NO" sz="16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560AAD-6EE4-ABF6-9385-4E2160853668}"/>
              </a:ext>
            </a:extLst>
          </p:cNvPr>
          <p:cNvSpPr txBox="1"/>
          <p:nvPr/>
        </p:nvSpPr>
        <p:spPr>
          <a:xfrm>
            <a:off x="6091201" y="4731992"/>
            <a:ext cx="578158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317E33-5D51-4B21-8CA9-E8367FD937F6}" type="slidenum">
              <a:rPr sz="1000"/>
              <a:t>23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D97D-1B24-8A48-0144-FA3D0D72E2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Deixis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0B7D-9713-0FFF-D2F7-58CE8589A6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954222"/>
            <a:ext cx="6480718" cy="3086099"/>
          </a:xfrm>
        </p:spPr>
        <p:txBody>
          <a:bodyPr/>
          <a:lstStyle/>
          <a:p>
            <a:pPr lvl="0"/>
            <a:r>
              <a:rPr lang="en-US" sz="1800" dirty="0"/>
              <a:t>Dialogue often </a:t>
            </a:r>
            <a:r>
              <a:rPr lang="en-US" sz="1800" i="1" dirty="0"/>
              <a:t>referential</a:t>
            </a:r>
            <a:r>
              <a:rPr lang="en-US" sz="1800" dirty="0"/>
              <a:t> to a </a:t>
            </a:r>
            <a:r>
              <a:rPr lang="en-US" sz="1800" b="1" dirty="0" err="1"/>
              <a:t>spatio</a:t>
            </a:r>
            <a:r>
              <a:rPr lang="en-US" sz="1800" b="1" dirty="0"/>
              <a:t>-temporal context</a:t>
            </a:r>
          </a:p>
          <a:p>
            <a:pPr lvl="0"/>
            <a:r>
              <a:rPr lang="en-US" sz="1800" dirty="0"/>
              <a:t>Such references are called deictics </a:t>
            </a:r>
          </a:p>
          <a:p>
            <a:pPr lvl="1"/>
            <a:r>
              <a:rPr lang="en-US" sz="1800" dirty="0"/>
              <a:t>Related concepts: </a:t>
            </a:r>
            <a:r>
              <a:rPr lang="en-US" sz="1800" i="1" dirty="0" err="1"/>
              <a:t>indexicals</a:t>
            </a:r>
            <a:r>
              <a:rPr lang="en-US" sz="1800" dirty="0"/>
              <a:t>, </a:t>
            </a:r>
            <a:r>
              <a:rPr lang="en-US" sz="1800" i="1" dirty="0"/>
              <a:t>anaphora</a:t>
            </a:r>
          </a:p>
          <a:p>
            <a:pPr lvl="0"/>
            <a:r>
              <a:rPr lang="en-US" sz="1800" dirty="0"/>
              <a:t>The meaning of a deictic depends on the context in which it is uttered (including the speaker perspective)</a:t>
            </a:r>
          </a:p>
          <a:p>
            <a:pPr lvl="0"/>
            <a:endParaRPr lang="nb-NO" sz="18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AB4974-BFA9-8DE0-D179-0A265B68EB44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7F3B69-9531-4505-BF2D-38E7188A5F6D}" type="slidenum">
              <a:rPr sz="1000"/>
              <a:t>24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" name="Gruppe 26">
            <a:extLst>
              <a:ext uri="{FF2B5EF4-FFF2-40B4-BE49-F238E27FC236}">
                <a16:creationId xmlns:a16="http://schemas.microsoft.com/office/drawing/2014/main" id="{16BE88D9-0105-B6FA-FD18-8A063BAD551D}"/>
              </a:ext>
            </a:extLst>
          </p:cNvPr>
          <p:cNvGrpSpPr/>
          <p:nvPr/>
        </p:nvGrpSpPr>
        <p:grpSpPr>
          <a:xfrm>
            <a:off x="497269" y="3144365"/>
            <a:ext cx="5740475" cy="1704844"/>
            <a:chOff x="497269" y="3144365"/>
            <a:chExt cx="5740475" cy="1704844"/>
          </a:xfrm>
        </p:grpSpPr>
        <p:sp>
          <p:nvSpPr>
            <p:cNvPr id="6" name="Rektangel">
              <a:extLst>
                <a:ext uri="{FF2B5EF4-FFF2-40B4-BE49-F238E27FC236}">
                  <a16:creationId xmlns:a16="http://schemas.microsoft.com/office/drawing/2014/main" id="{DA6A1E50-C91F-B3B5-01F7-DB1F5539E258}"/>
                </a:ext>
              </a:extLst>
            </p:cNvPr>
            <p:cNvSpPr/>
            <p:nvPr/>
          </p:nvSpPr>
          <p:spPr>
            <a:xfrm>
              <a:off x="1192112" y="3144365"/>
              <a:ext cx="140643" cy="294683"/>
            </a:xfrm>
            <a:prstGeom prst="rect">
              <a:avLst/>
            </a:prstGeom>
            <a:solidFill>
              <a:srgbClr val="EBEBEB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  <p:sp>
          <p:nvSpPr>
            <p:cNvPr id="7" name="Rektangel">
              <a:extLst>
                <a:ext uri="{FF2B5EF4-FFF2-40B4-BE49-F238E27FC236}">
                  <a16:creationId xmlns:a16="http://schemas.microsoft.com/office/drawing/2014/main" id="{BB68AEE9-B206-E013-185D-BF552B5446B8}"/>
                </a:ext>
              </a:extLst>
            </p:cNvPr>
            <p:cNvSpPr/>
            <p:nvPr/>
          </p:nvSpPr>
          <p:spPr>
            <a:xfrm>
              <a:off x="2778587" y="3167271"/>
              <a:ext cx="1370484" cy="294683"/>
            </a:xfrm>
            <a:prstGeom prst="rect">
              <a:avLst/>
            </a:prstGeom>
            <a:solidFill>
              <a:srgbClr val="EBEBEB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  <p:sp>
          <p:nvSpPr>
            <p:cNvPr id="8" name="Rektangel">
              <a:extLst>
                <a:ext uri="{FF2B5EF4-FFF2-40B4-BE49-F238E27FC236}">
                  <a16:creationId xmlns:a16="http://schemas.microsoft.com/office/drawing/2014/main" id="{25530BEC-D38C-2A97-49C9-226B9A7D33D1}"/>
                </a:ext>
              </a:extLst>
            </p:cNvPr>
            <p:cNvSpPr/>
            <p:nvPr/>
          </p:nvSpPr>
          <p:spPr>
            <a:xfrm>
              <a:off x="4149080" y="3160568"/>
              <a:ext cx="1152125" cy="294683"/>
            </a:xfrm>
            <a:prstGeom prst="rect">
              <a:avLst/>
            </a:prstGeom>
            <a:solidFill>
              <a:srgbClr val="EBEBEB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  <p:sp>
          <p:nvSpPr>
            <p:cNvPr id="9" name="Linje">
              <a:extLst>
                <a:ext uri="{FF2B5EF4-FFF2-40B4-BE49-F238E27FC236}">
                  <a16:creationId xmlns:a16="http://schemas.microsoft.com/office/drawing/2014/main" id="{2E2FA2BD-5E8F-1EE9-6CEC-DA1ECD65B237}"/>
                </a:ext>
              </a:extLst>
            </p:cNvPr>
            <p:cNvSpPr/>
            <p:nvPr/>
          </p:nvSpPr>
          <p:spPr>
            <a:xfrm>
              <a:off x="1274390" y="3461945"/>
              <a:ext cx="0" cy="3147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58D331A2-C294-75B3-9043-044FEC26102E}"/>
                </a:ext>
              </a:extLst>
            </p:cNvPr>
            <p:cNvSpPr/>
            <p:nvPr/>
          </p:nvSpPr>
          <p:spPr>
            <a:xfrm>
              <a:off x="3502673" y="3468648"/>
              <a:ext cx="0" cy="7166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1" name="depends on who says it">
              <a:extLst>
                <a:ext uri="{FF2B5EF4-FFF2-40B4-BE49-F238E27FC236}">
                  <a16:creationId xmlns:a16="http://schemas.microsoft.com/office/drawing/2014/main" id="{1485305C-2EA6-E959-A715-592F0074B8EF}"/>
                </a:ext>
              </a:extLst>
            </p:cNvPr>
            <p:cNvSpPr txBox="1"/>
            <p:nvPr/>
          </p:nvSpPr>
          <p:spPr>
            <a:xfrm>
              <a:off x="497269" y="3722211"/>
              <a:ext cx="2465021" cy="33001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depends on </a:t>
              </a:r>
              <a:r>
                <a:rPr lang="nb-NO" sz="1793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who</a:t>
              </a: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 says it</a:t>
              </a:r>
            </a:p>
          </p:txBody>
        </p:sp>
        <p:sp>
          <p:nvSpPr>
            <p:cNvPr id="12" name="depends on where it is said">
              <a:extLst>
                <a:ext uri="{FF2B5EF4-FFF2-40B4-BE49-F238E27FC236}">
                  <a16:creationId xmlns:a16="http://schemas.microsoft.com/office/drawing/2014/main" id="{1A6C0071-C7FA-7130-E08E-C52181BB751D}"/>
                </a:ext>
              </a:extLst>
            </p:cNvPr>
            <p:cNvSpPr txBox="1"/>
            <p:nvPr/>
          </p:nvSpPr>
          <p:spPr>
            <a:xfrm>
              <a:off x="1456968" y="4144152"/>
              <a:ext cx="2849745" cy="33001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depends on </a:t>
              </a:r>
              <a:r>
                <a:rPr lang="nb-NO" sz="1793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where</a:t>
              </a: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 it is said</a:t>
              </a:r>
            </a:p>
          </p:txBody>
        </p:sp>
        <p:sp>
          <p:nvSpPr>
            <p:cNvPr id="13" name="Linje">
              <a:extLst>
                <a:ext uri="{FF2B5EF4-FFF2-40B4-BE49-F238E27FC236}">
                  <a16:creationId xmlns:a16="http://schemas.microsoft.com/office/drawing/2014/main" id="{D2E1CB50-C6A6-4C45-BB12-9800E317EDD4}"/>
                </a:ext>
              </a:extLst>
            </p:cNvPr>
            <p:cNvSpPr/>
            <p:nvPr/>
          </p:nvSpPr>
          <p:spPr>
            <a:xfrm>
              <a:off x="4795241" y="3455252"/>
              <a:ext cx="0" cy="1084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4" name="depends on when it is said">
              <a:extLst>
                <a:ext uri="{FF2B5EF4-FFF2-40B4-BE49-F238E27FC236}">
                  <a16:creationId xmlns:a16="http://schemas.microsoft.com/office/drawing/2014/main" id="{42E83198-44EA-96D2-F103-01D6C0F681A3}"/>
                </a:ext>
              </a:extLst>
            </p:cNvPr>
            <p:cNvSpPr txBox="1"/>
            <p:nvPr/>
          </p:nvSpPr>
          <p:spPr>
            <a:xfrm>
              <a:off x="3464945" y="4519193"/>
              <a:ext cx="2772799" cy="33001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depends on </a:t>
              </a:r>
              <a:r>
                <a:rPr lang="nb-NO" sz="1793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when</a:t>
              </a:r>
              <a:r>
                <a:rPr lang="nb-NO" sz="1793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 it is said</a:t>
              </a:r>
            </a:p>
          </p:txBody>
        </p:sp>
      </p:grpSp>
      <p:sp>
        <p:nvSpPr>
          <p:cNvPr id="15" name="« I am lecturing in this room right now »:">
            <a:extLst>
              <a:ext uri="{FF2B5EF4-FFF2-40B4-BE49-F238E27FC236}">
                <a16:creationId xmlns:a16="http://schemas.microsoft.com/office/drawing/2014/main" id="{82590C7A-49F3-F51C-B272-2788FD2F37B8}"/>
              </a:ext>
            </a:extLst>
          </p:cNvPr>
          <p:cNvSpPr txBox="1"/>
          <p:nvPr/>
        </p:nvSpPr>
        <p:spPr>
          <a:xfrm>
            <a:off x="980730" y="3111428"/>
            <a:ext cx="4593808" cy="36188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« I am lecturing in this room right now »: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and pointing finger clipart, business illustration. Free public domain CC0 image.">
            <a:extLst>
              <a:ext uri="{FF2B5EF4-FFF2-40B4-BE49-F238E27FC236}">
                <a16:creationId xmlns:a16="http://schemas.microsoft.com/office/drawing/2014/main" id="{EFE7A2A8-3126-2651-EFB1-187792D72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0406">
            <a:off x="4009947" y="80347"/>
            <a:ext cx="1968687" cy="13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08175D-0323-0A95-DD9D-8DB41A750B0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 err="1"/>
              <a:t>Deictic</a:t>
            </a:r>
            <a:r>
              <a:rPr lang="nb-NO" dirty="0"/>
              <a:t> markers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4CDE0F16-0246-EEA1-4E3C-DB1654E8D506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47CD6-E2A7-47FB-9168-5ADF2AC2BBE7}" type="slidenum">
              <a:rPr sz="1000"/>
              <a:t>25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Deictic markers:…">
            <a:extLst>
              <a:ext uri="{FF2B5EF4-FFF2-40B4-BE49-F238E27FC236}">
                <a16:creationId xmlns:a16="http://schemas.microsoft.com/office/drawing/2014/main" id="{DB8671D1-24A5-A252-ED19-05E087E86808}"/>
              </a:ext>
            </a:extLst>
          </p:cNvPr>
          <p:cNvSpPr txBox="1"/>
          <p:nvPr/>
        </p:nvSpPr>
        <p:spPr>
          <a:xfrm>
            <a:off x="0" y="1258993"/>
            <a:ext cx="6552727" cy="36286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Pronouns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: «I», «you», «my», «yours»</a:t>
            </a:r>
          </a:p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Adverbs of time and place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: «now», «yesterday», «here», «there»</a:t>
            </a:r>
          </a:p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Demonstratives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: «this», «that»</a:t>
            </a:r>
          </a:p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Tense markers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: «he just left»</a:t>
            </a:r>
          </a:p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Others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: «the mug to your right», «go away!», «the other one»</a:t>
            </a:r>
          </a:p>
          <a:p>
            <a:pPr marL="660928" marR="0" lvl="1" indent="-283253" algn="l" defTabSz="289544" rtl="0" fontAlgn="auto" hangingPunct="1">
              <a:lnSpc>
                <a:spcPct val="80000"/>
              </a:lnSpc>
              <a:spcBef>
                <a:spcPts val="1475"/>
              </a:spcBef>
              <a:spcAft>
                <a:spcPts val="0"/>
              </a:spcAft>
              <a:buSzPct val="100000"/>
              <a:buChar char="▪"/>
              <a:tabLst/>
              <a:defRPr sz="2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1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Non-verbal signs</a:t>
            </a:r>
            <a:r>
              <a:rPr lang="en-US" sz="21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, based on gestures, gaze, etc.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DAE94E-72E5-6F40-8926-77DBDE9BC29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Deixis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79AF9AF9-5041-7D5A-ABE0-C80EF6707B42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59CBB-2984-4790-B99F-51FB0BA55B44}" type="slidenum">
              <a:rPr sz="1000"/>
              <a:t>26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Deictics can refer to virtually anything:…">
            <a:extLst>
              <a:ext uri="{FF2B5EF4-FFF2-40B4-BE49-F238E27FC236}">
                <a16:creationId xmlns:a16="http://schemas.microsoft.com/office/drawing/2014/main" id="{85345FD7-5AFC-791F-FB79-2062421404E1}"/>
              </a:ext>
            </a:extLst>
          </p:cNvPr>
          <p:cNvSpPr txBox="1"/>
          <p:nvPr/>
        </p:nvSpPr>
        <p:spPr>
          <a:xfrm>
            <a:off x="281790" y="1043586"/>
            <a:ext cx="6027541" cy="25214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03122" marR="0" lvl="0" indent="-259150" algn="l" defTabSz="264910" rtl="0" fontAlgn="auto" hangingPunct="1">
              <a:lnSpc>
                <a:spcPct val="80000"/>
              </a:lnSpc>
              <a:spcBef>
                <a:spcPts val="132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Deictics can refer to virtually anything: </a:t>
            </a:r>
          </a:p>
          <a:p>
            <a:pPr marL="604683" marR="0" lvl="1" indent="-259150" algn="l" defTabSz="26491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Objects: «take that mug»</a:t>
            </a:r>
          </a:p>
          <a:p>
            <a:pPr marL="604683" marR="0" lvl="1" indent="-259150" algn="l" defTabSz="26491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Events: «don’t do that», «this car accident was awful»</a:t>
            </a:r>
          </a:p>
          <a:p>
            <a:pPr marL="604683" marR="0" lvl="1" indent="-259150" algn="l" defTabSz="26491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Persons: «You’re being an idiot»</a:t>
            </a:r>
          </a:p>
          <a:p>
            <a:pPr marL="604683" marR="0" lvl="1" indent="-259150" algn="l" defTabSz="264910" rtl="0" fontAlgn="auto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▪"/>
              <a:tabLst/>
              <a:defRPr sz="17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7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Abstract entities: «This methodology is flawed»</a:t>
            </a:r>
          </a:p>
          <a:p>
            <a:pPr marL="403122" marR="0" lvl="0" indent="-259150" algn="l" defTabSz="264910" rtl="0" fontAlgn="auto" hangingPunct="1">
              <a:lnSpc>
                <a:spcPct val="80000"/>
              </a:lnSpc>
              <a:spcBef>
                <a:spcPts val="132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Perspective is important: </a:t>
            </a:r>
          </a:p>
        </p:txBody>
      </p:sp>
      <p:grpSp>
        <p:nvGrpSpPr>
          <p:cNvPr id="5" name="Grupper">
            <a:extLst>
              <a:ext uri="{FF2B5EF4-FFF2-40B4-BE49-F238E27FC236}">
                <a16:creationId xmlns:a16="http://schemas.microsoft.com/office/drawing/2014/main" id="{385827D1-CE78-A425-479F-F7900BBA3EE2}"/>
              </a:ext>
            </a:extLst>
          </p:cNvPr>
          <p:cNvGrpSpPr/>
          <p:nvPr/>
        </p:nvGrpSpPr>
        <p:grpSpPr>
          <a:xfrm>
            <a:off x="622870" y="3370112"/>
            <a:ext cx="5317574" cy="1574212"/>
            <a:chOff x="622870" y="3370112"/>
            <a:chExt cx="5317574" cy="1574212"/>
          </a:xfrm>
        </p:grpSpPr>
        <p:pic>
          <p:nvPicPr>
            <p:cNvPr id="6" name="robot.png" descr="robot.png">
              <a:extLst>
                <a:ext uri="{FF2B5EF4-FFF2-40B4-BE49-F238E27FC236}">
                  <a16:creationId xmlns:a16="http://schemas.microsoft.com/office/drawing/2014/main" id="{8DDCCCAE-1077-BB22-3D93-5E9E932B1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5309" y="3542851"/>
              <a:ext cx="1359548" cy="135954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Bildschirmfoto 2010-01-29 um 12.07.26.png" descr="Bildschirmfoto 2010-01-29 um 12.07.26.png">
              <a:extLst>
                <a:ext uri="{FF2B5EF4-FFF2-40B4-BE49-F238E27FC236}">
                  <a16:creationId xmlns:a16="http://schemas.microsoft.com/office/drawing/2014/main" id="{19DAA42C-084B-2664-7210-098F04380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161" y="3633715"/>
              <a:ext cx="341564" cy="1181615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The table is behind me!">
              <a:extLst>
                <a:ext uri="{FF2B5EF4-FFF2-40B4-BE49-F238E27FC236}">
                  <a16:creationId xmlns:a16="http://schemas.microsoft.com/office/drawing/2014/main" id="{66D08A7F-6D76-D873-6940-FA8B7A00B742}"/>
                </a:ext>
              </a:extLst>
            </p:cNvPr>
            <p:cNvSpPr/>
            <p:nvPr/>
          </p:nvSpPr>
          <p:spPr>
            <a:xfrm>
              <a:off x="4118841" y="3370112"/>
              <a:ext cx="1821603" cy="610261"/>
            </a:xfrm>
            <a:custGeom>
              <a:avLst>
                <a:gd name="f0" fmla="val -2334"/>
                <a:gd name="f1" fmla="val 14677"/>
              </a:avLst>
              <a:gdLst>
                <a:gd name="f2" fmla="val 21600000"/>
                <a:gd name="f3" fmla="val 10800000"/>
                <a:gd name="f4" fmla="val 54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*/ 5419351 1 1725033"/>
                <a:gd name="f11" fmla="val 2147483647"/>
                <a:gd name="f12" fmla="min 0 21600"/>
                <a:gd name="f13" fmla="max 0 21600"/>
                <a:gd name="f14" fmla="val -2147483647"/>
                <a:gd name="f15" fmla="+- 0 0 0"/>
                <a:gd name="f16" fmla="+- 0 0 180"/>
                <a:gd name="f17" fmla="+- 0 0 -194"/>
                <a:gd name="f18" fmla="*/ f6 1 21600"/>
                <a:gd name="f19" fmla="*/ f7 1 21600"/>
                <a:gd name="f20" fmla="*/ f10 1 180"/>
                <a:gd name="f21" fmla="+- f13 0 f12"/>
                <a:gd name="f22" fmla="+- f9 0 f8"/>
                <a:gd name="f23" fmla="pin -2147483647 f0 2147483647"/>
                <a:gd name="f24" fmla="pin -2147483647 f1 2147483647"/>
                <a:gd name="f25" fmla="*/ f15 f3 1"/>
                <a:gd name="f26" fmla="*/ f16 f3 1"/>
                <a:gd name="f27" fmla="*/ f17 f3 1"/>
                <a:gd name="f28" fmla="val f23"/>
                <a:gd name="f29" fmla="val f24"/>
                <a:gd name="f30" fmla="*/ f21 1 2"/>
                <a:gd name="f31" fmla="*/ f22 1 21600"/>
                <a:gd name="f32" fmla="*/ f23 f18 1"/>
                <a:gd name="f33" fmla="*/ f24 f19 1"/>
                <a:gd name="f34" fmla="*/ f25 1 f5"/>
                <a:gd name="f35" fmla="*/ f26 1 f5"/>
                <a:gd name="f36" fmla="*/ f27 1 f5"/>
                <a:gd name="f37" fmla="+- f28 0 10800"/>
                <a:gd name="f38" fmla="+- f29 0 10800"/>
                <a:gd name="f39" fmla="+- f12 f30 0"/>
                <a:gd name="f40" fmla="*/ f30 f30 1"/>
                <a:gd name="f41" fmla="*/ 3200 f31 1"/>
                <a:gd name="f42" fmla="*/ 18400 f31 1"/>
                <a:gd name="f43" fmla="*/ 3160 f31 1"/>
                <a:gd name="f44" fmla="*/ 18440 f31 1"/>
                <a:gd name="f45" fmla="+- f34 0 f4"/>
                <a:gd name="f46" fmla="+- f35 0 f4"/>
                <a:gd name="f47" fmla="+- f36 0 f4"/>
                <a:gd name="f48" fmla="*/ f37 f37 1"/>
                <a:gd name="f49" fmla="*/ f38 f38 1"/>
                <a:gd name="f50" fmla="+- 0 0 f38"/>
                <a:gd name="f51" fmla="+- 0 0 f37"/>
                <a:gd name="f52" fmla="*/ f43 1 f31"/>
                <a:gd name="f53" fmla="*/ f44 1 f31"/>
                <a:gd name="f54" fmla="*/ f41 1 f31"/>
                <a:gd name="f55" fmla="*/ f42 1 f31"/>
                <a:gd name="f56" fmla="+- f48 f49 0"/>
                <a:gd name="f57" fmla="+- 0 0 f50"/>
                <a:gd name="f58" fmla="+- 0 0 f51"/>
                <a:gd name="f59" fmla="*/ f54 f18 1"/>
                <a:gd name="f60" fmla="*/ f55 f18 1"/>
                <a:gd name="f61" fmla="*/ f55 f19 1"/>
                <a:gd name="f62" fmla="*/ f54 f19 1"/>
                <a:gd name="f63" fmla="*/ f52 f18 1"/>
                <a:gd name="f64" fmla="*/ f52 f19 1"/>
                <a:gd name="f65" fmla="*/ f53 f19 1"/>
                <a:gd name="f66" fmla="*/ f53 f18 1"/>
                <a:gd name="f67" fmla="sqrt f56"/>
                <a:gd name="f68" fmla="+- 0 0 f57"/>
                <a:gd name="f69" fmla="+- 0 0 f58"/>
                <a:gd name="f70" fmla="at2 f68 f69"/>
                <a:gd name="f71" fmla="+- f67 0 10800"/>
                <a:gd name="f72" fmla="+- f70 f4 0"/>
                <a:gd name="f73" fmla="*/ f72 f10 1"/>
                <a:gd name="f74" fmla="*/ f73 1 f3"/>
                <a:gd name="f75" fmla="+- 0 0 f74"/>
                <a:gd name="f76" fmla="val f75"/>
                <a:gd name="f77" fmla="+- 0 0 f76"/>
                <a:gd name="f78" fmla="*/ f77 f3 1"/>
                <a:gd name="f79" fmla="*/ f78 1 f10"/>
                <a:gd name="f80" fmla="+- f79 0 f4"/>
                <a:gd name="f81" fmla="*/ f79 f10 1"/>
                <a:gd name="f82" fmla="*/ f81 1 f3"/>
                <a:gd name="f83" fmla="+- f80 f4 0"/>
                <a:gd name="f84" fmla="+- 0 0 f82"/>
                <a:gd name="f85" fmla="*/ f83 f10 1"/>
                <a:gd name="f86" fmla="*/ f84 1 f20"/>
                <a:gd name="f87" fmla="*/ f85 1 f3"/>
                <a:gd name="f88" fmla="+- f86 0 10"/>
                <a:gd name="f89" fmla="+- f86 10 0"/>
                <a:gd name="f90" fmla="+- 0 0 f87"/>
                <a:gd name="f91" fmla="*/ f88 f20 1"/>
                <a:gd name="f92" fmla="*/ f89 f20 1"/>
                <a:gd name="f93" fmla="+- 0 0 f90"/>
                <a:gd name="f94" fmla="+- 0 0 f91"/>
                <a:gd name="f95" fmla="+- 0 0 f92"/>
                <a:gd name="f96" fmla="*/ f93 f3 1"/>
                <a:gd name="f97" fmla="*/ f94 f3 1"/>
                <a:gd name="f98" fmla="*/ f95 f3 1"/>
                <a:gd name="f99" fmla="*/ f96 1 f10"/>
                <a:gd name="f100" fmla="*/ f97 1 f10"/>
                <a:gd name="f101" fmla="*/ f98 1 f10"/>
                <a:gd name="f102" fmla="+- f99 0 f4"/>
                <a:gd name="f103" fmla="sin 1 f102"/>
                <a:gd name="f104" fmla="cos 1 f102"/>
                <a:gd name="f105" fmla="+- f100 0 f4"/>
                <a:gd name="f106" fmla="+- f101 0 f4"/>
                <a:gd name="f107" fmla="+- 0 0 f103"/>
                <a:gd name="f108" fmla="+- 0 0 f104"/>
                <a:gd name="f109" fmla="+- f105 f4 0"/>
                <a:gd name="f110" fmla="+- f106 f4 0"/>
                <a:gd name="f111" fmla="+- 0 0 f107"/>
                <a:gd name="f112" fmla="+- 0 0 f108"/>
                <a:gd name="f113" fmla="*/ f109 f10 1"/>
                <a:gd name="f114" fmla="*/ f110 f10 1"/>
                <a:gd name="f115" fmla="val f111"/>
                <a:gd name="f116" fmla="val f112"/>
                <a:gd name="f117" fmla="*/ f113 1 f3"/>
                <a:gd name="f118" fmla="*/ f114 1 f3"/>
                <a:gd name="f119" fmla="+- 0 0 f115"/>
                <a:gd name="f120" fmla="+- 0 0 f116"/>
                <a:gd name="f121" fmla="+- 0 0 f117"/>
                <a:gd name="f122" fmla="+- 0 0 f118"/>
                <a:gd name="f123" fmla="*/ 10800 f119 1"/>
                <a:gd name="f124" fmla="*/ 10800 f120 1"/>
                <a:gd name="f125" fmla="+- 0 0 f121"/>
                <a:gd name="f126" fmla="+- 0 0 f122"/>
                <a:gd name="f127" fmla="+- f123 10800 0"/>
                <a:gd name="f128" fmla="+- f124 10800 0"/>
                <a:gd name="f129" fmla="*/ f125 f3 1"/>
                <a:gd name="f130" fmla="*/ f126 f3 1"/>
                <a:gd name="f131" fmla="?: f71 f28 f127"/>
                <a:gd name="f132" fmla="?: f71 f29 f128"/>
                <a:gd name="f133" fmla="*/ f129 1 f10"/>
                <a:gd name="f134" fmla="*/ f130 1 f10"/>
                <a:gd name="f135" fmla="+- f133 0 f4"/>
                <a:gd name="f136" fmla="+- f134 0 f4"/>
                <a:gd name="f137" fmla="*/ f131 f18 1"/>
                <a:gd name="f138" fmla="*/ f132 f19 1"/>
                <a:gd name="f139" fmla="sin 1 f135"/>
                <a:gd name="f140" fmla="cos 1 f135"/>
                <a:gd name="f141" fmla="sin 1 f136"/>
                <a:gd name="f142" fmla="cos 1 f136"/>
                <a:gd name="f143" fmla="+- 0 0 f139"/>
                <a:gd name="f144" fmla="+- 0 0 f140"/>
                <a:gd name="f145" fmla="+- 0 0 f141"/>
                <a:gd name="f146" fmla="+- 0 0 f142"/>
                <a:gd name="f147" fmla="+- 0 0 f143"/>
                <a:gd name="f148" fmla="+- 0 0 f144"/>
                <a:gd name="f149" fmla="+- 0 0 f145"/>
                <a:gd name="f150" fmla="+- 0 0 f146"/>
                <a:gd name="f151" fmla="val f147"/>
                <a:gd name="f152" fmla="val f148"/>
                <a:gd name="f153" fmla="val f149"/>
                <a:gd name="f154" fmla="val f150"/>
                <a:gd name="f155" fmla="+- 0 0 f151"/>
                <a:gd name="f156" fmla="+- 0 0 f152"/>
                <a:gd name="f157" fmla="+- 0 0 f153"/>
                <a:gd name="f158" fmla="+- 0 0 f154"/>
                <a:gd name="f159" fmla="*/ 10800 f155 1"/>
                <a:gd name="f160" fmla="*/ 10800 f156 1"/>
                <a:gd name="f161" fmla="*/ 10800 f157 1"/>
                <a:gd name="f162" fmla="*/ 10800 f158 1"/>
                <a:gd name="f163" fmla="+- f159 10800 0"/>
                <a:gd name="f164" fmla="+- f160 10800 0"/>
                <a:gd name="f165" fmla="+- f161 10800 0"/>
                <a:gd name="f166" fmla="+- f162 10800 0"/>
                <a:gd name="f167" fmla="+- f165 0 f39"/>
                <a:gd name="f168" fmla="+- f166 0 f39"/>
                <a:gd name="f169" fmla="+- f163 0 f39"/>
                <a:gd name="f170" fmla="+- f164 0 f39"/>
                <a:gd name="f171" fmla="+- 0 0 f167"/>
                <a:gd name="f172" fmla="+- 0 0 f168"/>
                <a:gd name="f173" fmla="+- 0 0 f169"/>
                <a:gd name="f174" fmla="+- 0 0 f170"/>
                <a:gd name="f175" fmla="+- 0 0 f171"/>
                <a:gd name="f176" fmla="+- 0 0 f172"/>
                <a:gd name="f177" fmla="+- 0 0 f173"/>
                <a:gd name="f178" fmla="+- 0 0 f174"/>
                <a:gd name="f179" fmla="at2 f175 f176"/>
                <a:gd name="f180" fmla="at2 f177 f178"/>
                <a:gd name="f181" fmla="+- f179 f4 0"/>
                <a:gd name="f182" fmla="+- f180 f4 0"/>
                <a:gd name="f183" fmla="*/ f181 f10 1"/>
                <a:gd name="f184" fmla="*/ f182 f10 1"/>
                <a:gd name="f185" fmla="*/ f183 1 f3"/>
                <a:gd name="f186" fmla="*/ f184 1 f3"/>
                <a:gd name="f187" fmla="+- 0 0 f185"/>
                <a:gd name="f188" fmla="+- 0 0 f186"/>
                <a:gd name="f189" fmla="val f187"/>
                <a:gd name="f190" fmla="val f188"/>
                <a:gd name="f191" fmla="+- 0 0 f189"/>
                <a:gd name="f192" fmla="+- 0 0 f190"/>
                <a:gd name="f193" fmla="*/ f191 f3 1"/>
                <a:gd name="f194" fmla="*/ f192 f3 1"/>
                <a:gd name="f195" fmla="*/ f193 1 f10"/>
                <a:gd name="f196" fmla="*/ f194 1 f10"/>
                <a:gd name="f197" fmla="+- f195 0 f4"/>
                <a:gd name="f198" fmla="+- f196 0 f4"/>
                <a:gd name="f199" fmla="+- f198 0 f197"/>
                <a:gd name="f200" fmla="+- f197 f4 0"/>
                <a:gd name="f201" fmla="+- f199 f2 0"/>
                <a:gd name="f202" fmla="*/ f200 f10 1"/>
                <a:gd name="f203" fmla="?: f199 f199 f201"/>
                <a:gd name="f204" fmla="*/ f202 1 f3"/>
                <a:gd name="f205" fmla="+- 0 0 f204"/>
                <a:gd name="f206" fmla="+- 0 0 f205"/>
                <a:gd name="f207" fmla="*/ f206 f3 1"/>
                <a:gd name="f208" fmla="*/ f207 1 f10"/>
                <a:gd name="f209" fmla="+- f208 0 f4"/>
                <a:gd name="f210" fmla="cos 1 f209"/>
                <a:gd name="f211" fmla="sin 1 f209"/>
                <a:gd name="f212" fmla="+- 0 0 f210"/>
                <a:gd name="f213" fmla="+- 0 0 f211"/>
                <a:gd name="f214" fmla="+- 0 0 f212"/>
                <a:gd name="f215" fmla="+- 0 0 f213"/>
                <a:gd name="f216" fmla="val f214"/>
                <a:gd name="f217" fmla="val f215"/>
                <a:gd name="f218" fmla="+- 0 0 f216"/>
                <a:gd name="f219" fmla="+- 0 0 f217"/>
                <a:gd name="f220" fmla="*/ f30 f218 1"/>
                <a:gd name="f221" fmla="*/ f30 f219 1"/>
                <a:gd name="f222" fmla="*/ f220 f220 1"/>
                <a:gd name="f223" fmla="*/ f221 f221 1"/>
                <a:gd name="f224" fmla="+- f222 f223 0"/>
                <a:gd name="f225" fmla="sqrt f224"/>
                <a:gd name="f226" fmla="*/ f40 1 f225"/>
                <a:gd name="f227" fmla="*/ f218 f226 1"/>
                <a:gd name="f228" fmla="*/ f219 f226 1"/>
                <a:gd name="f229" fmla="+- f39 0 f227"/>
                <a:gd name="f230" fmla="+- f39 0 f228"/>
              </a:gdLst>
              <a:ahLst>
                <a:ahXY gdRefX="f0" minX="f14" maxX="f11" gdRefY="f1" minY="f14" maxY="f11">
                  <a:pos x="f32" y="f3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63" y="f64"/>
                </a:cxn>
                <a:cxn ang="f46">
                  <a:pos x="f63" y="f65"/>
                </a:cxn>
                <a:cxn ang="f46">
                  <a:pos x="f66" y="f65"/>
                </a:cxn>
                <a:cxn ang="f45">
                  <a:pos x="f66" y="f64"/>
                </a:cxn>
                <a:cxn ang="f47">
                  <a:pos x="f137" y="f138"/>
                </a:cxn>
              </a:cxnLst>
              <a:rect l="f59" t="f62" r="f60" b="f61"/>
              <a:pathLst>
                <a:path w="21600" h="21600">
                  <a:moveTo>
                    <a:pt x="f229" y="f230"/>
                  </a:moveTo>
                  <a:arcTo wR="f30" hR="f30" stAng="f197" swAng="f203"/>
                  <a:lnTo>
                    <a:pt x="f131" y="f132"/>
                  </a:lnTo>
                  <a:close/>
                </a:path>
              </a:pathLst>
            </a:custGeom>
            <a:solidFill>
              <a:srgbClr val="F2F7B7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0089" tIns="20089" rIns="20089" bIns="20089" anchor="ctr" anchorCtr="0" compatLnSpc="1">
              <a:noAutofit/>
            </a:bodyPr>
            <a:lstStyle/>
            <a:p>
              <a:pPr marL="0" marR="0" lvl="0" indent="0" algn="l" defTabSz="45718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1066748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476" b="0" i="0" u="none" strike="noStrike" kern="0" cap="none" spc="0" baseline="0">
                  <a:solidFill>
                    <a:srgbClr val="000000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  <a:latin typeface="Arial"/>
                </a:rPr>
                <a:t>The table is behind me!</a:t>
              </a:r>
            </a:p>
          </p:txBody>
        </p:sp>
        <p:grpSp>
          <p:nvGrpSpPr>
            <p:cNvPr id="9" name="Grupper">
              <a:extLst>
                <a:ext uri="{FF2B5EF4-FFF2-40B4-BE49-F238E27FC236}">
                  <a16:creationId xmlns:a16="http://schemas.microsoft.com/office/drawing/2014/main" id="{F5078C9D-BBC0-CB57-89A2-A8F894E6012B}"/>
                </a:ext>
              </a:extLst>
            </p:cNvPr>
            <p:cNvGrpSpPr/>
            <p:nvPr/>
          </p:nvGrpSpPr>
          <p:grpSpPr>
            <a:xfrm>
              <a:off x="4506977" y="4051843"/>
              <a:ext cx="1145231" cy="892481"/>
              <a:chOff x="4506977" y="4051843"/>
              <a:chExt cx="1145231" cy="892481"/>
            </a:xfrm>
          </p:grpSpPr>
          <p:pic>
            <p:nvPicPr>
              <p:cNvPr id="10" name="N3A Table &amp; chairs.jpg" descr="N3A Table &amp; chairs.jpg">
                <a:extLst>
                  <a:ext uri="{FF2B5EF4-FFF2-40B4-BE49-F238E27FC236}">
                    <a16:creationId xmlns:a16="http://schemas.microsoft.com/office/drawing/2014/main" id="{5ABAB4F4-AEF3-B8A6-1662-4A644E91B6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6977" y="4051843"/>
                <a:ext cx="1145231" cy="89248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11" name="mug.png" descr="mug.png">
                <a:extLst>
                  <a:ext uri="{FF2B5EF4-FFF2-40B4-BE49-F238E27FC236}">
                    <a16:creationId xmlns:a16="http://schemas.microsoft.com/office/drawing/2014/main" id="{1D57E5C8-9C60-29E9-1E02-4265D01B1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17577" y="4051843"/>
                <a:ext cx="261737" cy="261737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12" name="behind the guy = in front of me!">
              <a:extLst>
                <a:ext uri="{FF2B5EF4-FFF2-40B4-BE49-F238E27FC236}">
                  <a16:creationId xmlns:a16="http://schemas.microsoft.com/office/drawing/2014/main" id="{51B8F3CA-5BC0-2B06-63F9-1465099D71BA}"/>
                </a:ext>
              </a:extLst>
            </p:cNvPr>
            <p:cNvSpPr/>
            <p:nvPr/>
          </p:nvSpPr>
          <p:spPr>
            <a:xfrm>
              <a:off x="622870" y="3569643"/>
              <a:ext cx="1466697" cy="65632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306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F2F7B7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476" b="0" i="0" u="none" strike="noStrike" kern="0" cap="none" spc="0" baseline="0">
                  <a:solidFill>
                    <a:srgbClr val="000000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  <a:latin typeface="Arial"/>
                </a:rPr>
                <a:t>behind the guy = in front of me!</a:t>
              </a:r>
            </a:p>
          </p:txBody>
        </p:sp>
        <p:sp>
          <p:nvSpPr>
            <p:cNvPr id="13" name="Oval">
              <a:extLst>
                <a:ext uri="{FF2B5EF4-FFF2-40B4-BE49-F238E27FC236}">
                  <a16:creationId xmlns:a16="http://schemas.microsoft.com/office/drawing/2014/main" id="{CE8E4132-4665-6084-95E0-5D1C61AECD4C}"/>
                </a:ext>
              </a:extLst>
            </p:cNvPr>
            <p:cNvSpPr/>
            <p:nvPr/>
          </p:nvSpPr>
          <p:spPr>
            <a:xfrm>
              <a:off x="2123063" y="3670099"/>
              <a:ext cx="120554" cy="8036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BB9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  <p:sp>
          <p:nvSpPr>
            <p:cNvPr id="14" name="Oval">
              <a:extLst>
                <a:ext uri="{FF2B5EF4-FFF2-40B4-BE49-F238E27FC236}">
                  <a16:creationId xmlns:a16="http://schemas.microsoft.com/office/drawing/2014/main" id="{41820663-FD4F-6AE9-55EE-28F2CC30B810}"/>
                </a:ext>
              </a:extLst>
            </p:cNvPr>
            <p:cNvSpPr/>
            <p:nvPr/>
          </p:nvSpPr>
          <p:spPr>
            <a:xfrm>
              <a:off x="2277093" y="3730377"/>
              <a:ext cx="87060" cy="6697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BB9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  <p:sp>
          <p:nvSpPr>
            <p:cNvPr id="15" name="Oval">
              <a:extLst>
                <a:ext uri="{FF2B5EF4-FFF2-40B4-BE49-F238E27FC236}">
                  <a16:creationId xmlns:a16="http://schemas.microsoft.com/office/drawing/2014/main" id="{E2A5A31E-2CAF-0492-C266-B94EACBAFEBC}"/>
                </a:ext>
              </a:extLst>
            </p:cNvPr>
            <p:cNvSpPr/>
            <p:nvPr/>
          </p:nvSpPr>
          <p:spPr>
            <a:xfrm>
              <a:off x="2417737" y="3790654"/>
              <a:ext cx="46881" cy="4018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BB9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4000" b="0" i="0" u="none" strike="noStrike" kern="0" cap="none" spc="0" baseline="0">
                  <a:solidFill>
                    <a:srgbClr val="FFFFFF"/>
                  </a:solidFill>
                  <a:effectLst>
                    <a:outerShdw dist="12701" dir="5400000">
                      <a:srgbClr val="000000"/>
                    </a:outerShdw>
                  </a:effectLst>
                  <a:uFillTx/>
                </a:defRPr>
              </a:pPr>
              <a:endParaRPr lang="nb-NO" sz="2109" b="0" i="0" u="none" strike="noStrike" kern="0" cap="none" spc="0" baseline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6DBB16-180B-FECB-46AB-38E0D6141B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Grounding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E0DC452-9F84-1F55-C122-9C1E0B0D37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9" y="1143009"/>
            <a:ext cx="4381787" cy="3086099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sz="2000" dirty="0"/>
              <a:t>Dialogue is a </a:t>
            </a:r>
            <a:r>
              <a:rPr lang="en-US" sz="2000" i="1" dirty="0"/>
              <a:t>joint, collaborative process </a:t>
            </a:r>
            <a:r>
              <a:rPr lang="en-US" sz="2000" dirty="0"/>
              <a:t>between the participants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Need to ensure mutual understanding</a:t>
            </a:r>
          </a:p>
          <a:p>
            <a:pPr lvl="0">
              <a:spcBef>
                <a:spcPts val="1200"/>
              </a:spcBef>
            </a:pPr>
            <a:r>
              <a:rPr lang="en-US" sz="2000" dirty="0"/>
              <a:t>Gradual expansion and refinement of </a:t>
            </a:r>
            <a:r>
              <a:rPr lang="en-US" sz="2000" b="1" dirty="0"/>
              <a:t>common ground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Common ground = shared knowledge</a:t>
            </a:r>
          </a:p>
          <a:p>
            <a:pPr lv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61D59B-FC65-06D2-051F-B57D1C0B59AC}"/>
              </a:ext>
            </a:extLst>
          </p:cNvPr>
          <p:cNvSpPr txBox="1"/>
          <p:nvPr/>
        </p:nvSpPr>
        <p:spPr>
          <a:xfrm>
            <a:off x="6194801" y="4819179"/>
            <a:ext cx="51312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6710C5E-7F5B-4078-B7AF-D6DE1584763C}" type="slidenum">
              <a:rPr sz="1000"/>
              <a:t>27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Speaker A’s knowledge">
            <a:extLst>
              <a:ext uri="{FF2B5EF4-FFF2-40B4-BE49-F238E27FC236}">
                <a16:creationId xmlns:a16="http://schemas.microsoft.com/office/drawing/2014/main" id="{8B1A8754-DEF1-24B9-45D0-68C6B173DEA7}"/>
              </a:ext>
            </a:extLst>
          </p:cNvPr>
          <p:cNvSpPr/>
          <p:nvPr/>
        </p:nvSpPr>
        <p:spPr>
          <a:xfrm>
            <a:off x="4875617" y="642951"/>
            <a:ext cx="1660925" cy="273248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AEFF">
              <a:alpha val="47000"/>
            </a:srgbClr>
          </a:solidFill>
          <a:ln w="25402" cap="flat">
            <a:solidFill>
              <a:srgbClr val="000000">
                <a:alpha val="47000"/>
              </a:srgbClr>
            </a:solidFill>
            <a:prstDash val="solid"/>
            <a:miter/>
          </a:ln>
        </p:spPr>
        <p:txBody>
          <a:bodyPr vert="horz" wrap="square" lIns="26791" tIns="26791" rIns="26791" bIns="2679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793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Speaker A’s knowledge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793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2109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2109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</p:txBody>
      </p:sp>
      <p:sp>
        <p:nvSpPr>
          <p:cNvPr id="6" name="Speaker B’s knowledge">
            <a:extLst>
              <a:ext uri="{FF2B5EF4-FFF2-40B4-BE49-F238E27FC236}">
                <a16:creationId xmlns:a16="http://schemas.microsoft.com/office/drawing/2014/main" id="{BC1E3351-F8E2-138E-2015-239B88FEC67A}"/>
              </a:ext>
            </a:extLst>
          </p:cNvPr>
          <p:cNvSpPr/>
          <p:nvPr/>
        </p:nvSpPr>
        <p:spPr>
          <a:xfrm>
            <a:off x="4854037" y="2299889"/>
            <a:ext cx="1660925" cy="259854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FFE7C0">
              <a:alpha val="41000"/>
            </a:srgbClr>
          </a:solidFill>
          <a:ln w="25402" cap="flat">
            <a:solidFill>
              <a:srgbClr val="000000">
                <a:alpha val="41000"/>
              </a:srgbClr>
            </a:solidFill>
            <a:prstDash val="solid"/>
            <a:miter/>
          </a:ln>
        </p:spPr>
        <p:txBody>
          <a:bodyPr vert="horz" wrap="square" lIns="26791" tIns="26791" rIns="26791" bIns="2679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2109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40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2109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4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1793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4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endParaRPr lang="nb-NO" sz="1793" b="0" i="0" u="none" strike="noStrike" kern="0" cap="none" spc="0" baseline="0">
              <a:solidFill>
                <a:srgbClr val="000000"/>
              </a:solidFill>
              <a:effectLst>
                <a:outerShdw dist="12701" dir="5400000">
                  <a:srgbClr val="000000"/>
                </a:outerShdw>
              </a:effectLst>
              <a:uFillTx/>
              <a:latin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3400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</a:defRPr>
            </a:pPr>
            <a:r>
              <a:rPr lang="nb-NO" sz="1793" b="0" i="0" u="none" strike="noStrike" kern="0" cap="none" spc="0" baseline="0">
                <a:solidFill>
                  <a:srgbClr val="000000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rPr>
              <a:t>Speaker B’s knowledge</a:t>
            </a:r>
          </a:p>
        </p:txBody>
      </p:sp>
      <p:sp>
        <p:nvSpPr>
          <p:cNvPr id="7" name="Common…">
            <a:extLst>
              <a:ext uri="{FF2B5EF4-FFF2-40B4-BE49-F238E27FC236}">
                <a16:creationId xmlns:a16="http://schemas.microsoft.com/office/drawing/2014/main" id="{0BFFD5D1-1EA9-07A7-B4E4-7067BCF644DA}"/>
              </a:ext>
            </a:extLst>
          </p:cNvPr>
          <p:cNvSpPr txBox="1"/>
          <p:nvPr/>
        </p:nvSpPr>
        <p:spPr>
          <a:xfrm>
            <a:off x="5176985" y="2531580"/>
            <a:ext cx="1054376" cy="60810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Common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ground</a:t>
            </a:r>
          </a:p>
        </p:txBody>
      </p:sp>
      <p:grpSp>
        <p:nvGrpSpPr>
          <p:cNvPr id="8" name="Grupper">
            <a:extLst>
              <a:ext uri="{FF2B5EF4-FFF2-40B4-BE49-F238E27FC236}">
                <a16:creationId xmlns:a16="http://schemas.microsoft.com/office/drawing/2014/main" id="{09579491-49E5-A6B4-7D8E-50FD09DE36AE}"/>
              </a:ext>
            </a:extLst>
          </p:cNvPr>
          <p:cNvGrpSpPr/>
          <p:nvPr/>
        </p:nvGrpSpPr>
        <p:grpSpPr>
          <a:xfrm>
            <a:off x="5110014" y="1959476"/>
            <a:ext cx="1212202" cy="468803"/>
            <a:chOff x="5110014" y="1959476"/>
            <a:chExt cx="1212202" cy="468803"/>
          </a:xfrm>
        </p:grpSpPr>
        <p:sp>
          <p:nvSpPr>
            <p:cNvPr id="9" name="Linje">
              <a:extLst>
                <a:ext uri="{FF2B5EF4-FFF2-40B4-BE49-F238E27FC236}">
                  <a16:creationId xmlns:a16="http://schemas.microsoft.com/office/drawing/2014/main" id="{D8831904-E1A8-A515-CF38-0BF2C3C3800C}"/>
                </a:ext>
              </a:extLst>
            </p:cNvPr>
            <p:cNvSpPr/>
            <p:nvPr/>
          </p:nvSpPr>
          <p:spPr>
            <a:xfrm>
              <a:off x="5110014" y="2180487"/>
              <a:ext cx="160733" cy="2143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BA6F12E2-8466-6337-0E2D-C7E60AC039A2}"/>
                </a:ext>
              </a:extLst>
            </p:cNvPr>
            <p:cNvSpPr/>
            <p:nvPr/>
          </p:nvSpPr>
          <p:spPr>
            <a:xfrm>
              <a:off x="5719462" y="1959476"/>
              <a:ext cx="0" cy="2344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7A399A24-335F-A96A-B4D6-CF570F17472B}"/>
                </a:ext>
              </a:extLst>
            </p:cNvPr>
            <p:cNvSpPr/>
            <p:nvPr/>
          </p:nvSpPr>
          <p:spPr>
            <a:xfrm flipH="1">
              <a:off x="6161483" y="2200576"/>
              <a:ext cx="160733" cy="2277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grpSp>
        <p:nvGrpSpPr>
          <p:cNvPr id="12" name="Grupper">
            <a:extLst>
              <a:ext uri="{FF2B5EF4-FFF2-40B4-BE49-F238E27FC236}">
                <a16:creationId xmlns:a16="http://schemas.microsoft.com/office/drawing/2014/main" id="{AA989379-6CF6-D5AA-9214-4AB974930423}"/>
              </a:ext>
            </a:extLst>
          </p:cNvPr>
          <p:cNvGrpSpPr/>
          <p:nvPr/>
        </p:nvGrpSpPr>
        <p:grpSpPr>
          <a:xfrm>
            <a:off x="5091369" y="3295973"/>
            <a:ext cx="1225598" cy="455352"/>
            <a:chOff x="5091369" y="3295973"/>
            <a:chExt cx="1225598" cy="455352"/>
          </a:xfrm>
        </p:grpSpPr>
        <p:sp>
          <p:nvSpPr>
            <p:cNvPr id="13" name="Linje">
              <a:extLst>
                <a:ext uri="{FF2B5EF4-FFF2-40B4-BE49-F238E27FC236}">
                  <a16:creationId xmlns:a16="http://schemas.microsoft.com/office/drawing/2014/main" id="{9E63F649-1BFD-AF82-4F45-CA5F7ABB8E0E}"/>
                </a:ext>
              </a:extLst>
            </p:cNvPr>
            <p:cNvSpPr/>
            <p:nvPr/>
          </p:nvSpPr>
          <p:spPr>
            <a:xfrm rot="10800009" flipH="1">
              <a:off x="5091369" y="3316061"/>
              <a:ext cx="160733" cy="21431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4" name="Linje">
              <a:extLst>
                <a:ext uri="{FF2B5EF4-FFF2-40B4-BE49-F238E27FC236}">
                  <a16:creationId xmlns:a16="http://schemas.microsoft.com/office/drawing/2014/main" id="{D6533254-4951-9331-72BA-2ED8EB77F0D9}"/>
                </a:ext>
              </a:extLst>
            </p:cNvPr>
            <p:cNvSpPr/>
            <p:nvPr/>
          </p:nvSpPr>
          <p:spPr>
            <a:xfrm rot="10800009" flipH="1">
              <a:off x="5700826" y="3516919"/>
              <a:ext cx="0" cy="23440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5" name="Linje">
              <a:extLst>
                <a:ext uri="{FF2B5EF4-FFF2-40B4-BE49-F238E27FC236}">
                  <a16:creationId xmlns:a16="http://schemas.microsoft.com/office/drawing/2014/main" id="{02A9E6E1-B377-8E06-015B-298BC28A0833}"/>
                </a:ext>
              </a:extLst>
            </p:cNvPr>
            <p:cNvSpPr/>
            <p:nvPr/>
          </p:nvSpPr>
          <p:spPr>
            <a:xfrm rot="10799991">
              <a:off x="6156234" y="3295973"/>
              <a:ext cx="160733" cy="2277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63495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16" name="[H. H. Clark and E. F. Schaefer (1989), «Contributing to discourse», in Cognitive Science]">
            <a:extLst>
              <a:ext uri="{FF2B5EF4-FFF2-40B4-BE49-F238E27FC236}">
                <a16:creationId xmlns:a16="http://schemas.microsoft.com/office/drawing/2014/main" id="{89F4629C-60F8-5C58-B7C7-D051C078B800}"/>
              </a:ext>
            </a:extLst>
          </p:cNvPr>
          <p:cNvSpPr txBox="1"/>
          <p:nvPr/>
        </p:nvSpPr>
        <p:spPr>
          <a:xfrm>
            <a:off x="1369405" y="4454728"/>
            <a:ext cx="3631978" cy="4437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[H. H. Clark and E. F. Schaefer (1989), «Contributing to discourse», in </a:t>
            </a:r>
            <a:r>
              <a:rPr lang="nb-NO" sz="1266" b="0" i="1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Cognitive Science</a:t>
            </a: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40F7BB-FF06-D88E-055C-434CD2F50A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Grounding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F7B1F7E-DC82-D0EF-6FF2-6E4DBDEC08D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209" y="1123761"/>
            <a:ext cx="5184574" cy="3086099"/>
          </a:xfrm>
        </p:spPr>
        <p:txBody>
          <a:bodyPr/>
          <a:lstStyle/>
          <a:p>
            <a:pPr lvl="0">
              <a:spcBef>
                <a:spcPts val="1300"/>
              </a:spcBef>
            </a:pPr>
            <a:r>
              <a:rPr lang="en-US" sz="2200"/>
              <a:t>Grounding is the process of gradually augmenting the common ground during the interaction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Variety of signals and strategies</a:t>
            </a:r>
          </a:p>
          <a:p>
            <a:pPr lvl="0">
              <a:spcBef>
                <a:spcPts val="1300"/>
              </a:spcBef>
            </a:pPr>
            <a:r>
              <a:rPr lang="en-US" sz="2200"/>
              <a:t>Multiple levels:</a:t>
            </a:r>
          </a:p>
          <a:p>
            <a:pPr lvl="1">
              <a:spcBef>
                <a:spcPts val="400"/>
              </a:spcBef>
            </a:pPr>
            <a:r>
              <a:rPr lang="en-US" sz="1600"/>
              <a:t>Contact (attention to interlocutor)</a:t>
            </a:r>
          </a:p>
          <a:p>
            <a:pPr lvl="1">
              <a:spcBef>
                <a:spcPts val="400"/>
              </a:spcBef>
            </a:pPr>
            <a:r>
              <a:rPr lang="en-US" sz="1600"/>
              <a:t>Perception (detection of utterance)</a:t>
            </a:r>
          </a:p>
          <a:p>
            <a:pPr lvl="1">
              <a:spcBef>
                <a:spcPts val="400"/>
              </a:spcBef>
            </a:pPr>
            <a:r>
              <a:rPr lang="en-US" sz="1600"/>
              <a:t>Understanding (comprehension of utterance)</a:t>
            </a:r>
          </a:p>
          <a:p>
            <a:pPr lvl="1">
              <a:spcBef>
                <a:spcPts val="400"/>
              </a:spcBef>
            </a:pPr>
            <a:r>
              <a:rPr lang="en-US" sz="1600"/>
              <a:t>Attitudinal reactions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6436D0C-352C-25B9-0E3B-E557523A0C6B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87D009-4D2D-48B5-B579-DB0228934F39}" type="slidenum">
              <a:rPr sz="1000"/>
              <a:t>28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" name="HHClark.jpg" descr="HHClark.jpg">
            <a:extLst>
              <a:ext uri="{FF2B5EF4-FFF2-40B4-BE49-F238E27FC236}">
                <a16:creationId xmlns:a16="http://schemas.microsoft.com/office/drawing/2014/main" id="{67A414FC-33CB-4B47-A2D6-8C2D9F56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77" y="970114"/>
            <a:ext cx="1218904" cy="1244013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>
                <a:alpha val="50000"/>
              </a:srgbClr>
            </a:outerShdw>
          </a:effectLst>
        </p:spPr>
      </p:pic>
      <p:pic>
        <p:nvPicPr>
          <p:cNvPr id="7" name="allwood.jpg" descr="allwood.jpg">
            <a:extLst>
              <a:ext uri="{FF2B5EF4-FFF2-40B4-BE49-F238E27FC236}">
                <a16:creationId xmlns:a16="http://schemas.microsoft.com/office/drawing/2014/main" id="{9BA4C970-A7B7-6C0C-ACFF-BB9521C3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271" y="2960187"/>
            <a:ext cx="1151933" cy="1467008"/>
          </a:xfrm>
          <a:prstGeom prst="rect">
            <a:avLst/>
          </a:prstGeom>
          <a:noFill/>
          <a:ln cap="flat">
            <a:noFill/>
          </a:ln>
          <a:effectLst>
            <a:outerShdw dist="12701" dir="5400000" algn="tl">
              <a:srgbClr val="000000">
                <a:alpha val="50000"/>
              </a:srgbClr>
            </a:outerShdw>
          </a:effectLst>
        </p:spPr>
      </p:pic>
      <p:sp>
        <p:nvSpPr>
          <p:cNvPr id="8" name="Herbert H. Clark…">
            <a:extLst>
              <a:ext uri="{FF2B5EF4-FFF2-40B4-BE49-F238E27FC236}">
                <a16:creationId xmlns:a16="http://schemas.microsoft.com/office/drawing/2014/main" id="{388D92B9-4F4F-3668-CBD0-768AE3A560CB}"/>
              </a:ext>
            </a:extLst>
          </p:cNvPr>
          <p:cNvSpPr txBox="1"/>
          <p:nvPr/>
        </p:nvSpPr>
        <p:spPr>
          <a:xfrm>
            <a:off x="5216322" y="2255687"/>
            <a:ext cx="1245696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Herbert H. Clark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psycholinguist</a:t>
            </a:r>
          </a:p>
        </p:txBody>
      </p:sp>
      <p:sp>
        <p:nvSpPr>
          <p:cNvPr id="9" name="Jens Allwood (1947,-)…">
            <a:extLst>
              <a:ext uri="{FF2B5EF4-FFF2-40B4-BE49-F238E27FC236}">
                <a16:creationId xmlns:a16="http://schemas.microsoft.com/office/drawing/2014/main" id="{85F2A26E-FC3B-32C0-FD30-F1BAA1AB84EB}"/>
              </a:ext>
            </a:extLst>
          </p:cNvPr>
          <p:cNvSpPr txBox="1"/>
          <p:nvPr/>
        </p:nvSpPr>
        <p:spPr>
          <a:xfrm>
            <a:off x="5245784" y="4541303"/>
            <a:ext cx="1355598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Jens Allwood linguist</a:t>
            </a:r>
          </a:p>
        </p:txBody>
      </p:sp>
      <p:sp>
        <p:nvSpPr>
          <p:cNvPr id="10" name="[Jens Allwood (1992), «On discourse cohesion», in Gothenburg papers in Theoretical Linguistics.]">
            <a:extLst>
              <a:ext uri="{FF2B5EF4-FFF2-40B4-BE49-F238E27FC236}">
                <a16:creationId xmlns:a16="http://schemas.microsoft.com/office/drawing/2014/main" id="{F41BCD86-32AE-0C80-1A36-7EB9FDE9945D}"/>
              </a:ext>
            </a:extLst>
          </p:cNvPr>
          <p:cNvSpPr txBox="1"/>
          <p:nvPr/>
        </p:nvSpPr>
        <p:spPr>
          <a:xfrm>
            <a:off x="1282354" y="4437756"/>
            <a:ext cx="3740600" cy="4437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[Jens Allwood (1992), «On discourse cohesion», in </a:t>
            </a:r>
            <a:r>
              <a:rPr lang="nb-NO" sz="1266" b="0" i="1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Gothenburg papers in Theoretical Linguistics</a:t>
            </a: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.]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9307C7-EE55-E517-DA64-4211C3B7B0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Grounding acts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D47D32-7C33-0663-9B42-3495E258AAF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en-US" sz="2000"/>
              <a:t>Backchannels: «</a:t>
            </a:r>
            <a:r>
              <a:rPr lang="en-US" sz="2000" i="1"/>
              <a:t>uh-uh</a:t>
            </a:r>
            <a:r>
              <a:rPr lang="en-US" sz="2000"/>
              <a:t>», «</a:t>
            </a:r>
            <a:r>
              <a:rPr lang="en-US" sz="2000" i="1"/>
              <a:t>mm</a:t>
            </a:r>
            <a:r>
              <a:rPr lang="en-US" sz="2000"/>
              <a:t>», «</a:t>
            </a:r>
            <a:r>
              <a:rPr lang="en-US" sz="2000" i="1"/>
              <a:t>yeah</a:t>
            </a:r>
            <a:r>
              <a:rPr lang="en-US" sz="2000"/>
              <a:t>»</a:t>
            </a:r>
          </a:p>
          <a:p>
            <a:pPr lvl="0">
              <a:spcBef>
                <a:spcPts val="1200"/>
              </a:spcBef>
            </a:pPr>
            <a:r>
              <a:rPr lang="en-US" sz="2000"/>
              <a:t>Explicit feedback: «</a:t>
            </a:r>
            <a:r>
              <a:rPr lang="en-US" sz="2000" i="1"/>
              <a:t>ja det skjønner jeg</a:t>
            </a:r>
            <a:r>
              <a:rPr lang="en-US" sz="2000"/>
              <a:t>»</a:t>
            </a:r>
          </a:p>
          <a:p>
            <a:pPr lvl="0">
              <a:spcBef>
                <a:spcPts val="1200"/>
              </a:spcBef>
            </a:pPr>
            <a:r>
              <a:rPr lang="en-US" sz="2000"/>
              <a:t>Implicit feedback:  A: «</a:t>
            </a:r>
            <a:r>
              <a:rPr lang="en-US" sz="2000" i="1"/>
              <a:t>I want to fly to Rome</a:t>
            </a:r>
            <a:r>
              <a:rPr lang="en-US" sz="2000"/>
              <a:t>» → B: «</a:t>
            </a:r>
            <a:r>
              <a:rPr lang="en-US" sz="2000" i="1"/>
              <a:t>there are two flights to Rome on Wednesday: ... </a:t>
            </a:r>
            <a:r>
              <a:rPr lang="en-US" sz="2000"/>
              <a:t>»</a:t>
            </a:r>
          </a:p>
          <a:p>
            <a:pPr lvl="0">
              <a:spcBef>
                <a:spcPts val="1200"/>
              </a:spcBef>
            </a:pPr>
            <a:r>
              <a:rPr lang="en-US" sz="2000"/>
              <a:t>Clarification strategies: «</a:t>
            </a:r>
            <a:r>
              <a:rPr lang="en-US" sz="2000" i="1"/>
              <a:t>Did you mean to Rome or to Goa?</a:t>
            </a:r>
            <a:r>
              <a:rPr lang="en-US" sz="2000"/>
              <a:t>», «</a:t>
            </a:r>
            <a:r>
              <a:rPr lang="en-US" sz="2000" i="1"/>
              <a:t>could you confirm that ...</a:t>
            </a:r>
            <a:r>
              <a:rPr lang="en-US" sz="2000"/>
              <a:t>»</a:t>
            </a:r>
          </a:p>
          <a:p>
            <a:pPr lvl="0">
              <a:spcBef>
                <a:spcPts val="1200"/>
              </a:spcBef>
            </a:pPr>
            <a:r>
              <a:rPr lang="en-US" sz="2000"/>
              <a:t>Repair strategies: «</a:t>
            </a:r>
            <a:r>
              <a:rPr lang="en-US" sz="2000" i="1"/>
              <a:t>OK, you’re not going to Goa.  Where do you want to go then?»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390B6D5-E6AF-4718-9FFC-BB84622F4432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5616E1-101E-450B-9E36-30478E581304}" type="slidenum">
              <a:rPr sz="1000"/>
              <a:t>29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3EEAF2-1D7B-B4FF-4EF9-90C2881C63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640" y="203115"/>
            <a:ext cx="6480718" cy="556275"/>
          </a:xfrm>
        </p:spPr>
        <p:txBody>
          <a:bodyPr/>
          <a:lstStyle/>
          <a:p>
            <a:pPr lvl="0"/>
            <a:r>
              <a:rPr lang="nb-NO"/>
              <a:t>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5E0283-CB03-EA66-BB93-2E8801DAFC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41730" y="892536"/>
            <a:ext cx="3238887" cy="3490685"/>
          </a:xfrm>
          <a:ln w="9528">
            <a:solidFill>
              <a:srgbClr val="000000"/>
            </a:solidFill>
            <a:prstDash val="solid"/>
          </a:ln>
        </p:spPr>
        <p:txBody>
          <a:bodyPr/>
          <a:lstStyle/>
          <a:p>
            <a:pPr marL="0" lvl="0" indent="0">
              <a:spcBef>
                <a:spcPts val="1200"/>
              </a:spcBef>
              <a:buNone/>
            </a:pPr>
            <a:r>
              <a:rPr lang="nb-NO" sz="2000" b="1"/>
              <a:t>Lectures</a:t>
            </a:r>
            <a:r>
              <a:rPr lang="nb-NO" sz="2000"/>
              <a:t>:</a:t>
            </a:r>
          </a:p>
          <a:p>
            <a:pPr marL="287999" lvl="0" indent="-287999">
              <a:spcBef>
                <a:spcPts val="1200"/>
              </a:spcBef>
            </a:pPr>
            <a:r>
              <a:rPr lang="nb-NO" sz="2000"/>
              <a:t>October 17: </a:t>
            </a:r>
          </a:p>
          <a:p>
            <a:pPr marL="359999" lvl="1" indent="-287999">
              <a:spcBef>
                <a:spcPts val="600"/>
              </a:spcBef>
            </a:pPr>
            <a:r>
              <a:rPr lang="nb-NO" sz="1600"/>
              <a:t>What is dialogue?</a:t>
            </a:r>
          </a:p>
          <a:p>
            <a:pPr marL="359999" lvl="1" indent="-287999">
              <a:spcBef>
                <a:spcPts val="0"/>
              </a:spcBef>
              <a:spcAft>
                <a:spcPts val="600"/>
              </a:spcAft>
            </a:pPr>
            <a:r>
              <a:rPr lang="nb-NO" sz="1600"/>
              <a:t>Basic chatbot models</a:t>
            </a:r>
          </a:p>
          <a:p>
            <a:pPr marL="287999" lvl="0" indent="-287999">
              <a:spcBef>
                <a:spcPts val="600"/>
              </a:spcBef>
            </a:pPr>
            <a:r>
              <a:rPr lang="nb-NO" sz="2000"/>
              <a:t>October 24:</a:t>
            </a:r>
          </a:p>
          <a:p>
            <a:pPr marL="359999" lvl="1" indent="-287999">
              <a:spcBef>
                <a:spcPts val="600"/>
              </a:spcBef>
            </a:pPr>
            <a:r>
              <a:rPr lang="nb-NO" sz="1600"/>
              <a:t>Chatbots (cont') &amp; NLU</a:t>
            </a:r>
          </a:p>
          <a:p>
            <a:pPr marL="359999" lvl="1" indent="-287999">
              <a:spcBef>
                <a:spcPts val="0"/>
              </a:spcBef>
              <a:spcAft>
                <a:spcPts val="600"/>
              </a:spcAft>
            </a:pPr>
            <a:r>
              <a:rPr lang="nb-NO" sz="1600"/>
              <a:t>Short intro to ASR</a:t>
            </a:r>
          </a:p>
          <a:p>
            <a:pPr marL="287999" lvl="0" indent="-287999">
              <a:spcBef>
                <a:spcPts val="600"/>
              </a:spcBef>
            </a:pPr>
            <a:r>
              <a:rPr lang="nb-NO" sz="2000"/>
              <a:t>October 31:</a:t>
            </a:r>
          </a:p>
          <a:p>
            <a:pPr marL="359999" lvl="1" indent="-287999">
              <a:spcBef>
                <a:spcPts val="600"/>
              </a:spcBef>
            </a:pPr>
            <a:r>
              <a:rPr lang="nb-NO" sz="1600"/>
              <a:t>Dialogue management</a:t>
            </a:r>
          </a:p>
          <a:p>
            <a:pPr marL="359999" lvl="1" indent="-287999">
              <a:spcBef>
                <a:spcPts val="0"/>
              </a:spcBef>
            </a:pPr>
            <a:r>
              <a:rPr lang="nb-NO" sz="1600"/>
              <a:t>System design &amp; evaluation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2B1BAC-B32C-BF9C-6123-9F64B1553A24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4D8BEE-299A-42A1-87F7-9C6BC87A0C2D}" type="slidenum">
              <a:rPr lang="en-GB" sz="1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3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EAF5ED2-1274-6DC1-A2EB-D94E50D1E8D6}"/>
              </a:ext>
            </a:extLst>
          </p:cNvPr>
          <p:cNvSpPr txBox="1"/>
          <p:nvPr/>
        </p:nvSpPr>
        <p:spPr>
          <a:xfrm>
            <a:off x="3616305" y="717291"/>
            <a:ext cx="3159105" cy="3762051"/>
          </a:xfrm>
          <a:prstGeom prst="rect">
            <a:avLst/>
          </a:prstGeom>
          <a:noFill/>
          <a:ln w="9528" cap="flat">
            <a:solidFill>
              <a:srgbClr val="4472C4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Lab sessions:</a:t>
            </a:r>
          </a:p>
          <a:p>
            <a:pPr marL="287999" marR="0" lvl="0" indent="-287999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October 20:</a:t>
            </a:r>
          </a:p>
          <a:p>
            <a:pPr marL="359999" marR="0" lvl="1" indent="-287999" algn="l" defTabSz="914354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Linguistic analysis</a:t>
            </a:r>
          </a:p>
          <a:p>
            <a:pPr marL="359999" marR="0" lvl="1" indent="-287999" algn="l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Basics of </a:t>
            </a:r>
            <a:r>
              <a:rPr lang="en-US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Numpy</a:t>
            </a:r>
            <a:endParaRPr lang="en-US" sz="16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  <a:p>
            <a:pPr marL="287999" marR="0" lvl="0" indent="-287999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October 27:</a:t>
            </a:r>
          </a:p>
          <a:p>
            <a:pPr marL="359999" marR="0" lvl="1" indent="-287999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Exercises on NLU &amp; ASR</a:t>
            </a:r>
          </a:p>
          <a:p>
            <a:pPr marL="287999" marR="0" lvl="0" indent="-287999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November 3:</a:t>
            </a:r>
          </a:p>
          <a:p>
            <a:pPr marL="359999" marR="0" lvl="1" indent="-287999" algn="l" defTabSz="914354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Exercises on dialogue management &amp; RL</a:t>
            </a:r>
          </a:p>
          <a:p>
            <a:pPr marL="359999" marR="0" lvl="1" indent="-287999" algn="l" defTabSz="91435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Help with assignment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54BDCC-B108-1B3D-86BC-A4FCD76AF9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Examples of grounding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ED0F3262-695D-3398-0E0C-A50BED9C4F01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A24BEF-611D-4DFC-9A9F-436A59FDF5E5}" type="slidenum">
              <a:rPr sz="1000"/>
              <a:t>30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" name="10.mov" descr="10.mov">
            <a:extLst>
              <a:ext uri="{FF2B5EF4-FFF2-40B4-BE49-F238E27FC236}">
                <a16:creationId xmlns:a16="http://schemas.microsoft.com/office/drawing/2014/main" id="{32C2190D-BB2E-E291-36E2-293C47228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724" y="4560835"/>
            <a:ext cx="354951" cy="3549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2A9FCA6C-12A9-1328-7186-6937D3EA3410}"/>
              </a:ext>
            </a:extLst>
          </p:cNvPr>
          <p:cNvSpPr txBox="1"/>
          <p:nvPr/>
        </p:nvSpPr>
        <p:spPr>
          <a:xfrm>
            <a:off x="2377728" y="4591167"/>
            <a:ext cx="3747247" cy="4437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266" b="0" i="1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Norske talespråkskorpus - Oslo delen</a:t>
            </a: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» (NoTa), collected and annotated by the Tekstlaboratoriet]</a:t>
            </a:r>
          </a:p>
        </p:txBody>
      </p:sp>
      <p:graphicFrame>
        <p:nvGraphicFramePr>
          <p:cNvPr id="6" name="Tabell">
            <a:extLst>
              <a:ext uri="{FF2B5EF4-FFF2-40B4-BE49-F238E27FC236}">
                <a16:creationId xmlns:a16="http://schemas.microsoft.com/office/drawing/2014/main" id="{B35A9537-4D91-4F5B-98BF-31AE9F2B3256}"/>
              </a:ext>
            </a:extLst>
          </p:cNvPr>
          <p:cNvGraphicFramePr>
            <a:graphicFrameLocks noGrp="1"/>
          </p:cNvGraphicFramePr>
          <p:nvPr/>
        </p:nvGraphicFramePr>
        <p:xfrm>
          <a:off x="268458" y="987570"/>
          <a:ext cx="6112872" cy="355316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946839">
                  <a:extLst>
                    <a:ext uri="{9D8B030D-6E8A-4147-A177-3AD203B41FA5}">
                      <a16:colId xmlns:a16="http://schemas.microsoft.com/office/drawing/2014/main" val="561286707"/>
                    </a:ext>
                  </a:extLst>
                </a:gridCol>
                <a:gridCol w="4166033">
                  <a:extLst>
                    <a:ext uri="{9D8B030D-6E8A-4147-A177-3AD203B41FA5}">
                      <a16:colId xmlns:a16="http://schemas.microsoft.com/office/drawing/2014/main" val="2269745181"/>
                    </a:ext>
                  </a:extLst>
                </a:gridCol>
              </a:tblGrid>
              <a:tr h="31647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vi vasker den hver dag vi # vi har mopp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019126560"/>
                  </a:ext>
                </a:extLst>
              </a:tr>
              <a:tr h="8422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mm</a:t>
                      </a: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 ## </a:t>
                      </a:r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 det er fort og faren til M27 legger nytt teppe han # det er gjort på to timer ## så det er fort gjort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597741726"/>
                  </a:ext>
                </a:extLst>
              </a:tr>
              <a:tr h="31647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 ## da er ikke noe sak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220894727"/>
                  </a:ext>
                </a:extLst>
              </a:tr>
              <a:tr h="57936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vi har skifta teppe tre ganger allerede han gjør det gratis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104726047"/>
                  </a:ext>
                </a:extLst>
              </a:tr>
              <a:tr h="31647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hæ ?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088336374"/>
                  </a:ext>
                </a:extLst>
              </a:tr>
              <a:tr h="31647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vi har skifta teppe tre ganger og # han han ...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547112747"/>
                  </a:ext>
                </a:extLst>
              </a:tr>
              <a:tr h="31647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* </a:t>
                      </a:r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jeg skjønner ikke</a:t>
                      </a: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 hvorfor dere har teppe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320263777"/>
                  </a:ext>
                </a:extLst>
              </a:tr>
              <a:tr h="549179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7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32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jeg syns det var rart jeg </a:t>
                      </a:r>
                      <a:r>
                        <a:rPr lang="nb-NO" sz="1700" b="1">
                          <a:latin typeface="Gill Sans"/>
                          <a:ea typeface="Gill Sans"/>
                          <a:cs typeface="Gill Sans"/>
                        </a:rPr>
                        <a:t>òg</a:t>
                      </a:r>
                      <a:r>
                        <a:rPr lang="nb-NO" sz="1700">
                          <a:latin typeface="Gill Sans"/>
                          <a:ea typeface="Gill Sans"/>
                          <a:cs typeface="Gill Sans"/>
                        </a:rPr>
                        <a:t> # men e # (sibilant)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82247892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6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52BFF3-7007-0D46-BB41-354A8AF6A1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Examples of grounding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B9CF8092-6F54-73A5-7F0F-AB8FC21B5975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1B00E85-B0AB-4ECE-9EA5-3574FFAAF414}" type="slidenum">
              <a:rPr sz="1000"/>
              <a:t>31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graphicFrame>
        <p:nvGraphicFramePr>
          <p:cNvPr id="4" name="Tabell">
            <a:extLst>
              <a:ext uri="{FF2B5EF4-FFF2-40B4-BE49-F238E27FC236}">
                <a16:creationId xmlns:a16="http://schemas.microsoft.com/office/drawing/2014/main" id="{EEA4F8A8-9DB3-17B3-44EA-CE4AD97A58A3}"/>
              </a:ext>
            </a:extLst>
          </p:cNvPr>
          <p:cNvGraphicFramePr>
            <a:graphicFrameLocks noGrp="1"/>
          </p:cNvGraphicFramePr>
          <p:nvPr/>
        </p:nvGraphicFramePr>
        <p:xfrm>
          <a:off x="222766" y="915579"/>
          <a:ext cx="6086557" cy="3519789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531382">
                  <a:extLst>
                    <a:ext uri="{9D8B030D-6E8A-4147-A177-3AD203B41FA5}">
                      <a16:colId xmlns:a16="http://schemas.microsoft.com/office/drawing/2014/main" val="3511461810"/>
                    </a:ext>
                  </a:extLst>
                </a:gridCol>
                <a:gridCol w="4555175">
                  <a:extLst>
                    <a:ext uri="{9D8B030D-6E8A-4147-A177-3AD203B41FA5}">
                      <a16:colId xmlns:a16="http://schemas.microsoft.com/office/drawing/2014/main" val="1188931952"/>
                    </a:ext>
                  </a:extLst>
                </a:gridCol>
              </a:tblGrid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e # </a:t>
                      </a:r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nei</a:t>
                      </a: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 det er ikke mange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359594879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ja * nei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354703463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men heldigvis så var ikke Petter Rudi tatt ut denne gangen da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931647591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ja</a:t>
                      </a: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 # jeg skjønner ikke hva han skal på landslaget å gjøre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119673057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* nei han har ingen ting på landslaget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803130655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nei</a:t>
                      </a: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 # definitivt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645820754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å gjøre # han er ubrukelig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1352105355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* moldensere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81169909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hm?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760690097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ja disse moldenserne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783667076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en gang til?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995579564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2: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/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disse moldenserne  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3160602476"/>
                  </a:ext>
                </a:extLst>
              </a:tr>
              <a:tr h="270753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lang="nb-NO" sz="1400" b="1" i="1">
                          <a:latin typeface="Gill Sans"/>
                          <a:ea typeface="Gill Sans"/>
                          <a:cs typeface="Gill Sans"/>
                        </a:rPr>
                        <a:t>Speaker 1:</a:t>
                      </a:r>
                    </a:p>
                  </a:txBody>
                  <a:tcPr marL="26791" marR="26791" marT="26791" marB="26791"/>
                </a:tc>
                <a:tc>
                  <a:txBody>
                    <a:bodyPr/>
                    <a:lstStyle/>
                    <a:p>
                      <a:pPr lvl="0" algn="l" defTabSz="457200">
                        <a:defRPr sz="2600">
                          <a:latin typeface="Gill Sans"/>
                          <a:ea typeface="Gill Sans"/>
                          <a:cs typeface="Gill Sans"/>
                        </a:defRPr>
                      </a:pP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* </a:t>
                      </a:r>
                      <a:r>
                        <a:rPr lang="nb-NO" sz="1400" b="1">
                          <a:latin typeface="Gill Sans"/>
                          <a:ea typeface="Gill Sans"/>
                          <a:cs typeface="Gill Sans"/>
                        </a:rPr>
                        <a:t>å ja</a:t>
                      </a:r>
                      <a:r>
                        <a:rPr lang="nb-NO" sz="1400">
                          <a:latin typeface="Gill Sans"/>
                          <a:ea typeface="Gill Sans"/>
                          <a:cs typeface="Gill Sans"/>
                        </a:rPr>
                        <a:t> (fremre klikkelyd) # unnskyld # jeg hørte ikke hva du sa</a:t>
                      </a:r>
                    </a:p>
                  </a:txBody>
                  <a:tcPr marL="26791" marR="26791" marT="26791" marB="26791" anchor="ctr"/>
                </a:tc>
                <a:extLst>
                  <a:ext uri="{0D108BD9-81ED-4DB2-BD59-A6C34878D82A}">
                    <a16:rowId xmlns:a16="http://schemas.microsoft.com/office/drawing/2014/main" val="2835754397"/>
                  </a:ext>
                </a:extLst>
              </a:tr>
            </a:tbl>
          </a:graphicData>
        </a:graphic>
      </p:graphicFrame>
      <p:pic>
        <p:nvPicPr>
          <p:cNvPr id="5" name="grounding.mov" descr="grounding.mov">
            <a:extLst>
              <a:ext uri="{FF2B5EF4-FFF2-40B4-BE49-F238E27FC236}">
                <a16:creationId xmlns:a16="http://schemas.microsoft.com/office/drawing/2014/main" id="{092F9A1F-EB6F-75C2-9FDF-2EA451EE47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6330" y="4446992"/>
            <a:ext cx="354951" cy="3549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[«Norske talespråkskorpus - Oslo delen» (NoTa), collected and annotated by the Tekstlaboratoriet]">
            <a:extLst>
              <a:ext uri="{FF2B5EF4-FFF2-40B4-BE49-F238E27FC236}">
                <a16:creationId xmlns:a16="http://schemas.microsoft.com/office/drawing/2014/main" id="{F7BAA7EA-4E6F-A5CA-664C-B15D2E6C504F}"/>
              </a:ext>
            </a:extLst>
          </p:cNvPr>
          <p:cNvSpPr txBox="1"/>
          <p:nvPr/>
        </p:nvSpPr>
        <p:spPr>
          <a:xfrm>
            <a:off x="2151678" y="4549230"/>
            <a:ext cx="3747247" cy="4437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[«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Norske </a:t>
            </a:r>
            <a:r>
              <a:rPr lang="nb-NO" sz="1266" b="0" i="1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talespråkskorpus</a:t>
            </a:r>
            <a:r>
              <a:rPr lang="nb-NO" sz="1266" b="0" i="1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- Oslo delen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» (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NoTa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),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collected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and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annotated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by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the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 </a:t>
            </a:r>
            <a:r>
              <a:rPr lang="nb-NO" sz="1266" b="0" i="0" u="none" strike="noStrike" kern="0" cap="none" spc="0" baseline="0" dirty="0" err="1">
                <a:solidFill>
                  <a:srgbClr val="E32400"/>
                </a:solidFill>
                <a:uFillTx/>
                <a:latin typeface="Arial"/>
              </a:rPr>
              <a:t>Tekstlaboratoriet</a:t>
            </a:r>
            <a:r>
              <a:rPr lang="nb-NO" sz="1266" b="0" i="0" u="none" strike="noStrike" kern="0" cap="none" spc="0" baseline="0" dirty="0">
                <a:solidFill>
                  <a:srgbClr val="E32400"/>
                </a:solidFill>
                <a:uFillTx/>
                <a:latin typeface="Arial"/>
              </a:rPr>
              <a:t>]</a:t>
            </a:r>
          </a:p>
        </p:txBody>
      </p:sp>
      <p:grpSp>
        <p:nvGrpSpPr>
          <p:cNvPr id="7" name="Grupper">
            <a:extLst>
              <a:ext uri="{FF2B5EF4-FFF2-40B4-BE49-F238E27FC236}">
                <a16:creationId xmlns:a16="http://schemas.microsoft.com/office/drawing/2014/main" id="{D11CEFE8-2DE2-6293-5A82-332D8B9FBFDF}"/>
              </a:ext>
            </a:extLst>
          </p:cNvPr>
          <p:cNvGrpSpPr/>
          <p:nvPr/>
        </p:nvGrpSpPr>
        <p:grpSpPr>
          <a:xfrm>
            <a:off x="2210095" y="2290462"/>
            <a:ext cx="4187320" cy="1493498"/>
            <a:chOff x="2210095" y="2290462"/>
            <a:chExt cx="4187320" cy="1493498"/>
          </a:xfrm>
        </p:grpSpPr>
        <p:sp>
          <p:nvSpPr>
            <p:cNvPr id="8" name="Linje">
              <a:extLst>
                <a:ext uri="{FF2B5EF4-FFF2-40B4-BE49-F238E27FC236}">
                  <a16:creationId xmlns:a16="http://schemas.microsoft.com/office/drawing/2014/main" id="{77028984-9E3A-D4B6-7864-7332965FA014}"/>
                </a:ext>
              </a:extLst>
            </p:cNvPr>
            <p:cNvSpPr/>
            <p:nvPr/>
          </p:nvSpPr>
          <p:spPr>
            <a:xfrm flipH="1" flipV="1">
              <a:off x="4534052" y="2290462"/>
              <a:ext cx="348258" cy="5960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9" name="implicit feedback (repetition of landslaget)">
              <a:extLst>
                <a:ext uri="{FF2B5EF4-FFF2-40B4-BE49-F238E27FC236}">
                  <a16:creationId xmlns:a16="http://schemas.microsoft.com/office/drawing/2014/main" id="{73EB7A03-B1B6-FEE2-982C-8788A6807835}"/>
                </a:ext>
              </a:extLst>
            </p:cNvPr>
            <p:cNvSpPr txBox="1"/>
            <p:nvPr/>
          </p:nvSpPr>
          <p:spPr>
            <a:xfrm>
              <a:off x="4086855" y="2806878"/>
              <a:ext cx="2310560" cy="5410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0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implicit feedback (repetition of </a:t>
              </a:r>
              <a:r>
                <a:rPr lang="nb-NO" sz="1582" b="0" i="1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landslaget</a:t>
              </a: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)</a:t>
              </a: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925A0268-C0BE-8A91-C323-DE7435FDF5DA}"/>
                </a:ext>
              </a:extLst>
            </p:cNvPr>
            <p:cNvSpPr/>
            <p:nvPr/>
          </p:nvSpPr>
          <p:spPr>
            <a:xfrm flipH="1" flipV="1">
              <a:off x="2210095" y="3268266"/>
              <a:ext cx="1567162" cy="1808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1BAA86A9-2003-893E-666A-3204F9E25C9A}"/>
                </a:ext>
              </a:extLst>
            </p:cNvPr>
            <p:cNvSpPr/>
            <p:nvPr/>
          </p:nvSpPr>
          <p:spPr>
            <a:xfrm flipH="1">
              <a:off x="2859731" y="3562950"/>
              <a:ext cx="937616" cy="2210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2" name="clarification requests">
              <a:extLst>
                <a:ext uri="{FF2B5EF4-FFF2-40B4-BE49-F238E27FC236}">
                  <a16:creationId xmlns:a16="http://schemas.microsoft.com/office/drawing/2014/main" id="{379D67AA-4981-C9E3-236F-47CA47879B40}"/>
                </a:ext>
              </a:extLst>
            </p:cNvPr>
            <p:cNvSpPr txBox="1"/>
            <p:nvPr/>
          </p:nvSpPr>
          <p:spPr>
            <a:xfrm>
              <a:off x="3831473" y="3347911"/>
              <a:ext cx="2310560" cy="29757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582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clarification requests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8E59C4-D37F-FA56-6C49-D92D359625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Grounding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7FCDEF1-63C8-0170-1460-FCFBF20E203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en-US" sz="2000"/>
              <a:t>Common ground is more than «knowledge that happens to be shared by all participants»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The participants must also know that it is shared   (i.e. know that the others know it as well)</a:t>
            </a:r>
          </a:p>
          <a:p>
            <a:pPr lvl="0">
              <a:spcBef>
                <a:spcPts val="1200"/>
              </a:spcBef>
            </a:pPr>
            <a:r>
              <a:rPr lang="en-US" sz="2000"/>
              <a:t>Given two speakers A and B, the common ground CG can be defined as :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8434F9-3C58-C36B-E07A-591B4F541F4F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F91C3E-F2D6-4D50-B105-94F161CA0348}" type="slidenum">
              <a:rPr sz="1000"/>
              <a:t>32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F3225E07-EEB5-AD1D-6FB8-BD37BCA97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112" y="3353845"/>
            <a:ext cx="4333131" cy="15941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FB22BD-91DF-4A16-87C6-58971A6273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99880E-85B5-A00B-614A-92D3FAC0EAC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143009"/>
            <a:ext cx="6336700" cy="3086099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en-US" sz="2000" dirty="0"/>
              <a:t>Very often, part of the meaning of utterance is not explicitly stated, but only implied</a:t>
            </a:r>
          </a:p>
          <a:p>
            <a:pPr lvl="0">
              <a:spcBef>
                <a:spcPts val="1200"/>
              </a:spcBef>
            </a:pPr>
            <a:endParaRPr lang="en-US" sz="2000" dirty="0"/>
          </a:p>
          <a:p>
            <a:pPr lvl="0">
              <a:spcBef>
                <a:spcPts val="1200"/>
              </a:spcBef>
            </a:pPr>
            <a:endParaRPr lang="en-US" sz="2000" dirty="0"/>
          </a:p>
          <a:p>
            <a:pPr lvl="0">
              <a:spcBef>
                <a:spcPts val="1200"/>
              </a:spcBef>
            </a:pPr>
            <a:r>
              <a:rPr lang="en-US" sz="2000" dirty="0"/>
              <a:t>How can we retrieve this «suggested» meaning, and go beyond literal interpretations?</a:t>
            </a:r>
          </a:p>
          <a:p>
            <a:pPr lvl="1">
              <a:spcBef>
                <a:spcPts val="400"/>
              </a:spcBef>
            </a:pPr>
            <a:r>
              <a:rPr lang="en-US" sz="1800" dirty="0"/>
              <a:t>Need to make some </a:t>
            </a:r>
            <a:r>
              <a:rPr lang="en-US" sz="1800" i="1" dirty="0"/>
              <a:t>assumptions</a:t>
            </a:r>
            <a:r>
              <a:rPr lang="en-US" sz="1800" dirty="0"/>
              <a:t> about the speaker to help us infer the hidden part</a:t>
            </a:r>
          </a:p>
          <a:p>
            <a:pPr lvl="0">
              <a:spcBef>
                <a:spcPts val="1200"/>
              </a:spcBef>
            </a:pPr>
            <a:endParaRPr lang="nb-NO" sz="20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6945AED-73C3-B282-67BA-BB1F1FB204A8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CF4751F-E6A7-4AA8-B790-BE68AF860BDB}" type="slidenum">
              <a:rPr sz="1000"/>
              <a:t>33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A: «Is William working today?»…">
            <a:extLst>
              <a:ext uri="{FF2B5EF4-FFF2-40B4-BE49-F238E27FC236}">
                <a16:creationId xmlns:a16="http://schemas.microsoft.com/office/drawing/2014/main" id="{75691DDA-AEB5-3358-493F-ABC4E5AC262F}"/>
              </a:ext>
            </a:extLst>
          </p:cNvPr>
          <p:cNvSpPr txBox="1"/>
          <p:nvPr/>
        </p:nvSpPr>
        <p:spPr>
          <a:xfrm>
            <a:off x="1340766" y="2073429"/>
            <a:ext cx="3361096" cy="5703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5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3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98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A: «Is William working today?»</a:t>
            </a:r>
          </a:p>
          <a:p>
            <a:pPr marL="0" marR="0" lvl="0" indent="0" algn="l" defTabSz="914400" rtl="0" fontAlgn="auto" hangingPunct="1">
              <a:lnSpc>
                <a:spcPct val="5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3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98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B: «He has a cold»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86D6C9-F3D5-01F2-32F8-266672EADF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58AF6E-16F9-9ED2-7A33-A5BF609EBEF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143009"/>
            <a:ext cx="4680520" cy="3086099"/>
          </a:xfrm>
        </p:spPr>
        <p:txBody>
          <a:bodyPr/>
          <a:lstStyle/>
          <a:p>
            <a:pPr lvl="0"/>
            <a:r>
              <a:rPr lang="en-US"/>
              <a:t>Same idea again: dialogue as a </a:t>
            </a:r>
            <a:r>
              <a:rPr lang="en-US" i="1"/>
              <a:t>collaborative process</a:t>
            </a:r>
          </a:p>
          <a:p>
            <a:pPr lvl="0"/>
            <a:r>
              <a:rPr lang="en-US"/>
              <a:t>Grice’s </a:t>
            </a:r>
            <a:r>
              <a:rPr lang="en-US" i="1"/>
              <a:t>Cooperative Principle</a:t>
            </a:r>
            <a:r>
              <a:rPr lang="en-US"/>
              <a:t>: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Maxim of Quality: «be truthful»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Maxim of Quantity: «be exactly as informative as required»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Maxim of Relation: «be relevant»</a:t>
            </a:r>
          </a:p>
          <a:p>
            <a:pPr lvl="1">
              <a:spcBef>
                <a:spcPts val="400"/>
              </a:spcBef>
            </a:pPr>
            <a:r>
              <a:rPr lang="en-US" sz="1800"/>
              <a:t>Maxim of Manner: «be clear»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92D243E-A6A3-5D16-3B17-D0C70361D702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4BF3DF-1A06-4924-86E4-F0F5417B1866}" type="slidenum">
              <a:rPr sz="1000"/>
              <a:t>34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grice.jpg" descr="grice.jpg">
            <a:extLst>
              <a:ext uri="{FF2B5EF4-FFF2-40B4-BE49-F238E27FC236}">
                <a16:creationId xmlns:a16="http://schemas.microsoft.com/office/drawing/2014/main" id="{8062C14A-6BD1-9D18-7792-8A682D1CC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22" y="1084963"/>
            <a:ext cx="1393033" cy="1483531"/>
          </a:xfrm>
          <a:prstGeom prst="rect">
            <a:avLst/>
          </a:prstGeom>
          <a:noFill/>
          <a:ln cap="flat">
            <a:noFill/>
          </a:ln>
          <a:effectLst>
            <a:outerShdw dist="76205" dir="2700000" algn="tl">
              <a:srgbClr val="000000">
                <a:alpha val="75000"/>
              </a:srgbClr>
            </a:outerShdw>
          </a:effectLst>
        </p:spPr>
      </p:pic>
      <p:sp>
        <p:nvSpPr>
          <p:cNvPr id="6" name="Paul Grice (1913-1988)…">
            <a:extLst>
              <a:ext uri="{FF2B5EF4-FFF2-40B4-BE49-F238E27FC236}">
                <a16:creationId xmlns:a16="http://schemas.microsoft.com/office/drawing/2014/main" id="{67174503-FEC5-D881-A236-D4B667504AAA}"/>
              </a:ext>
            </a:extLst>
          </p:cNvPr>
          <p:cNvSpPr txBox="1"/>
          <p:nvPr/>
        </p:nvSpPr>
        <p:spPr>
          <a:xfrm>
            <a:off x="5142658" y="2617332"/>
            <a:ext cx="1653902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Paul Grice (1913-1988)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philosopher of language</a:t>
            </a:r>
          </a:p>
        </p:txBody>
      </p:sp>
      <p:sp>
        <p:nvSpPr>
          <p:cNvPr id="7" name="[Paul Grice (1975), Logic and Conversation.]">
            <a:extLst>
              <a:ext uri="{FF2B5EF4-FFF2-40B4-BE49-F238E27FC236}">
                <a16:creationId xmlns:a16="http://schemas.microsoft.com/office/drawing/2014/main" id="{C26B1BF1-765D-24DF-98AA-6ECBD26C4CBB}"/>
              </a:ext>
            </a:extLst>
          </p:cNvPr>
          <p:cNvSpPr txBox="1"/>
          <p:nvPr/>
        </p:nvSpPr>
        <p:spPr>
          <a:xfrm>
            <a:off x="1720085" y="4699112"/>
            <a:ext cx="3301752" cy="2488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2400" b="0" i="0" u="none" strike="noStrike" kern="0" cap="none" spc="0" baseline="0">
                <a:solidFill>
                  <a:srgbClr val="E32400"/>
                </a:solidFill>
                <a:uFillTx/>
              </a:defRPr>
            </a:pP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[Paul Grice (1975), </a:t>
            </a:r>
            <a:r>
              <a:rPr lang="nb-NO" sz="1266" b="0" i="1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Logic and Conversation</a:t>
            </a:r>
            <a:r>
              <a:rPr lang="nb-NO" sz="1266" b="0" i="0" u="none" strike="noStrike" kern="0" cap="none" spc="0" baseline="0">
                <a:solidFill>
                  <a:srgbClr val="E32400"/>
                </a:solidFill>
                <a:uFillTx/>
                <a:latin typeface="Arial"/>
              </a:rPr>
              <a:t>.]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11CE60-0C20-FE8A-5352-5BD78136A57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8D3EBC-74C4-CA56-6167-3E811EEC66C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143009"/>
            <a:ext cx="4824538" cy="3506812"/>
          </a:xfrm>
        </p:spPr>
        <p:txBody>
          <a:bodyPr/>
          <a:lstStyle/>
          <a:p>
            <a:pPr lvl="0"/>
            <a:r>
              <a:rPr lang="en-US" dirty="0"/>
              <a:t>Based on the cooperative principle, one can draw </a:t>
            </a:r>
            <a:r>
              <a:rPr lang="en-US" i="1" dirty="0"/>
              <a:t>conversational implicatures</a:t>
            </a:r>
          </a:p>
          <a:p>
            <a:pPr lvl="1"/>
            <a:r>
              <a:rPr lang="en-US" sz="2000" dirty="0"/>
              <a:t>All participants are assumed to adhere to the maxims</a:t>
            </a:r>
          </a:p>
          <a:p>
            <a:pPr lvl="1"/>
            <a:r>
              <a:rPr lang="en-US" sz="2000" dirty="0"/>
              <a:t>If an utterance initially seems to deliberately violate a maxim, the listener will then infer additional hypotheses required to make sense of the utterance</a:t>
            </a:r>
          </a:p>
          <a:p>
            <a:pPr lvl="0"/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229B6A7-B2EE-9927-6ADA-25AAB19BEEA7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1B125D-61BD-49ED-B318-D2BC821871EB}" type="slidenum">
              <a:rPr sz="1000"/>
              <a:t>35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iStock_000007573247XSmallconversations.jpg" descr="iStock_000007573247XSmallconversations.jpg">
            <a:extLst>
              <a:ext uri="{FF2B5EF4-FFF2-40B4-BE49-F238E27FC236}">
                <a16:creationId xmlns:a16="http://schemas.microsoft.com/office/drawing/2014/main" id="{A93953E5-BAB8-85DE-F800-ECFC63156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143" y="1156597"/>
            <a:ext cx="1814955" cy="16078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6E45E-49AD-5695-7240-FB5389A027C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9B100B-AA62-0C25-D71C-2569E79AE4E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923678"/>
            <a:ext cx="6480718" cy="2377430"/>
          </a:xfrm>
        </p:spPr>
        <p:txBody>
          <a:bodyPr/>
          <a:lstStyle/>
          <a:p>
            <a:pPr lvl="0">
              <a:spcBef>
                <a:spcPts val="1100"/>
              </a:spcBef>
            </a:pPr>
            <a:r>
              <a:rPr lang="en-US" sz="1800"/>
              <a:t>At first glance, B seems to violate the maxim of relevance - he does not directly answer A’s question</a:t>
            </a:r>
          </a:p>
          <a:p>
            <a:pPr lvl="0">
              <a:spcBef>
                <a:spcPts val="1100"/>
              </a:spcBef>
            </a:pPr>
            <a:r>
              <a:rPr lang="en-US" sz="1800"/>
              <a:t>But looking at the utterance more closely, we can read it as implying that (due to his cold) he is probably at home, and thus not working today</a:t>
            </a:r>
          </a:p>
          <a:p>
            <a:pPr lvl="0">
              <a:spcBef>
                <a:spcPts val="1100"/>
              </a:spcBef>
            </a:pPr>
            <a:r>
              <a:rPr lang="en-US" sz="1800"/>
              <a:t>This is because we assume that B is cooperative and wouldn’t have uttered «he has a cold» if it didn’t help answering A’s question</a:t>
            </a:r>
          </a:p>
          <a:p>
            <a:pPr lvl="0">
              <a:spcBef>
                <a:spcPts val="1100"/>
              </a:spcBef>
            </a:pPr>
            <a:endParaRPr lang="nb-NO" sz="18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3A0231-AA99-5D59-74C4-C1DC5E3C65D6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7DE11ED-27AB-47B4-A2B2-F81F12AA2E90}" type="slidenum">
              <a:rPr sz="1000"/>
              <a:t>36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A: «Is William working today?»…">
            <a:extLst>
              <a:ext uri="{FF2B5EF4-FFF2-40B4-BE49-F238E27FC236}">
                <a16:creationId xmlns:a16="http://schemas.microsoft.com/office/drawing/2014/main" id="{4D391C36-AEAE-7500-15EC-F54D83DB6B35}"/>
              </a:ext>
            </a:extLst>
          </p:cNvPr>
          <p:cNvSpPr txBox="1"/>
          <p:nvPr/>
        </p:nvSpPr>
        <p:spPr>
          <a:xfrm>
            <a:off x="1700811" y="1207629"/>
            <a:ext cx="3375525" cy="5703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5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3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98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</a:t>
            </a:r>
            <a:r>
              <a:rPr lang="nb-NO" sz="1898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: «Is William working today?»</a:t>
            </a:r>
          </a:p>
          <a:p>
            <a:pPr marL="0" marR="0" lvl="0" indent="0" algn="l" defTabSz="914400" rtl="0" fontAlgn="auto" hangingPunct="1">
              <a:lnSpc>
                <a:spcPct val="50000"/>
              </a:lnSpc>
              <a:spcBef>
                <a:spcPts val="1580"/>
              </a:spcBef>
              <a:spcAft>
                <a:spcPts val="0"/>
              </a:spcAft>
              <a:buNone/>
              <a:tabLst/>
              <a:defRPr sz="3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98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B</a:t>
            </a:r>
            <a:r>
              <a:rPr lang="nb-NO" sz="1898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: «He has a cold»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6ECFF6-36C6-4D34-3FAB-AA543480E43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pic>
        <p:nvPicPr>
          <p:cNvPr id="4" name="calvinandhobbesschool.jpg" descr="calvinandhobbesschool.jpg">
            <a:extLst>
              <a:ext uri="{FF2B5EF4-FFF2-40B4-BE49-F238E27FC236}">
                <a16:creationId xmlns:a16="http://schemas.microsoft.com/office/drawing/2014/main" id="{E933AAAE-C45E-8A13-D2BA-DD22B0C9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78" y="857250"/>
            <a:ext cx="6198187" cy="216991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upper">
            <a:extLst>
              <a:ext uri="{FF2B5EF4-FFF2-40B4-BE49-F238E27FC236}">
                <a16:creationId xmlns:a16="http://schemas.microsoft.com/office/drawing/2014/main" id="{1550993C-E27F-4236-7B3B-8060A88C62E6}"/>
              </a:ext>
            </a:extLst>
          </p:cNvPr>
          <p:cNvGrpSpPr/>
          <p:nvPr/>
        </p:nvGrpSpPr>
        <p:grpSpPr>
          <a:xfrm>
            <a:off x="153207" y="3129460"/>
            <a:ext cx="6373157" cy="1865741"/>
            <a:chOff x="153207" y="3129460"/>
            <a:chExt cx="6373157" cy="1865741"/>
          </a:xfrm>
        </p:grpSpPr>
        <p:sp>
          <p:nvSpPr>
            <p:cNvPr id="6" name="Hobbes’ question is suggesting something about Calvin’s need for schooling, without stating it explicitly…">
              <a:extLst>
                <a:ext uri="{FF2B5EF4-FFF2-40B4-BE49-F238E27FC236}">
                  <a16:creationId xmlns:a16="http://schemas.microsoft.com/office/drawing/2014/main" id="{7A9E7DD8-AD56-F8FD-AB39-32D01EB918BC}"/>
                </a:ext>
              </a:extLst>
            </p:cNvPr>
            <p:cNvSpPr txBox="1"/>
            <p:nvPr/>
          </p:nvSpPr>
          <p:spPr>
            <a:xfrm>
              <a:off x="153207" y="3464158"/>
              <a:ext cx="6373157" cy="1531043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Hobbes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’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question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is </a:t>
              </a:r>
              <a:r>
                <a:rPr lang="nb-NO" sz="1793" b="0" i="1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suggesting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something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about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Calvin’s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need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for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schooling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,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without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stating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it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explicitly</a:t>
              </a:r>
              <a:endParaRPr lang="nb-NO" sz="1793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633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We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can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understand it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because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we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assume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that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Hobbes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’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contribution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is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cooperative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and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thus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relevant to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the</a:t>
              </a:r>
              <a:r>
                <a:rPr lang="nb-NO" sz="1793" b="0" i="0" u="none" strike="noStrike" kern="0" cap="none" spc="0" baseline="0" dirty="0">
                  <a:solidFill>
                    <a:srgbClr val="000000"/>
                  </a:solidFill>
                  <a:uFillTx/>
                  <a:latin typeface="Arial"/>
                </a:rPr>
                <a:t> </a:t>
              </a:r>
              <a:r>
                <a:rPr lang="nb-NO" sz="1793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/>
                </a:rPr>
                <a:t>discussion</a:t>
              </a:r>
              <a:endParaRPr lang="nb-NO" sz="1793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793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8D7C124A-AF95-E25D-4C83-CD4470676947}"/>
                </a:ext>
              </a:extLst>
            </p:cNvPr>
            <p:cNvSpPr/>
            <p:nvPr/>
          </p:nvSpPr>
          <p:spPr>
            <a:xfrm flipV="1">
              <a:off x="4136699" y="3129460"/>
              <a:ext cx="172528" cy="3636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88898777-2209-A197-B050-2ECC97D1316D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7D9221-BB55-43D3-A9AD-9FAB027E230B}" type="slidenum">
              <a:rPr sz="1000"/>
              <a:t>37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AC318D-6FDC-A44F-CC18-0EA6A2EF75C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Conversational implicatures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53ABE5-AABB-76E6-203B-9C1CE24FFA8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When the cooperative maxims are violated, we can quickly notice it:</a:t>
            </a:r>
          </a:p>
          <a:p>
            <a:pPr lvl="0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95B6A6D-7B20-18E2-90DC-471BC759A444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4E17DB-D3E2-4B77-91C0-8C89DD038B82}" type="slidenum">
              <a:rPr sz="1000"/>
              <a:t>38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8A6B4C1-1A3E-91C5-F1C5-CDB3AF37AC00}"/>
              </a:ext>
            </a:extLst>
          </p:cNvPr>
          <p:cNvSpPr/>
          <p:nvPr/>
        </p:nvSpPr>
        <p:spPr>
          <a:xfrm>
            <a:off x="476667" y="3867893"/>
            <a:ext cx="5472610" cy="46166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Which maxim is violated here?</a:t>
            </a:r>
          </a:p>
        </p:txBody>
      </p:sp>
      <p:pic>
        <p:nvPicPr>
          <p:cNvPr id="6" name="ZitsTellMe.jpg" descr="ZitsTellMe.jpg">
            <a:extLst>
              <a:ext uri="{FF2B5EF4-FFF2-40B4-BE49-F238E27FC236}">
                <a16:creationId xmlns:a16="http://schemas.microsoft.com/office/drawing/2014/main" id="{3C42F1CF-36EF-F096-99EF-28B487C6B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48" y="2226838"/>
            <a:ext cx="5175311" cy="164747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759672-7A85-5D61-9D9F-CE04064E36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/>
              <a:t>(</a:t>
            </a:r>
            <a:r>
              <a:rPr lang="nb-NO" dirty="0" err="1"/>
              <a:t>shared</a:t>
            </a:r>
            <a:r>
              <a:rPr lang="nb-NO" dirty="0"/>
              <a:t>) </a:t>
            </a:r>
            <a:r>
              <a:rPr lang="nb-NO" dirty="0" err="1"/>
              <a:t>intentionality</a:t>
            </a:r>
            <a:endParaRPr lang="nb-NO" dirty="0"/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3F15C319-2992-2861-AAE1-D92BC80832A4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2F02E0-532D-4338-A695-D9E29E7387F2}" type="slidenum">
              <a:rPr sz="1000"/>
              <a:t>39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Humans naturally view each other as goal-directed, intentional agents…">
            <a:extLst>
              <a:ext uri="{FF2B5EF4-FFF2-40B4-BE49-F238E27FC236}">
                <a16:creationId xmlns:a16="http://schemas.microsoft.com/office/drawing/2014/main" id="{2A907B63-6F50-13D7-F5AB-5B5B8244A0E5}"/>
              </a:ext>
            </a:extLst>
          </p:cNvPr>
          <p:cNvSpPr txBox="1"/>
          <p:nvPr/>
        </p:nvSpPr>
        <p:spPr>
          <a:xfrm>
            <a:off x="188640" y="1104979"/>
            <a:ext cx="4621112" cy="315866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18530" marR="0" lvl="0" indent="-251121" algn="l" defTabSz="914400" rtl="0" fontAlgn="auto" hangingPunct="1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Humans naturally view each other as goal-directed, </a:t>
            </a:r>
            <a:r>
              <a:rPr lang="en-US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intentional agents</a:t>
            </a:r>
          </a:p>
          <a:p>
            <a:pPr marL="899952" marR="0" lvl="1" indent="-419042" algn="l" defTabSz="914400" rtl="0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Understand other agents in terms of belief, desires and intentions (</a:t>
            </a:r>
            <a:r>
              <a:rPr lang="en-US" sz="18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theory of mind</a:t>
            </a: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)</a:t>
            </a:r>
          </a:p>
          <a:p>
            <a:pPr marL="418530" marR="0" lvl="0" indent="-251121" algn="l" defTabSz="914400" rtl="0" fontAlgn="auto" hangingPunct="1">
              <a:lnSpc>
                <a:spcPct val="80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But there’s more: humans can </a:t>
            </a:r>
            <a:r>
              <a:rPr lang="en-US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jointly attend</a:t>
            </a:r>
            <a:r>
              <a:rPr lang="en-US" sz="2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to external entities and establish </a:t>
            </a:r>
            <a:r>
              <a:rPr lang="en-US" sz="22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shared intentions</a:t>
            </a:r>
          </a:p>
        </p:txBody>
      </p:sp>
      <p:pic>
        <p:nvPicPr>
          <p:cNvPr id="5" name="ImageDisplay.php.jpg" descr="ImageDisplay.php.jpg">
            <a:extLst>
              <a:ext uri="{FF2B5EF4-FFF2-40B4-BE49-F238E27FC236}">
                <a16:creationId xmlns:a16="http://schemas.microsoft.com/office/drawing/2014/main" id="{FE951658-60CA-DA30-1D69-B4EC308E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430" y="2969404"/>
            <a:ext cx="1064864" cy="1294250"/>
          </a:xfrm>
          <a:prstGeom prst="rect">
            <a:avLst/>
          </a:prstGeom>
          <a:noFill/>
          <a:ln cap="flat">
            <a:noFill/>
          </a:ln>
          <a:effectLst>
            <a:outerShdw dist="76205" dir="2700000" algn="tl">
              <a:srgbClr val="000000">
                <a:alpha val="75000"/>
              </a:srgbClr>
            </a:outerShdw>
          </a:effectLst>
        </p:spPr>
      </p:pic>
      <p:pic>
        <p:nvPicPr>
          <p:cNvPr id="6" name="457px-Daniel_Dennett_in_Venice_2006.png" descr="457px-Daniel_Dennett_in_Venice_2006.png">
            <a:extLst>
              <a:ext uri="{FF2B5EF4-FFF2-40B4-BE49-F238E27FC236}">
                <a16:creationId xmlns:a16="http://schemas.microsoft.com/office/drawing/2014/main" id="{73840E08-3BC0-C57D-AC29-59C9E523D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598" y="910824"/>
            <a:ext cx="1151933" cy="1464082"/>
          </a:xfrm>
          <a:prstGeom prst="rect">
            <a:avLst/>
          </a:prstGeom>
          <a:noFill/>
          <a:ln cap="flat">
            <a:noFill/>
          </a:ln>
          <a:effectLst>
            <a:outerShdw dist="76205" dir="2700000" algn="tl">
              <a:srgbClr val="000000">
                <a:alpha val="75000"/>
              </a:srgbClr>
            </a:outerShdw>
          </a:effectLst>
        </p:spPr>
      </p:pic>
      <p:sp>
        <p:nvSpPr>
          <p:cNvPr id="7" name="Daniel Benett (1942, -)…">
            <a:extLst>
              <a:ext uri="{FF2B5EF4-FFF2-40B4-BE49-F238E27FC236}">
                <a16:creationId xmlns:a16="http://schemas.microsoft.com/office/drawing/2014/main" id="{06AFFBA1-8D77-47F9-AD74-890CA88AF282}"/>
              </a:ext>
            </a:extLst>
          </p:cNvPr>
          <p:cNvSpPr txBox="1"/>
          <p:nvPr/>
        </p:nvSpPr>
        <p:spPr>
          <a:xfrm>
            <a:off x="5135956" y="2403024"/>
            <a:ext cx="1560926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Daniel Benett (1942, -)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philosopher of mind</a:t>
            </a:r>
          </a:p>
        </p:txBody>
      </p:sp>
      <p:sp>
        <p:nvSpPr>
          <p:cNvPr id="8" name="Michael Tomasello (1950, -)…">
            <a:extLst>
              <a:ext uri="{FF2B5EF4-FFF2-40B4-BE49-F238E27FC236}">
                <a16:creationId xmlns:a16="http://schemas.microsoft.com/office/drawing/2014/main" id="{084E542C-7FF3-7418-15D3-1EF08D8F455E}"/>
              </a:ext>
            </a:extLst>
          </p:cNvPr>
          <p:cNvSpPr txBox="1"/>
          <p:nvPr/>
        </p:nvSpPr>
        <p:spPr>
          <a:xfrm>
            <a:off x="4755602" y="4320869"/>
            <a:ext cx="1967925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Michael </a:t>
            </a:r>
            <a:r>
              <a:rPr lang="nb-NO" sz="116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Tomasello</a:t>
            </a:r>
            <a:r>
              <a:rPr lang="nb-NO" sz="116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(1950, -)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16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developmental</a:t>
            </a:r>
            <a:r>
              <a:rPr lang="nb-NO" sz="116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nb-NO" sz="1160" b="0" i="0" u="none" strike="noStrike" kern="0" cap="none" spc="0" baseline="0" dirty="0" err="1">
                <a:solidFill>
                  <a:srgbClr val="000000"/>
                </a:solidFill>
                <a:uFillTx/>
                <a:latin typeface="Arial"/>
              </a:rPr>
              <a:t>psychologist</a:t>
            </a:r>
            <a:endParaRPr lang="nb-NO" sz="116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" name="[Tomasello, M (1999), The cultural origins of human cognition.]">
            <a:extLst>
              <a:ext uri="{FF2B5EF4-FFF2-40B4-BE49-F238E27FC236}">
                <a16:creationId xmlns:a16="http://schemas.microsoft.com/office/drawing/2014/main" id="{37BF8454-FDAA-A867-06FF-2DB50BE7C4DF}"/>
              </a:ext>
            </a:extLst>
          </p:cNvPr>
          <p:cNvSpPr txBox="1"/>
          <p:nvPr/>
        </p:nvSpPr>
        <p:spPr>
          <a:xfrm>
            <a:off x="1245705" y="4444706"/>
            <a:ext cx="3191137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FF4013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[Tomasello, M (2018), </a:t>
            </a:r>
            <a:r>
              <a:rPr lang="nb-NO" sz="1160" b="0" i="1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Becoming Human: A Theory of Ontogeny</a:t>
            </a: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]</a:t>
            </a:r>
          </a:p>
        </p:txBody>
      </p:sp>
      <p:sp>
        <p:nvSpPr>
          <p:cNvPr id="10" name="[Dennett, D (1996), The intentional stance.]">
            <a:extLst>
              <a:ext uri="{FF2B5EF4-FFF2-40B4-BE49-F238E27FC236}">
                <a16:creationId xmlns:a16="http://schemas.microsoft.com/office/drawing/2014/main" id="{C41FD1A6-B562-BF6F-289A-E539E0C94319}"/>
              </a:ext>
            </a:extLst>
          </p:cNvPr>
          <p:cNvSpPr txBox="1"/>
          <p:nvPr/>
        </p:nvSpPr>
        <p:spPr>
          <a:xfrm>
            <a:off x="1253377" y="4196602"/>
            <a:ext cx="3743773" cy="2326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FF4013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[Dennett, D (1996), </a:t>
            </a:r>
            <a:r>
              <a:rPr lang="nb-NO" sz="1160" b="0" i="1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The intentional stance</a:t>
            </a: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.]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1">
            <a:extLst>
              <a:ext uri="{FF2B5EF4-FFF2-40B4-BE49-F238E27FC236}">
                <a16:creationId xmlns:a16="http://schemas.microsoft.com/office/drawing/2014/main" id="{5F4DEF43-EDF5-4AAA-DBB6-1335C1A63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293" y="464204"/>
            <a:ext cx="2479002" cy="184901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023172EE-8ACF-C0D8-1E53-6FEB3C74B9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Assignment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EBD0A9A2-45C3-2594-FE15-37255458C0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9" y="1143009"/>
            <a:ext cx="6120673" cy="3086099"/>
          </a:xfrm>
        </p:spPr>
        <p:txBody>
          <a:bodyPr/>
          <a:lstStyle/>
          <a:p>
            <a:pPr lvl="0"/>
            <a:r>
              <a:rPr lang="nb-NO" dirty="0" err="1"/>
              <a:t>Oblig</a:t>
            </a:r>
            <a:r>
              <a:rPr lang="nb-NO" dirty="0"/>
              <a:t> 3 </a:t>
            </a:r>
            <a:r>
              <a:rPr lang="nb-NO" dirty="0" err="1"/>
              <a:t>released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week</a:t>
            </a:r>
            <a:endParaRPr lang="nb-NO" dirty="0"/>
          </a:p>
          <a:p>
            <a:pPr lvl="1"/>
            <a:r>
              <a:rPr lang="nb-NO" dirty="0"/>
              <a:t>Deadline: november 6</a:t>
            </a:r>
          </a:p>
          <a:p>
            <a:pPr lvl="0"/>
            <a:r>
              <a:rPr lang="nb-NO" dirty="0"/>
              <a:t>Three parts:</a:t>
            </a:r>
          </a:p>
          <a:p>
            <a:pPr lvl="1"/>
            <a:r>
              <a:rPr lang="nb-NO" b="1" dirty="0"/>
              <a:t>Chatbots: </a:t>
            </a:r>
            <a:r>
              <a:rPr lang="nb-NO" dirty="0"/>
              <a:t>data-driven chatbot </a:t>
            </a:r>
            <a:r>
              <a:rPr lang="nb-NO" dirty="0" err="1"/>
              <a:t>trained</a:t>
            </a:r>
            <a:r>
              <a:rPr lang="nb-NO" dirty="0"/>
              <a:t>   on </a:t>
            </a:r>
            <a:r>
              <a:rPr lang="nb-NO" dirty="0" err="1"/>
              <a:t>movie</a:t>
            </a:r>
            <a:r>
              <a:rPr lang="nb-NO" dirty="0"/>
              <a:t> and TV </a:t>
            </a:r>
            <a:r>
              <a:rPr lang="nb-NO" dirty="0" err="1"/>
              <a:t>subtitles</a:t>
            </a:r>
            <a:endParaRPr lang="nb-NO" dirty="0"/>
          </a:p>
          <a:p>
            <a:pPr lvl="1"/>
            <a:r>
              <a:rPr lang="nb-NO" b="1" dirty="0"/>
              <a:t>Speech </a:t>
            </a:r>
            <a:r>
              <a:rPr lang="nb-NO" b="1" dirty="0" err="1"/>
              <a:t>processing</a:t>
            </a:r>
            <a:r>
              <a:rPr lang="nb-NO" dirty="0"/>
              <a:t>: </a:t>
            </a:r>
            <a:r>
              <a:rPr lang="nb-NO" dirty="0" err="1"/>
              <a:t>implement</a:t>
            </a:r>
            <a:r>
              <a:rPr lang="nb-NO" dirty="0"/>
              <a:t> a simple </a:t>
            </a:r>
            <a:r>
              <a:rPr lang="nb-NO" dirty="0" err="1"/>
              <a:t>voice</a:t>
            </a:r>
            <a:r>
              <a:rPr lang="nb-NO" dirty="0"/>
              <a:t> </a:t>
            </a:r>
            <a:r>
              <a:rPr lang="nb-NO" dirty="0" err="1"/>
              <a:t>activity</a:t>
            </a:r>
            <a:r>
              <a:rPr lang="nb-NO" dirty="0"/>
              <a:t> </a:t>
            </a:r>
            <a:r>
              <a:rPr lang="nb-NO" dirty="0" err="1"/>
              <a:t>detector</a:t>
            </a:r>
            <a:endParaRPr lang="nb-NO" dirty="0"/>
          </a:p>
          <a:p>
            <a:pPr lvl="1"/>
            <a:r>
              <a:rPr lang="nb-NO" b="1" dirty="0" err="1"/>
              <a:t>Dialogue</a:t>
            </a:r>
            <a:r>
              <a:rPr lang="nb-NO" b="1" dirty="0"/>
              <a:t> management</a:t>
            </a:r>
            <a:r>
              <a:rPr lang="nb-NO" dirty="0"/>
              <a:t>: </a:t>
            </a:r>
            <a:r>
              <a:rPr lang="nb-NO" dirty="0" err="1"/>
              <a:t>build</a:t>
            </a:r>
            <a:r>
              <a:rPr lang="nb-NO" dirty="0"/>
              <a:t> a (</a:t>
            </a:r>
            <a:r>
              <a:rPr lang="nb-NO" dirty="0" err="1"/>
              <a:t>simulated</a:t>
            </a:r>
            <a:r>
              <a:rPr lang="nb-NO" dirty="0"/>
              <a:t>) </a:t>
            </a:r>
            <a:r>
              <a:rPr lang="nb-NO" dirty="0" err="1"/>
              <a:t>talking</a:t>
            </a:r>
            <a:r>
              <a:rPr lang="nb-NO" dirty="0"/>
              <a:t> elevator</a:t>
            </a:r>
          </a:p>
        </p:txBody>
      </p:sp>
      <p:sp>
        <p:nvSpPr>
          <p:cNvPr id="5" name="Plassholder for lysbildenummer 3">
            <a:extLst>
              <a:ext uri="{FF2B5EF4-FFF2-40B4-BE49-F238E27FC236}">
                <a16:creationId xmlns:a16="http://schemas.microsoft.com/office/drawing/2014/main" id="{0A47B712-D76D-9661-8ECB-EFC53035E32E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5BE9B7-3B81-45B6-9626-EFB14A3E4F24}" type="slidenum">
              <a:rPr sz="1000"/>
              <a:t>4</a:t>
            </a:fld>
            <a:endParaRPr lang="en-GB" sz="4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826A65-55BA-D67A-09E9-05A672D7766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Alignment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5B665EA6-1252-0641-F52B-920400F5BF39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FFBD01-1C82-4DB5-8CD2-5F8582C0A719}" type="slidenum">
              <a:rPr sz="1000"/>
              <a:t>40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articipants in a dialogue continuously align their mental representations…">
            <a:extLst>
              <a:ext uri="{FF2B5EF4-FFF2-40B4-BE49-F238E27FC236}">
                <a16:creationId xmlns:a16="http://schemas.microsoft.com/office/drawing/2014/main" id="{D43DBB39-BD44-9711-841F-9E1B57E3C934}"/>
              </a:ext>
            </a:extLst>
          </p:cNvPr>
          <p:cNvSpPr txBox="1"/>
          <p:nvPr/>
        </p:nvSpPr>
        <p:spPr>
          <a:xfrm>
            <a:off x="267900" y="1071567"/>
            <a:ext cx="6027541" cy="31480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417185" marR="0" lvl="0" indent="-268193" algn="l" defTabSz="274155" rtl="0" fontAlgn="auto" hangingPunct="1">
              <a:lnSpc>
                <a:spcPct val="80000"/>
              </a:lnSpc>
              <a:spcBef>
                <a:spcPts val="137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Participants in a dialogue continuously </a:t>
            </a:r>
            <a:r>
              <a:rPr lang="en-US" sz="23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align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their mental representations </a:t>
            </a:r>
          </a:p>
          <a:p>
            <a:pPr marL="625778" marR="0" lvl="1" indent="-268193" algn="l" defTabSz="274155" rtl="0" fontAlgn="auto" hangingPunct="1">
              <a:lnSpc>
                <a:spcPct val="80000"/>
              </a:lnSpc>
              <a:spcBef>
                <a:spcPts val="1370"/>
              </a:spcBef>
              <a:spcAft>
                <a:spcPts val="0"/>
              </a:spcAft>
              <a:buSzPct val="100000"/>
              <a:buChar char="▪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Notion of common ground discussed earlier</a:t>
            </a:r>
          </a:p>
          <a:p>
            <a:pPr marL="417185" marR="0" lvl="0" indent="-268193" algn="l" defTabSz="274155" rtl="0" fontAlgn="auto" hangingPunct="1">
              <a:lnSpc>
                <a:spcPct val="80000"/>
              </a:lnSpc>
              <a:spcBef>
                <a:spcPts val="137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But dialogue participants also align at a deeper level, by unconsciously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imitating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each other</a:t>
            </a:r>
          </a:p>
          <a:p>
            <a:pPr marL="417185" marR="0" lvl="0" indent="-268193" algn="l" defTabSz="274155" rtl="0" fontAlgn="auto" hangingPunct="1">
              <a:lnSpc>
                <a:spcPct val="80000"/>
              </a:lnSpc>
              <a:spcBef>
                <a:spcPts val="137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3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As the interaction unfolds, the participants automatically align their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wording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,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pronunciation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,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speech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rate</a:t>
            </a:r>
            <a:r>
              <a:rPr lang="en-US" sz="23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, and </a:t>
            </a:r>
            <a:r>
              <a:rPr lang="en-US" sz="2300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gestures</a:t>
            </a:r>
          </a:p>
        </p:txBody>
      </p:sp>
      <p:sp>
        <p:nvSpPr>
          <p:cNvPr id="5" name="[Garrod, S., &amp; Pickering, M. J. (2009). Joint action, interactive alignment, and dialog. Topics in Cognitive Science]">
            <a:extLst>
              <a:ext uri="{FF2B5EF4-FFF2-40B4-BE49-F238E27FC236}">
                <a16:creationId xmlns:a16="http://schemas.microsoft.com/office/drawing/2014/main" id="{983BCA56-2C54-00BF-A610-F2A5BBECD168}"/>
              </a:ext>
            </a:extLst>
          </p:cNvPr>
          <p:cNvSpPr txBox="1"/>
          <p:nvPr/>
        </p:nvSpPr>
        <p:spPr>
          <a:xfrm>
            <a:off x="2243580" y="4452387"/>
            <a:ext cx="4152308" cy="41112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26791" tIns="26791" rIns="26791" bIns="26791" anchor="ctr" anchorCtr="0" compatLnSpc="1">
            <a:sp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 b="0" i="0" u="none" strike="noStrike" kern="0" cap="none" spc="0" baseline="0">
                <a:solidFill>
                  <a:srgbClr val="FF4013"/>
                </a:solidFill>
                <a:uFillTx/>
              </a:defRPr>
            </a:pP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[Garrod, S., &amp; Pickering, M. J. (2009). Joint action, interactive alignment, and dialog. </a:t>
            </a:r>
            <a:r>
              <a:rPr lang="nb-NO" sz="1160" b="0" i="1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Topics in Cognitive Science</a:t>
            </a:r>
            <a:r>
              <a:rPr lang="nb-NO" sz="1160" b="0" i="0" u="none" strike="noStrike" kern="0" cap="none" spc="0" baseline="0">
                <a:solidFill>
                  <a:srgbClr val="FF4013"/>
                </a:solidFill>
                <a:uFillTx/>
                <a:latin typeface="Arial"/>
              </a:rPr>
              <a:t>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B99917-F560-C823-6BA5-62CC48388F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A10745-CD1D-77CB-F05A-9DAECBC607D1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>
                <a:solidFill>
                  <a:srgbClr val="D9D9D9"/>
                </a:solidFill>
              </a:rPr>
              <a:t>A short intro to dialogue systems</a:t>
            </a:r>
          </a:p>
          <a:p>
            <a:pPr lvl="0"/>
            <a:r>
              <a:rPr lang="nb-NO">
                <a:solidFill>
                  <a:srgbClr val="D9D9D9"/>
                </a:solidFill>
              </a:rPr>
              <a:t>What is human dialogue?</a:t>
            </a:r>
          </a:p>
          <a:p>
            <a:pPr lvl="0"/>
            <a:r>
              <a:rPr lang="nb-NO" b="1"/>
              <a:t>Basic chatbot models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5A3540C-AF4F-775D-95EC-455B03AD3857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CA189CA-1EDF-4830-A6CF-281C01C728F2}" type="slidenum">
              <a:rPr sz="1000"/>
              <a:t>41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4DD1DB-EB52-5FEA-7E8D-35A2B39D40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Chatbots</a:t>
            </a:r>
          </a:p>
        </p:txBody>
      </p:sp>
      <p:pic>
        <p:nvPicPr>
          <p:cNvPr id="3" name="canstockphoto3857357.jpg" descr="canstockphoto3857357.jpg">
            <a:extLst>
              <a:ext uri="{FF2B5EF4-FFF2-40B4-BE49-F238E27FC236}">
                <a16:creationId xmlns:a16="http://schemas.microsoft.com/office/drawing/2014/main" id="{97D5E020-E7ED-E705-4E3C-9BAD8FC74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230" y="3466618"/>
            <a:ext cx="1111050" cy="148139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uppe 47">
            <a:extLst>
              <a:ext uri="{FF2B5EF4-FFF2-40B4-BE49-F238E27FC236}">
                <a16:creationId xmlns:a16="http://schemas.microsoft.com/office/drawing/2014/main" id="{3CE7A20C-CD86-5D0C-31FF-11263A00A204}"/>
              </a:ext>
            </a:extLst>
          </p:cNvPr>
          <p:cNvGrpSpPr/>
          <p:nvPr/>
        </p:nvGrpSpPr>
        <p:grpSpPr>
          <a:xfrm>
            <a:off x="271969" y="3062910"/>
            <a:ext cx="2454578" cy="1231432"/>
            <a:chOff x="271969" y="3062910"/>
            <a:chExt cx="2454578" cy="1231432"/>
          </a:xfrm>
        </p:grpSpPr>
        <p:sp>
          <p:nvSpPr>
            <p:cNvPr id="5" name="input speech signal…">
              <a:extLst>
                <a:ext uri="{FF2B5EF4-FFF2-40B4-BE49-F238E27FC236}">
                  <a16:creationId xmlns:a16="http://schemas.microsoft.com/office/drawing/2014/main" id="{43765E39-3FF4-D8F5-C777-1EC17BD177EA}"/>
                </a:ext>
              </a:extLst>
            </p:cNvPr>
            <p:cNvSpPr txBox="1"/>
            <p:nvPr/>
          </p:nvSpPr>
          <p:spPr>
            <a:xfrm>
              <a:off x="271969" y="3656100"/>
              <a:ext cx="2270372" cy="63824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input signal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(user utterance)</a:t>
              </a:r>
            </a:p>
          </p:txBody>
        </p:sp>
        <p:sp>
          <p:nvSpPr>
            <p:cNvPr id="6" name="Linje">
              <a:extLst>
                <a:ext uri="{FF2B5EF4-FFF2-40B4-BE49-F238E27FC236}">
                  <a16:creationId xmlns:a16="http://schemas.microsoft.com/office/drawing/2014/main" id="{5DDFA1FB-AE20-E29F-2614-B737A19AA051}"/>
                </a:ext>
              </a:extLst>
            </p:cNvPr>
            <p:cNvSpPr/>
            <p:nvPr/>
          </p:nvSpPr>
          <p:spPr>
            <a:xfrm>
              <a:off x="1015624" y="3062910"/>
              <a:ext cx="0" cy="4037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7" name="Linje">
              <a:extLst>
                <a:ext uri="{FF2B5EF4-FFF2-40B4-BE49-F238E27FC236}">
                  <a16:creationId xmlns:a16="http://schemas.microsoft.com/office/drawing/2014/main" id="{552B113B-72FE-16DC-6BD4-DF7F2EA84670}"/>
                </a:ext>
              </a:extLst>
            </p:cNvPr>
            <p:cNvSpPr/>
            <p:nvPr/>
          </p:nvSpPr>
          <p:spPr>
            <a:xfrm>
              <a:off x="1003480" y="3423339"/>
              <a:ext cx="1723067" cy="7189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grpSp>
        <p:nvGrpSpPr>
          <p:cNvPr id="8" name="Gruppe 48">
            <a:extLst>
              <a:ext uri="{FF2B5EF4-FFF2-40B4-BE49-F238E27FC236}">
                <a16:creationId xmlns:a16="http://schemas.microsoft.com/office/drawing/2014/main" id="{A56374DF-D8FC-9E53-AE5A-2D528A6634C3}"/>
              </a:ext>
            </a:extLst>
          </p:cNvPr>
          <p:cNvGrpSpPr/>
          <p:nvPr/>
        </p:nvGrpSpPr>
        <p:grpSpPr>
          <a:xfrm>
            <a:off x="3618719" y="3062910"/>
            <a:ext cx="3061969" cy="1310025"/>
            <a:chOff x="3618719" y="3062910"/>
            <a:chExt cx="3061969" cy="1310025"/>
          </a:xfrm>
        </p:grpSpPr>
        <p:sp>
          <p:nvSpPr>
            <p:cNvPr id="9" name="output speech signal…">
              <a:extLst>
                <a:ext uri="{FF2B5EF4-FFF2-40B4-BE49-F238E27FC236}">
                  <a16:creationId xmlns:a16="http://schemas.microsoft.com/office/drawing/2014/main" id="{1343167F-CE49-32F5-80E8-A1C00302EBFE}"/>
                </a:ext>
              </a:extLst>
            </p:cNvPr>
            <p:cNvSpPr txBox="1"/>
            <p:nvPr/>
          </p:nvSpPr>
          <p:spPr>
            <a:xfrm>
              <a:off x="4451619" y="3734693"/>
              <a:ext cx="2229069" cy="638242"/>
            </a:xfrm>
            <a:prstGeom prst="rect">
              <a:avLst/>
            </a:prstGeom>
            <a:solidFill>
              <a:srgbClr val="FFFFFF"/>
            </a:solidFill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output signal</a:t>
              </a:r>
              <a:endParaRPr lang="nb-NO" sz="1898" b="1" i="0" u="none" strike="noStrike" kern="0" cap="none" spc="0" baseline="0">
                <a:solidFill>
                  <a:srgbClr val="8311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6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898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(machine utterance)</a:t>
              </a:r>
            </a:p>
          </p:txBody>
        </p:sp>
        <p:sp>
          <p:nvSpPr>
            <p:cNvPr id="10" name="Linje">
              <a:extLst>
                <a:ext uri="{FF2B5EF4-FFF2-40B4-BE49-F238E27FC236}">
                  <a16:creationId xmlns:a16="http://schemas.microsoft.com/office/drawing/2014/main" id="{852C9968-7369-6005-5BBF-C62E57FC56AF}"/>
                </a:ext>
              </a:extLst>
            </p:cNvPr>
            <p:cNvSpPr/>
            <p:nvPr/>
          </p:nvSpPr>
          <p:spPr>
            <a:xfrm flipV="1">
              <a:off x="3618719" y="3360694"/>
              <a:ext cx="1981843" cy="7189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  <a:head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1148E5E0-9BF2-86E3-C6DF-0EA508A83657}"/>
                </a:ext>
              </a:extLst>
            </p:cNvPr>
            <p:cNvSpPr/>
            <p:nvPr/>
          </p:nvSpPr>
          <p:spPr>
            <a:xfrm flipV="1">
              <a:off x="5600571" y="3062910"/>
              <a:ext cx="0" cy="3113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*/ f7 f0 1"/>
                <a:gd name="f13" fmla="*/ f8 f0 1"/>
                <a:gd name="f14" fmla="?: f9 f3 1"/>
                <a:gd name="f15" fmla="?: f10 f4 1"/>
                <a:gd name="f16" fmla="?: f11 f5 1"/>
                <a:gd name="f17" fmla="*/ f12 1 f2"/>
                <a:gd name="f18" fmla="*/ f13 1 f2"/>
                <a:gd name="f19" fmla="*/ f14 1 21600"/>
                <a:gd name="f20" fmla="*/ f15 1 21600"/>
                <a:gd name="f21" fmla="*/ 21600 f14 1"/>
                <a:gd name="f22" fmla="*/ 21600 f15 1"/>
                <a:gd name="f23" fmla="+- f17 0 f1"/>
                <a:gd name="f24" fmla="+- f18 0 f1"/>
                <a:gd name="f25" fmla="min f20 f19"/>
                <a:gd name="f26" fmla="*/ f21 1 f16"/>
                <a:gd name="f27" fmla="*/ f22 1 f16"/>
                <a:gd name="f28" fmla="val f26"/>
                <a:gd name="f29" fmla="val f27"/>
                <a:gd name="f30" fmla="*/ f6 f25 1"/>
                <a:gd name="f31" fmla="*/ f28 f25 1"/>
                <a:gd name="f32" fmla="*/ f29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3">
                  <a:pos x="f30" y="f30"/>
                </a:cxn>
                <a:cxn ang="f24">
                  <a:pos x="f31" y="f32"/>
                </a:cxn>
              </a:cxnLst>
              <a:rect l="f30" t="f30" r="f31" b="f32"/>
              <a:pathLst>
                <a:path>
                  <a:moveTo>
                    <a:pt x="f30" y="f30"/>
                  </a:moveTo>
                  <a:lnTo>
                    <a:pt x="f31" y="f32"/>
                  </a:lnTo>
                </a:path>
              </a:pathLst>
            </a:custGeom>
            <a:noFill/>
            <a:ln w="50804" cap="flat">
              <a:solidFill>
                <a:srgbClr val="7C2A00"/>
              </a:solidFill>
              <a:prstDash val="solid"/>
              <a:miter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241072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200" b="0" i="0" u="none" strike="noStrike" kern="0" cap="none" spc="0" baseline="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</a:defRPr>
              </a:pPr>
              <a:endParaRPr lang="nb-NO" sz="633" b="0" i="0" u="none" strike="noStrike" kern="0" cap="none" spc="0" baseline="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</a:endParaRPr>
            </a:p>
          </p:txBody>
        </p:sp>
      </p:grpSp>
      <p:sp>
        <p:nvSpPr>
          <p:cNvPr id="12" name="User">
            <a:extLst>
              <a:ext uri="{FF2B5EF4-FFF2-40B4-BE49-F238E27FC236}">
                <a16:creationId xmlns:a16="http://schemas.microsoft.com/office/drawing/2014/main" id="{E60DF89C-693B-ED4E-2884-7A42B13E27EA}"/>
              </a:ext>
            </a:extLst>
          </p:cNvPr>
          <p:cNvSpPr txBox="1"/>
          <p:nvPr/>
        </p:nvSpPr>
        <p:spPr>
          <a:xfrm>
            <a:off x="3618710" y="4382673"/>
            <a:ext cx="740188" cy="4234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26791" tIns="26791" rIns="26791" bIns="26791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User</a:t>
            </a:r>
          </a:p>
        </p:txBody>
      </p:sp>
      <p:grpSp>
        <p:nvGrpSpPr>
          <p:cNvPr id="13" name="Gruppe 17">
            <a:extLst>
              <a:ext uri="{FF2B5EF4-FFF2-40B4-BE49-F238E27FC236}">
                <a16:creationId xmlns:a16="http://schemas.microsoft.com/office/drawing/2014/main" id="{C8FC9F31-49F8-CC34-3FDF-2BA48B6C8415}"/>
              </a:ext>
            </a:extLst>
          </p:cNvPr>
          <p:cNvGrpSpPr/>
          <p:nvPr/>
        </p:nvGrpSpPr>
        <p:grpSpPr>
          <a:xfrm>
            <a:off x="188640" y="2102598"/>
            <a:ext cx="2430411" cy="872867"/>
            <a:chOff x="188640" y="2102598"/>
            <a:chExt cx="2430411" cy="872867"/>
          </a:xfrm>
        </p:grpSpPr>
        <p:sp>
          <p:nvSpPr>
            <p:cNvPr id="14" name="Rektangel: avrundede hjørner 15">
              <a:extLst>
                <a:ext uri="{FF2B5EF4-FFF2-40B4-BE49-F238E27FC236}">
                  <a16:creationId xmlns:a16="http://schemas.microsoft.com/office/drawing/2014/main" id="{DAEC94C8-3FA1-DEB6-34F7-BD6955CF7752}"/>
                </a:ext>
              </a:extLst>
            </p:cNvPr>
            <p:cNvSpPr/>
            <p:nvPr/>
          </p:nvSpPr>
          <p:spPr>
            <a:xfrm>
              <a:off x="188640" y="2102598"/>
              <a:ext cx="2430411" cy="8728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5" name="TekstSylinder 13">
              <a:extLst>
                <a:ext uri="{FF2B5EF4-FFF2-40B4-BE49-F238E27FC236}">
                  <a16:creationId xmlns:a16="http://schemas.microsoft.com/office/drawing/2014/main" id="{B7C89C78-4E94-B7DA-AE25-F27E4EA96C1A}"/>
                </a:ext>
              </a:extLst>
            </p:cNvPr>
            <p:cNvSpPr txBox="1"/>
            <p:nvPr/>
          </p:nvSpPr>
          <p:spPr>
            <a:xfrm>
              <a:off x="232879" y="2102598"/>
              <a:ext cx="2298152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Language 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Understanding</a:t>
              </a:r>
            </a:p>
          </p:txBody>
        </p:sp>
      </p:grpSp>
      <p:grpSp>
        <p:nvGrpSpPr>
          <p:cNvPr id="16" name="Gruppe 18">
            <a:extLst>
              <a:ext uri="{FF2B5EF4-FFF2-40B4-BE49-F238E27FC236}">
                <a16:creationId xmlns:a16="http://schemas.microsoft.com/office/drawing/2014/main" id="{F98858ED-F868-AB78-DD9B-884C7E85D9BF}"/>
              </a:ext>
            </a:extLst>
          </p:cNvPr>
          <p:cNvGrpSpPr/>
          <p:nvPr/>
        </p:nvGrpSpPr>
        <p:grpSpPr>
          <a:xfrm>
            <a:off x="3838248" y="2086861"/>
            <a:ext cx="2921398" cy="882780"/>
            <a:chOff x="3838248" y="2086861"/>
            <a:chExt cx="2921398" cy="882780"/>
          </a:xfrm>
        </p:grpSpPr>
        <p:sp>
          <p:nvSpPr>
            <p:cNvPr id="17" name="Rektangel: avrundede hjørner 16">
              <a:extLst>
                <a:ext uri="{FF2B5EF4-FFF2-40B4-BE49-F238E27FC236}">
                  <a16:creationId xmlns:a16="http://schemas.microsoft.com/office/drawing/2014/main" id="{8A52C96F-314B-4E35-E435-9483DAF50FED}"/>
                </a:ext>
              </a:extLst>
            </p:cNvPr>
            <p:cNvSpPr/>
            <p:nvPr/>
          </p:nvSpPr>
          <p:spPr>
            <a:xfrm>
              <a:off x="3838248" y="2096774"/>
              <a:ext cx="2921398" cy="87286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8" name="TekstSylinder 14">
              <a:extLst>
                <a:ext uri="{FF2B5EF4-FFF2-40B4-BE49-F238E27FC236}">
                  <a16:creationId xmlns:a16="http://schemas.microsoft.com/office/drawing/2014/main" id="{CE8DC217-69AF-35DA-E055-B4992968A81D}"/>
                </a:ext>
              </a:extLst>
            </p:cNvPr>
            <p:cNvSpPr txBox="1"/>
            <p:nvPr/>
          </p:nvSpPr>
          <p:spPr>
            <a:xfrm>
              <a:off x="3897191" y="2086861"/>
              <a:ext cx="2790456" cy="8309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Generation / response selection</a:t>
              </a:r>
            </a:p>
          </p:txBody>
        </p:sp>
      </p:grpSp>
      <p:sp>
        <p:nvSpPr>
          <p:cNvPr id="19" name="Frihåndsform: figur 45">
            <a:extLst>
              <a:ext uri="{FF2B5EF4-FFF2-40B4-BE49-F238E27FC236}">
                <a16:creationId xmlns:a16="http://schemas.microsoft.com/office/drawing/2014/main" id="{44F1B6FF-01A5-0F7E-8058-BFD95EE87D38}"/>
              </a:ext>
            </a:extLst>
          </p:cNvPr>
          <p:cNvSpPr/>
          <p:nvPr/>
        </p:nvSpPr>
        <p:spPr>
          <a:xfrm>
            <a:off x="2648230" y="1836352"/>
            <a:ext cx="1219196" cy="21675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219200"/>
              <a:gd name="f7" fmla="val 216755"/>
              <a:gd name="f8" fmla="val 209982"/>
              <a:gd name="f9" fmla="val 179493"/>
              <a:gd name="f10" fmla="val 104430"/>
              <a:gd name="f11" fmla="val 358987"/>
              <a:gd name="f12" fmla="+- 0 0 1121"/>
              <a:gd name="f13" fmla="val 562187"/>
              <a:gd name="f14" fmla="val 8"/>
              <a:gd name="f15" fmla="val 765387"/>
              <a:gd name="f16" fmla="val 1137"/>
              <a:gd name="f17" fmla="+- 0 0 -90"/>
              <a:gd name="f18" fmla="*/ f3 1 1219200"/>
              <a:gd name="f19" fmla="*/ f4 1 216755"/>
              <a:gd name="f20" fmla="+- f7 0 f5"/>
              <a:gd name="f21" fmla="+- f6 0 f5"/>
              <a:gd name="f22" fmla="*/ f17 f0 1"/>
              <a:gd name="f23" fmla="*/ f21 1 1219200"/>
              <a:gd name="f24" fmla="*/ f20 1 216755"/>
              <a:gd name="f25" fmla="*/ 0 f21 1"/>
              <a:gd name="f26" fmla="*/ 209982 f20 1"/>
              <a:gd name="f27" fmla="*/ 562187 f21 1"/>
              <a:gd name="f28" fmla="*/ 8 f20 1"/>
              <a:gd name="f29" fmla="*/ 1219200 f21 1"/>
              <a:gd name="f30" fmla="*/ 216755 f20 1"/>
              <a:gd name="f31" fmla="*/ f22 1 f2"/>
              <a:gd name="f32" fmla="*/ f25 1 1219200"/>
              <a:gd name="f33" fmla="*/ f26 1 216755"/>
              <a:gd name="f34" fmla="*/ f27 1 1219200"/>
              <a:gd name="f35" fmla="*/ f28 1 216755"/>
              <a:gd name="f36" fmla="*/ f29 1 1219200"/>
              <a:gd name="f37" fmla="*/ f30 1 216755"/>
              <a:gd name="f38" fmla="*/ f5 1 f23"/>
              <a:gd name="f39" fmla="*/ f6 1 f23"/>
              <a:gd name="f40" fmla="*/ f5 1 f24"/>
              <a:gd name="f41" fmla="*/ f7 1 f24"/>
              <a:gd name="f42" fmla="+- f31 0 f1"/>
              <a:gd name="f43" fmla="*/ f32 1 f23"/>
              <a:gd name="f44" fmla="*/ f33 1 f24"/>
              <a:gd name="f45" fmla="*/ f34 1 f23"/>
              <a:gd name="f46" fmla="*/ f35 1 f24"/>
              <a:gd name="f47" fmla="*/ f36 1 f23"/>
              <a:gd name="f48" fmla="*/ f37 1 f24"/>
              <a:gd name="f49" fmla="*/ f38 f18 1"/>
              <a:gd name="f50" fmla="*/ f39 f18 1"/>
              <a:gd name="f51" fmla="*/ f41 f19 1"/>
              <a:gd name="f52" fmla="*/ f40 f19 1"/>
              <a:gd name="f53" fmla="*/ f43 f18 1"/>
              <a:gd name="f54" fmla="*/ f44 f19 1"/>
              <a:gd name="f55" fmla="*/ f45 f18 1"/>
              <a:gd name="f56" fmla="*/ f46 f19 1"/>
              <a:gd name="f57" fmla="*/ f47 f18 1"/>
              <a:gd name="f58" fmla="*/ f48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53" y="f54"/>
              </a:cxn>
              <a:cxn ang="f42">
                <a:pos x="f55" y="f56"/>
              </a:cxn>
              <a:cxn ang="f42">
                <a:pos x="f57" y="f58"/>
              </a:cxn>
              <a:cxn ang="f42">
                <a:pos x="f57" y="f58"/>
              </a:cxn>
            </a:cxnLst>
            <a:rect l="f49" t="f52" r="f50" b="f51"/>
            <a:pathLst>
              <a:path w="1219200" h="216755">
                <a:moveTo>
                  <a:pt x="f5" y="f8"/>
                </a:move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6" y="f7"/>
                  <a:pt x="f6" y="f7"/>
                </a:cubicBezTo>
                <a:lnTo>
                  <a:pt x="f6" y="f7"/>
                </a:lnTo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2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TekstSylinder 46">
            <a:extLst>
              <a:ext uri="{FF2B5EF4-FFF2-40B4-BE49-F238E27FC236}">
                <a16:creationId xmlns:a16="http://schemas.microsoft.com/office/drawing/2014/main" id="{4030066A-9E67-1309-2EA5-99460EECCCDC}"/>
              </a:ext>
            </a:extLst>
          </p:cNvPr>
          <p:cNvSpPr txBox="1"/>
          <p:nvPr/>
        </p:nvSpPr>
        <p:spPr>
          <a:xfrm>
            <a:off x="956691" y="1048670"/>
            <a:ext cx="5605189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High-level representation of user intent (category, embedding, etc.)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3E9D0F-D1C7-641B-071B-8CE5EB886F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Rule-based models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294F37B-2A7B-A022-295E-2401FE1B593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Pattern-action rules</a:t>
            </a:r>
          </a:p>
          <a:p>
            <a:pPr lvl="0"/>
            <a:endParaRPr lang="nb-NO"/>
          </a:p>
          <a:p>
            <a:pPr lvl="0"/>
            <a:endParaRPr lang="nb-NO"/>
          </a:p>
          <a:p>
            <a:pPr lvl="0"/>
            <a:r>
              <a:rPr lang="nb-NO"/>
              <a:t>For instance: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C14770-B151-0ECD-1032-E70423DF300E}"/>
              </a:ext>
            </a:extLst>
          </p:cNvPr>
          <p:cNvSpPr txBox="1"/>
          <p:nvPr/>
        </p:nvSpPr>
        <p:spPr>
          <a:xfrm>
            <a:off x="6237314" y="4731992"/>
            <a:ext cx="432044" cy="208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E315CC-3B4A-48BF-A9F4-03B87FEF01D0}" type="slidenum">
              <a:rPr sz="1000"/>
              <a:t>43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F6C2631-D273-4F71-BB4E-2EAFAB81F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85" y="3450012"/>
            <a:ext cx="5710940" cy="8579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7F13FAD-10F7-FD53-528A-46BD99E39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5" y="1741182"/>
            <a:ext cx="5157188" cy="10106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FF2C9E82-BF0A-8A87-732E-B9FBDB1D10F5}"/>
              </a:ext>
            </a:extLst>
          </p:cNvPr>
          <p:cNvSpPr txBox="1"/>
          <p:nvPr/>
        </p:nvSpPr>
        <p:spPr>
          <a:xfrm>
            <a:off x="3883356" y="4794126"/>
            <a:ext cx="2448269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400" b="0" i="0" u="none" strike="noStrike" kern="0" cap="none" spc="0" baseline="0">
                <a:solidFill>
                  <a:srgbClr val="FF0000"/>
                </a:solidFill>
                <a:uFillTx/>
                <a:latin typeface="Arial"/>
              </a:rPr>
              <a:t>[example from D. Jurafsky]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7260EF-29BF-0F93-6F6E-FD7BA06FCF2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 dirty="0"/>
              <a:t>IR </a:t>
            </a:r>
            <a:r>
              <a:rPr lang="nb-NO" dirty="0" err="1"/>
              <a:t>models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D8DF384-B3F5-D7AC-0888-F5F34B9041A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Alternatively, one can adopt a data-driven approach and learn how to respond to the user based on a </a:t>
            </a:r>
            <a:r>
              <a:rPr lang="nb-NO" i="1"/>
              <a:t>dialogue corpus</a:t>
            </a:r>
          </a:p>
          <a:p>
            <a:pPr lvl="0"/>
            <a:r>
              <a:rPr lang="nb-NO"/>
              <a:t>Key idea:</a:t>
            </a:r>
          </a:p>
          <a:p>
            <a:pPr lvl="1"/>
            <a:r>
              <a:rPr lang="nb-NO" sz="2000"/>
              <a:t>Given a user input </a:t>
            </a:r>
            <a:r>
              <a:rPr lang="nb-NO" sz="2000" b="1"/>
              <a:t>q</a:t>
            </a:r>
            <a:r>
              <a:rPr lang="nb-NO" sz="2000"/>
              <a:t>, find the utterance</a:t>
            </a:r>
            <a:r>
              <a:rPr lang="nb-NO" sz="2000" b="1"/>
              <a:t> t </a:t>
            </a:r>
            <a:r>
              <a:rPr lang="nb-NO" sz="2000"/>
              <a:t>in the dialogue corpus that is most similar to </a:t>
            </a:r>
            <a:r>
              <a:rPr lang="nb-NO" sz="2000" b="1"/>
              <a:t>q</a:t>
            </a:r>
          </a:p>
          <a:p>
            <a:pPr lvl="1"/>
            <a:r>
              <a:rPr lang="nb-NO" sz="2000"/>
              <a:t>Then return as response the utterance </a:t>
            </a:r>
            <a:r>
              <a:rPr lang="nb-NO" sz="2000" b="1"/>
              <a:t>r</a:t>
            </a:r>
            <a:r>
              <a:rPr lang="nb-NO" sz="2000"/>
              <a:t> following </a:t>
            </a:r>
            <a:r>
              <a:rPr lang="nb-NO" sz="2000" b="1"/>
              <a:t>t</a:t>
            </a:r>
            <a:r>
              <a:rPr lang="nb-NO" sz="2000"/>
              <a:t> in the corpus 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9B0AC0-0081-F589-34E2-6B2BD83EEC86}"/>
              </a:ext>
            </a:extLst>
          </p:cNvPr>
          <p:cNvSpPr txBox="1"/>
          <p:nvPr/>
        </p:nvSpPr>
        <p:spPr>
          <a:xfrm>
            <a:off x="6268381" y="4739684"/>
            <a:ext cx="432044" cy="208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2CB80B-0C01-45A4-9863-FA179F55FFC4}" type="slidenum">
              <a:rPr sz="1000"/>
              <a:t>44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49343D-BEC2-9DA9-D196-BEFEB9F7D2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IR models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3F4A07-3AFF-4385-DCE6-1FB280D34388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nb-NO" dirty="0"/>
          </a:p>
          <a:p>
            <a:pPr lvl="0"/>
            <a:endParaRPr lang="nb-NO" dirty="0"/>
          </a:p>
          <a:p>
            <a:pPr lvl="0"/>
            <a:r>
              <a:rPr lang="nb-NO" dirty="0"/>
              <a:t>How to </a:t>
            </a:r>
            <a:r>
              <a:rPr lang="nb-NO" dirty="0" err="1"/>
              <a:t>determine</a:t>
            </a:r>
            <a:r>
              <a:rPr lang="nb-NO" dirty="0"/>
              <a:t>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utterance</a:t>
            </a:r>
            <a:r>
              <a:rPr lang="nb-NO" dirty="0"/>
              <a:t> is «most </a:t>
            </a:r>
            <a:r>
              <a:rPr lang="nb-NO" dirty="0" err="1"/>
              <a:t>similar</a:t>
            </a:r>
            <a:r>
              <a:rPr lang="nb-NO" dirty="0"/>
              <a:t>»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actual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</a:t>
            </a:r>
            <a:r>
              <a:rPr lang="nb-NO" dirty="0" err="1"/>
              <a:t>utterance</a:t>
            </a:r>
            <a:r>
              <a:rPr lang="nb-NO" dirty="0"/>
              <a:t>?</a:t>
            </a:r>
          </a:p>
          <a:p>
            <a:pPr lvl="1"/>
            <a:r>
              <a:rPr lang="nb-NO" dirty="0" err="1"/>
              <a:t>Cosine</a:t>
            </a:r>
            <a:r>
              <a:rPr lang="nb-NO" dirty="0"/>
              <a:t> </a:t>
            </a:r>
            <a:r>
              <a:rPr lang="nb-NO" dirty="0" err="1"/>
              <a:t>similarity</a:t>
            </a:r>
            <a:r>
              <a:rPr lang="nb-NO" dirty="0"/>
              <a:t> over </a:t>
            </a:r>
            <a:r>
              <a:rPr lang="nb-NO" dirty="0" err="1"/>
              <a:t>some</a:t>
            </a:r>
            <a:r>
              <a:rPr lang="nb-NO" dirty="0"/>
              <a:t> </a:t>
            </a:r>
            <a:r>
              <a:rPr lang="nb-NO" dirty="0" err="1"/>
              <a:t>vectors</a:t>
            </a:r>
            <a:endParaRPr lang="nb-NO" dirty="0"/>
          </a:p>
          <a:p>
            <a:pPr lvl="1"/>
            <a:r>
              <a:rPr lang="nb-NO" dirty="0"/>
              <a:t>The </a:t>
            </a:r>
            <a:r>
              <a:rPr lang="nb-NO" dirty="0" err="1"/>
              <a:t>vectors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TF-IDF </a:t>
            </a:r>
            <a:r>
              <a:rPr lang="nb-NO" dirty="0" err="1"/>
              <a:t>weighted</a:t>
            </a:r>
            <a:r>
              <a:rPr lang="nb-NO" dirty="0"/>
              <a:t> </a:t>
            </a:r>
            <a:r>
              <a:rPr lang="nb-NO" dirty="0" err="1"/>
              <a:t>words</a:t>
            </a:r>
            <a:endParaRPr lang="nb-NO" dirty="0"/>
          </a:p>
          <a:p>
            <a:pPr lvl="1"/>
            <a:r>
              <a:rPr lang="nb-NO" dirty="0"/>
              <a:t>Or </a:t>
            </a:r>
            <a:r>
              <a:rPr lang="nb-NO" dirty="0" err="1"/>
              <a:t>utterance-level</a:t>
            </a:r>
            <a:r>
              <a:rPr lang="nb-NO" dirty="0"/>
              <a:t> </a:t>
            </a:r>
            <a:r>
              <a:rPr lang="nb-NO" dirty="0" err="1"/>
              <a:t>embeddings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0998A92-9A29-0BC0-11B4-E30394ADA08A}"/>
              </a:ext>
            </a:extLst>
          </p:cNvPr>
          <p:cNvSpPr txBox="1"/>
          <p:nvPr/>
        </p:nvSpPr>
        <p:spPr>
          <a:xfrm>
            <a:off x="6237314" y="4731992"/>
            <a:ext cx="432044" cy="2083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A9D05F-132B-468B-98A8-5794E44E2B21}" type="slidenum">
              <a:rPr sz="1000"/>
              <a:t>45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5D9A0A2-3196-E086-B2E0-B8430B557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802" y="1134441"/>
            <a:ext cx="3814593" cy="8508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E90DB0-23FB-792D-EEF7-CBB9A81598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>
                <a:latin typeface="Arial" pitchFamily="34"/>
                <a:ea typeface="SimSun" pitchFamily="2"/>
              </a:rPr>
              <a:t>Example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7EA194F7-A8C8-0562-0E78-9429E96479F4}"/>
              </a:ext>
            </a:extLst>
          </p:cNvPr>
          <p:cNvSpPr txBox="1"/>
          <p:nvPr/>
        </p:nvSpPr>
        <p:spPr>
          <a:xfrm>
            <a:off x="6242400" y="4731544"/>
            <a:ext cx="427480" cy="216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7835B51-9147-4F93-A07B-C4CD408D6C76}" type="slidenum">
              <a:rPr sz="1000"/>
              <a:t>46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B56FA070-811C-1B01-B2B9-5DC8B5259B5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1695" y="1168008"/>
            <a:ext cx="2795585" cy="3086099"/>
          </a:xfrm>
        </p:spPr>
        <p:txBody>
          <a:bodyPr/>
          <a:lstStyle/>
          <a:p>
            <a:pPr marL="0" lvl="0" indent="0">
              <a:buNone/>
            </a:pPr>
            <a:r>
              <a:rPr lang="nb-NO" b="1" dirty="0"/>
              <a:t>Corpus</a:t>
            </a:r>
            <a:r>
              <a:rPr lang="nb-NO" dirty="0"/>
              <a:t>: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hei !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hei ! har du det bra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ja , hva med deg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bare bra  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har du spist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 dirty="0"/>
              <a:t>ja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6343B0C6-CC05-5F7E-08B3-0A1C7A1F1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50873"/>
              </p:ext>
            </p:extLst>
          </p:nvPr>
        </p:nvGraphicFramePr>
        <p:xfrm>
          <a:off x="2564901" y="1099620"/>
          <a:ext cx="4151812" cy="249709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96558">
                  <a:extLst>
                    <a:ext uri="{9D8B030D-6E8A-4147-A177-3AD203B41FA5}">
                      <a16:colId xmlns:a16="http://schemas.microsoft.com/office/drawing/2014/main" val="1493544413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695736864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588552592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4218680266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1408518615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3316168900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02312399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990235118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3715492995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829685662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4084676667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512327665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4066268512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998797099"/>
                    </a:ext>
                  </a:extLst>
                </a:gridCol>
              </a:tblGrid>
              <a:tr h="491380"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bare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/>
                        <a:t>bra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deg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/>
                        <a:t>det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000" dirty="0"/>
                        <a:t>du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/>
                        <a:t>ja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har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hei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hva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med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spist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,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!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000" dirty="0"/>
                        <a:t>?</a:t>
                      </a:r>
                    </a:p>
                  </a:txBody>
                  <a:tcPr marL="68580" marR="68580" marT="34290" marB="34290" vert="vert" anchor="ctr"/>
                </a:tc>
                <a:extLst>
                  <a:ext uri="{0D108BD9-81ED-4DB2-BD59-A6C34878D82A}">
                    <a16:rowId xmlns:a16="http://schemas.microsoft.com/office/drawing/2014/main" val="2195528175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447942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36484447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32011759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674938661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32203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5109685"/>
                  </a:ext>
                </a:extLst>
              </a:tr>
            </a:tbl>
          </a:graphicData>
        </a:graphic>
      </p:graphicFrame>
      <p:grpSp>
        <p:nvGrpSpPr>
          <p:cNvPr id="6" name="Gruppe 21">
            <a:extLst>
              <a:ext uri="{FF2B5EF4-FFF2-40B4-BE49-F238E27FC236}">
                <a16:creationId xmlns:a16="http://schemas.microsoft.com/office/drawing/2014/main" id="{A44F56B2-AE26-B0A8-BC1C-C7FB217D088A}"/>
              </a:ext>
            </a:extLst>
          </p:cNvPr>
          <p:cNvGrpSpPr/>
          <p:nvPr/>
        </p:nvGrpSpPr>
        <p:grpSpPr>
          <a:xfrm>
            <a:off x="844155" y="663177"/>
            <a:ext cx="3988594" cy="2756294"/>
            <a:chOff x="844155" y="663177"/>
            <a:chExt cx="3988594" cy="2756294"/>
          </a:xfrm>
        </p:grpSpPr>
        <p:cxnSp>
          <p:nvCxnSpPr>
            <p:cNvPr id="7" name="Rett pil 6">
              <a:extLst>
                <a:ext uri="{FF2B5EF4-FFF2-40B4-BE49-F238E27FC236}">
                  <a16:creationId xmlns:a16="http://schemas.microsoft.com/office/drawing/2014/main" id="{071BD706-D175-6F28-600D-7AD8B2770027}"/>
                </a:ext>
              </a:extLst>
            </p:cNvPr>
            <p:cNvCxnSpPr/>
            <p:nvPr/>
          </p:nvCxnSpPr>
          <p:spPr>
            <a:xfrm>
              <a:off x="1167725" y="1715780"/>
              <a:ext cx="1349874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cxnSp>
          <p:nvCxnSpPr>
            <p:cNvPr id="8" name="Rett pil 7">
              <a:extLst>
                <a:ext uri="{FF2B5EF4-FFF2-40B4-BE49-F238E27FC236}">
                  <a16:creationId xmlns:a16="http://schemas.microsoft.com/office/drawing/2014/main" id="{6B4C94B4-F59D-EFB8-B592-0F2BDFE7ACD9}"/>
                </a:ext>
              </a:extLst>
            </p:cNvPr>
            <p:cNvCxnSpPr/>
            <p:nvPr/>
          </p:nvCxnSpPr>
          <p:spPr>
            <a:xfrm>
              <a:off x="2355613" y="2039733"/>
              <a:ext cx="161986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cxnSp>
          <p:nvCxnSpPr>
            <p:cNvPr id="9" name="Rett pil 8">
              <a:extLst>
                <a:ext uri="{FF2B5EF4-FFF2-40B4-BE49-F238E27FC236}">
                  <a16:creationId xmlns:a16="http://schemas.microsoft.com/office/drawing/2014/main" id="{770DACC1-B7F4-7334-8551-CF6ED3D0E048}"/>
                </a:ext>
              </a:extLst>
            </p:cNvPr>
            <p:cNvCxnSpPr/>
            <p:nvPr/>
          </p:nvCxnSpPr>
          <p:spPr>
            <a:xfrm>
              <a:off x="2139641" y="2417682"/>
              <a:ext cx="377958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cxnSp>
          <p:nvCxnSpPr>
            <p:cNvPr id="10" name="Rett pil 9">
              <a:extLst>
                <a:ext uri="{FF2B5EF4-FFF2-40B4-BE49-F238E27FC236}">
                  <a16:creationId xmlns:a16="http://schemas.microsoft.com/office/drawing/2014/main" id="{D551E853-64B1-1C08-DFA6-3F3310F79B9C}"/>
                </a:ext>
              </a:extLst>
            </p:cNvPr>
            <p:cNvCxnSpPr/>
            <p:nvPr/>
          </p:nvCxnSpPr>
          <p:spPr>
            <a:xfrm>
              <a:off x="1329711" y="2741645"/>
              <a:ext cx="1187888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cxnSp>
          <p:nvCxnSpPr>
            <p:cNvPr id="11" name="Rett pil 10">
              <a:extLst>
                <a:ext uri="{FF2B5EF4-FFF2-40B4-BE49-F238E27FC236}">
                  <a16:creationId xmlns:a16="http://schemas.microsoft.com/office/drawing/2014/main" id="{E556D405-D752-D168-8956-AE4D608BD683}"/>
                </a:ext>
              </a:extLst>
            </p:cNvPr>
            <p:cNvCxnSpPr/>
            <p:nvPr/>
          </p:nvCxnSpPr>
          <p:spPr>
            <a:xfrm>
              <a:off x="1778736" y="3065608"/>
              <a:ext cx="738863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cxnSp>
          <p:nvCxnSpPr>
            <p:cNvPr id="12" name="Rett pil 11">
              <a:extLst>
                <a:ext uri="{FF2B5EF4-FFF2-40B4-BE49-F238E27FC236}">
                  <a16:creationId xmlns:a16="http://schemas.microsoft.com/office/drawing/2014/main" id="{E04ACAFD-DF50-FD00-4B77-544269958147}"/>
                </a:ext>
              </a:extLst>
            </p:cNvPr>
            <p:cNvCxnSpPr/>
            <p:nvPr/>
          </p:nvCxnSpPr>
          <p:spPr>
            <a:xfrm>
              <a:off x="844155" y="3419471"/>
              <a:ext cx="1673444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120EB3FA-3353-B826-DC11-4B65902B207B}"/>
                </a:ext>
              </a:extLst>
            </p:cNvPr>
            <p:cNvSpPr txBox="1"/>
            <p:nvPr/>
          </p:nvSpPr>
          <p:spPr>
            <a:xfrm>
              <a:off x="2535512" y="663177"/>
              <a:ext cx="2297237" cy="41549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1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TF </a:t>
              </a:r>
              <a:r>
                <a:rPr lang="nb-NO" sz="2100" b="0" i="0" u="none" strike="noStrike" kern="0" cap="none" spc="0" baseline="0" dirty="0" err="1">
                  <a:solidFill>
                    <a:srgbClr val="000000"/>
                  </a:solidFill>
                  <a:uFillTx/>
                  <a:latin typeface="Arial" pitchFamily="34"/>
                </a:rPr>
                <a:t>vectors</a:t>
              </a:r>
              <a:r>
                <a:rPr lang="nb-NO" sz="2100" b="0" i="0" u="none" strike="noStrike" kern="0" cap="none" spc="0" baseline="0" dirty="0">
                  <a:solidFill>
                    <a:srgbClr val="000000"/>
                  </a:solidFill>
                  <a:uFillTx/>
                  <a:latin typeface="Arial" pitchFamily="34"/>
                </a:rPr>
                <a:t>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7C1067-29D2-DC4C-4A4F-EF099A711C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>
                <a:latin typeface="Arial" pitchFamily="34"/>
                <a:ea typeface="SimSun" pitchFamily="2"/>
              </a:rPr>
              <a:t>Example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6F344BDE-0D11-B82C-9880-933C53DE873D}"/>
              </a:ext>
            </a:extLst>
          </p:cNvPr>
          <p:cNvSpPr txBox="1"/>
          <p:nvPr/>
        </p:nvSpPr>
        <p:spPr>
          <a:xfrm>
            <a:off x="6326980" y="4731544"/>
            <a:ext cx="342900" cy="216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9EE9AA9-E668-47EA-A73A-C8A047946359}" type="slidenum">
              <a:rPr sz="1000"/>
              <a:t>47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073396B3-C224-9C9E-FFEA-BFD941EBC26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1695" y="1168008"/>
            <a:ext cx="2795585" cy="3086099"/>
          </a:xfrm>
        </p:spPr>
        <p:txBody>
          <a:bodyPr/>
          <a:lstStyle/>
          <a:p>
            <a:pPr marL="0" lvl="0" indent="0">
              <a:buNone/>
            </a:pPr>
            <a:r>
              <a:rPr lang="nb-NO" b="1"/>
              <a:t>Corpus</a:t>
            </a:r>
            <a:r>
              <a:rPr lang="nb-NO"/>
              <a:t>: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hei !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hei ! har du det bra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ja , hva med deg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bare bra  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har du spist ?</a:t>
            </a:r>
          </a:p>
          <a:p>
            <a:pPr lvl="0">
              <a:spcBef>
                <a:spcPts val="900"/>
              </a:spcBef>
              <a:buFont typeface="Arial"/>
              <a:buAutoNum type="arabicPeriod"/>
            </a:pPr>
            <a:r>
              <a:rPr lang="nb-NO" sz="1500"/>
              <a:t>ja</a:t>
            </a:r>
          </a:p>
        </p:txBody>
      </p:sp>
      <p:graphicFrame>
        <p:nvGraphicFramePr>
          <p:cNvPr id="5" name="Tabell 5">
            <a:extLst>
              <a:ext uri="{FF2B5EF4-FFF2-40B4-BE49-F238E27FC236}">
                <a16:creationId xmlns:a16="http://schemas.microsoft.com/office/drawing/2014/main" id="{784E83F2-6112-B6D8-D10E-28F5FAA08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894983"/>
              </p:ext>
            </p:extLst>
          </p:nvPr>
        </p:nvGraphicFramePr>
        <p:xfrm>
          <a:off x="2564901" y="1099620"/>
          <a:ext cx="4151812" cy="249709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296558">
                  <a:extLst>
                    <a:ext uri="{9D8B030D-6E8A-4147-A177-3AD203B41FA5}">
                      <a16:colId xmlns:a16="http://schemas.microsoft.com/office/drawing/2014/main" val="1901320676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1761696859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026497943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480038695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487102266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4233372639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1618593978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1054701655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082549177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356781558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3032277329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3715985839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2390390484"/>
                    </a:ext>
                  </a:extLst>
                </a:gridCol>
                <a:gridCol w="296558">
                  <a:extLst>
                    <a:ext uri="{9D8B030D-6E8A-4147-A177-3AD203B41FA5}">
                      <a16:colId xmlns:a16="http://schemas.microsoft.com/office/drawing/2014/main" val="674858587"/>
                    </a:ext>
                  </a:extLst>
                </a:gridCol>
              </a:tblGrid>
              <a:tr h="491380"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bare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bra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deg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det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100"/>
                        <a:t>du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ja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har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hei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hva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med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spist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,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!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?</a:t>
                      </a:r>
                    </a:p>
                  </a:txBody>
                  <a:tcPr marL="68580" marR="68580" marT="34290" marB="34290" vert="vert" anchor="ctr"/>
                </a:tc>
                <a:extLst>
                  <a:ext uri="{0D108BD9-81ED-4DB2-BD59-A6C34878D82A}">
                    <a16:rowId xmlns:a16="http://schemas.microsoft.com/office/drawing/2014/main" val="3805615679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3124480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5886280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04626464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191855579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4949289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59120635"/>
                  </a:ext>
                </a:extLst>
              </a:tr>
            </a:tbl>
          </a:graphicData>
        </a:graphic>
      </p:graphicFrame>
      <p:cxnSp>
        <p:nvCxnSpPr>
          <p:cNvPr id="6" name="Rett pil 6">
            <a:extLst>
              <a:ext uri="{FF2B5EF4-FFF2-40B4-BE49-F238E27FC236}">
                <a16:creationId xmlns:a16="http://schemas.microsoft.com/office/drawing/2014/main" id="{F6DF1236-C672-0C52-0A34-2930FCE43B76}"/>
              </a:ext>
            </a:extLst>
          </p:cNvPr>
          <p:cNvCxnSpPr/>
          <p:nvPr/>
        </p:nvCxnSpPr>
        <p:spPr>
          <a:xfrm>
            <a:off x="1166820" y="1715688"/>
            <a:ext cx="1350166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7" name="Rett pil 7">
            <a:extLst>
              <a:ext uri="{FF2B5EF4-FFF2-40B4-BE49-F238E27FC236}">
                <a16:creationId xmlns:a16="http://schemas.microsoft.com/office/drawing/2014/main" id="{57380EE8-73EB-5DBC-E59E-5408C90C4484}"/>
              </a:ext>
            </a:extLst>
          </p:cNvPr>
          <p:cNvCxnSpPr/>
          <p:nvPr/>
        </p:nvCxnSpPr>
        <p:spPr>
          <a:xfrm>
            <a:off x="2355055" y="2039541"/>
            <a:ext cx="161922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8" name="Rett pil 8">
            <a:extLst>
              <a:ext uri="{FF2B5EF4-FFF2-40B4-BE49-F238E27FC236}">
                <a16:creationId xmlns:a16="http://schemas.microsoft.com/office/drawing/2014/main" id="{108963DF-D57A-1892-7B54-353F256F1C21}"/>
              </a:ext>
            </a:extLst>
          </p:cNvPr>
          <p:cNvCxnSpPr/>
          <p:nvPr/>
        </p:nvCxnSpPr>
        <p:spPr>
          <a:xfrm>
            <a:off x="2139549" y="2418158"/>
            <a:ext cx="377428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9" name="Rett pil 9">
            <a:extLst>
              <a:ext uri="{FF2B5EF4-FFF2-40B4-BE49-F238E27FC236}">
                <a16:creationId xmlns:a16="http://schemas.microsoft.com/office/drawing/2014/main" id="{9BF38A99-3A2A-A815-96AF-5E45E695D8DB}"/>
              </a:ext>
            </a:extLst>
          </p:cNvPr>
          <p:cNvCxnSpPr/>
          <p:nvPr/>
        </p:nvCxnSpPr>
        <p:spPr>
          <a:xfrm>
            <a:off x="1329939" y="2742011"/>
            <a:ext cx="1187047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0" name="Rett pil 10">
            <a:extLst>
              <a:ext uri="{FF2B5EF4-FFF2-40B4-BE49-F238E27FC236}">
                <a16:creationId xmlns:a16="http://schemas.microsoft.com/office/drawing/2014/main" id="{9174ED71-E2B0-48B4-1AB2-1FC3699BE35A}"/>
              </a:ext>
            </a:extLst>
          </p:cNvPr>
          <p:cNvCxnSpPr/>
          <p:nvPr/>
        </p:nvCxnSpPr>
        <p:spPr>
          <a:xfrm>
            <a:off x="1778791" y="3065864"/>
            <a:ext cx="738186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1" name="Rett pil 11">
            <a:extLst>
              <a:ext uri="{FF2B5EF4-FFF2-40B4-BE49-F238E27FC236}">
                <a16:creationId xmlns:a16="http://schemas.microsoft.com/office/drawing/2014/main" id="{DCC28167-840B-B7E1-BCFB-6FF7A5BF9883}"/>
              </a:ext>
            </a:extLst>
          </p:cNvPr>
          <p:cNvCxnSpPr/>
          <p:nvPr/>
        </p:nvCxnSpPr>
        <p:spPr>
          <a:xfrm>
            <a:off x="844155" y="3419471"/>
            <a:ext cx="1672822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sp>
        <p:nvSpPr>
          <p:cNvPr id="12" name="TekstSylinder 12">
            <a:extLst>
              <a:ext uri="{FF2B5EF4-FFF2-40B4-BE49-F238E27FC236}">
                <a16:creationId xmlns:a16="http://schemas.microsoft.com/office/drawing/2014/main" id="{D58FC7E6-4FC8-C632-99C3-D76BC35E9AE5}"/>
              </a:ext>
            </a:extLst>
          </p:cNvPr>
          <p:cNvSpPr txBox="1"/>
          <p:nvPr/>
        </p:nvSpPr>
        <p:spPr>
          <a:xfrm>
            <a:off x="2536033" y="663177"/>
            <a:ext cx="2296716" cy="4154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1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TF-IDF vectors:</a:t>
            </a:r>
          </a:p>
        </p:txBody>
      </p:sp>
      <p:sp>
        <p:nvSpPr>
          <p:cNvPr id="13" name="TekstSylinder 14">
            <a:extLst>
              <a:ext uri="{FF2B5EF4-FFF2-40B4-BE49-F238E27FC236}">
                <a16:creationId xmlns:a16="http://schemas.microsoft.com/office/drawing/2014/main" id="{17662D59-955A-B323-68B1-9E31F478ED3E}"/>
              </a:ext>
            </a:extLst>
          </p:cNvPr>
          <p:cNvSpPr txBox="1">
            <a:spLocks noMove="1" noResize="1"/>
          </p:cNvSpPr>
          <p:nvPr/>
        </p:nvSpPr>
        <p:spPr>
          <a:xfrm>
            <a:off x="5586801" y="240606"/>
            <a:ext cx="1251210" cy="669322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350" b="0" i="0" u="none" strike="noStrike" kern="0" cap="none" spc="0" baseline="0">
                <a:solidFill>
                  <a:srgbClr val="010000"/>
                </a:solidFill>
                <a:uFillTx/>
                <a:latin typeface="Calibri"/>
              </a:rPr>
              <a:t> </a:t>
            </a:r>
          </a:p>
        </p:txBody>
      </p:sp>
      <p:sp>
        <p:nvSpPr>
          <p:cNvPr id="14" name="TekstSylinder 15">
            <a:extLst>
              <a:ext uri="{FF2B5EF4-FFF2-40B4-BE49-F238E27FC236}">
                <a16:creationId xmlns:a16="http://schemas.microsoft.com/office/drawing/2014/main" id="{606EECDA-7629-8E09-E62C-E26EC380904D}"/>
              </a:ext>
            </a:extLst>
          </p:cNvPr>
          <p:cNvSpPr txBox="1"/>
          <p:nvPr/>
        </p:nvSpPr>
        <p:spPr>
          <a:xfrm>
            <a:off x="141686" y="3751664"/>
            <a:ext cx="618529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New user utterance </a:t>
            </a:r>
            <a:r>
              <a:rPr lang="nb-NO" sz="1800" b="0" i="1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q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: "går det bra med deg?"</a:t>
            </a:r>
          </a:p>
        </p:txBody>
      </p:sp>
      <p:graphicFrame>
        <p:nvGraphicFramePr>
          <p:cNvPr id="15" name="Tabell 16">
            <a:extLst>
              <a:ext uri="{FF2B5EF4-FFF2-40B4-BE49-F238E27FC236}">
                <a16:creationId xmlns:a16="http://schemas.microsoft.com/office/drawing/2014/main" id="{37F5B77C-2EEC-5581-8365-9AEBE5139267}"/>
              </a:ext>
            </a:extLst>
          </p:cNvPr>
          <p:cNvGraphicFramePr>
            <a:graphicFrameLocks noGrp="1"/>
          </p:cNvGraphicFramePr>
          <p:nvPr/>
        </p:nvGraphicFramePr>
        <p:xfrm>
          <a:off x="2516986" y="4250405"/>
          <a:ext cx="4212488" cy="328617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300892">
                  <a:extLst>
                    <a:ext uri="{9D8B030D-6E8A-4147-A177-3AD203B41FA5}">
                      <a16:colId xmlns:a16="http://schemas.microsoft.com/office/drawing/2014/main" val="1573679867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60425430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598503901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339103472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642348006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402096911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50988232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89476729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490039251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98724933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333575519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3126656265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508238171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50488289"/>
                    </a:ext>
                  </a:extLst>
                </a:gridCol>
              </a:tblGrid>
              <a:tr h="328617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nb-NO" sz="900"/>
                    </a:p>
                  </a:txBody>
                  <a:tcPr marL="68580" marR="68580" marT="34198" marB="34198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198" marB="34198" anchor="ctr"/>
                </a:tc>
                <a:extLst>
                  <a:ext uri="{0D108BD9-81ED-4DB2-BD59-A6C34878D82A}">
                    <a16:rowId xmlns:a16="http://schemas.microsoft.com/office/drawing/2014/main" val="1776186061"/>
                  </a:ext>
                </a:extLst>
              </a:tr>
            </a:tbl>
          </a:graphicData>
        </a:graphic>
      </p:graphicFrame>
      <p:cxnSp>
        <p:nvCxnSpPr>
          <p:cNvPr id="16" name="Rett pil 18">
            <a:extLst>
              <a:ext uri="{FF2B5EF4-FFF2-40B4-BE49-F238E27FC236}">
                <a16:creationId xmlns:a16="http://schemas.microsoft.com/office/drawing/2014/main" id="{A44A22A8-9056-54FD-B894-3DD621DC8B70}"/>
              </a:ext>
            </a:extLst>
          </p:cNvPr>
          <p:cNvCxnSpPr/>
          <p:nvPr/>
        </p:nvCxnSpPr>
        <p:spPr>
          <a:xfrm>
            <a:off x="2187180" y="4098130"/>
            <a:ext cx="248836" cy="223836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sp>
        <p:nvSpPr>
          <p:cNvPr id="17" name="TekstSylinder 19">
            <a:extLst>
              <a:ext uri="{FF2B5EF4-FFF2-40B4-BE49-F238E27FC236}">
                <a16:creationId xmlns:a16="http://schemas.microsoft.com/office/drawing/2014/main" id="{9C49EB46-D901-FC87-9130-EB23D37BD427}"/>
              </a:ext>
            </a:extLst>
          </p:cNvPr>
          <p:cNvSpPr txBox="1"/>
          <p:nvPr/>
        </p:nvSpPr>
        <p:spPr>
          <a:xfrm>
            <a:off x="779233" y="4186031"/>
            <a:ext cx="171513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TF-IDF vector: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F61030-7E9C-761E-D67F-1290F50D79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119" y="221458"/>
            <a:ext cx="6481760" cy="756044"/>
          </a:xfrm>
        </p:spPr>
        <p:txBody>
          <a:bodyPr/>
          <a:lstStyle/>
          <a:p>
            <a:pPr lvl="0"/>
            <a:r>
              <a:rPr lang="nb-NO">
                <a:latin typeface="Arial" pitchFamily="34"/>
                <a:ea typeface="SimSun" pitchFamily="2"/>
              </a:rPr>
              <a:t>Example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189B9C8D-12A8-A0F1-8D4B-B9B1288C4A32}"/>
              </a:ext>
            </a:extLst>
          </p:cNvPr>
          <p:cNvSpPr txBox="1"/>
          <p:nvPr/>
        </p:nvSpPr>
        <p:spPr>
          <a:xfrm>
            <a:off x="6235200" y="4731544"/>
            <a:ext cx="434680" cy="216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2D65B3-7787-4E14-BF9C-FA2DD72E34BB}" type="slidenum">
              <a:rPr sz="1000"/>
              <a:t>48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 pitchFamily="34"/>
            </a:endParaRPr>
          </a:p>
        </p:txBody>
      </p:sp>
      <p:graphicFrame>
        <p:nvGraphicFramePr>
          <p:cNvPr id="4" name="Tabell 5">
            <a:extLst>
              <a:ext uri="{FF2B5EF4-FFF2-40B4-BE49-F238E27FC236}">
                <a16:creationId xmlns:a16="http://schemas.microsoft.com/office/drawing/2014/main" id="{F0C308F7-5E81-1B26-AABE-8A2EBBE3F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708483"/>
              </p:ext>
            </p:extLst>
          </p:nvPr>
        </p:nvGraphicFramePr>
        <p:xfrm>
          <a:off x="429201" y="1051303"/>
          <a:ext cx="4212362" cy="249709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0883">
                  <a:extLst>
                    <a:ext uri="{9D8B030D-6E8A-4147-A177-3AD203B41FA5}">
                      <a16:colId xmlns:a16="http://schemas.microsoft.com/office/drawing/2014/main" val="3490884890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3445197269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1171794612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3566765551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297548744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1757138590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3141318229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571491847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3676393399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2564555002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2344770762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1943469922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2831211820"/>
                    </a:ext>
                  </a:extLst>
                </a:gridCol>
                <a:gridCol w="300883">
                  <a:extLst>
                    <a:ext uri="{9D8B030D-6E8A-4147-A177-3AD203B41FA5}">
                      <a16:colId xmlns:a16="http://schemas.microsoft.com/office/drawing/2014/main" val="2066358736"/>
                    </a:ext>
                  </a:extLst>
                </a:gridCol>
              </a:tblGrid>
              <a:tr h="491380"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bare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bra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deg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det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1100"/>
                        <a:t>du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ja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har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hei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hva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med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spist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,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/>
                        <a:t>!</a:t>
                      </a:r>
                    </a:p>
                  </a:txBody>
                  <a:tcPr marL="68580" marR="68580" marT="34290" marB="34290" vert="vert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nb-NO" sz="1100" dirty="0"/>
                        <a:t>?</a:t>
                      </a:r>
                    </a:p>
                  </a:txBody>
                  <a:tcPr marL="68580" marR="68580" marT="34290" marB="34290" vert="vert" anchor="ctr"/>
                </a:tc>
                <a:extLst>
                  <a:ext uri="{0D108BD9-81ED-4DB2-BD59-A6C34878D82A}">
                    <a16:rowId xmlns:a16="http://schemas.microsoft.com/office/drawing/2014/main" val="365307532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31819302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7154271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72182258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16437555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.78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93004511"/>
                  </a:ext>
                </a:extLst>
              </a:tr>
              <a:tr h="334286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.48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19250795"/>
                  </a:ext>
                </a:extLst>
              </a:tr>
            </a:tbl>
          </a:graphicData>
        </a:graphic>
      </p:graphicFrame>
      <p:graphicFrame>
        <p:nvGraphicFramePr>
          <p:cNvPr id="5" name="Tabell 16">
            <a:extLst>
              <a:ext uri="{FF2B5EF4-FFF2-40B4-BE49-F238E27FC236}">
                <a16:creationId xmlns:a16="http://schemas.microsoft.com/office/drawing/2014/main" id="{E1C9C9D2-45CA-4BF1-EFD0-4213FB504DFF}"/>
              </a:ext>
            </a:extLst>
          </p:cNvPr>
          <p:cNvGraphicFramePr>
            <a:graphicFrameLocks noGrp="1"/>
          </p:cNvGraphicFramePr>
          <p:nvPr/>
        </p:nvGraphicFramePr>
        <p:xfrm>
          <a:off x="428634" y="3975509"/>
          <a:ext cx="4212488" cy="329805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300892">
                  <a:extLst>
                    <a:ext uri="{9D8B030D-6E8A-4147-A177-3AD203B41FA5}">
                      <a16:colId xmlns:a16="http://schemas.microsoft.com/office/drawing/2014/main" val="3748293169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473834346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86921006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3548529202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142677455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15907450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606571626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309361072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838621210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1391733923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142529612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3631859878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263002184"/>
                    </a:ext>
                  </a:extLst>
                </a:gridCol>
                <a:gridCol w="300892">
                  <a:extLst>
                    <a:ext uri="{9D8B030D-6E8A-4147-A177-3AD203B41FA5}">
                      <a16:colId xmlns:a16="http://schemas.microsoft.com/office/drawing/2014/main" val="3390776995"/>
                    </a:ext>
                  </a:extLst>
                </a:gridCol>
              </a:tblGrid>
              <a:tr h="329805"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.78</a:t>
                      </a:r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nb-NO" sz="900"/>
                    </a:p>
                  </a:txBody>
                  <a:tcPr marL="68580" marR="68580" marT="34317" marB="34317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.48</a:t>
                      </a:r>
                    </a:p>
                  </a:txBody>
                  <a:tcPr marL="68580" marR="68580" marT="34317" marB="34317" anchor="ctr"/>
                </a:tc>
                <a:extLst>
                  <a:ext uri="{0D108BD9-81ED-4DB2-BD59-A6C34878D82A}">
                    <a16:rowId xmlns:a16="http://schemas.microsoft.com/office/drawing/2014/main" val="1227786548"/>
                  </a:ext>
                </a:extLst>
              </a:tr>
            </a:tbl>
          </a:graphicData>
        </a:graphic>
      </p:graphicFrame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0C839E54-8555-0290-873B-23C9902BB7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1695" y="1168008"/>
            <a:ext cx="2795585" cy="3086099"/>
          </a:xfrm>
        </p:spPr>
        <p:txBody>
          <a:bodyPr/>
          <a:lstStyle/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endParaRPr lang="nb-NO" sz="1500" dirty="0">
              <a:latin typeface="Arial" pitchFamily="34"/>
              <a:ea typeface="SimSun" pitchFamily="2"/>
            </a:endParaRP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</a:t>
            </a: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</a:t>
            </a: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</a:t>
            </a: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  </a:t>
            </a: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</a:t>
            </a:r>
          </a:p>
          <a:p>
            <a:pPr lvl="0">
              <a:spcBef>
                <a:spcPts val="900"/>
              </a:spcBef>
              <a:buFont typeface="Arial" pitchFamily="34"/>
              <a:buAutoNum type="arabicPeriod"/>
            </a:pPr>
            <a:r>
              <a:rPr lang="nb-NO" sz="1500" dirty="0">
                <a:latin typeface="Arial" pitchFamily="34"/>
                <a:ea typeface="SimSun" pitchFamily="2"/>
              </a:rPr>
              <a:t> </a:t>
            </a:r>
          </a:p>
        </p:txBody>
      </p:sp>
      <p:grpSp>
        <p:nvGrpSpPr>
          <p:cNvPr id="7" name="Gruppe 28">
            <a:extLst>
              <a:ext uri="{FF2B5EF4-FFF2-40B4-BE49-F238E27FC236}">
                <a16:creationId xmlns:a16="http://schemas.microsoft.com/office/drawing/2014/main" id="{B3B9D821-A0D6-58C9-2ABB-60848C6DFA75}"/>
              </a:ext>
            </a:extLst>
          </p:cNvPr>
          <p:cNvGrpSpPr/>
          <p:nvPr/>
        </p:nvGrpSpPr>
        <p:grpSpPr>
          <a:xfrm>
            <a:off x="4725591" y="1051322"/>
            <a:ext cx="1067992" cy="656036"/>
            <a:chOff x="4725591" y="1051322"/>
            <a:chExt cx="1067992" cy="656036"/>
          </a:xfrm>
        </p:grpSpPr>
        <p:cxnSp>
          <p:nvCxnSpPr>
            <p:cNvPr id="8" name="Rett pil 21">
              <a:extLst>
                <a:ext uri="{FF2B5EF4-FFF2-40B4-BE49-F238E27FC236}">
                  <a16:creationId xmlns:a16="http://schemas.microsoft.com/office/drawing/2014/main" id="{091AB941-26D3-2B76-FF2C-2060F94A6F9C}"/>
                </a:ext>
              </a:extLst>
            </p:cNvPr>
            <p:cNvCxnSpPr/>
            <p:nvPr/>
          </p:nvCxnSpPr>
          <p:spPr>
            <a:xfrm>
              <a:off x="4725591" y="1707358"/>
              <a:ext cx="323862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  <p:sp>
          <p:nvSpPr>
            <p:cNvPr id="9" name="TekstSylinder 22">
              <a:extLst>
                <a:ext uri="{FF2B5EF4-FFF2-40B4-BE49-F238E27FC236}">
                  <a16:creationId xmlns:a16="http://schemas.microsoft.com/office/drawing/2014/main" id="{EA319193-EFCF-0599-9070-DA9E52B3801C}"/>
                </a:ext>
              </a:extLst>
            </p:cNvPr>
            <p:cNvSpPr txBox="1">
              <a:spLocks noMove="1" noResize="1"/>
            </p:cNvSpPr>
            <p:nvPr/>
          </p:nvSpPr>
          <p:spPr>
            <a:xfrm>
              <a:off x="4929969" y="1051322"/>
              <a:ext cx="863614" cy="392222"/>
            </a:xfrm>
            <a:prstGeom prst="rect">
              <a:avLst/>
            </a:prstGeom>
            <a:blipFill>
              <a:blip r:embed="rId2">
                <a:alphaModFix/>
              </a:blip>
              <a:stretch>
                <a:fillRect/>
              </a:stretch>
            </a:blip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350" b="0" i="0" u="none" strike="noStrike" kern="0" cap="none" spc="0" baseline="0">
                  <a:solidFill>
                    <a:srgbClr val="010000"/>
                  </a:solidFill>
                  <a:uFillTx/>
                  <a:latin typeface="Calibri"/>
                </a:rPr>
                <a:t> </a:t>
              </a:r>
            </a:p>
          </p:txBody>
        </p:sp>
      </p:grpSp>
      <p:graphicFrame>
        <p:nvGraphicFramePr>
          <p:cNvPr id="10" name="Tabell 24">
            <a:extLst>
              <a:ext uri="{FF2B5EF4-FFF2-40B4-BE49-F238E27FC236}">
                <a16:creationId xmlns:a16="http://schemas.microsoft.com/office/drawing/2014/main" id="{51B8174B-7D81-B13C-E480-46DD2D71D03F}"/>
              </a:ext>
            </a:extLst>
          </p:cNvPr>
          <p:cNvGraphicFramePr>
            <a:graphicFrameLocks noGrp="1"/>
          </p:cNvGraphicFramePr>
          <p:nvPr/>
        </p:nvGraphicFramePr>
        <p:xfrm>
          <a:off x="5132783" y="1543050"/>
          <a:ext cx="510774" cy="2006208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10774">
                  <a:extLst>
                    <a:ext uri="{9D8B030D-6E8A-4147-A177-3AD203B41FA5}">
                      <a16:colId xmlns:a16="http://schemas.microsoft.com/office/drawing/2014/main" val="3445653163"/>
                    </a:ext>
                  </a:extLst>
                </a:gridCol>
              </a:tblGrid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2213728285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1.07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1721262265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1.45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1081750497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0.23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1642389566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3494497353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1804014202"/>
                  </a:ext>
                </a:extLst>
              </a:tr>
            </a:tbl>
          </a:graphicData>
        </a:graphic>
      </p:graphicFrame>
      <p:graphicFrame>
        <p:nvGraphicFramePr>
          <p:cNvPr id="11" name="Tabell 26">
            <a:extLst>
              <a:ext uri="{FF2B5EF4-FFF2-40B4-BE49-F238E27FC236}">
                <a16:creationId xmlns:a16="http://schemas.microsoft.com/office/drawing/2014/main" id="{56996693-1B8F-CB0A-6090-5BAF7174D59D}"/>
              </a:ext>
            </a:extLst>
          </p:cNvPr>
          <p:cNvGraphicFramePr>
            <a:graphicFrameLocks noGrp="1"/>
          </p:cNvGraphicFramePr>
          <p:nvPr/>
        </p:nvGraphicFramePr>
        <p:xfrm>
          <a:off x="6118625" y="1569247"/>
          <a:ext cx="510774" cy="2005002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10774">
                  <a:extLst>
                    <a:ext uri="{9D8B030D-6E8A-4147-A177-3AD203B41FA5}">
                      <a16:colId xmlns:a16="http://schemas.microsoft.com/office/drawing/2014/main" val="3401573253"/>
                    </a:ext>
                  </a:extLst>
                </a:gridCol>
              </a:tblGrid>
              <a:tr h="334167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2792129063"/>
                  </a:ext>
                </a:extLst>
              </a:tr>
              <a:tr h="33416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0.50</a:t>
                      </a: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3681528512"/>
                  </a:ext>
                </a:extLst>
              </a:tr>
              <a:tr h="334167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0.56</a:t>
                      </a:r>
                      <a:endParaRPr lang="nb-NO" sz="900" b="1">
                        <a:solidFill>
                          <a:srgbClr val="16A827"/>
                        </a:solidFill>
                      </a:endParaRP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775205743"/>
                  </a:ext>
                </a:extLst>
              </a:tr>
              <a:tr h="334167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0.17</a:t>
                      </a: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767730756"/>
                  </a:ext>
                </a:extLst>
              </a:tr>
              <a:tr h="334167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763314261"/>
                  </a:ext>
                </a:extLst>
              </a:tr>
              <a:tr h="334167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80" marB="34280" anchor="ctr"/>
                </a:tc>
                <a:extLst>
                  <a:ext uri="{0D108BD9-81ED-4DB2-BD59-A6C34878D82A}">
                    <a16:rowId xmlns:a16="http://schemas.microsoft.com/office/drawing/2014/main" val="4265368931"/>
                  </a:ext>
                </a:extLst>
              </a:tr>
            </a:tbl>
          </a:graphicData>
        </a:graphic>
      </p:graphicFrame>
      <p:grpSp>
        <p:nvGrpSpPr>
          <p:cNvPr id="12" name="Gruppe 29">
            <a:extLst>
              <a:ext uri="{FF2B5EF4-FFF2-40B4-BE49-F238E27FC236}">
                <a16:creationId xmlns:a16="http://schemas.microsoft.com/office/drawing/2014/main" id="{268F7CEB-05C5-779E-6D9E-A85B14AE0C92}"/>
              </a:ext>
            </a:extLst>
          </p:cNvPr>
          <p:cNvGrpSpPr/>
          <p:nvPr/>
        </p:nvGrpSpPr>
        <p:grpSpPr>
          <a:xfrm>
            <a:off x="5691189" y="703658"/>
            <a:ext cx="1025133" cy="1003700"/>
            <a:chOff x="5691189" y="703658"/>
            <a:chExt cx="1025133" cy="1003700"/>
          </a:xfrm>
        </p:grpSpPr>
        <p:sp>
          <p:nvSpPr>
            <p:cNvPr id="13" name="TekstSylinder 25">
              <a:extLst>
                <a:ext uri="{FF2B5EF4-FFF2-40B4-BE49-F238E27FC236}">
                  <a16:creationId xmlns:a16="http://schemas.microsoft.com/office/drawing/2014/main" id="{ECE69CB5-169F-326D-6802-0CD133AD72D6}"/>
                </a:ext>
              </a:extLst>
            </p:cNvPr>
            <p:cNvSpPr txBox="1">
              <a:spLocks noMove="1" noResize="1"/>
            </p:cNvSpPr>
            <p:nvPr/>
          </p:nvSpPr>
          <p:spPr>
            <a:xfrm>
              <a:off x="5853056" y="703658"/>
              <a:ext cx="863266" cy="772530"/>
            </a:xfrm>
            <a:prstGeom prst="rect">
              <a:avLst/>
            </a:prstGeom>
            <a:blipFill>
              <a:blip r:embed="rId3">
                <a:alphaModFix/>
              </a:blip>
              <a:stretch>
                <a:fillRect/>
              </a:stretch>
            </a:blipFill>
            <a:ln cap="flat">
              <a:noFill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350" b="0" i="0" u="none" strike="noStrike" kern="0" cap="none" spc="0" baseline="0">
                  <a:solidFill>
                    <a:srgbClr val="010000"/>
                  </a:solidFill>
                  <a:uFillTx/>
                  <a:latin typeface="Calibri"/>
                </a:rPr>
                <a:t> </a:t>
              </a:r>
            </a:p>
          </p:txBody>
        </p:sp>
        <p:cxnSp>
          <p:nvCxnSpPr>
            <p:cNvPr id="14" name="Rett pil 27">
              <a:extLst>
                <a:ext uri="{FF2B5EF4-FFF2-40B4-BE49-F238E27FC236}">
                  <a16:creationId xmlns:a16="http://schemas.microsoft.com/office/drawing/2014/main" id="{88F2512E-A79C-88F3-BB68-1C0161753F3B}"/>
                </a:ext>
              </a:extLst>
            </p:cNvPr>
            <p:cNvCxnSpPr/>
            <p:nvPr/>
          </p:nvCxnSpPr>
          <p:spPr>
            <a:xfrm>
              <a:off x="5691189" y="1707358"/>
              <a:ext cx="323725" cy="0"/>
            </a:xfrm>
            <a:prstGeom prst="straightConnector1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D25F79-E9DD-0619-77AF-5592D09CB8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8119" y="221458"/>
            <a:ext cx="6481760" cy="756044"/>
          </a:xfrm>
        </p:spPr>
        <p:txBody>
          <a:bodyPr/>
          <a:lstStyle/>
          <a:p>
            <a:pPr lvl="0"/>
            <a:r>
              <a:rPr lang="nb-NO">
                <a:latin typeface="Arial" pitchFamily="34"/>
                <a:ea typeface="SimSun" pitchFamily="2"/>
              </a:rPr>
              <a:t>Example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EEB2C70E-B4C5-3ED2-DB7E-4F4CF40FF953}"/>
              </a:ext>
            </a:extLst>
          </p:cNvPr>
          <p:cNvSpPr txBox="1"/>
          <p:nvPr/>
        </p:nvSpPr>
        <p:spPr>
          <a:xfrm>
            <a:off x="6326980" y="4731544"/>
            <a:ext cx="342900" cy="21669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AB0FF-939F-4CBD-BEAB-D7563AF15BA4}" type="slidenum">
              <a:rPr sz="1000"/>
              <a:t>49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 pitchFamily="34"/>
            </a:endParaRPr>
          </a:p>
        </p:txBody>
      </p:sp>
      <p:graphicFrame>
        <p:nvGraphicFramePr>
          <p:cNvPr id="4" name="Tabell 26">
            <a:extLst>
              <a:ext uri="{FF2B5EF4-FFF2-40B4-BE49-F238E27FC236}">
                <a16:creationId xmlns:a16="http://schemas.microsoft.com/office/drawing/2014/main" id="{6BB91673-AE9C-09F2-7611-86D85373D474}"/>
              </a:ext>
            </a:extLst>
          </p:cNvPr>
          <p:cNvGraphicFramePr>
            <a:graphicFrameLocks noGrp="1"/>
          </p:cNvGraphicFramePr>
          <p:nvPr/>
        </p:nvGraphicFramePr>
        <p:xfrm>
          <a:off x="2681285" y="1545436"/>
          <a:ext cx="510774" cy="2006208"/>
        </p:xfrm>
        <a:graphic>
          <a:graphicData uri="http://schemas.openxmlformats.org/drawingml/2006/table">
            <a:tbl>
              <a:tblPr bandRow="1">
                <a:effectLst/>
                <a:tableStyleId>{5C22544A-7EE6-4342-B048-85BDC9FD1C3A}</a:tableStyleId>
              </a:tblPr>
              <a:tblGrid>
                <a:gridCol w="510774">
                  <a:extLst>
                    <a:ext uri="{9D8B030D-6E8A-4147-A177-3AD203B41FA5}">
                      <a16:colId xmlns:a16="http://schemas.microsoft.com/office/drawing/2014/main" val="744359293"/>
                    </a:ext>
                  </a:extLst>
                </a:gridCol>
              </a:tblGrid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827802619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0.50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84932561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nb-NO" sz="900"/>
                        <a:t>0.56</a:t>
                      </a:r>
                      <a:endParaRPr lang="nb-NO" sz="900" b="1">
                        <a:solidFill>
                          <a:srgbClr val="16A827"/>
                        </a:solidFill>
                      </a:endParaRPr>
                    </a:p>
                  </a:txBody>
                  <a:tcPr marL="68607" marR="68607" marT="34299" marB="34299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406628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0.17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2358882798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104905178"/>
                  </a:ext>
                </a:extLst>
              </a:tr>
              <a:tr h="334368">
                <a:tc>
                  <a:txBody>
                    <a:bodyPr/>
                    <a:lstStyle/>
                    <a:p>
                      <a:pPr lvl="0"/>
                      <a:r>
                        <a:rPr lang="nb-NO" sz="900"/>
                        <a:t>0</a:t>
                      </a:r>
                    </a:p>
                  </a:txBody>
                  <a:tcPr marL="68607" marR="68607" marT="34299" marB="34299" anchor="ctr"/>
                </a:tc>
                <a:extLst>
                  <a:ext uri="{0D108BD9-81ED-4DB2-BD59-A6C34878D82A}">
                    <a16:rowId xmlns:a16="http://schemas.microsoft.com/office/drawing/2014/main" val="382124099"/>
                  </a:ext>
                </a:extLst>
              </a:tr>
            </a:tbl>
          </a:graphicData>
        </a:graphic>
      </p:graphicFrame>
      <p:sp>
        <p:nvSpPr>
          <p:cNvPr id="5" name="TekstSylinder 25">
            <a:extLst>
              <a:ext uri="{FF2B5EF4-FFF2-40B4-BE49-F238E27FC236}">
                <a16:creationId xmlns:a16="http://schemas.microsoft.com/office/drawing/2014/main" id="{D555BC79-B39E-3BEF-6BAF-D5FB73313E5F}"/>
              </a:ext>
            </a:extLst>
          </p:cNvPr>
          <p:cNvSpPr txBox="1">
            <a:spLocks noMove="1" noResize="1"/>
          </p:cNvSpPr>
          <p:nvPr/>
        </p:nvSpPr>
        <p:spPr>
          <a:xfrm>
            <a:off x="2436510" y="555827"/>
            <a:ext cx="864089" cy="772329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350" b="0" i="0" u="none" strike="noStrike" kern="0" cap="none" spc="0" baseline="0">
                <a:solidFill>
                  <a:srgbClr val="010000"/>
                </a:solidFill>
                <a:uFillTx/>
                <a:latin typeface="Calibri"/>
              </a:rPr>
              <a:t> 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67BB3E77-CF5D-2F3B-9409-5E3CC8CF8467}"/>
              </a:ext>
            </a:extLst>
          </p:cNvPr>
          <p:cNvSpPr txBox="1"/>
          <p:nvPr/>
        </p:nvSpPr>
        <p:spPr>
          <a:xfrm>
            <a:off x="141695" y="1168008"/>
            <a:ext cx="2795585" cy="30860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Corpus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: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hei !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hei ! har du det bra ?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ja , hva med deg ?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bare bra  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har du spist ?</a:t>
            </a:r>
          </a:p>
          <a:p>
            <a:pPr marL="342881" marR="0" lvl="0" indent="-342881" algn="l" defTabSz="914400" rtl="0" fontAlgn="auto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ct val="80000"/>
              <a:buFont typeface="Arial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5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ja</a:t>
            </a:r>
          </a:p>
        </p:txBody>
      </p:sp>
      <p:cxnSp>
        <p:nvCxnSpPr>
          <p:cNvPr id="7" name="Rett pil 18">
            <a:extLst>
              <a:ext uri="{FF2B5EF4-FFF2-40B4-BE49-F238E27FC236}">
                <a16:creationId xmlns:a16="http://schemas.microsoft.com/office/drawing/2014/main" id="{C3D7C848-FDBE-1400-B03D-4D070C10AFF2}"/>
              </a:ext>
            </a:extLst>
          </p:cNvPr>
          <p:cNvCxnSpPr/>
          <p:nvPr/>
        </p:nvCxnSpPr>
        <p:spPr>
          <a:xfrm>
            <a:off x="1166820" y="1715688"/>
            <a:ext cx="1350166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8" name="Rett pil 19">
            <a:extLst>
              <a:ext uri="{FF2B5EF4-FFF2-40B4-BE49-F238E27FC236}">
                <a16:creationId xmlns:a16="http://schemas.microsoft.com/office/drawing/2014/main" id="{831EBF4E-2DF4-D119-769A-7371A95ECDC9}"/>
              </a:ext>
            </a:extLst>
          </p:cNvPr>
          <p:cNvCxnSpPr/>
          <p:nvPr/>
        </p:nvCxnSpPr>
        <p:spPr>
          <a:xfrm>
            <a:off x="2355055" y="2039541"/>
            <a:ext cx="161922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9" name="Rett pil 23">
            <a:extLst>
              <a:ext uri="{FF2B5EF4-FFF2-40B4-BE49-F238E27FC236}">
                <a16:creationId xmlns:a16="http://schemas.microsoft.com/office/drawing/2014/main" id="{C5EF07F7-3443-6E33-FB91-51D70CC2DE82}"/>
              </a:ext>
            </a:extLst>
          </p:cNvPr>
          <p:cNvCxnSpPr/>
          <p:nvPr/>
        </p:nvCxnSpPr>
        <p:spPr>
          <a:xfrm>
            <a:off x="2139549" y="2418158"/>
            <a:ext cx="377428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0" name="Rett pil 30">
            <a:extLst>
              <a:ext uri="{FF2B5EF4-FFF2-40B4-BE49-F238E27FC236}">
                <a16:creationId xmlns:a16="http://schemas.microsoft.com/office/drawing/2014/main" id="{3D020E99-7761-C774-1E81-3B1C6775E5BD}"/>
              </a:ext>
            </a:extLst>
          </p:cNvPr>
          <p:cNvCxnSpPr/>
          <p:nvPr/>
        </p:nvCxnSpPr>
        <p:spPr>
          <a:xfrm>
            <a:off x="1329939" y="2742011"/>
            <a:ext cx="1187047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1" name="Rett pil 31">
            <a:extLst>
              <a:ext uri="{FF2B5EF4-FFF2-40B4-BE49-F238E27FC236}">
                <a16:creationId xmlns:a16="http://schemas.microsoft.com/office/drawing/2014/main" id="{57CD94DA-BA24-7B39-5EDD-65F63E7161BD}"/>
              </a:ext>
            </a:extLst>
          </p:cNvPr>
          <p:cNvCxnSpPr/>
          <p:nvPr/>
        </p:nvCxnSpPr>
        <p:spPr>
          <a:xfrm>
            <a:off x="1778791" y="3065864"/>
            <a:ext cx="738186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cxnSp>
        <p:nvCxnSpPr>
          <p:cNvPr id="12" name="Rett pil 32">
            <a:extLst>
              <a:ext uri="{FF2B5EF4-FFF2-40B4-BE49-F238E27FC236}">
                <a16:creationId xmlns:a16="http://schemas.microsoft.com/office/drawing/2014/main" id="{46E32224-A319-B34B-09D8-12545FE166E8}"/>
              </a:ext>
            </a:extLst>
          </p:cNvPr>
          <p:cNvCxnSpPr/>
          <p:nvPr/>
        </p:nvCxnSpPr>
        <p:spPr>
          <a:xfrm>
            <a:off x="844155" y="3419471"/>
            <a:ext cx="1672822" cy="0"/>
          </a:xfrm>
          <a:prstGeom prst="straightConnector1">
            <a:avLst/>
          </a:prstGeom>
          <a:noFill/>
          <a:ln w="9528" cap="flat">
            <a:solidFill>
              <a:srgbClr val="000000"/>
            </a:solidFill>
            <a:prstDash val="solid"/>
            <a:round/>
            <a:tailEnd type="arrow"/>
          </a:ln>
        </p:spPr>
      </p:cxnSp>
      <p:sp>
        <p:nvSpPr>
          <p:cNvPr id="13" name="TekstSylinder 33">
            <a:extLst>
              <a:ext uri="{FF2B5EF4-FFF2-40B4-BE49-F238E27FC236}">
                <a16:creationId xmlns:a16="http://schemas.microsoft.com/office/drawing/2014/main" id="{EED06D63-16A5-11F5-8E33-C1CDE5EE8A08}"/>
              </a:ext>
            </a:extLst>
          </p:cNvPr>
          <p:cNvSpPr txBox="1"/>
          <p:nvPr/>
        </p:nvSpPr>
        <p:spPr>
          <a:xfrm>
            <a:off x="141686" y="3751664"/>
            <a:ext cx="6185294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New user utterance </a:t>
            </a:r>
            <a:r>
              <a:rPr lang="nb-NO" sz="1800" b="0" i="1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q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: "går det bra med deg?"</a:t>
            </a:r>
          </a:p>
        </p:txBody>
      </p:sp>
      <p:sp>
        <p:nvSpPr>
          <p:cNvPr id="14" name="TekstSylinder 6">
            <a:extLst>
              <a:ext uri="{FF2B5EF4-FFF2-40B4-BE49-F238E27FC236}">
                <a16:creationId xmlns:a16="http://schemas.microsoft.com/office/drawing/2014/main" id="{95162CED-2B79-799C-316C-17FB23377786}"/>
              </a:ext>
            </a:extLst>
          </p:cNvPr>
          <p:cNvSpPr txBox="1"/>
          <p:nvPr/>
        </p:nvSpPr>
        <p:spPr>
          <a:xfrm>
            <a:off x="3705221" y="1519239"/>
            <a:ext cx="3152778" cy="175432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</a:rPr>
              <a:t>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 The utterance closest to </a:t>
            </a:r>
            <a:r>
              <a:rPr lang="nb-NO" sz="1800" b="0" i="1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q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 in our corpus is utterance 3: "ja, hva med deg?"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0" cap="none" spc="0" baseline="0">
              <a:solidFill>
                <a:srgbClr val="000000"/>
              </a:solidFill>
              <a:uFillTx/>
              <a:latin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</a:rPr>
              <a:t></a:t>
            </a:r>
            <a:r>
              <a:rPr lang="nb-NO" sz="1800" b="0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rPr>
              <a:t> the system should choose as response utterance 4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3C92D63E-D289-64CA-29CC-EFD71267BF04}"/>
              </a:ext>
            </a:extLst>
          </p:cNvPr>
          <p:cNvGrpSpPr/>
          <p:nvPr/>
        </p:nvGrpSpPr>
        <p:grpSpPr>
          <a:xfrm>
            <a:off x="1833517" y="4130262"/>
            <a:ext cx="4232722" cy="524847"/>
            <a:chOff x="1833517" y="4130262"/>
            <a:chExt cx="4232722" cy="524847"/>
          </a:xfrm>
        </p:grpSpPr>
        <p:sp>
          <p:nvSpPr>
            <p:cNvPr id="16" name="TekstSylinder 9">
              <a:extLst>
                <a:ext uri="{FF2B5EF4-FFF2-40B4-BE49-F238E27FC236}">
                  <a16:creationId xmlns:a16="http://schemas.microsoft.com/office/drawing/2014/main" id="{FCE9FC6F-7007-0C90-443B-1251A6CCACA1}"/>
                </a:ext>
              </a:extLst>
            </p:cNvPr>
            <p:cNvSpPr txBox="1"/>
            <p:nvPr/>
          </p:nvSpPr>
          <p:spPr>
            <a:xfrm>
              <a:off x="2139129" y="4285774"/>
              <a:ext cx="3927110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800" b="1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System response</a:t>
              </a:r>
              <a:r>
                <a:rPr lang="nb-NO" sz="1800" b="0" i="0" u="none" strike="noStrike" kern="0" cap="none" spc="0" baseline="0">
                  <a:solidFill>
                    <a:srgbClr val="000000"/>
                  </a:solidFill>
                  <a:uFillTx/>
                  <a:latin typeface="Arial" pitchFamily="34"/>
                </a:rPr>
                <a:t>: "bare bra"</a:t>
              </a:r>
            </a:p>
          </p:txBody>
        </p:sp>
        <p:cxnSp>
          <p:nvCxnSpPr>
            <p:cNvPr id="17" name="Vinkel 13">
              <a:extLst>
                <a:ext uri="{FF2B5EF4-FFF2-40B4-BE49-F238E27FC236}">
                  <a16:creationId xmlns:a16="http://schemas.microsoft.com/office/drawing/2014/main" id="{8AA90889-4132-FD21-4953-1637B01C6330}"/>
                </a:ext>
              </a:extLst>
            </p:cNvPr>
            <p:cNvCxnSpPr>
              <a:endCxn id="16" idx="1"/>
            </p:cNvCxnSpPr>
            <p:nvPr/>
          </p:nvCxnSpPr>
          <p:spPr>
            <a:xfrm rot="16199987" flipH="1">
              <a:off x="1816235" y="4147544"/>
              <a:ext cx="340166" cy="305602"/>
            </a:xfrm>
            <a:prstGeom prst="bentConnector3">
              <a:avLst/>
            </a:prstGeom>
            <a:noFill/>
            <a:ln w="9528" cap="flat">
              <a:solidFill>
                <a:srgbClr val="000000"/>
              </a:solidFill>
              <a:prstDash val="solid"/>
              <a:round/>
              <a:tailEnd type="arrow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EB266-2F25-03B6-0CC8-BECC07A845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Material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6E5E64-E0D9-D059-D147-7DB60AC1F10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The slides from the 3 lectures</a:t>
            </a:r>
          </a:p>
          <a:p>
            <a:pPr lvl="0"/>
            <a:r>
              <a:rPr lang="nb-NO"/>
              <a:t>Chapter 24 of the upcoming version (v3)  of Jurafsky &amp; Martin’s SLP book</a:t>
            </a:r>
          </a:p>
          <a:p>
            <a:pPr lvl="1"/>
            <a:r>
              <a:rPr lang="nb-NO"/>
              <a:t>&amp; part of chapter 25 on phonetics</a:t>
            </a:r>
          </a:p>
          <a:p>
            <a:pPr lvl="1"/>
            <a:r>
              <a:rPr lang="nb-NO"/>
              <a:t>&amp; dialog chapter from previous J&amp;M edition</a:t>
            </a:r>
          </a:p>
          <a:p>
            <a:pPr lvl="0"/>
            <a:r>
              <a:rPr lang="nb-NO"/>
              <a:t>+ a few additional references listed in the weekly syllabus for the course </a:t>
            </a:r>
          </a:p>
          <a:p>
            <a:pPr lvl="1"/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1B9F552-4E0D-4308-358A-6A96E90AF2B9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5437418-6A6A-425B-9C30-829E49BEB911}" type="slidenum">
              <a:rPr sz="1000"/>
              <a:t>5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EFBE49-8CFE-4CF9-9B4E-B08D4193E8D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Dual encoders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D0DD29-018E-4DC7-B70F-B11049632A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40" y="1143000"/>
            <a:ext cx="6480718" cy="1536585"/>
          </a:xfrm>
        </p:spPr>
        <p:txBody>
          <a:bodyPr/>
          <a:lstStyle/>
          <a:p>
            <a:pPr marL="0" lvl="0" indent="0">
              <a:buNone/>
            </a:pPr>
            <a:r>
              <a:rPr lang="nb-NO"/>
              <a:t>Another type of IR-based chatbots</a:t>
            </a:r>
          </a:p>
          <a:p>
            <a:pPr lvl="0"/>
            <a:r>
              <a:rPr lang="nb-NO" sz="2000"/>
              <a:t>We compute here the dot product between the user input (called "</a:t>
            </a:r>
            <a:r>
              <a:rPr lang="nb-NO" sz="2000" i="1"/>
              <a:t>context</a:t>
            </a:r>
            <a:r>
              <a:rPr lang="nb-NO" sz="2000"/>
              <a:t>") and a possible </a:t>
            </a:r>
            <a:r>
              <a:rPr lang="nb-NO" sz="2000" i="1"/>
              <a:t>response</a:t>
            </a:r>
          </a:p>
        </p:txBody>
      </p:sp>
      <p:sp>
        <p:nvSpPr>
          <p:cNvPr id="4" name="Rektangel 24">
            <a:extLst>
              <a:ext uri="{FF2B5EF4-FFF2-40B4-BE49-F238E27FC236}">
                <a16:creationId xmlns:a16="http://schemas.microsoft.com/office/drawing/2014/main" id="{B1AD79C3-2F58-A848-5E16-0ECC2B3BD6D2}"/>
              </a:ext>
            </a:extLst>
          </p:cNvPr>
          <p:cNvSpPr/>
          <p:nvPr/>
        </p:nvSpPr>
        <p:spPr>
          <a:xfrm>
            <a:off x="70134" y="4448702"/>
            <a:ext cx="1113181" cy="501841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5" name="Gruppe 22">
            <a:extLst>
              <a:ext uri="{FF2B5EF4-FFF2-40B4-BE49-F238E27FC236}">
                <a16:creationId xmlns:a16="http://schemas.microsoft.com/office/drawing/2014/main" id="{6AF1CE5B-F06A-5EC8-56C9-02DAC817F55C}"/>
              </a:ext>
            </a:extLst>
          </p:cNvPr>
          <p:cNvGrpSpPr/>
          <p:nvPr/>
        </p:nvGrpSpPr>
        <p:grpSpPr>
          <a:xfrm>
            <a:off x="253343" y="2461226"/>
            <a:ext cx="6740673" cy="2602629"/>
            <a:chOff x="253343" y="2461226"/>
            <a:chExt cx="6740673" cy="2602629"/>
          </a:xfrm>
        </p:grpSpPr>
        <p:sp>
          <p:nvSpPr>
            <p:cNvPr id="6" name="TekstSylinder 3">
              <a:extLst>
                <a:ext uri="{FF2B5EF4-FFF2-40B4-BE49-F238E27FC236}">
                  <a16:creationId xmlns:a16="http://schemas.microsoft.com/office/drawing/2014/main" id="{BE39A776-9AED-C74A-1E97-87BEA4ED2BF6}"/>
                </a:ext>
              </a:extLst>
            </p:cNvPr>
            <p:cNvSpPr txBox="1"/>
            <p:nvPr/>
          </p:nvSpPr>
          <p:spPr>
            <a:xfrm>
              <a:off x="467166" y="3330089"/>
              <a:ext cx="4915558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Where     are     you     ?</a:t>
              </a:r>
            </a:p>
          </p:txBody>
        </p:sp>
        <p:sp>
          <p:nvSpPr>
            <p:cNvPr id="7" name="TekstSylinder 4">
              <a:extLst>
                <a:ext uri="{FF2B5EF4-FFF2-40B4-BE49-F238E27FC236}">
                  <a16:creationId xmlns:a16="http://schemas.microsoft.com/office/drawing/2014/main" id="{39B550A6-F0DD-1EF3-1171-4911C92160C2}"/>
                </a:ext>
              </a:extLst>
            </p:cNvPr>
            <p:cNvSpPr txBox="1"/>
            <p:nvPr/>
          </p:nvSpPr>
          <p:spPr>
            <a:xfrm>
              <a:off x="480599" y="4576270"/>
              <a:ext cx="2717660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Over     there     !</a:t>
              </a:r>
            </a:p>
          </p:txBody>
        </p:sp>
        <p:sp>
          <p:nvSpPr>
            <p:cNvPr id="8" name="Avrundet rektangel 5">
              <a:extLst>
                <a:ext uri="{FF2B5EF4-FFF2-40B4-BE49-F238E27FC236}">
                  <a16:creationId xmlns:a16="http://schemas.microsoft.com/office/drawing/2014/main" id="{9744D2B0-CA35-F676-E2CE-C075D191FA92}"/>
                </a:ext>
              </a:extLst>
            </p:cNvPr>
            <p:cNvSpPr/>
            <p:nvPr/>
          </p:nvSpPr>
          <p:spPr>
            <a:xfrm>
              <a:off x="253343" y="2669563"/>
              <a:ext cx="3928015" cy="4279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(context)</a:t>
              </a:r>
            </a:p>
          </p:txBody>
        </p:sp>
        <p:sp>
          <p:nvSpPr>
            <p:cNvPr id="9" name="Avrundet rektangel 6">
              <a:extLst>
                <a:ext uri="{FF2B5EF4-FFF2-40B4-BE49-F238E27FC236}">
                  <a16:creationId xmlns:a16="http://schemas.microsoft.com/office/drawing/2014/main" id="{8B64ADD1-08DD-0ADC-A115-D5F748B7B8C1}"/>
                </a:ext>
              </a:extLst>
            </p:cNvPr>
            <p:cNvSpPr/>
            <p:nvPr/>
          </p:nvSpPr>
          <p:spPr>
            <a:xfrm>
              <a:off x="254514" y="3961528"/>
              <a:ext cx="3926845" cy="4279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(response)</a:t>
              </a:r>
            </a:p>
          </p:txBody>
        </p:sp>
        <p:cxnSp>
          <p:nvCxnSpPr>
            <p:cNvPr id="10" name="Rett pil 7">
              <a:extLst>
                <a:ext uri="{FF2B5EF4-FFF2-40B4-BE49-F238E27FC236}">
                  <a16:creationId xmlns:a16="http://schemas.microsoft.com/office/drawing/2014/main" id="{577C8834-F7C2-5F74-E684-A6E88B9579EB}"/>
                </a:ext>
              </a:extLst>
            </p:cNvPr>
            <p:cNvCxnSpPr/>
            <p:nvPr/>
          </p:nvCxnSpPr>
          <p:spPr>
            <a:xfrm flipV="1">
              <a:off x="834865" y="3169383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1" name="Rett pil 8">
              <a:extLst>
                <a:ext uri="{FF2B5EF4-FFF2-40B4-BE49-F238E27FC236}">
                  <a16:creationId xmlns:a16="http://schemas.microsoft.com/office/drawing/2014/main" id="{A6D6CFED-7E0B-60F4-A94E-CAD6F4284C6C}"/>
                </a:ext>
              </a:extLst>
            </p:cNvPr>
            <p:cNvCxnSpPr/>
            <p:nvPr/>
          </p:nvCxnSpPr>
          <p:spPr>
            <a:xfrm flipV="1">
              <a:off x="1839425" y="3169383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2" name="Rett pil 9">
              <a:extLst>
                <a:ext uri="{FF2B5EF4-FFF2-40B4-BE49-F238E27FC236}">
                  <a16:creationId xmlns:a16="http://schemas.microsoft.com/office/drawing/2014/main" id="{B73EF46E-14B3-4B97-DE18-1264BFF60C0E}"/>
                </a:ext>
              </a:extLst>
            </p:cNvPr>
            <p:cNvCxnSpPr/>
            <p:nvPr/>
          </p:nvCxnSpPr>
          <p:spPr>
            <a:xfrm flipV="1">
              <a:off x="2631880" y="3169383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Rett pil 10">
              <a:extLst>
                <a:ext uri="{FF2B5EF4-FFF2-40B4-BE49-F238E27FC236}">
                  <a16:creationId xmlns:a16="http://schemas.microsoft.com/office/drawing/2014/main" id="{A83280E8-3D80-B975-8CE6-A5358753CE06}"/>
                </a:ext>
              </a:extLst>
            </p:cNvPr>
            <p:cNvCxnSpPr/>
            <p:nvPr/>
          </p:nvCxnSpPr>
          <p:spPr>
            <a:xfrm flipV="1">
              <a:off x="3160961" y="3169383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Rett pil 11">
              <a:extLst>
                <a:ext uri="{FF2B5EF4-FFF2-40B4-BE49-F238E27FC236}">
                  <a16:creationId xmlns:a16="http://schemas.microsoft.com/office/drawing/2014/main" id="{51CBA156-657E-BC1F-E55F-537E8C18DDF6}"/>
                </a:ext>
              </a:extLst>
            </p:cNvPr>
            <p:cNvCxnSpPr/>
            <p:nvPr/>
          </p:nvCxnSpPr>
          <p:spPr>
            <a:xfrm flipV="1">
              <a:off x="826901" y="4438442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Rett pil 12">
              <a:extLst>
                <a:ext uri="{FF2B5EF4-FFF2-40B4-BE49-F238E27FC236}">
                  <a16:creationId xmlns:a16="http://schemas.microsoft.com/office/drawing/2014/main" id="{A490C09D-93CB-12AA-4428-65114D0E23FB}"/>
                </a:ext>
              </a:extLst>
            </p:cNvPr>
            <p:cNvCxnSpPr/>
            <p:nvPr/>
          </p:nvCxnSpPr>
          <p:spPr>
            <a:xfrm flipV="1">
              <a:off x="1797198" y="4438442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Rett pil 13">
              <a:extLst>
                <a:ext uri="{FF2B5EF4-FFF2-40B4-BE49-F238E27FC236}">
                  <a16:creationId xmlns:a16="http://schemas.microsoft.com/office/drawing/2014/main" id="{DF64D14A-C20F-54FC-C182-5AF0B844888B}"/>
                </a:ext>
              </a:extLst>
            </p:cNvPr>
            <p:cNvCxnSpPr/>
            <p:nvPr/>
          </p:nvCxnSpPr>
          <p:spPr>
            <a:xfrm flipV="1">
              <a:off x="2449540" y="4421444"/>
              <a:ext cx="0" cy="181206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Rett pil 14">
              <a:extLst>
                <a:ext uri="{FF2B5EF4-FFF2-40B4-BE49-F238E27FC236}">
                  <a16:creationId xmlns:a16="http://schemas.microsoft.com/office/drawing/2014/main" id="{E45F3705-1194-E623-34B0-2E95CA029A45}"/>
                </a:ext>
              </a:extLst>
            </p:cNvPr>
            <p:cNvCxnSpPr/>
            <p:nvPr/>
          </p:nvCxnSpPr>
          <p:spPr>
            <a:xfrm>
              <a:off x="4286615" y="2866671"/>
              <a:ext cx="1040779" cy="18117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8" name="Rett pil 15">
              <a:extLst>
                <a:ext uri="{FF2B5EF4-FFF2-40B4-BE49-F238E27FC236}">
                  <a16:creationId xmlns:a16="http://schemas.microsoft.com/office/drawing/2014/main" id="{E3E1C20E-1D44-E7B2-66E5-1BEFB1D9A459}"/>
                </a:ext>
              </a:extLst>
            </p:cNvPr>
            <p:cNvCxnSpPr/>
            <p:nvPr/>
          </p:nvCxnSpPr>
          <p:spPr>
            <a:xfrm flipV="1">
              <a:off x="4219937" y="3206535"/>
              <a:ext cx="1107457" cy="73281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9" name="Ellipse 16">
              <a:extLst>
                <a:ext uri="{FF2B5EF4-FFF2-40B4-BE49-F238E27FC236}">
                  <a16:creationId xmlns:a16="http://schemas.microsoft.com/office/drawing/2014/main" id="{19B102B4-DFD3-47CA-730D-09FD01F36FEA}"/>
                </a:ext>
              </a:extLst>
            </p:cNvPr>
            <p:cNvSpPr/>
            <p:nvPr/>
          </p:nvSpPr>
          <p:spPr>
            <a:xfrm>
              <a:off x="5394886" y="2924333"/>
              <a:ext cx="633962" cy="36030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0" name="TekstSylinder 22">
              <a:extLst>
                <a:ext uri="{FF2B5EF4-FFF2-40B4-BE49-F238E27FC236}">
                  <a16:creationId xmlns:a16="http://schemas.microsoft.com/office/drawing/2014/main" id="{023FBE80-58AB-808F-DD27-2D508FF25677}"/>
                </a:ext>
              </a:extLst>
            </p:cNvPr>
            <p:cNvSpPr txBox="1"/>
            <p:nvPr/>
          </p:nvSpPr>
          <p:spPr>
            <a:xfrm>
              <a:off x="5292565" y="3253828"/>
              <a:ext cx="1701451" cy="70788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Dot product </a:t>
              </a: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  <a:r>
                <a:rPr lang="nb-NO" sz="2000" b="0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 </a:t>
              </a:r>
              <a:r>
                <a:rPr lang="nb-NO" sz="11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∙ </a:t>
              </a: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1" name="TekstSylinder 23">
              <a:extLst>
                <a:ext uri="{FF2B5EF4-FFF2-40B4-BE49-F238E27FC236}">
                  <a16:creationId xmlns:a16="http://schemas.microsoft.com/office/drawing/2014/main" id="{98683B2F-93D5-9E95-135D-34456591144C}"/>
                </a:ext>
              </a:extLst>
            </p:cNvPr>
            <p:cNvSpPr txBox="1"/>
            <p:nvPr/>
          </p:nvSpPr>
          <p:spPr>
            <a:xfrm>
              <a:off x="3982193" y="3511753"/>
              <a:ext cx="475469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2" name="TekstSylinder 24">
              <a:extLst>
                <a:ext uri="{FF2B5EF4-FFF2-40B4-BE49-F238E27FC236}">
                  <a16:creationId xmlns:a16="http://schemas.microsoft.com/office/drawing/2014/main" id="{6E22849D-6CF8-5E19-53B0-301189DD34D4}"/>
                </a:ext>
              </a:extLst>
            </p:cNvPr>
            <p:cNvSpPr txBox="1"/>
            <p:nvPr/>
          </p:nvSpPr>
          <p:spPr>
            <a:xfrm>
              <a:off x="4116345" y="2461226"/>
              <a:ext cx="475469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</a:p>
          </p:txBody>
        </p:sp>
        <p:sp>
          <p:nvSpPr>
            <p:cNvPr id="23" name="TekstSylinder 26">
              <a:extLst>
                <a:ext uri="{FF2B5EF4-FFF2-40B4-BE49-F238E27FC236}">
                  <a16:creationId xmlns:a16="http://schemas.microsoft.com/office/drawing/2014/main" id="{0BA40290-AA05-1011-9F26-03E9DE126C92}"/>
                </a:ext>
              </a:extLst>
            </p:cNvPr>
            <p:cNvSpPr txBox="1"/>
            <p:nvPr/>
          </p:nvSpPr>
          <p:spPr>
            <a:xfrm>
              <a:off x="4527660" y="3986637"/>
              <a:ext cx="2161897" cy="1077218"/>
            </a:xfrm>
            <a:prstGeom prst="rect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(= score expressing how good/appropriate the response is for the given context)</a:t>
              </a:r>
            </a:p>
          </p:txBody>
        </p:sp>
        <p:cxnSp>
          <p:nvCxnSpPr>
            <p:cNvPr id="24" name="Rett linje 21">
              <a:extLst>
                <a:ext uri="{FF2B5EF4-FFF2-40B4-BE49-F238E27FC236}">
                  <a16:creationId xmlns:a16="http://schemas.microsoft.com/office/drawing/2014/main" id="{4667C6EE-8E47-C0B4-7174-146CF61D2DBE}"/>
                </a:ext>
              </a:extLst>
            </p:cNvPr>
            <p:cNvCxnSpPr/>
            <p:nvPr/>
          </p:nvCxnSpPr>
          <p:spPr>
            <a:xfrm flipV="1">
              <a:off x="5009320" y="3829662"/>
              <a:ext cx="318074" cy="131866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FE03C3-603D-1197-D4FA-072403666A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Dual encoders</a:t>
            </a:r>
          </a:p>
        </p:txBody>
      </p:sp>
      <p:sp>
        <p:nvSpPr>
          <p:cNvPr id="3" name="Rektangel 24">
            <a:extLst>
              <a:ext uri="{FF2B5EF4-FFF2-40B4-BE49-F238E27FC236}">
                <a16:creationId xmlns:a16="http://schemas.microsoft.com/office/drawing/2014/main" id="{F888189F-B6CF-D18C-35C5-A56BFF3CEE6D}"/>
              </a:ext>
            </a:extLst>
          </p:cNvPr>
          <p:cNvSpPr/>
          <p:nvPr/>
        </p:nvSpPr>
        <p:spPr>
          <a:xfrm>
            <a:off x="70134" y="4448702"/>
            <a:ext cx="1113181" cy="501841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grpSp>
        <p:nvGrpSpPr>
          <p:cNvPr id="4" name="Gruppe 22">
            <a:extLst>
              <a:ext uri="{FF2B5EF4-FFF2-40B4-BE49-F238E27FC236}">
                <a16:creationId xmlns:a16="http://schemas.microsoft.com/office/drawing/2014/main" id="{131567B8-0698-7BDC-1E61-E61F7CB767BF}"/>
              </a:ext>
            </a:extLst>
          </p:cNvPr>
          <p:cNvGrpSpPr/>
          <p:nvPr/>
        </p:nvGrpSpPr>
        <p:grpSpPr>
          <a:xfrm>
            <a:off x="908410" y="1445145"/>
            <a:ext cx="5246772" cy="2180899"/>
            <a:chOff x="908410" y="1445145"/>
            <a:chExt cx="5246772" cy="2180899"/>
          </a:xfrm>
        </p:grpSpPr>
        <p:sp>
          <p:nvSpPr>
            <p:cNvPr id="5" name="TekstSylinder 3">
              <a:extLst>
                <a:ext uri="{FF2B5EF4-FFF2-40B4-BE49-F238E27FC236}">
                  <a16:creationId xmlns:a16="http://schemas.microsoft.com/office/drawing/2014/main" id="{7AB5724D-040E-590D-01EA-3330258AFECB}"/>
                </a:ext>
              </a:extLst>
            </p:cNvPr>
            <p:cNvSpPr txBox="1"/>
            <p:nvPr/>
          </p:nvSpPr>
          <p:spPr>
            <a:xfrm>
              <a:off x="951232" y="2106658"/>
              <a:ext cx="3047311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Where     are     you     ?</a:t>
              </a:r>
            </a:p>
          </p:txBody>
        </p:sp>
        <p:sp>
          <p:nvSpPr>
            <p:cNvPr id="6" name="TekstSylinder 4">
              <a:extLst>
                <a:ext uri="{FF2B5EF4-FFF2-40B4-BE49-F238E27FC236}">
                  <a16:creationId xmlns:a16="http://schemas.microsoft.com/office/drawing/2014/main" id="{2DEDAC77-A9DF-762E-0739-775FE8C361E3}"/>
                </a:ext>
              </a:extLst>
            </p:cNvPr>
            <p:cNvSpPr txBox="1"/>
            <p:nvPr/>
          </p:nvSpPr>
          <p:spPr>
            <a:xfrm>
              <a:off x="939189" y="3225930"/>
              <a:ext cx="2717660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Over     there     !</a:t>
              </a:r>
            </a:p>
          </p:txBody>
        </p:sp>
        <p:sp>
          <p:nvSpPr>
            <p:cNvPr id="7" name="Avrundet rektangel 5">
              <a:extLst>
                <a:ext uri="{FF2B5EF4-FFF2-40B4-BE49-F238E27FC236}">
                  <a16:creationId xmlns:a16="http://schemas.microsoft.com/office/drawing/2014/main" id="{4D2A5602-4DCB-2645-AFC8-F6BB1B19DE56}"/>
                </a:ext>
              </a:extLst>
            </p:cNvPr>
            <p:cNvSpPr/>
            <p:nvPr/>
          </p:nvSpPr>
          <p:spPr>
            <a:xfrm>
              <a:off x="908410" y="1520382"/>
              <a:ext cx="3261134" cy="4279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(context)</a:t>
              </a:r>
            </a:p>
          </p:txBody>
        </p:sp>
        <p:sp>
          <p:nvSpPr>
            <p:cNvPr id="8" name="Avrundet rektangel 6">
              <a:extLst>
                <a:ext uri="{FF2B5EF4-FFF2-40B4-BE49-F238E27FC236}">
                  <a16:creationId xmlns:a16="http://schemas.microsoft.com/office/drawing/2014/main" id="{514B57DB-6534-B50B-3078-3D5593FE1ABB}"/>
                </a:ext>
              </a:extLst>
            </p:cNvPr>
            <p:cNvSpPr/>
            <p:nvPr/>
          </p:nvSpPr>
          <p:spPr>
            <a:xfrm>
              <a:off x="908410" y="2629055"/>
              <a:ext cx="3315614" cy="42795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(response)</a:t>
              </a:r>
            </a:p>
          </p:txBody>
        </p:sp>
        <p:cxnSp>
          <p:nvCxnSpPr>
            <p:cNvPr id="9" name="Rett pil 7">
              <a:extLst>
                <a:ext uri="{FF2B5EF4-FFF2-40B4-BE49-F238E27FC236}">
                  <a16:creationId xmlns:a16="http://schemas.microsoft.com/office/drawing/2014/main" id="{05294161-7D5D-834A-B45B-ACEA6067CD4A}"/>
                </a:ext>
              </a:extLst>
            </p:cNvPr>
            <p:cNvCxnSpPr/>
            <p:nvPr/>
          </p:nvCxnSpPr>
          <p:spPr>
            <a:xfrm flipV="1">
              <a:off x="1318930" y="1969818"/>
              <a:ext cx="0" cy="1811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0" name="Rett pil 8">
              <a:extLst>
                <a:ext uri="{FF2B5EF4-FFF2-40B4-BE49-F238E27FC236}">
                  <a16:creationId xmlns:a16="http://schemas.microsoft.com/office/drawing/2014/main" id="{DE82C86C-E14C-D516-E982-B9C9E79ABB89}"/>
                </a:ext>
              </a:extLst>
            </p:cNvPr>
            <p:cNvCxnSpPr/>
            <p:nvPr/>
          </p:nvCxnSpPr>
          <p:spPr>
            <a:xfrm flipV="1">
              <a:off x="2323490" y="1969818"/>
              <a:ext cx="0" cy="1811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1" name="Rett pil 9">
              <a:extLst>
                <a:ext uri="{FF2B5EF4-FFF2-40B4-BE49-F238E27FC236}">
                  <a16:creationId xmlns:a16="http://schemas.microsoft.com/office/drawing/2014/main" id="{2E3ADC1F-C4DC-7AAB-4B85-AD7C38AA30CC}"/>
                </a:ext>
              </a:extLst>
            </p:cNvPr>
            <p:cNvCxnSpPr/>
            <p:nvPr/>
          </p:nvCxnSpPr>
          <p:spPr>
            <a:xfrm flipV="1">
              <a:off x="3115946" y="1969818"/>
              <a:ext cx="0" cy="1811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2" name="Rett pil 10">
              <a:extLst>
                <a:ext uri="{FF2B5EF4-FFF2-40B4-BE49-F238E27FC236}">
                  <a16:creationId xmlns:a16="http://schemas.microsoft.com/office/drawing/2014/main" id="{BFC7EC73-A6B5-F872-1989-8CB39007B85A}"/>
                </a:ext>
              </a:extLst>
            </p:cNvPr>
            <p:cNvCxnSpPr/>
            <p:nvPr/>
          </p:nvCxnSpPr>
          <p:spPr>
            <a:xfrm flipV="1">
              <a:off x="3645026" y="1969818"/>
              <a:ext cx="0" cy="1811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Rett pil 11">
              <a:extLst>
                <a:ext uri="{FF2B5EF4-FFF2-40B4-BE49-F238E27FC236}">
                  <a16:creationId xmlns:a16="http://schemas.microsoft.com/office/drawing/2014/main" id="{4E8F85AC-4953-25A0-5617-A2BBC3FB72B3}"/>
                </a:ext>
              </a:extLst>
            </p:cNvPr>
            <p:cNvCxnSpPr/>
            <p:nvPr/>
          </p:nvCxnSpPr>
          <p:spPr>
            <a:xfrm flipV="1">
              <a:off x="1285490" y="3088111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Rett pil 12">
              <a:extLst>
                <a:ext uri="{FF2B5EF4-FFF2-40B4-BE49-F238E27FC236}">
                  <a16:creationId xmlns:a16="http://schemas.microsoft.com/office/drawing/2014/main" id="{0CD748A7-2FEC-CCA3-B30D-CAA0D26941CE}"/>
                </a:ext>
              </a:extLst>
            </p:cNvPr>
            <p:cNvCxnSpPr/>
            <p:nvPr/>
          </p:nvCxnSpPr>
          <p:spPr>
            <a:xfrm flipV="1">
              <a:off x="2255788" y="3088111"/>
              <a:ext cx="0" cy="18120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Rett pil 13">
              <a:extLst>
                <a:ext uri="{FF2B5EF4-FFF2-40B4-BE49-F238E27FC236}">
                  <a16:creationId xmlns:a16="http://schemas.microsoft.com/office/drawing/2014/main" id="{64B7CD09-DB21-F062-00B2-D9CCCCFF03B1}"/>
                </a:ext>
              </a:extLst>
            </p:cNvPr>
            <p:cNvCxnSpPr/>
            <p:nvPr/>
          </p:nvCxnSpPr>
          <p:spPr>
            <a:xfrm flipV="1">
              <a:off x="2908130" y="3071112"/>
              <a:ext cx="0" cy="1811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Rett pil 14">
              <a:extLst>
                <a:ext uri="{FF2B5EF4-FFF2-40B4-BE49-F238E27FC236}">
                  <a16:creationId xmlns:a16="http://schemas.microsoft.com/office/drawing/2014/main" id="{52CBD59C-CECD-51BE-4E7D-D472834E411C}"/>
                </a:ext>
              </a:extLst>
            </p:cNvPr>
            <p:cNvCxnSpPr/>
            <p:nvPr/>
          </p:nvCxnSpPr>
          <p:spPr>
            <a:xfrm>
              <a:off x="4225396" y="1862193"/>
              <a:ext cx="1078553" cy="42557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Rett pil 15">
              <a:extLst>
                <a:ext uri="{FF2B5EF4-FFF2-40B4-BE49-F238E27FC236}">
                  <a16:creationId xmlns:a16="http://schemas.microsoft.com/office/drawing/2014/main" id="{AE67EA4F-8508-98AF-DEBE-A46D32ADF721}"/>
                </a:ext>
              </a:extLst>
            </p:cNvPr>
            <p:cNvCxnSpPr/>
            <p:nvPr/>
          </p:nvCxnSpPr>
          <p:spPr>
            <a:xfrm flipV="1">
              <a:off x="4274737" y="2138004"/>
              <a:ext cx="1107467" cy="73280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8" name="Ellipse 16">
              <a:extLst>
                <a:ext uri="{FF2B5EF4-FFF2-40B4-BE49-F238E27FC236}">
                  <a16:creationId xmlns:a16="http://schemas.microsoft.com/office/drawing/2014/main" id="{5EACDC7E-5BAE-0384-2272-BA3C60BCD64C}"/>
                </a:ext>
              </a:extLst>
            </p:cNvPr>
            <p:cNvSpPr/>
            <p:nvPr/>
          </p:nvSpPr>
          <p:spPr>
            <a:xfrm>
              <a:off x="5382204" y="1810667"/>
              <a:ext cx="633962" cy="36030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TekstSylinder 22">
              <a:extLst>
                <a:ext uri="{FF2B5EF4-FFF2-40B4-BE49-F238E27FC236}">
                  <a16:creationId xmlns:a16="http://schemas.microsoft.com/office/drawing/2014/main" id="{EB680AFA-7236-DF5C-3CA8-1D46A90000A0}"/>
                </a:ext>
              </a:extLst>
            </p:cNvPr>
            <p:cNvSpPr txBox="1"/>
            <p:nvPr/>
          </p:nvSpPr>
          <p:spPr>
            <a:xfrm>
              <a:off x="5358758" y="2106658"/>
              <a:ext cx="796424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  <a:r>
                <a:rPr lang="nb-NO" sz="2000" b="0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 </a:t>
              </a:r>
              <a:r>
                <a:rPr lang="nb-NO" sz="11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∙ </a:t>
              </a: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0" name="TekstSylinder 23">
              <a:extLst>
                <a:ext uri="{FF2B5EF4-FFF2-40B4-BE49-F238E27FC236}">
                  <a16:creationId xmlns:a16="http://schemas.microsoft.com/office/drawing/2014/main" id="{C1368F3B-3F40-67B3-9CB2-9DA0246720DD}"/>
                </a:ext>
              </a:extLst>
            </p:cNvPr>
            <p:cNvSpPr txBox="1"/>
            <p:nvPr/>
          </p:nvSpPr>
          <p:spPr>
            <a:xfrm>
              <a:off x="4169535" y="2318150"/>
              <a:ext cx="475469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1" name="TekstSylinder 24">
              <a:extLst>
                <a:ext uri="{FF2B5EF4-FFF2-40B4-BE49-F238E27FC236}">
                  <a16:creationId xmlns:a16="http://schemas.microsoft.com/office/drawing/2014/main" id="{254F3B9D-548F-B3E7-2B32-C552C2232090}"/>
                </a:ext>
              </a:extLst>
            </p:cNvPr>
            <p:cNvSpPr txBox="1"/>
            <p:nvPr/>
          </p:nvSpPr>
          <p:spPr>
            <a:xfrm>
              <a:off x="4141326" y="1445145"/>
              <a:ext cx="475469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</a:p>
          </p:txBody>
        </p:sp>
      </p:grpSp>
      <p:grpSp>
        <p:nvGrpSpPr>
          <p:cNvPr id="22" name="Gruppe 36">
            <a:extLst>
              <a:ext uri="{FF2B5EF4-FFF2-40B4-BE49-F238E27FC236}">
                <a16:creationId xmlns:a16="http://schemas.microsoft.com/office/drawing/2014/main" id="{42AF6B02-024D-5E8F-E7FB-AC6DCC8896D0}"/>
              </a:ext>
            </a:extLst>
          </p:cNvPr>
          <p:cNvGrpSpPr/>
          <p:nvPr/>
        </p:nvGrpSpPr>
        <p:grpSpPr>
          <a:xfrm>
            <a:off x="3283884" y="347737"/>
            <a:ext cx="3385474" cy="2250219"/>
            <a:chOff x="3283884" y="347737"/>
            <a:chExt cx="3385474" cy="2250219"/>
          </a:xfrm>
        </p:grpSpPr>
        <p:sp>
          <p:nvSpPr>
            <p:cNvPr id="23" name="TekstSylinder 23">
              <a:extLst>
                <a:ext uri="{FF2B5EF4-FFF2-40B4-BE49-F238E27FC236}">
                  <a16:creationId xmlns:a16="http://schemas.microsoft.com/office/drawing/2014/main" id="{053BD7C5-10EC-B444-FA5A-CCEDDD362A21}"/>
                </a:ext>
              </a:extLst>
            </p:cNvPr>
            <p:cNvSpPr txBox="1"/>
            <p:nvPr/>
          </p:nvSpPr>
          <p:spPr>
            <a:xfrm>
              <a:off x="3692904" y="347737"/>
              <a:ext cx="2976454" cy="923333"/>
            </a:xfrm>
            <a:prstGeom prst="rect">
              <a:avLst/>
            </a:prstGeom>
            <a:solidFill>
              <a:srgbClr val="FFFFFF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The encoders are typically deep neural networks based on e.g. transformers</a:t>
              </a:r>
            </a:p>
          </p:txBody>
        </p:sp>
        <p:cxnSp>
          <p:nvCxnSpPr>
            <p:cNvPr id="24" name="Rett linje 31">
              <a:extLst>
                <a:ext uri="{FF2B5EF4-FFF2-40B4-BE49-F238E27FC236}">
                  <a16:creationId xmlns:a16="http://schemas.microsoft.com/office/drawing/2014/main" id="{0A97BDC1-A47F-BBBC-F93D-FCF0B7892E77}"/>
                </a:ext>
              </a:extLst>
            </p:cNvPr>
            <p:cNvCxnSpPr/>
            <p:nvPr/>
          </p:nvCxnSpPr>
          <p:spPr>
            <a:xfrm flipV="1">
              <a:off x="3283884" y="1066656"/>
              <a:ext cx="385667" cy="439625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25" name="Rett linje 32">
              <a:extLst>
                <a:ext uri="{FF2B5EF4-FFF2-40B4-BE49-F238E27FC236}">
                  <a16:creationId xmlns:a16="http://schemas.microsoft.com/office/drawing/2014/main" id="{E9D75926-109A-EC74-BF4A-D741C9473429}"/>
                </a:ext>
              </a:extLst>
            </p:cNvPr>
            <p:cNvCxnSpPr/>
            <p:nvPr/>
          </p:nvCxnSpPr>
          <p:spPr>
            <a:xfrm flipV="1">
              <a:off x="4047820" y="1285317"/>
              <a:ext cx="10808" cy="1312639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26" name="Gruppe 47">
            <a:extLst>
              <a:ext uri="{FF2B5EF4-FFF2-40B4-BE49-F238E27FC236}">
                <a16:creationId xmlns:a16="http://schemas.microsoft.com/office/drawing/2014/main" id="{362812FC-923A-12A6-D8FF-4F23868C483A}"/>
              </a:ext>
            </a:extLst>
          </p:cNvPr>
          <p:cNvGrpSpPr/>
          <p:nvPr/>
        </p:nvGrpSpPr>
        <p:grpSpPr>
          <a:xfrm>
            <a:off x="456119" y="1719154"/>
            <a:ext cx="5393096" cy="3049084"/>
            <a:chOff x="456119" y="1719154"/>
            <a:chExt cx="5393096" cy="3049084"/>
          </a:xfrm>
        </p:grpSpPr>
        <p:sp>
          <p:nvSpPr>
            <p:cNvPr id="27" name="TekstSylinder 41">
              <a:extLst>
                <a:ext uri="{FF2B5EF4-FFF2-40B4-BE49-F238E27FC236}">
                  <a16:creationId xmlns:a16="http://schemas.microsoft.com/office/drawing/2014/main" id="{566E0243-84AD-CCB0-49A8-665918C23880}"/>
                </a:ext>
              </a:extLst>
            </p:cNvPr>
            <p:cNvSpPr txBox="1"/>
            <p:nvPr/>
          </p:nvSpPr>
          <p:spPr>
            <a:xfrm>
              <a:off x="951232" y="3844905"/>
              <a:ext cx="4897983" cy="923333"/>
            </a:xfrm>
            <a:prstGeom prst="rect">
              <a:avLst/>
            </a:prstGeom>
            <a:solidFill>
              <a:srgbClr val="FFFFFF"/>
            </a:solidFill>
            <a:ln w="19046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8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The two encoders often rely on a shared neural network, apart from a last transformation step that is specific for the context or response</a:t>
              </a:r>
            </a:p>
          </p:txBody>
        </p:sp>
        <p:sp>
          <p:nvSpPr>
            <p:cNvPr id="28" name="Bue 45">
              <a:extLst>
                <a:ext uri="{FF2B5EF4-FFF2-40B4-BE49-F238E27FC236}">
                  <a16:creationId xmlns:a16="http://schemas.microsoft.com/office/drawing/2014/main" id="{66F38AE3-4622-B4BA-08EA-A9007A8ACE4E}"/>
                </a:ext>
              </a:extLst>
            </p:cNvPr>
            <p:cNvSpPr/>
            <p:nvPr/>
          </p:nvSpPr>
          <p:spPr>
            <a:xfrm rot="14797231">
              <a:off x="86505" y="2088768"/>
              <a:ext cx="2362324" cy="162309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34"/>
                <a:gd name="f11" fmla="val 273"/>
                <a:gd name="f12" fmla="+- 0 0 -224"/>
                <a:gd name="f13" fmla="+- 0 0 -204"/>
                <a:gd name="f14" fmla="+- 0 0 -183"/>
                <a:gd name="f15" fmla="abs f4"/>
                <a:gd name="f16" fmla="abs f5"/>
                <a:gd name="f17" fmla="abs f6"/>
                <a:gd name="f18" fmla="+- 0 0 f10"/>
                <a:gd name="f19" fmla="+- 0 0 f11"/>
                <a:gd name="f20" fmla="*/ f12 f0 1"/>
                <a:gd name="f21" fmla="*/ f13 f0 1"/>
                <a:gd name="f22" fmla="*/ f14 f0 1"/>
                <a:gd name="f23" fmla="?: f15 f4 1"/>
                <a:gd name="f24" fmla="?: f16 f5 1"/>
                <a:gd name="f25" fmla="?: f17 f6 1"/>
                <a:gd name="f26" fmla="*/ f18 f0 1"/>
                <a:gd name="f27" fmla="*/ f19 f0 1"/>
                <a:gd name="f28" fmla="*/ f20 1 f3"/>
                <a:gd name="f29" fmla="*/ f21 1 f3"/>
                <a:gd name="f30" fmla="*/ f22 1 f3"/>
                <a:gd name="f31" fmla="*/ f23 1 21600"/>
                <a:gd name="f32" fmla="*/ f24 1 21600"/>
                <a:gd name="f33" fmla="*/ 21600 f23 1"/>
                <a:gd name="f34" fmla="*/ 21600 f24 1"/>
                <a:gd name="f35" fmla="*/ f26 1 f3"/>
                <a:gd name="f36" fmla="*/ f27 1 f3"/>
                <a:gd name="f37" fmla="+- f28 0 f1"/>
                <a:gd name="f38" fmla="+- f29 0 f1"/>
                <a:gd name="f39" fmla="+- f30 0 f1"/>
                <a:gd name="f40" fmla="min f32 f31"/>
                <a:gd name="f41" fmla="*/ f33 1 f25"/>
                <a:gd name="f42" fmla="*/ f34 1 f25"/>
                <a:gd name="f43" fmla="+- f35 0 f1"/>
                <a:gd name="f44" fmla="+- f36 0 f1"/>
                <a:gd name="f45" fmla="val f41"/>
                <a:gd name="f46" fmla="val f42"/>
                <a:gd name="f47" fmla="+- 0 0 f43"/>
                <a:gd name="f48" fmla="+- 0 0 f44"/>
                <a:gd name="f49" fmla="+- f46 0 f7"/>
                <a:gd name="f50" fmla="+- f45 0 f7"/>
                <a:gd name="f51" fmla="+- f48 0 f47"/>
                <a:gd name="f52" fmla="+- f47 f1 0"/>
                <a:gd name="f53" fmla="+- f48 f1 0"/>
                <a:gd name="f54" fmla="+- 21600000 0 f47"/>
                <a:gd name="f55" fmla="+- f1 0 f47"/>
                <a:gd name="f56" fmla="+- 27000000 0 f47"/>
                <a:gd name="f57" fmla="+- f0 0 f47"/>
                <a:gd name="f58" fmla="+- 32400000 0 f47"/>
                <a:gd name="f59" fmla="+- f2 0 f47"/>
                <a:gd name="f60" fmla="+- 37800000 0 f47"/>
                <a:gd name="f61" fmla="*/ f49 1 2"/>
                <a:gd name="f62" fmla="*/ f50 1 2"/>
                <a:gd name="f63" fmla="+- f51 21600000 0"/>
                <a:gd name="f64" fmla="?: f55 f55 f56"/>
                <a:gd name="f65" fmla="?: f57 f57 f58"/>
                <a:gd name="f66" fmla="?: f59 f59 f60"/>
                <a:gd name="f67" fmla="*/ f52 f8 1"/>
                <a:gd name="f68" fmla="*/ f53 f8 1"/>
                <a:gd name="f69" fmla="+- f7 f61 0"/>
                <a:gd name="f70" fmla="+- f7 f62 0"/>
                <a:gd name="f71" fmla="?: f51 f51 f63"/>
                <a:gd name="f72" fmla="*/ f67 1 f0"/>
                <a:gd name="f73" fmla="*/ f68 1 f0"/>
                <a:gd name="f74" fmla="*/ f62 f40 1"/>
                <a:gd name="f75" fmla="*/ f61 f40 1"/>
                <a:gd name="f76" fmla="+- f71 0 f54"/>
                <a:gd name="f77" fmla="+- f71 0 f64"/>
                <a:gd name="f78" fmla="+- f71 0 f65"/>
                <a:gd name="f79" fmla="+- f71 0 f66"/>
                <a:gd name="f80" fmla="+- 0 0 f72"/>
                <a:gd name="f81" fmla="+- 0 0 f73"/>
                <a:gd name="f82" fmla="*/ f70 f40 1"/>
                <a:gd name="f83" fmla="*/ f69 f40 1"/>
                <a:gd name="f84" fmla="+- 0 0 f80"/>
                <a:gd name="f85" fmla="+- 0 0 f81"/>
                <a:gd name="f86" fmla="*/ f84 f0 1"/>
                <a:gd name="f87" fmla="*/ f85 f0 1"/>
                <a:gd name="f88" fmla="*/ f86 1 f8"/>
                <a:gd name="f89" fmla="*/ f87 1 f8"/>
                <a:gd name="f90" fmla="+- f88 0 f1"/>
                <a:gd name="f91" fmla="+- f89 0 f1"/>
                <a:gd name="f92" fmla="sin 1 f90"/>
                <a:gd name="f93" fmla="cos 1 f90"/>
                <a:gd name="f94" fmla="sin 1 f91"/>
                <a:gd name="f95" fmla="cos 1 f91"/>
                <a:gd name="f96" fmla="+- 0 0 f92"/>
                <a:gd name="f97" fmla="+- 0 0 f93"/>
                <a:gd name="f98" fmla="+- 0 0 f94"/>
                <a:gd name="f99" fmla="+- 0 0 f95"/>
                <a:gd name="f100" fmla="+- 0 0 f96"/>
                <a:gd name="f101" fmla="+- 0 0 f97"/>
                <a:gd name="f102" fmla="+- 0 0 f98"/>
                <a:gd name="f103" fmla="+- 0 0 f99"/>
                <a:gd name="f104" fmla="val f100"/>
                <a:gd name="f105" fmla="val f101"/>
                <a:gd name="f106" fmla="val f102"/>
                <a:gd name="f107" fmla="val f103"/>
                <a:gd name="f108" fmla="*/ f104 f62 1"/>
                <a:gd name="f109" fmla="*/ f105 f61 1"/>
                <a:gd name="f110" fmla="*/ f106 f62 1"/>
                <a:gd name="f111" fmla="*/ f107 f61 1"/>
                <a:gd name="f112" fmla="+- 0 0 f109"/>
                <a:gd name="f113" fmla="+- 0 0 f108"/>
                <a:gd name="f114" fmla="+- 0 0 f111"/>
                <a:gd name="f115" fmla="+- 0 0 f110"/>
                <a:gd name="f116" fmla="+- 0 0 f112"/>
                <a:gd name="f117" fmla="+- 0 0 f113"/>
                <a:gd name="f118" fmla="+- 0 0 f114"/>
                <a:gd name="f119" fmla="+- 0 0 f115"/>
                <a:gd name="f120" fmla="at2 f116 f117"/>
                <a:gd name="f121" fmla="at2 f118 f119"/>
                <a:gd name="f122" fmla="+- f120 f1 0"/>
                <a:gd name="f123" fmla="+- f121 f1 0"/>
                <a:gd name="f124" fmla="*/ f122 f8 1"/>
                <a:gd name="f125" fmla="*/ f123 f8 1"/>
                <a:gd name="f126" fmla="*/ f124 1 f0"/>
                <a:gd name="f127" fmla="*/ f125 1 f0"/>
                <a:gd name="f128" fmla="+- 0 0 f126"/>
                <a:gd name="f129" fmla="+- 0 0 f127"/>
                <a:gd name="f130" fmla="val f128"/>
                <a:gd name="f131" fmla="val f129"/>
                <a:gd name="f132" fmla="+- 0 0 f130"/>
                <a:gd name="f133" fmla="+- 0 0 f131"/>
                <a:gd name="f134" fmla="*/ f132 f0 1"/>
                <a:gd name="f135" fmla="*/ f133 f0 1"/>
                <a:gd name="f136" fmla="*/ f134 1 f8"/>
                <a:gd name="f137" fmla="*/ f135 1 f8"/>
                <a:gd name="f138" fmla="+- f136 0 f1"/>
                <a:gd name="f139" fmla="+- f137 0 f1"/>
                <a:gd name="f140" fmla="+- f138 f1 0"/>
                <a:gd name="f141" fmla="+- f139 f1 0"/>
                <a:gd name="f142" fmla="*/ f140 f8 1"/>
                <a:gd name="f143" fmla="*/ f141 f8 1"/>
                <a:gd name="f144" fmla="*/ f142 1 f0"/>
                <a:gd name="f145" fmla="*/ f143 1 f0"/>
                <a:gd name="f146" fmla="+- 0 0 f144"/>
                <a:gd name="f147" fmla="+- 0 0 f145"/>
                <a:gd name="f148" fmla="+- 0 0 f146"/>
                <a:gd name="f149" fmla="+- 0 0 f147"/>
                <a:gd name="f150" fmla="*/ f148 f0 1"/>
                <a:gd name="f151" fmla="*/ f149 f0 1"/>
                <a:gd name="f152" fmla="*/ f150 1 f8"/>
                <a:gd name="f153" fmla="*/ f151 1 f8"/>
                <a:gd name="f154" fmla="+- f152 0 f1"/>
                <a:gd name="f155" fmla="+- f153 0 f1"/>
                <a:gd name="f156" fmla="cos 1 f154"/>
                <a:gd name="f157" fmla="sin 1 f154"/>
                <a:gd name="f158" fmla="cos 1 f155"/>
                <a:gd name="f159" fmla="sin 1 f155"/>
                <a:gd name="f160" fmla="+- 0 0 f156"/>
                <a:gd name="f161" fmla="+- 0 0 f157"/>
                <a:gd name="f162" fmla="+- 0 0 f158"/>
                <a:gd name="f163" fmla="+- 0 0 f159"/>
                <a:gd name="f164" fmla="+- 0 0 f160"/>
                <a:gd name="f165" fmla="+- 0 0 f161"/>
                <a:gd name="f166" fmla="+- 0 0 f162"/>
                <a:gd name="f167" fmla="+- 0 0 f163"/>
                <a:gd name="f168" fmla="val f164"/>
                <a:gd name="f169" fmla="val f165"/>
                <a:gd name="f170" fmla="val f166"/>
                <a:gd name="f171" fmla="val f167"/>
                <a:gd name="f172" fmla="+- 0 0 f168"/>
                <a:gd name="f173" fmla="+- 0 0 f169"/>
                <a:gd name="f174" fmla="+- 0 0 f170"/>
                <a:gd name="f175" fmla="+- 0 0 f171"/>
                <a:gd name="f176" fmla="*/ f9 f172 1"/>
                <a:gd name="f177" fmla="*/ f9 f173 1"/>
                <a:gd name="f178" fmla="*/ f9 f174 1"/>
                <a:gd name="f179" fmla="*/ f9 f175 1"/>
                <a:gd name="f180" fmla="*/ f176 f62 1"/>
                <a:gd name="f181" fmla="*/ f177 f61 1"/>
                <a:gd name="f182" fmla="*/ f178 f62 1"/>
                <a:gd name="f183" fmla="*/ f179 f61 1"/>
                <a:gd name="f184" fmla="+- f70 f180 0"/>
                <a:gd name="f185" fmla="+- f69 f181 0"/>
                <a:gd name="f186" fmla="+- f70 f182 0"/>
                <a:gd name="f187" fmla="+- f69 f183 0"/>
                <a:gd name="f188" fmla="max f184 f186"/>
                <a:gd name="f189" fmla="max f185 f187"/>
                <a:gd name="f190" fmla="min f184 f186"/>
                <a:gd name="f191" fmla="min f185 f187"/>
                <a:gd name="f192" fmla="*/ f184 f40 1"/>
                <a:gd name="f193" fmla="*/ f185 f40 1"/>
                <a:gd name="f194" fmla="*/ f186 f40 1"/>
                <a:gd name="f195" fmla="*/ f187 f40 1"/>
                <a:gd name="f196" fmla="?: f76 f45 f188"/>
                <a:gd name="f197" fmla="?: f77 f46 f189"/>
                <a:gd name="f198" fmla="?: f78 f7 f190"/>
                <a:gd name="f199" fmla="?: f79 f7 f191"/>
                <a:gd name="f200" fmla="*/ f198 f40 1"/>
                <a:gd name="f201" fmla="*/ f199 f40 1"/>
                <a:gd name="f202" fmla="*/ f196 f40 1"/>
                <a:gd name="f203" fmla="*/ f197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192" y="f193"/>
                </a:cxn>
                <a:cxn ang="f38">
                  <a:pos x="f82" y="f83"/>
                </a:cxn>
                <a:cxn ang="f39">
                  <a:pos x="f194" y="f195"/>
                </a:cxn>
              </a:cxnLst>
              <a:rect l="f200" t="f201" r="f202" b="f203"/>
              <a:pathLst>
                <a:path stroke="0">
                  <a:moveTo>
                    <a:pt x="f192" y="f193"/>
                  </a:moveTo>
                  <a:arcTo wR="f74" hR="f75" stAng="f47" swAng="f71"/>
                  <a:lnTo>
                    <a:pt x="f82" y="f83"/>
                  </a:lnTo>
                  <a:close/>
                </a:path>
                <a:path fill="none">
                  <a:moveTo>
                    <a:pt x="f192" y="f193"/>
                  </a:moveTo>
                  <a:arcTo wR="f74" hR="f75" stAng="f47" swAng="f71"/>
                </a:path>
              </a:pathLst>
            </a:cu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29" name="Bue 46">
              <a:extLst>
                <a:ext uri="{FF2B5EF4-FFF2-40B4-BE49-F238E27FC236}">
                  <a16:creationId xmlns:a16="http://schemas.microsoft.com/office/drawing/2014/main" id="{8A51E345-A619-0E66-5B0C-32361E9DD141}"/>
                </a:ext>
              </a:extLst>
            </p:cNvPr>
            <p:cNvSpPr/>
            <p:nvPr/>
          </p:nvSpPr>
          <p:spPr>
            <a:xfrm rot="13300986">
              <a:off x="634012" y="2791707"/>
              <a:ext cx="1417402" cy="1154219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1"/>
                <a:gd name="f10" fmla="val 184"/>
                <a:gd name="f11" fmla="val 273"/>
                <a:gd name="f12" fmla="+- 0 0 -274"/>
                <a:gd name="f13" fmla="+- 0 0 -229"/>
                <a:gd name="f14" fmla="+- 0 0 -183"/>
                <a:gd name="f15" fmla="abs f4"/>
                <a:gd name="f16" fmla="abs f5"/>
                <a:gd name="f17" fmla="abs f6"/>
                <a:gd name="f18" fmla="+- 0 0 f10"/>
                <a:gd name="f19" fmla="+- 0 0 f11"/>
                <a:gd name="f20" fmla="*/ f12 f0 1"/>
                <a:gd name="f21" fmla="*/ f13 f0 1"/>
                <a:gd name="f22" fmla="*/ f14 f0 1"/>
                <a:gd name="f23" fmla="?: f15 f4 1"/>
                <a:gd name="f24" fmla="?: f16 f5 1"/>
                <a:gd name="f25" fmla="?: f17 f6 1"/>
                <a:gd name="f26" fmla="*/ f18 f0 1"/>
                <a:gd name="f27" fmla="*/ f19 f0 1"/>
                <a:gd name="f28" fmla="*/ f20 1 f3"/>
                <a:gd name="f29" fmla="*/ f21 1 f3"/>
                <a:gd name="f30" fmla="*/ f22 1 f3"/>
                <a:gd name="f31" fmla="*/ f23 1 21600"/>
                <a:gd name="f32" fmla="*/ f24 1 21600"/>
                <a:gd name="f33" fmla="*/ 21600 f23 1"/>
                <a:gd name="f34" fmla="*/ 21600 f24 1"/>
                <a:gd name="f35" fmla="*/ f26 1 f3"/>
                <a:gd name="f36" fmla="*/ f27 1 f3"/>
                <a:gd name="f37" fmla="+- f28 0 f1"/>
                <a:gd name="f38" fmla="+- f29 0 f1"/>
                <a:gd name="f39" fmla="+- f30 0 f1"/>
                <a:gd name="f40" fmla="min f32 f31"/>
                <a:gd name="f41" fmla="*/ f33 1 f25"/>
                <a:gd name="f42" fmla="*/ f34 1 f25"/>
                <a:gd name="f43" fmla="+- f35 0 f1"/>
                <a:gd name="f44" fmla="+- f36 0 f1"/>
                <a:gd name="f45" fmla="val f41"/>
                <a:gd name="f46" fmla="val f42"/>
                <a:gd name="f47" fmla="+- 0 0 f43"/>
                <a:gd name="f48" fmla="+- 0 0 f44"/>
                <a:gd name="f49" fmla="+- f46 0 f7"/>
                <a:gd name="f50" fmla="+- f45 0 f7"/>
                <a:gd name="f51" fmla="+- f48 0 f47"/>
                <a:gd name="f52" fmla="+- f47 f1 0"/>
                <a:gd name="f53" fmla="+- f48 f1 0"/>
                <a:gd name="f54" fmla="+- 21600000 0 f47"/>
                <a:gd name="f55" fmla="+- f1 0 f47"/>
                <a:gd name="f56" fmla="+- 27000000 0 f47"/>
                <a:gd name="f57" fmla="+- f0 0 f47"/>
                <a:gd name="f58" fmla="+- 32400000 0 f47"/>
                <a:gd name="f59" fmla="+- f2 0 f47"/>
                <a:gd name="f60" fmla="+- 37800000 0 f47"/>
                <a:gd name="f61" fmla="*/ f49 1 2"/>
                <a:gd name="f62" fmla="*/ f50 1 2"/>
                <a:gd name="f63" fmla="+- f51 21600000 0"/>
                <a:gd name="f64" fmla="?: f55 f55 f56"/>
                <a:gd name="f65" fmla="?: f57 f57 f58"/>
                <a:gd name="f66" fmla="?: f59 f59 f60"/>
                <a:gd name="f67" fmla="*/ f52 f8 1"/>
                <a:gd name="f68" fmla="*/ f53 f8 1"/>
                <a:gd name="f69" fmla="+- f7 f61 0"/>
                <a:gd name="f70" fmla="+- f7 f62 0"/>
                <a:gd name="f71" fmla="?: f51 f51 f63"/>
                <a:gd name="f72" fmla="*/ f67 1 f0"/>
                <a:gd name="f73" fmla="*/ f68 1 f0"/>
                <a:gd name="f74" fmla="*/ f62 f40 1"/>
                <a:gd name="f75" fmla="*/ f61 f40 1"/>
                <a:gd name="f76" fmla="+- f71 0 f54"/>
                <a:gd name="f77" fmla="+- f71 0 f64"/>
                <a:gd name="f78" fmla="+- f71 0 f65"/>
                <a:gd name="f79" fmla="+- f71 0 f66"/>
                <a:gd name="f80" fmla="+- 0 0 f72"/>
                <a:gd name="f81" fmla="+- 0 0 f73"/>
                <a:gd name="f82" fmla="*/ f70 f40 1"/>
                <a:gd name="f83" fmla="*/ f69 f40 1"/>
                <a:gd name="f84" fmla="+- 0 0 f80"/>
                <a:gd name="f85" fmla="+- 0 0 f81"/>
                <a:gd name="f86" fmla="*/ f84 f0 1"/>
                <a:gd name="f87" fmla="*/ f85 f0 1"/>
                <a:gd name="f88" fmla="*/ f86 1 f8"/>
                <a:gd name="f89" fmla="*/ f87 1 f8"/>
                <a:gd name="f90" fmla="+- f88 0 f1"/>
                <a:gd name="f91" fmla="+- f89 0 f1"/>
                <a:gd name="f92" fmla="sin 1 f90"/>
                <a:gd name="f93" fmla="cos 1 f90"/>
                <a:gd name="f94" fmla="sin 1 f91"/>
                <a:gd name="f95" fmla="cos 1 f91"/>
                <a:gd name="f96" fmla="+- 0 0 f92"/>
                <a:gd name="f97" fmla="+- 0 0 f93"/>
                <a:gd name="f98" fmla="+- 0 0 f94"/>
                <a:gd name="f99" fmla="+- 0 0 f95"/>
                <a:gd name="f100" fmla="+- 0 0 f96"/>
                <a:gd name="f101" fmla="+- 0 0 f97"/>
                <a:gd name="f102" fmla="+- 0 0 f98"/>
                <a:gd name="f103" fmla="+- 0 0 f99"/>
                <a:gd name="f104" fmla="val f100"/>
                <a:gd name="f105" fmla="val f101"/>
                <a:gd name="f106" fmla="val f102"/>
                <a:gd name="f107" fmla="val f103"/>
                <a:gd name="f108" fmla="*/ f104 f62 1"/>
                <a:gd name="f109" fmla="*/ f105 f61 1"/>
                <a:gd name="f110" fmla="*/ f106 f62 1"/>
                <a:gd name="f111" fmla="*/ f107 f61 1"/>
                <a:gd name="f112" fmla="+- 0 0 f109"/>
                <a:gd name="f113" fmla="+- 0 0 f108"/>
                <a:gd name="f114" fmla="+- 0 0 f111"/>
                <a:gd name="f115" fmla="+- 0 0 f110"/>
                <a:gd name="f116" fmla="+- 0 0 f112"/>
                <a:gd name="f117" fmla="+- 0 0 f113"/>
                <a:gd name="f118" fmla="+- 0 0 f114"/>
                <a:gd name="f119" fmla="+- 0 0 f115"/>
                <a:gd name="f120" fmla="at2 f116 f117"/>
                <a:gd name="f121" fmla="at2 f118 f119"/>
                <a:gd name="f122" fmla="+- f120 f1 0"/>
                <a:gd name="f123" fmla="+- f121 f1 0"/>
                <a:gd name="f124" fmla="*/ f122 f8 1"/>
                <a:gd name="f125" fmla="*/ f123 f8 1"/>
                <a:gd name="f126" fmla="*/ f124 1 f0"/>
                <a:gd name="f127" fmla="*/ f125 1 f0"/>
                <a:gd name="f128" fmla="+- 0 0 f126"/>
                <a:gd name="f129" fmla="+- 0 0 f127"/>
                <a:gd name="f130" fmla="val f128"/>
                <a:gd name="f131" fmla="val f129"/>
                <a:gd name="f132" fmla="+- 0 0 f130"/>
                <a:gd name="f133" fmla="+- 0 0 f131"/>
                <a:gd name="f134" fmla="*/ f132 f0 1"/>
                <a:gd name="f135" fmla="*/ f133 f0 1"/>
                <a:gd name="f136" fmla="*/ f134 1 f8"/>
                <a:gd name="f137" fmla="*/ f135 1 f8"/>
                <a:gd name="f138" fmla="+- f136 0 f1"/>
                <a:gd name="f139" fmla="+- f137 0 f1"/>
                <a:gd name="f140" fmla="+- f138 f1 0"/>
                <a:gd name="f141" fmla="+- f139 f1 0"/>
                <a:gd name="f142" fmla="*/ f140 f8 1"/>
                <a:gd name="f143" fmla="*/ f141 f8 1"/>
                <a:gd name="f144" fmla="*/ f142 1 f0"/>
                <a:gd name="f145" fmla="*/ f143 1 f0"/>
                <a:gd name="f146" fmla="+- 0 0 f144"/>
                <a:gd name="f147" fmla="+- 0 0 f145"/>
                <a:gd name="f148" fmla="+- 0 0 f146"/>
                <a:gd name="f149" fmla="+- 0 0 f147"/>
                <a:gd name="f150" fmla="*/ f148 f0 1"/>
                <a:gd name="f151" fmla="*/ f149 f0 1"/>
                <a:gd name="f152" fmla="*/ f150 1 f8"/>
                <a:gd name="f153" fmla="*/ f151 1 f8"/>
                <a:gd name="f154" fmla="+- f152 0 f1"/>
                <a:gd name="f155" fmla="+- f153 0 f1"/>
                <a:gd name="f156" fmla="cos 1 f154"/>
                <a:gd name="f157" fmla="sin 1 f154"/>
                <a:gd name="f158" fmla="cos 1 f155"/>
                <a:gd name="f159" fmla="sin 1 f155"/>
                <a:gd name="f160" fmla="+- 0 0 f156"/>
                <a:gd name="f161" fmla="+- 0 0 f157"/>
                <a:gd name="f162" fmla="+- 0 0 f158"/>
                <a:gd name="f163" fmla="+- 0 0 f159"/>
                <a:gd name="f164" fmla="+- 0 0 f160"/>
                <a:gd name="f165" fmla="+- 0 0 f161"/>
                <a:gd name="f166" fmla="+- 0 0 f162"/>
                <a:gd name="f167" fmla="+- 0 0 f163"/>
                <a:gd name="f168" fmla="val f164"/>
                <a:gd name="f169" fmla="val f165"/>
                <a:gd name="f170" fmla="val f166"/>
                <a:gd name="f171" fmla="val f167"/>
                <a:gd name="f172" fmla="+- 0 0 f168"/>
                <a:gd name="f173" fmla="+- 0 0 f169"/>
                <a:gd name="f174" fmla="+- 0 0 f170"/>
                <a:gd name="f175" fmla="+- 0 0 f171"/>
                <a:gd name="f176" fmla="*/ f9 f172 1"/>
                <a:gd name="f177" fmla="*/ f9 f173 1"/>
                <a:gd name="f178" fmla="*/ f9 f174 1"/>
                <a:gd name="f179" fmla="*/ f9 f175 1"/>
                <a:gd name="f180" fmla="*/ f176 f62 1"/>
                <a:gd name="f181" fmla="*/ f177 f61 1"/>
                <a:gd name="f182" fmla="*/ f178 f62 1"/>
                <a:gd name="f183" fmla="*/ f179 f61 1"/>
                <a:gd name="f184" fmla="+- f70 f180 0"/>
                <a:gd name="f185" fmla="+- f69 f181 0"/>
                <a:gd name="f186" fmla="+- f70 f182 0"/>
                <a:gd name="f187" fmla="+- f69 f183 0"/>
                <a:gd name="f188" fmla="max f184 f186"/>
                <a:gd name="f189" fmla="max f185 f187"/>
                <a:gd name="f190" fmla="min f184 f186"/>
                <a:gd name="f191" fmla="min f185 f187"/>
                <a:gd name="f192" fmla="*/ f184 f40 1"/>
                <a:gd name="f193" fmla="*/ f185 f40 1"/>
                <a:gd name="f194" fmla="*/ f186 f40 1"/>
                <a:gd name="f195" fmla="*/ f187 f40 1"/>
                <a:gd name="f196" fmla="?: f76 f45 f188"/>
                <a:gd name="f197" fmla="?: f77 f46 f189"/>
                <a:gd name="f198" fmla="?: f78 f7 f190"/>
                <a:gd name="f199" fmla="?: f79 f7 f191"/>
                <a:gd name="f200" fmla="*/ f198 f40 1"/>
                <a:gd name="f201" fmla="*/ f199 f40 1"/>
                <a:gd name="f202" fmla="*/ f196 f40 1"/>
                <a:gd name="f203" fmla="*/ f197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7">
                  <a:pos x="f192" y="f193"/>
                </a:cxn>
                <a:cxn ang="f38">
                  <a:pos x="f82" y="f83"/>
                </a:cxn>
                <a:cxn ang="f39">
                  <a:pos x="f194" y="f195"/>
                </a:cxn>
              </a:cxnLst>
              <a:rect l="f200" t="f201" r="f202" b="f203"/>
              <a:pathLst>
                <a:path stroke="0">
                  <a:moveTo>
                    <a:pt x="f192" y="f193"/>
                  </a:moveTo>
                  <a:arcTo wR="f74" hR="f75" stAng="f47" swAng="f71"/>
                  <a:lnTo>
                    <a:pt x="f82" y="f83"/>
                  </a:lnTo>
                  <a:close/>
                </a:path>
                <a:path fill="none">
                  <a:moveTo>
                    <a:pt x="f192" y="f193"/>
                  </a:moveTo>
                  <a:arcTo wR="f74" hR="f75" stAng="f47" swAng="f71"/>
                </a:path>
              </a:pathLst>
            </a:cu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C1C299-300A-CC52-0BE9-88B057645C0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Dual encoders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8CC80C-C17A-90C0-2292-8988C1998A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6099" y="3083439"/>
            <a:ext cx="6579199" cy="1864571"/>
          </a:xfrm>
          <a:solidFill>
            <a:srgbClr val="FFFFFF"/>
          </a:solidFill>
        </p:spPr>
        <p:txBody>
          <a:bodyPr/>
          <a:lstStyle/>
          <a:p>
            <a:pPr marL="0" lvl="0" indent="0">
              <a:buNone/>
            </a:pPr>
            <a:r>
              <a:rPr lang="nb-NO"/>
              <a:t>Dual encoders are trained with both </a:t>
            </a:r>
            <a:r>
              <a:rPr lang="nb-NO" i="1"/>
              <a:t>positive</a:t>
            </a:r>
            <a:r>
              <a:rPr lang="nb-NO"/>
              <a:t> and </a:t>
            </a:r>
            <a:r>
              <a:rPr lang="nb-NO" i="1"/>
              <a:t>negative</a:t>
            </a:r>
            <a:r>
              <a:rPr lang="nb-NO"/>
              <a:t> examples:</a:t>
            </a:r>
          </a:p>
          <a:p>
            <a:pPr lvl="0">
              <a:spcBef>
                <a:spcPts val="200"/>
              </a:spcBef>
            </a:pPr>
            <a:r>
              <a:rPr lang="nb-NO" sz="2000" i="1"/>
              <a:t>Positive</a:t>
            </a:r>
            <a:r>
              <a:rPr lang="nb-NO" sz="2000"/>
              <a:t> : actual consecutive pairs of utterances observed in the corpus </a:t>
            </a:r>
            <a:r>
              <a:rPr lang="nb-NO" sz="2000">
                <a:latin typeface="Wingdings" pitchFamily="2"/>
              </a:rPr>
              <a:t></a:t>
            </a:r>
            <a:r>
              <a:rPr lang="nb-NO" sz="2000"/>
              <a:t> output=1</a:t>
            </a:r>
          </a:p>
          <a:p>
            <a:pPr lvl="0">
              <a:spcBef>
                <a:spcPts val="200"/>
              </a:spcBef>
            </a:pPr>
            <a:r>
              <a:rPr lang="nb-NO" sz="2000" i="1"/>
              <a:t>Negative</a:t>
            </a:r>
            <a:r>
              <a:rPr lang="nb-NO" sz="2000"/>
              <a:t>: random pairs of utterances </a:t>
            </a:r>
            <a:r>
              <a:rPr lang="nb-NO" sz="2000">
                <a:latin typeface="Wingdings" pitchFamily="2"/>
              </a:rPr>
              <a:t></a:t>
            </a:r>
            <a:r>
              <a:rPr lang="nb-NO" sz="2000"/>
              <a:t> output=0</a:t>
            </a:r>
          </a:p>
          <a:p>
            <a:pPr lvl="0"/>
            <a:endParaRPr lang="nb-NO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BA4419A1-1FD1-91D5-1326-F8BBC2A14E0B}"/>
              </a:ext>
            </a:extLst>
          </p:cNvPr>
          <p:cNvGrpSpPr/>
          <p:nvPr/>
        </p:nvGrpSpPr>
        <p:grpSpPr>
          <a:xfrm>
            <a:off x="341903" y="1041291"/>
            <a:ext cx="5761652" cy="1679871"/>
            <a:chOff x="341903" y="1041291"/>
            <a:chExt cx="5761652" cy="1679871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A2B0D8E8-BE22-573C-4010-E8BFE638B2D3}"/>
                </a:ext>
              </a:extLst>
            </p:cNvPr>
            <p:cNvSpPr txBox="1"/>
            <p:nvPr/>
          </p:nvSpPr>
          <p:spPr>
            <a:xfrm>
              <a:off x="384934" y="1590946"/>
              <a:ext cx="3062298" cy="29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Where     are     you     ?</a:t>
              </a: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2863E3E-A2D6-EC46-4AF5-9F9A2B4273BD}"/>
                </a:ext>
              </a:extLst>
            </p:cNvPr>
            <p:cNvSpPr txBox="1"/>
            <p:nvPr/>
          </p:nvSpPr>
          <p:spPr>
            <a:xfrm>
              <a:off x="372837" y="2427722"/>
              <a:ext cx="2731029" cy="29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Over     there     !</a:t>
              </a:r>
            </a:p>
          </p:txBody>
        </p:sp>
        <p:sp>
          <p:nvSpPr>
            <p:cNvPr id="7" name="Avrundet rektangel 6">
              <a:extLst>
                <a:ext uri="{FF2B5EF4-FFF2-40B4-BE49-F238E27FC236}">
                  <a16:creationId xmlns:a16="http://schemas.microsoft.com/office/drawing/2014/main" id="{6048AF26-91B0-85BC-5981-EC58960C7725}"/>
                </a:ext>
              </a:extLst>
            </p:cNvPr>
            <p:cNvSpPr/>
            <p:nvPr/>
          </p:nvSpPr>
          <p:spPr>
            <a:xfrm>
              <a:off x="341903" y="1216627"/>
              <a:ext cx="3277173" cy="3138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(context)</a:t>
              </a:r>
            </a:p>
          </p:txBody>
        </p:sp>
        <p:sp>
          <p:nvSpPr>
            <p:cNvPr id="8" name="Avrundet rektangel 7">
              <a:extLst>
                <a:ext uri="{FF2B5EF4-FFF2-40B4-BE49-F238E27FC236}">
                  <a16:creationId xmlns:a16="http://schemas.microsoft.com/office/drawing/2014/main" id="{4765A479-0F54-DFFF-78BA-28235983B915}"/>
                </a:ext>
              </a:extLst>
            </p:cNvPr>
            <p:cNvSpPr/>
            <p:nvPr/>
          </p:nvSpPr>
          <p:spPr>
            <a:xfrm>
              <a:off x="341903" y="2029730"/>
              <a:ext cx="3331927" cy="31385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noFill/>
            <a:ln w="12701" cap="flat">
              <a:solidFill>
                <a:srgbClr val="70AD47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0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Utterance encoder (response)</a:t>
              </a:r>
            </a:p>
          </p:txBody>
        </p:sp>
        <p:cxnSp>
          <p:nvCxnSpPr>
            <p:cNvPr id="9" name="Rett pil 8">
              <a:extLst>
                <a:ext uri="{FF2B5EF4-FFF2-40B4-BE49-F238E27FC236}">
                  <a16:creationId xmlns:a16="http://schemas.microsoft.com/office/drawing/2014/main" id="{60796E9C-02AD-8386-5E80-9ED9E876D476}"/>
                </a:ext>
              </a:extLst>
            </p:cNvPr>
            <p:cNvCxnSpPr/>
            <p:nvPr/>
          </p:nvCxnSpPr>
          <p:spPr>
            <a:xfrm flipV="1">
              <a:off x="754444" y="1546241"/>
              <a:ext cx="0" cy="13289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0" name="Rett pil 9">
              <a:extLst>
                <a:ext uri="{FF2B5EF4-FFF2-40B4-BE49-F238E27FC236}">
                  <a16:creationId xmlns:a16="http://schemas.microsoft.com/office/drawing/2014/main" id="{16140452-B1D6-1742-106E-E7DCB7D604D2}"/>
                </a:ext>
              </a:extLst>
            </p:cNvPr>
            <p:cNvCxnSpPr/>
            <p:nvPr/>
          </p:nvCxnSpPr>
          <p:spPr>
            <a:xfrm flipV="1">
              <a:off x="1763941" y="1546241"/>
              <a:ext cx="0" cy="13289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1" name="Rett pil 10">
              <a:extLst>
                <a:ext uri="{FF2B5EF4-FFF2-40B4-BE49-F238E27FC236}">
                  <a16:creationId xmlns:a16="http://schemas.microsoft.com/office/drawing/2014/main" id="{9C3F4D37-BFCF-A589-1247-2B80ED08D28F}"/>
                </a:ext>
              </a:extLst>
            </p:cNvPr>
            <p:cNvCxnSpPr/>
            <p:nvPr/>
          </p:nvCxnSpPr>
          <p:spPr>
            <a:xfrm flipV="1">
              <a:off x="2560301" y="1546241"/>
              <a:ext cx="0" cy="13289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2" name="Rett pil 11">
              <a:extLst>
                <a:ext uri="{FF2B5EF4-FFF2-40B4-BE49-F238E27FC236}">
                  <a16:creationId xmlns:a16="http://schemas.microsoft.com/office/drawing/2014/main" id="{DAAF3220-B030-D887-FD5D-F91E9F66BF03}"/>
                </a:ext>
              </a:extLst>
            </p:cNvPr>
            <p:cNvCxnSpPr/>
            <p:nvPr/>
          </p:nvCxnSpPr>
          <p:spPr>
            <a:xfrm flipV="1">
              <a:off x="3091988" y="1546241"/>
              <a:ext cx="0" cy="13289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3" name="Rett pil 12">
              <a:extLst>
                <a:ext uri="{FF2B5EF4-FFF2-40B4-BE49-F238E27FC236}">
                  <a16:creationId xmlns:a16="http://schemas.microsoft.com/office/drawing/2014/main" id="{C3B5563C-F4CD-4725-2204-C93576D9FB3C}"/>
                </a:ext>
              </a:extLst>
            </p:cNvPr>
            <p:cNvCxnSpPr/>
            <p:nvPr/>
          </p:nvCxnSpPr>
          <p:spPr>
            <a:xfrm flipV="1">
              <a:off x="720848" y="2366394"/>
              <a:ext cx="0" cy="1328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4" name="Rett pil 13">
              <a:extLst>
                <a:ext uri="{FF2B5EF4-FFF2-40B4-BE49-F238E27FC236}">
                  <a16:creationId xmlns:a16="http://schemas.microsoft.com/office/drawing/2014/main" id="{CBFA490C-CAE8-E79B-74C2-ACF989543078}"/>
                </a:ext>
              </a:extLst>
            </p:cNvPr>
            <p:cNvCxnSpPr/>
            <p:nvPr/>
          </p:nvCxnSpPr>
          <p:spPr>
            <a:xfrm flipV="1">
              <a:off x="1695910" y="2366394"/>
              <a:ext cx="0" cy="13289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Rett pil 14">
              <a:extLst>
                <a:ext uri="{FF2B5EF4-FFF2-40B4-BE49-F238E27FC236}">
                  <a16:creationId xmlns:a16="http://schemas.microsoft.com/office/drawing/2014/main" id="{990FD343-4BCB-6E19-BDE7-B9ACB13BD7A5}"/>
                </a:ext>
              </a:extLst>
            </p:cNvPr>
            <p:cNvCxnSpPr/>
            <p:nvPr/>
          </p:nvCxnSpPr>
          <p:spPr>
            <a:xfrm flipV="1">
              <a:off x="2351461" y="2353921"/>
              <a:ext cx="0" cy="13289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6" name="Rett pil 15">
              <a:extLst>
                <a:ext uri="{FF2B5EF4-FFF2-40B4-BE49-F238E27FC236}">
                  <a16:creationId xmlns:a16="http://schemas.microsoft.com/office/drawing/2014/main" id="{AEBE2DEA-85FE-B461-2698-B2F5C125E68B}"/>
                </a:ext>
              </a:extLst>
            </p:cNvPr>
            <p:cNvCxnSpPr/>
            <p:nvPr/>
          </p:nvCxnSpPr>
          <p:spPr>
            <a:xfrm>
              <a:off x="3675211" y="1467319"/>
              <a:ext cx="1083856" cy="31208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7" name="Rett pil 16">
              <a:extLst>
                <a:ext uri="{FF2B5EF4-FFF2-40B4-BE49-F238E27FC236}">
                  <a16:creationId xmlns:a16="http://schemas.microsoft.com/office/drawing/2014/main" id="{57C7BD0A-60EB-9BC1-61C2-CD9B3262721D}"/>
                </a:ext>
              </a:extLst>
            </p:cNvPr>
            <p:cNvCxnSpPr/>
            <p:nvPr/>
          </p:nvCxnSpPr>
          <p:spPr>
            <a:xfrm flipV="1">
              <a:off x="3724799" y="1669593"/>
              <a:ext cx="1112916" cy="537439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149FCE2-72F8-51ED-E172-97E03F755072}"/>
                </a:ext>
              </a:extLst>
            </p:cNvPr>
            <p:cNvSpPr/>
            <p:nvPr/>
          </p:nvSpPr>
          <p:spPr>
            <a:xfrm>
              <a:off x="4837715" y="1429527"/>
              <a:ext cx="637080" cy="26424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2F528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TekstSylinder 22">
              <a:extLst>
                <a:ext uri="{FF2B5EF4-FFF2-40B4-BE49-F238E27FC236}">
                  <a16:creationId xmlns:a16="http://schemas.microsoft.com/office/drawing/2014/main" id="{359F5CAD-C4A7-6E32-6D93-D7A541945E54}"/>
                </a:ext>
              </a:extLst>
            </p:cNvPr>
            <p:cNvSpPr txBox="1"/>
            <p:nvPr/>
          </p:nvSpPr>
          <p:spPr>
            <a:xfrm>
              <a:off x="4814151" y="1646605"/>
              <a:ext cx="1289404" cy="40011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σ(u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  <a:r>
                <a:rPr lang="nb-NO" sz="2000" b="0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 </a:t>
              </a:r>
              <a:r>
                <a:rPr lang="nb-NO" sz="11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∙ </a:t>
              </a: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)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0" name="TekstSylinder 23">
              <a:extLst>
                <a:ext uri="{FF2B5EF4-FFF2-40B4-BE49-F238E27FC236}">
                  <a16:creationId xmlns:a16="http://schemas.microsoft.com/office/drawing/2014/main" id="{A737CAE0-B7E4-90A6-6ACD-4E1D9FDC9287}"/>
                </a:ext>
              </a:extLst>
            </p:cNvPr>
            <p:cNvSpPr txBox="1"/>
            <p:nvPr/>
          </p:nvSpPr>
          <p:spPr>
            <a:xfrm>
              <a:off x="3619076" y="1714545"/>
              <a:ext cx="477810" cy="29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r</a:t>
              </a:r>
              <a:endParaRPr lang="nb-NO" sz="2000" b="0" i="0" u="none" strike="noStrike" kern="1200" cap="none" spc="0" baseline="-25000">
                <a:solidFill>
                  <a:srgbClr val="000000"/>
                </a:solidFill>
                <a:uFillTx/>
                <a:latin typeface="Arial Unicode MS" pitchFamily="34"/>
              </a:endParaRPr>
            </a:p>
          </p:txBody>
        </p:sp>
        <p:sp>
          <p:nvSpPr>
            <p:cNvPr id="21" name="TekstSylinder 24">
              <a:extLst>
                <a:ext uri="{FF2B5EF4-FFF2-40B4-BE49-F238E27FC236}">
                  <a16:creationId xmlns:a16="http://schemas.microsoft.com/office/drawing/2014/main" id="{4FC15724-2337-6C57-1053-AAD76E4512BA}"/>
                </a:ext>
              </a:extLst>
            </p:cNvPr>
            <p:cNvSpPr txBox="1"/>
            <p:nvPr/>
          </p:nvSpPr>
          <p:spPr>
            <a:xfrm>
              <a:off x="3606768" y="1041291"/>
              <a:ext cx="477810" cy="29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000" b="1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u</a:t>
              </a:r>
              <a:r>
                <a:rPr lang="nb-NO" sz="2000" b="1" i="0" u="none" strike="noStrike" kern="1200" cap="none" spc="0" baseline="-25000">
                  <a:solidFill>
                    <a:srgbClr val="000000"/>
                  </a:solidFill>
                  <a:uFillTx/>
                  <a:latin typeface="Arial Unicode MS" pitchFamily="34"/>
                </a:rPr>
                <a:t>c</a:t>
              </a:r>
            </a:p>
          </p:txBody>
        </p:sp>
      </p:grp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0ABEF9EC-0BE9-D889-8118-6E4FC439A897}"/>
              </a:ext>
            </a:extLst>
          </p:cNvPr>
          <p:cNvGrpSpPr/>
          <p:nvPr/>
        </p:nvGrpSpPr>
        <p:grpSpPr>
          <a:xfrm>
            <a:off x="3827157" y="119420"/>
            <a:ext cx="2913506" cy="2817047"/>
            <a:chOff x="3827157" y="119420"/>
            <a:chExt cx="2913506" cy="2817047"/>
          </a:xfrm>
        </p:grpSpPr>
        <p:sp>
          <p:nvSpPr>
            <p:cNvPr id="23" name="TekstSylinder 26">
              <a:extLst>
                <a:ext uri="{FF2B5EF4-FFF2-40B4-BE49-F238E27FC236}">
                  <a16:creationId xmlns:a16="http://schemas.microsoft.com/office/drawing/2014/main" id="{99568A18-1980-3ED8-6836-FAFB220F4B88}"/>
                </a:ext>
              </a:extLst>
            </p:cNvPr>
            <p:cNvSpPr txBox="1"/>
            <p:nvPr/>
          </p:nvSpPr>
          <p:spPr>
            <a:xfrm>
              <a:off x="4262740" y="2105470"/>
              <a:ext cx="2477923" cy="830997"/>
            </a:xfrm>
            <a:prstGeom prst="rect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1200" cap="none" spc="0" baseline="0">
                  <a:solidFill>
                    <a:srgbClr val="000000"/>
                  </a:solidFill>
                  <a:uFillTx/>
                  <a:latin typeface="Arial Unicode MS" pitchFamily="34"/>
                </a:rPr>
                <a:t>We can add a sigmoid function to compress the score into the [0,1] range</a:t>
              </a:r>
            </a:p>
          </p:txBody>
        </p:sp>
        <p:cxnSp>
          <p:nvCxnSpPr>
            <p:cNvPr id="24" name="Rett linje 22">
              <a:extLst>
                <a:ext uri="{FF2B5EF4-FFF2-40B4-BE49-F238E27FC236}">
                  <a16:creationId xmlns:a16="http://schemas.microsoft.com/office/drawing/2014/main" id="{A931E29E-AF51-04AF-EC0C-9EC51CC73DE6}"/>
                </a:ext>
              </a:extLst>
            </p:cNvPr>
            <p:cNvCxnSpPr/>
            <p:nvPr/>
          </p:nvCxnSpPr>
          <p:spPr>
            <a:xfrm flipV="1">
              <a:off x="4795643" y="1989807"/>
              <a:ext cx="82991" cy="115663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2A071DF-4188-CC88-BE93-C161582537E9}"/>
                    </a:ext>
                  </a:extLst>
                </p:cNvPr>
                <p:cNvSpPr/>
                <p:nvPr/>
              </p:nvSpPr>
              <p:spPr>
                <a:xfrm>
                  <a:off x="3827157" y="385876"/>
                  <a:ext cx="1288106" cy="492504"/>
                </a:xfrm>
                <a:prstGeom prst="rect">
                  <a:avLst/>
                </a:prstGeom>
                <a:noFill/>
                <a:ln cap="flat">
                  <a:noFill/>
                  <a:prstDash val="solid"/>
                </a:ln>
              </p:spPr>
              <p:txBody>
                <a:bodyPr vert="horz" wrap="none" lIns="91440" tIns="45720" rIns="91440" bIns="45720" anchor="t" anchorCtr="0" compatLnSpc="1">
                  <a:spAutoFit/>
                </a:bodyPr>
                <a:lstStyle/>
                <a:p>
                  <a:pPr marL="0" marR="0" lvl="0" indent="0" algn="l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r>
                    <a:rPr lang="nb-NO" sz="1800" b="1" i="0" u="none" strike="noStrike" kern="1200" cap="none" spc="0" baseline="0">
                      <a:solidFill>
                        <a:srgbClr val="000000"/>
                      </a:solidFill>
                      <a:uFillTx/>
                      <a:latin typeface="Calibri"/>
                    </a:rPr>
                    <a:t>σ(x)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nb-NO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b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nb-NO" b="1" i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nb-NO" b="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nb-NO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b-NO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nb-NO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b-NO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p>
                          </m:sSup>
                        </m:den>
                      </m:f>
                    </m:oMath>
                  </a14:m>
                  <a:endParaRPr lang="nb-NO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2A071DF-4188-CC88-BE93-C161582537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7157" y="385876"/>
                  <a:ext cx="1288106" cy="492504"/>
                </a:xfrm>
                <a:prstGeom prst="rect">
                  <a:avLst/>
                </a:prstGeom>
                <a:blipFill>
                  <a:blip r:embed="rId2"/>
                  <a:stretch>
                    <a:fillRect l="-4265" b="-7407"/>
                  </a:stretch>
                </a:blipFill>
                <a:ln cap="flat">
                  <a:noFill/>
                  <a:prstDash val="solid"/>
                </a:ln>
              </p:spPr>
              <p:txBody>
                <a:bodyPr/>
                <a:lstStyle/>
                <a:p>
                  <a:r>
                    <a:rPr lang="nb-NO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6" name="Bilde 26">
              <a:extLst>
                <a:ext uri="{FF2B5EF4-FFF2-40B4-BE49-F238E27FC236}">
                  <a16:creationId xmlns:a16="http://schemas.microsoft.com/office/drawing/2014/main" id="{C4D7AF1C-91A2-9CAC-063F-20F34F9F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0825" y="119420"/>
              <a:ext cx="1664464" cy="110964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487B09-D225-A714-B80B-8B3E96BF60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51F13F-CB70-4A72-103E-74DDB0F7C5C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>
                <a:solidFill>
                  <a:srgbClr val="D9D9D9"/>
                </a:solidFill>
              </a:rPr>
              <a:t>A short intro to dialogue systems</a:t>
            </a:r>
          </a:p>
          <a:p>
            <a:pPr lvl="0"/>
            <a:r>
              <a:rPr lang="nb-NO">
                <a:solidFill>
                  <a:srgbClr val="D9D9D9"/>
                </a:solidFill>
              </a:rPr>
              <a:t>What is human dialogue?</a:t>
            </a:r>
          </a:p>
          <a:p>
            <a:pPr lvl="0"/>
            <a:r>
              <a:rPr lang="nb-NO">
                <a:solidFill>
                  <a:srgbClr val="D9D9D9"/>
                </a:solidFill>
              </a:rPr>
              <a:t>Basic chatbot models</a:t>
            </a:r>
          </a:p>
          <a:p>
            <a:pPr lvl="0"/>
            <a:r>
              <a:rPr lang="nb-NO" b="1"/>
              <a:t>Wrap up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95DD558-5A73-F654-C2A2-B5D25617A642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0CB1F4-067B-4775-AEE1-513FF68B349A}" type="slidenum">
              <a:rPr sz="1000"/>
              <a:t>53</a:t>
            </a:fld>
            <a:endParaRPr lang="en-GB" sz="10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38E5D2-C025-92EA-DB53-5D5E11E644E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Summary (1)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24B8C1-A50A-0028-C206-E3D12B59A05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422" y="1143000"/>
            <a:ext cx="4661565" cy="1685540"/>
          </a:xfrm>
        </p:spPr>
        <p:txBody>
          <a:bodyPr/>
          <a:lstStyle/>
          <a:p>
            <a:pPr marL="140625" lvl="0" indent="0" defTabSz="258738">
              <a:lnSpc>
                <a:spcPct val="80000"/>
              </a:lnSpc>
              <a:spcBef>
                <a:spcPts val="1320"/>
              </a:spcBef>
              <a:buNone/>
            </a:pPr>
            <a:r>
              <a:rPr lang="en-US" sz="2200"/>
              <a:t>Dialogue = </a:t>
            </a:r>
            <a:r>
              <a:rPr lang="en-US" sz="2200" b="1"/>
              <a:t>joint social activity</a:t>
            </a:r>
          </a:p>
          <a:p>
            <a:pPr marL="850922" lvl="1" indent="-253124" defTabSz="258738">
              <a:spcBef>
                <a:spcPts val="1000"/>
              </a:spcBef>
              <a:buSzPct val="80000"/>
              <a:buFont typeface="Times New Roman" pitchFamily="18"/>
              <a:buChar char="►"/>
            </a:pPr>
            <a:r>
              <a:rPr lang="en-US" sz="2000"/>
              <a:t>Dialogue participants take </a:t>
            </a:r>
            <a:r>
              <a:rPr lang="en-US" sz="2000" i="1"/>
              <a:t>turns</a:t>
            </a:r>
          </a:p>
          <a:p>
            <a:pPr marL="850922" lvl="1" indent="-253124" defTabSz="258738">
              <a:spcBef>
                <a:spcPts val="1000"/>
              </a:spcBef>
              <a:buSzPct val="80000"/>
              <a:buFont typeface="Times New Roman" pitchFamily="18"/>
              <a:buChar char="►"/>
            </a:pPr>
            <a:r>
              <a:rPr lang="en-US" sz="2000"/>
              <a:t>Each turn is composed of one or several </a:t>
            </a:r>
            <a:r>
              <a:rPr lang="en-US" sz="2000" i="1"/>
              <a:t>dialogue acts</a:t>
            </a:r>
          </a:p>
          <a:p>
            <a:pPr lvl="0"/>
            <a:endParaRPr lang="nb-NO" sz="1600"/>
          </a:p>
        </p:txBody>
      </p:sp>
      <p:pic>
        <p:nvPicPr>
          <p:cNvPr id="4" name="ledialogue.jpg" descr="ledialogue.jpg">
            <a:extLst>
              <a:ext uri="{FF2B5EF4-FFF2-40B4-BE49-F238E27FC236}">
                <a16:creationId xmlns:a16="http://schemas.microsoft.com/office/drawing/2014/main" id="{22D74A93-7AB4-5096-5013-B3B33D8FB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618" y="629408"/>
            <a:ext cx="1879741" cy="199971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2B86939-3F01-3AF2-3D93-005B53960939}"/>
              </a:ext>
            </a:extLst>
          </p:cNvPr>
          <p:cNvSpPr txBox="1"/>
          <p:nvPr/>
        </p:nvSpPr>
        <p:spPr>
          <a:xfrm>
            <a:off x="77413" y="2725186"/>
            <a:ext cx="6591946" cy="2228484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850922" marR="0" lvl="1" indent="-253124" algn="l" defTabSz="258738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Cooperation to ensure mutual understanding (gradual expansion of </a:t>
            </a:r>
            <a:r>
              <a:rPr lang="en-US" sz="20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common ground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)</a:t>
            </a:r>
          </a:p>
          <a:p>
            <a:pPr marL="850922" marR="0" lvl="1" indent="-253124" algn="l" defTabSz="258738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Cooperative interpretation of each other’s utterances (</a:t>
            </a:r>
            <a:r>
              <a:rPr lang="en-US" sz="20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conversational implicatures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)</a:t>
            </a:r>
          </a:p>
          <a:p>
            <a:pPr marL="850922" marR="0" lvl="1" indent="-253124" algn="l" defTabSz="258738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22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Takes place in a </a:t>
            </a:r>
            <a:r>
              <a:rPr lang="en-US" sz="20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context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 which is crucial for making sense of the interaction (cf. </a:t>
            </a:r>
            <a:r>
              <a:rPr lang="en-US" sz="2000" b="0" i="1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deictics</a:t>
            </a:r>
            <a:r>
              <a:rPr lang="en-US" sz="20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)</a:t>
            </a:r>
          </a:p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E7B4F-B947-E9A3-23D0-E6337C58EF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Summary (2)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180B58-AB47-2306-494B-F5239E3B1A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1489" y="1545537"/>
            <a:ext cx="6395039" cy="2633444"/>
          </a:xfrm>
          <a:solidFill>
            <a:srgbClr val="FFFFFF"/>
          </a:solidFill>
        </p:spPr>
        <p:txBody>
          <a:bodyPr/>
          <a:lstStyle/>
          <a:p>
            <a:pPr marL="0" lvl="0" indent="0">
              <a:buNone/>
            </a:pP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looked</a:t>
            </a:r>
            <a:r>
              <a:rPr lang="nb-NO" dirty="0"/>
              <a:t> at </a:t>
            </a:r>
            <a:r>
              <a:rPr lang="nb-NO" dirty="0" err="1"/>
              <a:t>basic</a:t>
            </a:r>
            <a:r>
              <a:rPr lang="nb-NO" dirty="0"/>
              <a:t>                         </a:t>
            </a:r>
            <a:r>
              <a:rPr lang="nb-NO" dirty="0" err="1"/>
              <a:t>models</a:t>
            </a:r>
            <a:r>
              <a:rPr lang="nb-NO" dirty="0"/>
              <a:t> for chatbots:</a:t>
            </a:r>
          </a:p>
          <a:p>
            <a:pPr lvl="1"/>
            <a:r>
              <a:rPr lang="nb-NO" b="1" dirty="0" err="1"/>
              <a:t>Rule-based</a:t>
            </a:r>
            <a:r>
              <a:rPr lang="nb-NO" b="1" dirty="0"/>
              <a:t> systems</a:t>
            </a:r>
            <a:r>
              <a:rPr lang="nb-NO" dirty="0"/>
              <a:t>, </a:t>
            </a:r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map</a:t>
            </a:r>
            <a:r>
              <a:rPr lang="nb-NO" dirty="0"/>
              <a:t> </a:t>
            </a:r>
            <a:r>
              <a:rPr lang="nb-NO" i="1" dirty="0" err="1"/>
              <a:t>conditions</a:t>
            </a:r>
            <a:r>
              <a:rPr lang="nb-NO" dirty="0"/>
              <a:t> (e.g. </a:t>
            </a:r>
            <a:r>
              <a:rPr lang="nb-NO" dirty="0" err="1"/>
              <a:t>surface</a:t>
            </a:r>
            <a:r>
              <a:rPr lang="nb-NO" dirty="0"/>
              <a:t> </a:t>
            </a:r>
            <a:r>
              <a:rPr lang="nb-NO" dirty="0" err="1"/>
              <a:t>patterns</a:t>
            </a:r>
            <a:r>
              <a:rPr lang="nb-NO" dirty="0"/>
              <a:t> on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</a:t>
            </a:r>
            <a:r>
              <a:rPr lang="nb-NO" dirty="0" err="1"/>
              <a:t>utterance</a:t>
            </a:r>
            <a:r>
              <a:rPr lang="nb-NO" dirty="0"/>
              <a:t>) to </a:t>
            </a:r>
            <a:r>
              <a:rPr lang="nb-NO" i="1" dirty="0" err="1"/>
              <a:t>responses</a:t>
            </a:r>
            <a:endParaRPr lang="nb-NO" i="1" dirty="0"/>
          </a:p>
          <a:p>
            <a:pPr lvl="1"/>
            <a:r>
              <a:rPr lang="nb-NO" b="1" dirty="0"/>
              <a:t>IR-</a:t>
            </a:r>
            <a:r>
              <a:rPr lang="nb-NO" b="1" dirty="0" err="1"/>
              <a:t>based</a:t>
            </a:r>
            <a:r>
              <a:rPr lang="nb-NO" b="1" dirty="0"/>
              <a:t> systems </a:t>
            </a:r>
            <a:r>
              <a:rPr lang="nb-NO" dirty="0" err="1"/>
              <a:t>searching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most </a:t>
            </a:r>
            <a:r>
              <a:rPr lang="nb-NO" dirty="0" err="1"/>
              <a:t>similar</a:t>
            </a:r>
            <a:r>
              <a:rPr lang="nb-NO" dirty="0"/>
              <a:t> </a:t>
            </a:r>
            <a:r>
              <a:rPr lang="nb-NO" dirty="0" err="1"/>
              <a:t>utterance</a:t>
            </a:r>
            <a:r>
              <a:rPr lang="nb-NO" dirty="0"/>
              <a:t> in a </a:t>
            </a:r>
            <a:r>
              <a:rPr lang="nb-NO" dirty="0" err="1"/>
              <a:t>dialogue</a:t>
            </a:r>
            <a:r>
              <a:rPr lang="nb-NO" dirty="0"/>
              <a:t> </a:t>
            </a:r>
            <a:r>
              <a:rPr lang="nb-NO" dirty="0" err="1"/>
              <a:t>corpus</a:t>
            </a:r>
            <a:r>
              <a:rPr lang="nb-NO" dirty="0"/>
              <a:t>, and </a:t>
            </a:r>
            <a:r>
              <a:rPr lang="nb-NO" dirty="0" err="1"/>
              <a:t>then</a:t>
            </a:r>
            <a:r>
              <a:rPr lang="nb-NO" dirty="0"/>
              <a:t> </a:t>
            </a:r>
            <a:r>
              <a:rPr lang="nb-NO" dirty="0" err="1"/>
              <a:t>selecting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utterance</a:t>
            </a:r>
            <a:r>
              <a:rPr lang="nb-NO" dirty="0"/>
              <a:t> </a:t>
            </a:r>
            <a:r>
              <a:rPr lang="nb-NO" dirty="0" err="1"/>
              <a:t>after</a:t>
            </a:r>
            <a:r>
              <a:rPr lang="nb-NO" dirty="0"/>
              <a:t> it</a:t>
            </a:r>
          </a:p>
        </p:txBody>
      </p:sp>
      <p:pic>
        <p:nvPicPr>
          <p:cNvPr id="4" name="canstockphoto3857357.jpg" descr="canstockphoto3857357.jpg">
            <a:extLst>
              <a:ext uri="{FF2B5EF4-FFF2-40B4-BE49-F238E27FC236}">
                <a16:creationId xmlns:a16="http://schemas.microsoft.com/office/drawing/2014/main" id="{A3E2EE2C-D13C-F40C-8C9E-66FD967F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007" y="1405926"/>
            <a:ext cx="688241" cy="91764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uppe 20">
            <a:extLst>
              <a:ext uri="{FF2B5EF4-FFF2-40B4-BE49-F238E27FC236}">
                <a16:creationId xmlns:a16="http://schemas.microsoft.com/office/drawing/2014/main" id="{E3DDB77A-4392-0755-F7DE-A092EC505135}"/>
              </a:ext>
            </a:extLst>
          </p:cNvPr>
          <p:cNvGrpSpPr/>
          <p:nvPr/>
        </p:nvGrpSpPr>
        <p:grpSpPr>
          <a:xfrm>
            <a:off x="3429000" y="507336"/>
            <a:ext cx="1798039" cy="694038"/>
            <a:chOff x="3429000" y="507336"/>
            <a:chExt cx="1798039" cy="694038"/>
          </a:xfrm>
        </p:grpSpPr>
        <p:sp>
          <p:nvSpPr>
            <p:cNvPr id="6" name="Rektangel: avrundede hjørner 15">
              <a:extLst>
                <a:ext uri="{FF2B5EF4-FFF2-40B4-BE49-F238E27FC236}">
                  <a16:creationId xmlns:a16="http://schemas.microsoft.com/office/drawing/2014/main" id="{D7535585-902E-35AF-3AE6-CE01F0E78093}"/>
                </a:ext>
              </a:extLst>
            </p:cNvPr>
            <p:cNvSpPr/>
            <p:nvPr/>
          </p:nvSpPr>
          <p:spPr>
            <a:xfrm>
              <a:off x="3429000" y="507336"/>
              <a:ext cx="1543598" cy="694038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7" name="TekstSylinder 13">
              <a:extLst>
                <a:ext uri="{FF2B5EF4-FFF2-40B4-BE49-F238E27FC236}">
                  <a16:creationId xmlns:a16="http://schemas.microsoft.com/office/drawing/2014/main" id="{E36B8907-D628-0A20-B1E6-914980D4B786}"/>
                </a:ext>
              </a:extLst>
            </p:cNvPr>
            <p:cNvSpPr txBox="1"/>
            <p:nvPr/>
          </p:nvSpPr>
          <p:spPr>
            <a:xfrm>
              <a:off x="3460702" y="550167"/>
              <a:ext cx="1766337" cy="35416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Language Understanding</a:t>
              </a:r>
            </a:p>
          </p:txBody>
        </p:sp>
      </p:grpSp>
      <p:grpSp>
        <p:nvGrpSpPr>
          <p:cNvPr id="8" name="Gruppe 21">
            <a:extLst>
              <a:ext uri="{FF2B5EF4-FFF2-40B4-BE49-F238E27FC236}">
                <a16:creationId xmlns:a16="http://schemas.microsoft.com/office/drawing/2014/main" id="{0BB402A9-0F9F-CF42-FB78-924723FD95B3}"/>
              </a:ext>
            </a:extLst>
          </p:cNvPr>
          <p:cNvGrpSpPr/>
          <p:nvPr/>
        </p:nvGrpSpPr>
        <p:grpSpPr>
          <a:xfrm>
            <a:off x="5521302" y="524326"/>
            <a:ext cx="1229356" cy="692383"/>
            <a:chOff x="5521302" y="524326"/>
            <a:chExt cx="1229356" cy="692383"/>
          </a:xfrm>
        </p:grpSpPr>
        <p:sp>
          <p:nvSpPr>
            <p:cNvPr id="9" name="Rektangel: avrundede hjørner 16">
              <a:extLst>
                <a:ext uri="{FF2B5EF4-FFF2-40B4-BE49-F238E27FC236}">
                  <a16:creationId xmlns:a16="http://schemas.microsoft.com/office/drawing/2014/main" id="{A6E3BB89-E4F6-00D5-8AA0-3C5CB347E4C5}"/>
                </a:ext>
              </a:extLst>
            </p:cNvPr>
            <p:cNvSpPr/>
            <p:nvPr/>
          </p:nvSpPr>
          <p:spPr>
            <a:xfrm>
              <a:off x="5521302" y="524326"/>
              <a:ext cx="1110090" cy="692383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360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rgbClr val="E6EAF5"/>
            </a:solidFill>
            <a:ln w="9528" cap="flat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" name="TekstSylinder 14">
              <a:extLst>
                <a:ext uri="{FF2B5EF4-FFF2-40B4-BE49-F238E27FC236}">
                  <a16:creationId xmlns:a16="http://schemas.microsoft.com/office/drawing/2014/main" id="{2C006ADA-B1C1-E7EA-9E4F-A5EB2AB0A3F4}"/>
                </a:ext>
              </a:extLst>
            </p:cNvPr>
            <p:cNvSpPr txBox="1"/>
            <p:nvPr/>
          </p:nvSpPr>
          <p:spPr>
            <a:xfrm>
              <a:off x="5529669" y="576017"/>
              <a:ext cx="1220989" cy="26747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1600" b="0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Response selection</a:t>
              </a:r>
            </a:p>
          </p:txBody>
        </p:sp>
      </p:grpSp>
      <p:cxnSp>
        <p:nvCxnSpPr>
          <p:cNvPr id="11" name="Rett pil 26">
            <a:extLst>
              <a:ext uri="{FF2B5EF4-FFF2-40B4-BE49-F238E27FC236}">
                <a16:creationId xmlns:a16="http://schemas.microsoft.com/office/drawing/2014/main" id="{896AEF9B-5727-94B8-18DC-5FBB52C4BF41}"/>
              </a:ext>
            </a:extLst>
          </p:cNvPr>
          <p:cNvCxnSpPr/>
          <p:nvPr/>
        </p:nvCxnSpPr>
        <p:spPr>
          <a:xfrm flipH="1" flipV="1">
            <a:off x="4460690" y="1201375"/>
            <a:ext cx="433005" cy="310100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cxnSp>
        <p:nvCxnSpPr>
          <p:cNvPr id="12" name="Rett pil 27">
            <a:extLst>
              <a:ext uri="{FF2B5EF4-FFF2-40B4-BE49-F238E27FC236}">
                <a16:creationId xmlns:a16="http://schemas.microsoft.com/office/drawing/2014/main" id="{E746558A-6B94-D8A3-1517-CAF8538562F1}"/>
              </a:ext>
            </a:extLst>
          </p:cNvPr>
          <p:cNvCxnSpPr/>
          <p:nvPr/>
        </p:nvCxnSpPr>
        <p:spPr>
          <a:xfrm flipH="1">
            <a:off x="5422794" y="1216709"/>
            <a:ext cx="531513" cy="294766"/>
          </a:xfrm>
          <a:prstGeom prst="straightConnector1">
            <a:avLst/>
          </a:prstGeom>
          <a:noFill/>
          <a:ln w="38103" cap="flat">
            <a:solidFill>
              <a:srgbClr val="C00000"/>
            </a:solidFill>
            <a:prstDash val="solid"/>
            <a:miter/>
            <a:tailEnd type="arrow"/>
          </a:ln>
        </p:spPr>
      </p:cxnSp>
      <p:sp>
        <p:nvSpPr>
          <p:cNvPr id="13" name="Bue 33">
            <a:extLst>
              <a:ext uri="{FF2B5EF4-FFF2-40B4-BE49-F238E27FC236}">
                <a16:creationId xmlns:a16="http://schemas.microsoft.com/office/drawing/2014/main" id="{F9282DE0-16D4-5914-8060-DAA46DF7C131}"/>
              </a:ext>
            </a:extLst>
          </p:cNvPr>
          <p:cNvSpPr/>
          <p:nvPr/>
        </p:nvSpPr>
        <p:spPr>
          <a:xfrm rot="19000908">
            <a:off x="4717481" y="341464"/>
            <a:ext cx="914400" cy="91440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1"/>
              <a:gd name="f10" fmla="val 270"/>
              <a:gd name="f11" fmla="+- 0 0 -270"/>
              <a:gd name="f12" fmla="+- 0 0 -225"/>
              <a:gd name="f13" fmla="+- 0 0 -180"/>
              <a:gd name="f14" fmla="abs f4"/>
              <a:gd name="f15" fmla="abs f5"/>
              <a:gd name="f16" fmla="abs f6"/>
              <a:gd name="f17" fmla="+- 0 0 f3"/>
              <a:gd name="f18" fmla="+- 0 0 f10"/>
              <a:gd name="f19" fmla="*/ f11 f0 1"/>
              <a:gd name="f20" fmla="*/ f12 f0 1"/>
              <a:gd name="f21" fmla="*/ f13 f0 1"/>
              <a:gd name="f22" fmla="?: f14 f4 1"/>
              <a:gd name="f23" fmla="?: f15 f5 1"/>
              <a:gd name="f24" fmla="?: f16 f6 1"/>
              <a:gd name="f25" fmla="*/ f17 f0 1"/>
              <a:gd name="f26" fmla="*/ f18 f0 1"/>
              <a:gd name="f27" fmla="*/ f19 1 f3"/>
              <a:gd name="f28" fmla="*/ f20 1 f3"/>
              <a:gd name="f29" fmla="*/ f21 1 f3"/>
              <a:gd name="f30" fmla="*/ f22 1 21600"/>
              <a:gd name="f31" fmla="*/ f23 1 21600"/>
              <a:gd name="f32" fmla="*/ 21600 f22 1"/>
              <a:gd name="f33" fmla="*/ 21600 f23 1"/>
              <a:gd name="f34" fmla="*/ f25 1 f3"/>
              <a:gd name="f35" fmla="*/ f26 1 f3"/>
              <a:gd name="f36" fmla="+- f27 0 f1"/>
              <a:gd name="f37" fmla="+- f28 0 f1"/>
              <a:gd name="f38" fmla="+- f29 0 f1"/>
              <a:gd name="f39" fmla="min f31 f30"/>
              <a:gd name="f40" fmla="*/ f32 1 f24"/>
              <a:gd name="f41" fmla="*/ f33 1 f24"/>
              <a:gd name="f42" fmla="+- f34 0 f1"/>
              <a:gd name="f43" fmla="+- f35 0 f1"/>
              <a:gd name="f44" fmla="val f40"/>
              <a:gd name="f45" fmla="val f41"/>
              <a:gd name="f46" fmla="+- 0 0 f42"/>
              <a:gd name="f47" fmla="+- 0 0 f43"/>
              <a:gd name="f48" fmla="+- f45 0 f7"/>
              <a:gd name="f49" fmla="+- f44 0 f7"/>
              <a:gd name="f50" fmla="+- f47 0 f46"/>
              <a:gd name="f51" fmla="+- f46 f1 0"/>
              <a:gd name="f52" fmla="+- f47 f1 0"/>
              <a:gd name="f53" fmla="+- 21600000 0 f46"/>
              <a:gd name="f54" fmla="+- f1 0 f46"/>
              <a:gd name="f55" fmla="+- 27000000 0 f46"/>
              <a:gd name="f56" fmla="+- f0 0 f46"/>
              <a:gd name="f57" fmla="+- 32400000 0 f46"/>
              <a:gd name="f58" fmla="+- f2 0 f46"/>
              <a:gd name="f59" fmla="+- 37800000 0 f46"/>
              <a:gd name="f60" fmla="*/ f48 1 2"/>
              <a:gd name="f61" fmla="*/ f49 1 2"/>
              <a:gd name="f62" fmla="+- f50 21600000 0"/>
              <a:gd name="f63" fmla="?: f54 f54 f55"/>
              <a:gd name="f64" fmla="?: f56 f56 f57"/>
              <a:gd name="f65" fmla="?: f58 f58 f59"/>
              <a:gd name="f66" fmla="*/ f51 f8 1"/>
              <a:gd name="f67" fmla="*/ f52 f8 1"/>
              <a:gd name="f68" fmla="+- f7 f60 0"/>
              <a:gd name="f69" fmla="+- f7 f61 0"/>
              <a:gd name="f70" fmla="?: f50 f50 f62"/>
              <a:gd name="f71" fmla="*/ f66 1 f0"/>
              <a:gd name="f72" fmla="*/ f67 1 f0"/>
              <a:gd name="f73" fmla="*/ f61 f39 1"/>
              <a:gd name="f74" fmla="*/ f60 f39 1"/>
              <a:gd name="f75" fmla="+- f70 0 f53"/>
              <a:gd name="f76" fmla="+- f70 0 f63"/>
              <a:gd name="f77" fmla="+- f70 0 f64"/>
              <a:gd name="f78" fmla="+- f70 0 f65"/>
              <a:gd name="f79" fmla="+- 0 0 f71"/>
              <a:gd name="f80" fmla="+- 0 0 f72"/>
              <a:gd name="f81" fmla="*/ f69 f39 1"/>
              <a:gd name="f82" fmla="*/ f68 f39 1"/>
              <a:gd name="f83" fmla="+- 0 0 f79"/>
              <a:gd name="f84" fmla="+- 0 0 f80"/>
              <a:gd name="f85" fmla="*/ f83 f0 1"/>
              <a:gd name="f86" fmla="*/ f84 f0 1"/>
              <a:gd name="f87" fmla="*/ f85 1 f8"/>
              <a:gd name="f88" fmla="*/ f86 1 f8"/>
              <a:gd name="f89" fmla="+- f87 0 f1"/>
              <a:gd name="f90" fmla="+- f88 0 f1"/>
              <a:gd name="f91" fmla="sin 1 f89"/>
              <a:gd name="f92" fmla="cos 1 f89"/>
              <a:gd name="f93" fmla="sin 1 f90"/>
              <a:gd name="f94" fmla="cos 1 f90"/>
              <a:gd name="f95" fmla="+- 0 0 f91"/>
              <a:gd name="f96" fmla="+- 0 0 f92"/>
              <a:gd name="f97" fmla="+- 0 0 f93"/>
              <a:gd name="f98" fmla="+- 0 0 f94"/>
              <a:gd name="f99" fmla="+- 0 0 f95"/>
              <a:gd name="f100" fmla="+- 0 0 f96"/>
              <a:gd name="f101" fmla="+- 0 0 f97"/>
              <a:gd name="f102" fmla="+- 0 0 f98"/>
              <a:gd name="f103" fmla="val f99"/>
              <a:gd name="f104" fmla="val f100"/>
              <a:gd name="f105" fmla="val f101"/>
              <a:gd name="f106" fmla="val f102"/>
              <a:gd name="f107" fmla="*/ f103 f61 1"/>
              <a:gd name="f108" fmla="*/ f104 f60 1"/>
              <a:gd name="f109" fmla="*/ f105 f61 1"/>
              <a:gd name="f110" fmla="*/ f106 f60 1"/>
              <a:gd name="f111" fmla="+- 0 0 f108"/>
              <a:gd name="f112" fmla="+- 0 0 f107"/>
              <a:gd name="f113" fmla="+- 0 0 f110"/>
              <a:gd name="f114" fmla="+- 0 0 f109"/>
              <a:gd name="f115" fmla="+- 0 0 f111"/>
              <a:gd name="f116" fmla="+- 0 0 f112"/>
              <a:gd name="f117" fmla="+- 0 0 f113"/>
              <a:gd name="f118" fmla="+- 0 0 f114"/>
              <a:gd name="f119" fmla="at2 f115 f116"/>
              <a:gd name="f120" fmla="at2 f117 f118"/>
              <a:gd name="f121" fmla="+- f119 f1 0"/>
              <a:gd name="f122" fmla="+- f120 f1 0"/>
              <a:gd name="f123" fmla="*/ f121 f8 1"/>
              <a:gd name="f124" fmla="*/ f122 f8 1"/>
              <a:gd name="f125" fmla="*/ f123 1 f0"/>
              <a:gd name="f126" fmla="*/ f124 1 f0"/>
              <a:gd name="f127" fmla="+- 0 0 f125"/>
              <a:gd name="f128" fmla="+- 0 0 f126"/>
              <a:gd name="f129" fmla="val f127"/>
              <a:gd name="f130" fmla="val f128"/>
              <a:gd name="f131" fmla="+- 0 0 f129"/>
              <a:gd name="f132" fmla="+- 0 0 f130"/>
              <a:gd name="f133" fmla="*/ f131 f0 1"/>
              <a:gd name="f134" fmla="*/ f132 f0 1"/>
              <a:gd name="f135" fmla="*/ f133 1 f8"/>
              <a:gd name="f136" fmla="*/ f134 1 f8"/>
              <a:gd name="f137" fmla="+- f135 0 f1"/>
              <a:gd name="f138" fmla="+- f136 0 f1"/>
              <a:gd name="f139" fmla="+- f137 f1 0"/>
              <a:gd name="f140" fmla="+- f138 f1 0"/>
              <a:gd name="f141" fmla="*/ f139 f8 1"/>
              <a:gd name="f142" fmla="*/ f140 f8 1"/>
              <a:gd name="f143" fmla="*/ f141 1 f0"/>
              <a:gd name="f144" fmla="*/ f142 1 f0"/>
              <a:gd name="f145" fmla="+- 0 0 f143"/>
              <a:gd name="f146" fmla="+- 0 0 f144"/>
              <a:gd name="f147" fmla="+- 0 0 f145"/>
              <a:gd name="f148" fmla="+- 0 0 f146"/>
              <a:gd name="f149" fmla="*/ f147 f0 1"/>
              <a:gd name="f150" fmla="*/ f148 f0 1"/>
              <a:gd name="f151" fmla="*/ f149 1 f8"/>
              <a:gd name="f152" fmla="*/ f150 1 f8"/>
              <a:gd name="f153" fmla="+- f151 0 f1"/>
              <a:gd name="f154" fmla="+- f152 0 f1"/>
              <a:gd name="f155" fmla="cos 1 f153"/>
              <a:gd name="f156" fmla="sin 1 f153"/>
              <a:gd name="f157" fmla="cos 1 f154"/>
              <a:gd name="f158" fmla="sin 1 f154"/>
              <a:gd name="f159" fmla="+- 0 0 f155"/>
              <a:gd name="f160" fmla="+- 0 0 f156"/>
              <a:gd name="f161" fmla="+- 0 0 f157"/>
              <a:gd name="f162" fmla="+- 0 0 f158"/>
              <a:gd name="f163" fmla="+- 0 0 f159"/>
              <a:gd name="f164" fmla="+- 0 0 f160"/>
              <a:gd name="f165" fmla="+- 0 0 f161"/>
              <a:gd name="f166" fmla="+- 0 0 f162"/>
              <a:gd name="f167" fmla="val f163"/>
              <a:gd name="f168" fmla="val f164"/>
              <a:gd name="f169" fmla="val f165"/>
              <a:gd name="f170" fmla="val f166"/>
              <a:gd name="f171" fmla="+- 0 0 f167"/>
              <a:gd name="f172" fmla="+- 0 0 f168"/>
              <a:gd name="f173" fmla="+- 0 0 f169"/>
              <a:gd name="f174" fmla="+- 0 0 f170"/>
              <a:gd name="f175" fmla="*/ f9 f171 1"/>
              <a:gd name="f176" fmla="*/ f9 f172 1"/>
              <a:gd name="f177" fmla="*/ f9 f173 1"/>
              <a:gd name="f178" fmla="*/ f9 f174 1"/>
              <a:gd name="f179" fmla="*/ f175 f61 1"/>
              <a:gd name="f180" fmla="*/ f176 f60 1"/>
              <a:gd name="f181" fmla="*/ f177 f61 1"/>
              <a:gd name="f182" fmla="*/ f178 f60 1"/>
              <a:gd name="f183" fmla="+- f69 f179 0"/>
              <a:gd name="f184" fmla="+- f68 f180 0"/>
              <a:gd name="f185" fmla="+- f69 f181 0"/>
              <a:gd name="f186" fmla="+- f68 f182 0"/>
              <a:gd name="f187" fmla="max f183 f185"/>
              <a:gd name="f188" fmla="max f184 f186"/>
              <a:gd name="f189" fmla="min f183 f185"/>
              <a:gd name="f190" fmla="min f184 f186"/>
              <a:gd name="f191" fmla="*/ f183 f39 1"/>
              <a:gd name="f192" fmla="*/ f184 f39 1"/>
              <a:gd name="f193" fmla="*/ f185 f39 1"/>
              <a:gd name="f194" fmla="*/ f186 f39 1"/>
              <a:gd name="f195" fmla="?: f75 f44 f187"/>
              <a:gd name="f196" fmla="?: f76 f45 f188"/>
              <a:gd name="f197" fmla="?: f77 f7 f189"/>
              <a:gd name="f198" fmla="?: f78 f7 f190"/>
              <a:gd name="f199" fmla="*/ f197 f39 1"/>
              <a:gd name="f200" fmla="*/ f198 f39 1"/>
              <a:gd name="f201" fmla="*/ f195 f39 1"/>
              <a:gd name="f202" fmla="*/ f196 f3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6">
                <a:pos x="f191" y="f192"/>
              </a:cxn>
              <a:cxn ang="f37">
                <a:pos x="f81" y="f82"/>
              </a:cxn>
              <a:cxn ang="f38">
                <a:pos x="f193" y="f194"/>
              </a:cxn>
            </a:cxnLst>
            <a:rect l="f199" t="f200" r="f201" b="f202"/>
            <a:pathLst>
              <a:path stroke="0">
                <a:moveTo>
                  <a:pt x="f191" y="f192"/>
                </a:moveTo>
                <a:arcTo wR="f73" hR="f74" stAng="f46" swAng="f70"/>
                <a:lnTo>
                  <a:pt x="f81" y="f82"/>
                </a:lnTo>
                <a:close/>
              </a:path>
              <a:path fill="none">
                <a:moveTo>
                  <a:pt x="f191" y="f192"/>
                </a:moveTo>
                <a:arcTo wR="f73" hR="f74" stAng="f46" swAng="f70"/>
              </a:path>
            </a:pathLst>
          </a:custGeom>
          <a:noFill/>
          <a:ln w="38103" cap="flat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b-NO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FA68AC-0331-159C-3517-B3AC7793F71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Next week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553E45-2745-F2FB-478B-B3CECEB0DA1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next</a:t>
            </a:r>
            <a:r>
              <a:rPr lang="nb-NO" dirty="0"/>
              <a:t> </a:t>
            </a:r>
            <a:r>
              <a:rPr lang="nb-NO" dirty="0" err="1"/>
              <a:t>lecture</a:t>
            </a:r>
            <a:r>
              <a:rPr lang="nb-NO" dirty="0"/>
              <a:t>, </a:t>
            </a:r>
            <a:r>
              <a:rPr lang="nb-NO" dirty="0" err="1"/>
              <a:t>we'll</a:t>
            </a:r>
            <a:r>
              <a:rPr lang="nb-NO" dirty="0"/>
              <a:t> </a:t>
            </a:r>
            <a:r>
              <a:rPr lang="nb-NO" dirty="0" err="1"/>
              <a:t>look</a:t>
            </a:r>
            <a:r>
              <a:rPr lang="nb-NO" dirty="0"/>
              <a:t> at more </a:t>
            </a:r>
            <a:r>
              <a:rPr lang="nb-NO" dirty="0" err="1"/>
              <a:t>advanced</a:t>
            </a:r>
            <a:r>
              <a:rPr lang="nb-NO" dirty="0"/>
              <a:t> chatbot </a:t>
            </a:r>
            <a:r>
              <a:rPr lang="nb-NO" dirty="0" err="1"/>
              <a:t>models</a:t>
            </a:r>
            <a:endParaRPr lang="nb-NO" dirty="0"/>
          </a:p>
          <a:p>
            <a:pPr lvl="1"/>
            <a:r>
              <a:rPr lang="nb-NO" dirty="0"/>
              <a:t>NLU-</a:t>
            </a:r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approaches</a:t>
            </a:r>
            <a:r>
              <a:rPr lang="nb-NO" dirty="0"/>
              <a:t>                               (</a:t>
            </a:r>
            <a:r>
              <a:rPr lang="nb-NO" dirty="0" err="1"/>
              <a:t>intent</a:t>
            </a:r>
            <a:r>
              <a:rPr lang="nb-NO" dirty="0"/>
              <a:t> &amp; </a:t>
            </a:r>
            <a:r>
              <a:rPr lang="nb-NO" dirty="0" err="1"/>
              <a:t>slot</a:t>
            </a:r>
            <a:r>
              <a:rPr lang="nb-NO" dirty="0"/>
              <a:t> </a:t>
            </a:r>
            <a:r>
              <a:rPr lang="nb-NO" dirty="0" err="1"/>
              <a:t>recognition</a:t>
            </a:r>
            <a:r>
              <a:rPr lang="nb-NO" dirty="0"/>
              <a:t>)</a:t>
            </a:r>
          </a:p>
          <a:p>
            <a:pPr lvl="1"/>
            <a:r>
              <a:rPr lang="nb-NO" dirty="0"/>
              <a:t>Generative </a:t>
            </a:r>
            <a:r>
              <a:rPr lang="nb-NO" dirty="0" err="1"/>
              <a:t>models</a:t>
            </a:r>
            <a:endParaRPr lang="nb-NO" dirty="0"/>
          </a:p>
          <a:p>
            <a:pPr lvl="0"/>
            <a:r>
              <a:rPr lang="nb-NO" dirty="0"/>
              <a:t>+ </a:t>
            </a:r>
            <a:r>
              <a:rPr lang="nb-NO" dirty="0" err="1"/>
              <a:t>short</a:t>
            </a:r>
            <a:r>
              <a:rPr lang="nb-NO" dirty="0"/>
              <a:t> intro to </a:t>
            </a:r>
            <a:r>
              <a:rPr lang="nb-NO" dirty="0" err="1"/>
              <a:t>phonetics</a:t>
            </a:r>
            <a:r>
              <a:rPr lang="nb-NO" dirty="0"/>
              <a:t>                                 &amp; </a:t>
            </a:r>
            <a:r>
              <a:rPr lang="nb-NO" dirty="0" err="1"/>
              <a:t>speech</a:t>
            </a:r>
            <a:r>
              <a:rPr lang="nb-NO" dirty="0"/>
              <a:t> </a:t>
            </a:r>
            <a:r>
              <a:rPr lang="nb-NO" dirty="0" err="1"/>
              <a:t>recognition</a:t>
            </a:r>
            <a:r>
              <a:rPr lang="nb-NO" dirty="0"/>
              <a:t>!</a:t>
            </a:r>
          </a:p>
          <a:p>
            <a:pPr lvl="1"/>
            <a:endParaRPr lang="nb-NO" dirty="0"/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97A3FED2-915A-0F5D-A359-0889D9CB1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61"/>
          <a:stretch/>
        </p:blipFill>
        <p:spPr>
          <a:xfrm>
            <a:off x="4535857" y="2938650"/>
            <a:ext cx="1650934" cy="9204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F94C5978-789D-6A51-937F-4F1F4CCA04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67"/>
          <a:stretch>
            <a:fillRect/>
          </a:stretch>
        </p:blipFill>
        <p:spPr>
          <a:xfrm>
            <a:off x="4733648" y="3844840"/>
            <a:ext cx="1874519" cy="91326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D99491-D98A-7B76-C567-B27D41698CD1}"/>
              </a:ext>
            </a:extLst>
          </p:cNvPr>
          <p:cNvCxnSpPr/>
          <p:nvPr/>
        </p:nvCxnSpPr>
        <p:spPr>
          <a:xfrm>
            <a:off x="6180306" y="2958105"/>
            <a:ext cx="0" cy="7319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AA26AB-6377-7047-A603-41426438D9E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CDF4DF-83B3-4D52-04E7-EBDA1100C0A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A short intro to dialogue systems</a:t>
            </a:r>
          </a:p>
          <a:p>
            <a:pPr lvl="0"/>
            <a:r>
              <a:rPr lang="nb-NO"/>
              <a:t>What is human dialogue?</a:t>
            </a:r>
          </a:p>
          <a:p>
            <a:pPr lvl="0"/>
            <a:r>
              <a:rPr lang="nb-NO"/>
              <a:t>Basic chatbot models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8A36DA-2274-EBA8-8116-C873678A26F4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0B700D-80CC-43F2-8617-6F3547CCF0C2}" type="slidenum">
              <a:rPr sz="1000"/>
              <a:t>6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E62633-7E13-1269-254F-E516DB5BA9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Plan for today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AE8696-5AF3-DDC3-48EA-122E9C0075D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b="1" dirty="0"/>
              <a:t>A </a:t>
            </a:r>
            <a:r>
              <a:rPr lang="nb-NO" b="1" dirty="0" err="1"/>
              <a:t>short</a:t>
            </a:r>
            <a:r>
              <a:rPr lang="nb-NO" b="1" dirty="0"/>
              <a:t> intro to </a:t>
            </a:r>
            <a:r>
              <a:rPr lang="nb-NO" b="1" dirty="0" err="1"/>
              <a:t>dialogue</a:t>
            </a:r>
            <a:r>
              <a:rPr lang="nb-NO" b="1" dirty="0"/>
              <a:t> systems</a:t>
            </a:r>
          </a:p>
          <a:p>
            <a:pPr lvl="0"/>
            <a:r>
              <a:rPr lang="nb-NO" dirty="0" err="1">
                <a:solidFill>
                  <a:srgbClr val="D9D9D9"/>
                </a:solidFill>
              </a:rPr>
              <a:t>What</a:t>
            </a:r>
            <a:r>
              <a:rPr lang="nb-NO" dirty="0">
                <a:solidFill>
                  <a:srgbClr val="D9D9D9"/>
                </a:solidFill>
              </a:rPr>
              <a:t> is human </a:t>
            </a:r>
            <a:r>
              <a:rPr lang="nb-NO" dirty="0" err="1">
                <a:solidFill>
                  <a:srgbClr val="D9D9D9"/>
                </a:solidFill>
              </a:rPr>
              <a:t>dialogue</a:t>
            </a:r>
            <a:r>
              <a:rPr lang="nb-NO" dirty="0">
                <a:solidFill>
                  <a:srgbClr val="D9D9D9"/>
                </a:solidFill>
              </a:rPr>
              <a:t>?</a:t>
            </a:r>
          </a:p>
          <a:p>
            <a:pPr lvl="0"/>
            <a:r>
              <a:rPr lang="nb-NO" dirty="0">
                <a:solidFill>
                  <a:srgbClr val="D9D9D9"/>
                </a:solidFill>
              </a:rPr>
              <a:t>Basic chatbot </a:t>
            </a:r>
            <a:r>
              <a:rPr lang="nb-NO" dirty="0" err="1">
                <a:solidFill>
                  <a:srgbClr val="D9D9D9"/>
                </a:solidFill>
              </a:rPr>
              <a:t>models</a:t>
            </a:r>
            <a:endParaRPr lang="nb-NO" dirty="0">
              <a:solidFill>
                <a:srgbClr val="D9D9D9"/>
              </a:solidFill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031A94D-D9E2-ED35-1AAD-5FE5630E7383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3A7F6E-5D62-4AE2-AE8D-B1F076063453}" type="slidenum">
              <a:rPr lang="en-GB" sz="1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7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1CBB08-6C14-C0FF-2EB6-2BA7362223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Dialogue systems?</a:t>
            </a:r>
          </a:p>
        </p:txBody>
      </p:sp>
      <p:sp>
        <p:nvSpPr>
          <p:cNvPr id="3" name="Plassholder for lysbildenummer 3">
            <a:extLst>
              <a:ext uri="{FF2B5EF4-FFF2-40B4-BE49-F238E27FC236}">
                <a16:creationId xmlns:a16="http://schemas.microsoft.com/office/drawing/2014/main" id="{2A113E2B-EFEF-80FB-B125-4C23202752A0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9C1BC6E-5E03-459B-A98B-E3AD8821AB87}" type="slidenum">
              <a:rPr lang="en-GB" sz="1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8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A spoken dialogue system (SDS) is a computer system designed to interact with humans using (spoken) natural language">
            <a:extLst>
              <a:ext uri="{FF2B5EF4-FFF2-40B4-BE49-F238E27FC236}">
                <a16:creationId xmlns:a16="http://schemas.microsoft.com/office/drawing/2014/main" id="{A6E61573-BA35-0AEF-1E63-F564DA49B6FE}"/>
              </a:ext>
            </a:extLst>
          </p:cNvPr>
          <p:cNvSpPr txBox="1"/>
          <p:nvPr/>
        </p:nvSpPr>
        <p:spPr>
          <a:xfrm>
            <a:off x="558131" y="1081040"/>
            <a:ext cx="6027541" cy="127918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15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A dialogue system is an artificial agent designed to interact with humans using</a:t>
            </a:r>
            <a:r>
              <a:rPr lang="en-US" sz="2215" b="0" i="1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 (spoken or text-based) natural language</a:t>
            </a:r>
          </a:p>
        </p:txBody>
      </p:sp>
      <p:grpSp>
        <p:nvGrpSpPr>
          <p:cNvPr id="5" name="Grupper">
            <a:extLst>
              <a:ext uri="{FF2B5EF4-FFF2-40B4-BE49-F238E27FC236}">
                <a16:creationId xmlns:a16="http://schemas.microsoft.com/office/drawing/2014/main" id="{8AD9BD23-DDB0-E636-1FC7-EE6412564069}"/>
              </a:ext>
            </a:extLst>
          </p:cNvPr>
          <p:cNvGrpSpPr/>
          <p:nvPr/>
        </p:nvGrpSpPr>
        <p:grpSpPr>
          <a:xfrm>
            <a:off x="2806695" y="3716981"/>
            <a:ext cx="1505386" cy="1159029"/>
            <a:chOff x="2806695" y="3716981"/>
            <a:chExt cx="1505386" cy="1159029"/>
          </a:xfrm>
        </p:grpSpPr>
        <p:pic>
          <p:nvPicPr>
            <p:cNvPr id="6" name="canstockphoto3857357.jpg" descr="canstockphoto3857357.jpg">
              <a:extLst>
                <a:ext uri="{FF2B5EF4-FFF2-40B4-BE49-F238E27FC236}">
                  <a16:creationId xmlns:a16="http://schemas.microsoft.com/office/drawing/2014/main" id="{2969D4FD-3C21-B513-4CDF-60D655268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695" y="3716981"/>
              <a:ext cx="863943" cy="1151933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7" name="User">
              <a:extLst>
                <a:ext uri="{FF2B5EF4-FFF2-40B4-BE49-F238E27FC236}">
                  <a16:creationId xmlns:a16="http://schemas.microsoft.com/office/drawing/2014/main" id="{4FAAB633-C208-A04A-5609-383B817405B5}"/>
                </a:ext>
              </a:extLst>
            </p:cNvPr>
            <p:cNvSpPr txBox="1"/>
            <p:nvPr/>
          </p:nvSpPr>
          <p:spPr>
            <a:xfrm>
              <a:off x="3571893" y="4452570"/>
              <a:ext cx="740188" cy="423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b-NO" sz="2400" b="1" i="0" u="none" strike="noStrike" kern="0" cap="none" spc="0" baseline="0">
                  <a:solidFill>
                    <a:srgbClr val="000000"/>
                  </a:solidFill>
                  <a:uFillTx/>
                  <a:latin typeface="Arial"/>
                </a:rPr>
                <a:t>User</a:t>
              </a:r>
            </a:p>
          </p:txBody>
        </p:sp>
      </p:grpSp>
      <p:sp>
        <p:nvSpPr>
          <p:cNvPr id="8" name="Dialogue system">
            <a:extLst>
              <a:ext uri="{FF2B5EF4-FFF2-40B4-BE49-F238E27FC236}">
                <a16:creationId xmlns:a16="http://schemas.microsoft.com/office/drawing/2014/main" id="{FBBD8DB5-F4E0-DE9B-BDC4-9B43BABF8DF6}"/>
              </a:ext>
            </a:extLst>
          </p:cNvPr>
          <p:cNvSpPr/>
          <p:nvPr/>
        </p:nvSpPr>
        <p:spPr>
          <a:xfrm>
            <a:off x="2494437" y="2464600"/>
            <a:ext cx="1540370" cy="1004587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16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006D8F"/>
          </a:solidFill>
          <a:ln w="25402" cap="flat">
            <a:solidFill>
              <a:srgbClr val="000000"/>
            </a:solidFill>
            <a:prstDash val="solid"/>
            <a:miter/>
          </a:ln>
        </p:spPr>
        <p:txBody>
          <a:bodyPr vert="horz" wrap="square" lIns="26791" tIns="26791" rIns="26791" bIns="26791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b-NO" sz="2400" b="0" i="0" u="none" strike="noStrike" kern="0" cap="none" spc="0" baseline="0" dirty="0" err="1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rPr>
              <a:t>Dialogue</a:t>
            </a:r>
            <a:r>
              <a:rPr lang="nb-NO" sz="2400" b="0" i="0" u="none" strike="noStrike" kern="0" cap="none" spc="0" baseline="0" dirty="0">
                <a:solidFill>
                  <a:srgbClr val="FFFFFF"/>
                </a:solidFill>
                <a:effectLst>
                  <a:outerShdw dist="12701" dir="5400000">
                    <a:srgbClr val="000000"/>
                  </a:outerShdw>
                </a:effectLst>
                <a:uFillTx/>
                <a:latin typeface="Arial"/>
              </a:rPr>
              <a:t> system</a:t>
            </a:r>
          </a:p>
        </p:txBody>
      </p:sp>
      <p:grpSp>
        <p:nvGrpSpPr>
          <p:cNvPr id="9" name="Grupper">
            <a:extLst>
              <a:ext uri="{FF2B5EF4-FFF2-40B4-BE49-F238E27FC236}">
                <a16:creationId xmlns:a16="http://schemas.microsoft.com/office/drawing/2014/main" id="{2CC1A65C-8075-1B8F-68ED-5BEA5F03125E}"/>
              </a:ext>
            </a:extLst>
          </p:cNvPr>
          <p:cNvGrpSpPr/>
          <p:nvPr/>
        </p:nvGrpSpPr>
        <p:grpSpPr>
          <a:xfrm>
            <a:off x="231608" y="2899919"/>
            <a:ext cx="2539663" cy="1417822"/>
            <a:chOff x="231608" y="2899919"/>
            <a:chExt cx="2539663" cy="1417822"/>
          </a:xfrm>
        </p:grpSpPr>
        <p:sp>
          <p:nvSpPr>
            <p:cNvPr id="10" name="input speech signal…">
              <a:extLst>
                <a:ext uri="{FF2B5EF4-FFF2-40B4-BE49-F238E27FC236}">
                  <a16:creationId xmlns:a16="http://schemas.microsoft.com/office/drawing/2014/main" id="{A8744A5C-8651-1402-D27D-286A650F27D2}"/>
                </a:ext>
              </a:extLst>
            </p:cNvPr>
            <p:cNvSpPr txBox="1"/>
            <p:nvPr/>
          </p:nvSpPr>
          <p:spPr>
            <a:xfrm>
              <a:off x="231608" y="3744394"/>
              <a:ext cx="2270372" cy="57334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2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687" b="0" i="0" u="none" strike="noStrike" kern="0" cap="none" spc="0" baseline="0" dirty="0">
                  <a:solidFill>
                    <a:srgbClr val="831100"/>
                  </a:solidFill>
                  <a:uFillTx/>
                  <a:latin typeface="Arial"/>
                </a:rPr>
                <a:t>input signal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2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687" b="0" i="1" u="none" strike="noStrike" kern="0" cap="none" spc="0" baseline="0" dirty="0">
                  <a:solidFill>
                    <a:srgbClr val="831100"/>
                  </a:solidFill>
                  <a:uFillTx/>
                  <a:latin typeface="Arial"/>
                </a:rPr>
                <a:t>(</a:t>
              </a:r>
              <a:r>
                <a:rPr lang="nb-NO" sz="1687" b="0" i="1" u="none" strike="noStrike" kern="0" cap="none" spc="0" baseline="0" dirty="0" err="1">
                  <a:solidFill>
                    <a:srgbClr val="831100"/>
                  </a:solidFill>
                  <a:uFillTx/>
                  <a:latin typeface="Arial"/>
                </a:rPr>
                <a:t>user</a:t>
              </a:r>
              <a:r>
                <a:rPr lang="nb-NO" sz="1687" b="0" i="1" u="none" strike="noStrike" kern="0" cap="none" spc="0" baseline="0" dirty="0">
                  <a:solidFill>
                    <a:srgbClr val="831100"/>
                  </a:solidFill>
                  <a:uFillTx/>
                  <a:latin typeface="Arial"/>
                </a:rPr>
                <a:t> </a:t>
              </a:r>
              <a:r>
                <a:rPr lang="nb-NO" sz="1687" b="0" i="1" u="none" strike="noStrike" kern="0" cap="none" spc="0" baseline="0" dirty="0" err="1">
                  <a:solidFill>
                    <a:srgbClr val="831100"/>
                  </a:solidFill>
                  <a:uFillTx/>
                  <a:latin typeface="Arial"/>
                </a:rPr>
                <a:t>utterance</a:t>
              </a:r>
              <a:r>
                <a:rPr lang="nb-NO" sz="1687" b="0" i="1" u="none" strike="noStrike" kern="0" cap="none" spc="0" baseline="0" dirty="0">
                  <a:solidFill>
                    <a:srgbClr val="831100"/>
                  </a:solidFill>
                  <a:uFillTx/>
                  <a:latin typeface="Arial"/>
                </a:rPr>
                <a:t>)</a:t>
              </a:r>
            </a:p>
          </p:txBody>
        </p:sp>
        <p:sp>
          <p:nvSpPr>
            <p:cNvPr id="11" name="Linje">
              <a:extLst>
                <a:ext uri="{FF2B5EF4-FFF2-40B4-BE49-F238E27FC236}">
                  <a16:creationId xmlns:a16="http://schemas.microsoft.com/office/drawing/2014/main" id="{87374595-B393-964A-EDB9-8A197756BC94}"/>
                </a:ext>
              </a:extLst>
            </p:cNvPr>
            <p:cNvSpPr/>
            <p:nvPr/>
          </p:nvSpPr>
          <p:spPr>
            <a:xfrm>
              <a:off x="1672053" y="2899919"/>
              <a:ext cx="1099218" cy="137517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425"/>
                <a:gd name="f7" fmla="val 21600"/>
                <a:gd name="f8" fmla="+- 0 0 9175"/>
                <a:gd name="f9" fmla="val 9538"/>
                <a:gd name="f10" fmla="val 3038"/>
                <a:gd name="f11" fmla="val 2945"/>
                <a:gd name="f12" fmla="val 7378"/>
                <a:gd name="f13" fmla="+- 0 0 -90"/>
                <a:gd name="f14" fmla="+- 0 0 -180"/>
                <a:gd name="f15" fmla="+- 0 0 -270"/>
                <a:gd name="f16" fmla="+- 0 0 -360"/>
                <a:gd name="f17" fmla="*/ f3 1 12425"/>
                <a:gd name="f18" fmla="*/ f4 1 21600"/>
                <a:gd name="f19" fmla="+- f7 0 f5"/>
                <a:gd name="f20" fmla="+- f6 0 f5"/>
                <a:gd name="f21" fmla="*/ f13 f0 1"/>
                <a:gd name="f22" fmla="*/ f14 f0 1"/>
                <a:gd name="f23" fmla="*/ f15 f0 1"/>
                <a:gd name="f24" fmla="*/ f16 f0 1"/>
                <a:gd name="f25" fmla="*/ f19 1 2"/>
                <a:gd name="f26" fmla="*/ f20 1 2"/>
                <a:gd name="f27" fmla="*/ f20 1 12425"/>
                <a:gd name="f28" fmla="*/ f19 1 21600"/>
                <a:gd name="f29" fmla="*/ f21 1 f2"/>
                <a:gd name="f30" fmla="*/ f22 1 f2"/>
                <a:gd name="f31" fmla="*/ f23 1 f2"/>
                <a:gd name="f32" fmla="*/ f24 1 f2"/>
                <a:gd name="f33" fmla="*/ f26 1 f27"/>
                <a:gd name="f34" fmla="*/ f25 1 f28"/>
                <a:gd name="f35" fmla="*/ 0 1 f27"/>
                <a:gd name="f36" fmla="*/ f6 1 f27"/>
                <a:gd name="f37" fmla="*/ 0 1 f28"/>
                <a:gd name="f38" fmla="*/ f7 1 f28"/>
                <a:gd name="f39" fmla="+- f29 0 f1"/>
                <a:gd name="f40" fmla="+- f30 0 f1"/>
                <a:gd name="f41" fmla="+- f31 0 f1"/>
                <a:gd name="f42" fmla="+- f32 0 f1"/>
                <a:gd name="f43" fmla="*/ f35 f17 1"/>
                <a:gd name="f44" fmla="*/ f36 f17 1"/>
                <a:gd name="f45" fmla="*/ f38 f18 1"/>
                <a:gd name="f46" fmla="*/ f37 f18 1"/>
                <a:gd name="f47" fmla="*/ f33 f17 1"/>
                <a:gd name="f48" fmla="*/ f34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47" y="f48"/>
                </a:cxn>
                <a:cxn ang="f40">
                  <a:pos x="f47" y="f48"/>
                </a:cxn>
                <a:cxn ang="f41">
                  <a:pos x="f47" y="f48"/>
                </a:cxn>
                <a:cxn ang="f42">
                  <a:pos x="f47" y="f48"/>
                </a:cxn>
              </a:cxnLst>
              <a:rect l="f43" t="f46" r="f44" b="f45"/>
              <a:pathLst>
                <a:path w="12425" h="21600">
                  <a:moveTo>
                    <a:pt x="f6" y="f7"/>
                  </a:moveTo>
                  <a:cubicBezTo>
                    <a:pt x="f8" y="f9"/>
                    <a:pt x="f10" y="f11"/>
                    <a:pt x="f12" y="f5"/>
                  </a:cubicBezTo>
                </a:path>
              </a:pathLst>
            </a:custGeom>
            <a:noFill/>
            <a:ln w="76196" cap="flat">
              <a:solidFill>
                <a:srgbClr val="831100"/>
              </a:solidFill>
              <a:prstDash val="solid"/>
              <a:miter/>
              <a:tail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055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2" name="Grupper">
            <a:extLst>
              <a:ext uri="{FF2B5EF4-FFF2-40B4-BE49-F238E27FC236}">
                <a16:creationId xmlns:a16="http://schemas.microsoft.com/office/drawing/2014/main" id="{C90C9354-898D-E807-164B-502E66DEA635}"/>
              </a:ext>
            </a:extLst>
          </p:cNvPr>
          <p:cNvGrpSpPr/>
          <p:nvPr/>
        </p:nvGrpSpPr>
        <p:grpSpPr>
          <a:xfrm>
            <a:off x="3802632" y="2487076"/>
            <a:ext cx="3385850" cy="1782988"/>
            <a:chOff x="3802632" y="2487076"/>
            <a:chExt cx="3385850" cy="1782988"/>
          </a:xfrm>
        </p:grpSpPr>
        <p:sp>
          <p:nvSpPr>
            <p:cNvPr id="13" name="output speech signal…">
              <a:extLst>
                <a:ext uri="{FF2B5EF4-FFF2-40B4-BE49-F238E27FC236}">
                  <a16:creationId xmlns:a16="http://schemas.microsoft.com/office/drawing/2014/main" id="{AA3786E8-493D-F400-C8BA-2D886EF51C33}"/>
                </a:ext>
              </a:extLst>
            </p:cNvPr>
            <p:cNvSpPr txBox="1"/>
            <p:nvPr/>
          </p:nvSpPr>
          <p:spPr>
            <a:xfrm>
              <a:off x="4770772" y="2487076"/>
              <a:ext cx="2417710" cy="57334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26791" tIns="26791" rIns="26791" bIns="26791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200" b="0" i="0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687" b="0" i="0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output signal</a:t>
              </a:r>
              <a:endParaRPr lang="nb-NO" sz="1687" b="1" i="0" u="none" strike="noStrike" kern="0" cap="none" spc="0" baseline="0">
                <a:solidFill>
                  <a:srgbClr val="831100"/>
                </a:solidFill>
                <a:uFillTx/>
                <a:latin typeface="Arial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3200" b="0" i="1" u="none" strike="noStrike" kern="0" cap="none" spc="0" baseline="0">
                  <a:solidFill>
                    <a:srgbClr val="831100"/>
                  </a:solidFill>
                  <a:uFillTx/>
                </a:defRPr>
              </a:pPr>
              <a:r>
                <a:rPr lang="nb-NO" sz="1687" b="0" i="1" u="none" strike="noStrike" kern="0" cap="none" spc="0" baseline="0">
                  <a:solidFill>
                    <a:srgbClr val="831100"/>
                  </a:solidFill>
                  <a:uFillTx/>
                  <a:latin typeface="Arial"/>
                </a:rPr>
                <a:t>(machine utterance)</a:t>
              </a:r>
            </a:p>
          </p:txBody>
        </p:sp>
        <p:sp>
          <p:nvSpPr>
            <p:cNvPr id="14" name="Linje">
              <a:extLst>
                <a:ext uri="{FF2B5EF4-FFF2-40B4-BE49-F238E27FC236}">
                  <a16:creationId xmlns:a16="http://schemas.microsoft.com/office/drawing/2014/main" id="{ABB5849B-51A6-10BC-D5BC-7A78277430EA}"/>
                </a:ext>
              </a:extLst>
            </p:cNvPr>
            <p:cNvSpPr/>
            <p:nvPr/>
          </p:nvSpPr>
          <p:spPr>
            <a:xfrm>
              <a:off x="3802632" y="2850239"/>
              <a:ext cx="1145615" cy="14198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699"/>
                <a:gd name="f7" fmla="val 21600"/>
                <a:gd name="f8" fmla="val 3419"/>
                <a:gd name="f9" fmla="val 14536"/>
                <a:gd name="f10" fmla="+- 0 0 -90"/>
                <a:gd name="f11" fmla="+- 0 0 -180"/>
                <a:gd name="f12" fmla="+- 0 0 -270"/>
                <a:gd name="f13" fmla="+- 0 0 -360"/>
                <a:gd name="f14" fmla="*/ f3 1 10699"/>
                <a:gd name="f15" fmla="*/ f4 1 21600"/>
                <a:gd name="f16" fmla="+- f7 0 f5"/>
                <a:gd name="f17" fmla="+- f6 0 f5"/>
                <a:gd name="f18" fmla="*/ f10 f0 1"/>
                <a:gd name="f19" fmla="*/ f11 f0 1"/>
                <a:gd name="f20" fmla="*/ f12 f0 1"/>
                <a:gd name="f21" fmla="*/ f13 f0 1"/>
                <a:gd name="f22" fmla="*/ f16 1 2"/>
                <a:gd name="f23" fmla="*/ f17 1 2"/>
                <a:gd name="f24" fmla="*/ f17 1 10699"/>
                <a:gd name="f25" fmla="*/ f16 1 21600"/>
                <a:gd name="f26" fmla="*/ f18 1 f2"/>
                <a:gd name="f27" fmla="*/ f19 1 f2"/>
                <a:gd name="f28" fmla="*/ f20 1 f2"/>
                <a:gd name="f29" fmla="*/ f21 1 f2"/>
                <a:gd name="f30" fmla="*/ f23 1 f24"/>
                <a:gd name="f31" fmla="*/ f22 1 f25"/>
                <a:gd name="f32" fmla="*/ 0 1 f24"/>
                <a:gd name="f33" fmla="*/ f6 1 f24"/>
                <a:gd name="f34" fmla="*/ 0 1 f25"/>
                <a:gd name="f35" fmla="*/ f7 1 f25"/>
                <a:gd name="f36" fmla="+- f26 0 f1"/>
                <a:gd name="f37" fmla="+- f27 0 f1"/>
                <a:gd name="f38" fmla="+- f28 0 f1"/>
                <a:gd name="f39" fmla="+- f29 0 f1"/>
                <a:gd name="f40" fmla="*/ f32 f14 1"/>
                <a:gd name="f41" fmla="*/ f33 f14 1"/>
                <a:gd name="f42" fmla="*/ f35 f15 1"/>
                <a:gd name="f43" fmla="*/ f34 f15 1"/>
                <a:gd name="f44" fmla="*/ f30 f14 1"/>
                <a:gd name="f45" fmla="*/ f31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4" y="f45"/>
                </a:cxn>
                <a:cxn ang="f37">
                  <a:pos x="f44" y="f45"/>
                </a:cxn>
                <a:cxn ang="f38">
                  <a:pos x="f44" y="f45"/>
                </a:cxn>
                <a:cxn ang="f39">
                  <a:pos x="f44" y="f45"/>
                </a:cxn>
              </a:cxnLst>
              <a:rect l="f40" t="f43" r="f41" b="f42"/>
              <a:pathLst>
                <a:path w="10699" h="21600">
                  <a:moveTo>
                    <a:pt x="f8" y="f5"/>
                  </a:moveTo>
                  <a:cubicBezTo>
                    <a:pt x="f7" y="f9"/>
                    <a:pt x="f5" y="f7"/>
                    <a:pt x="f5" y="f7"/>
                  </a:cubicBezTo>
                </a:path>
              </a:pathLst>
            </a:custGeom>
            <a:noFill/>
            <a:ln w="76196" cap="flat">
              <a:solidFill>
                <a:srgbClr val="831100"/>
              </a:solidFill>
              <a:prstDash val="solid"/>
              <a:miter/>
              <a:tailEnd type="arrow"/>
            </a:ln>
          </p:spPr>
          <p:txBody>
            <a:bodyPr vert="horz" wrap="square" lIns="26791" tIns="26791" rIns="26791" bIns="26791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b-NO" sz="1055" b="0" i="0" u="none" strike="noStrike" kern="0" cap="none" spc="0" baseline="0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FF8C5C-575D-141B-6C97-BAEA36BE898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nb-NO"/>
              <a:t>What for?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07619B-56BF-D93B-AEE6-4878ACD526C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7446" y="1221583"/>
            <a:ext cx="3218843" cy="953728"/>
          </a:xfrm>
        </p:spPr>
        <p:txBody>
          <a:bodyPr/>
          <a:lstStyle/>
          <a:p>
            <a:pPr lvl="0">
              <a:spcBef>
                <a:spcPts val="1300"/>
              </a:spcBef>
            </a:pPr>
            <a:r>
              <a:rPr lang="en-US" sz="2200" b="1" dirty="0"/>
              <a:t>Highly intuitive</a:t>
            </a:r>
            <a:r>
              <a:rPr lang="en-US" sz="2200" dirty="0"/>
              <a:t>: no need for training or expertise: all you need is to talk/write!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B4C764A-6D2E-C227-7FD3-FD475DC2C8E5}"/>
              </a:ext>
            </a:extLst>
          </p:cNvPr>
          <p:cNvSpPr txBox="1"/>
          <p:nvPr/>
        </p:nvSpPr>
        <p:spPr>
          <a:xfrm>
            <a:off x="6309323" y="4731992"/>
            <a:ext cx="360035" cy="2160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82D14E-9F56-4CEC-A3DF-40863185AD27}" type="slidenum">
              <a:rPr lang="en-GB" sz="1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rPr>
              <a:t>9</a:t>
            </a:fld>
            <a:endParaRPr lang="en-GB" sz="1000" b="0" i="0" u="none" strike="noStrike" kern="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" name="Bilde 5">
            <a:extLst>
              <a:ext uri="{FF2B5EF4-FFF2-40B4-BE49-F238E27FC236}">
                <a16:creationId xmlns:a16="http://schemas.microsoft.com/office/drawing/2014/main" id="{14E956D5-6839-6FE0-5E0B-9CF536B1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53" y="339498"/>
            <a:ext cx="2848877" cy="19442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569F06CA-7F3C-12E8-D94F-D7E7D92E29B1}"/>
              </a:ext>
            </a:extLst>
          </p:cNvPr>
          <p:cNvSpPr txBox="1"/>
          <p:nvPr/>
        </p:nvSpPr>
        <p:spPr>
          <a:xfrm>
            <a:off x="327446" y="2715768"/>
            <a:ext cx="6408709" cy="26642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Touch-based interfaces may be inadequate, cumbersome or dangerous (car driving)</a:t>
            </a:r>
          </a:p>
          <a:p>
            <a:pPr marL="457126" marR="0" lvl="0" indent="-457126" algn="l" defTabSz="914400" rtl="0" fontAlgn="auto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SzPct val="80000"/>
              <a:buFont typeface="Times New Roman" pitchFamily="18"/>
              <a:buChar char="►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 dirty="0">
                <a:solidFill>
                  <a:srgbClr val="000000"/>
                </a:solidFill>
                <a:uFillTx/>
                <a:latin typeface="Arial"/>
              </a:rPr>
              <a:t>Language is the ideal medium to express complex ideas in a flexible and efficient way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l 20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nr-slides-43</Template>
  <TotalTime>0</TotalTime>
  <Words>3348</Words>
  <Application>Microsoft Office PowerPoint</Application>
  <PresentationFormat>Custom</PresentationFormat>
  <Paragraphs>654</Paragraphs>
  <Slides>56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Arial Unicode MS</vt:lpstr>
      <vt:lpstr>Calibri</vt:lpstr>
      <vt:lpstr>Cambria Math</vt:lpstr>
      <vt:lpstr>Gill Sans</vt:lpstr>
      <vt:lpstr>Helvetica</vt:lpstr>
      <vt:lpstr>Palatino</vt:lpstr>
      <vt:lpstr>Times New Roman</vt:lpstr>
      <vt:lpstr>Wingdings</vt:lpstr>
      <vt:lpstr>mal 2010</vt:lpstr>
      <vt:lpstr>Dialogue systems &amp; chatbots</vt:lpstr>
      <vt:lpstr>The next 3 weeks</vt:lpstr>
      <vt:lpstr>Plan</vt:lpstr>
      <vt:lpstr>Assignment</vt:lpstr>
      <vt:lpstr>Material</vt:lpstr>
      <vt:lpstr>Plan for today</vt:lpstr>
      <vt:lpstr>Plan for today</vt:lpstr>
      <vt:lpstr>Dialogue systems?</vt:lpstr>
      <vt:lpstr>What for?</vt:lpstr>
      <vt:lpstr>Applications</vt:lpstr>
      <vt:lpstr>Why is it interesting?</vt:lpstr>
      <vt:lpstr>Basic architecture</vt:lpstr>
      <vt:lpstr>Basic architecture</vt:lpstr>
      <vt:lpstr>Architecture with DM</vt:lpstr>
      <vt:lpstr>Outline</vt:lpstr>
      <vt:lpstr>Plan for today</vt:lpstr>
      <vt:lpstr>What is dialogue?</vt:lpstr>
      <vt:lpstr>Turn-taking</vt:lpstr>
      <vt:lpstr>Turn-taking</vt:lpstr>
      <vt:lpstr>Example of turn-taking</vt:lpstr>
      <vt:lpstr>Dialogue acts</vt:lpstr>
      <vt:lpstr>Dialogue acts</vt:lpstr>
      <vt:lpstr>Searle’s taxonomy</vt:lpstr>
      <vt:lpstr>Deixis</vt:lpstr>
      <vt:lpstr>Deictic markers</vt:lpstr>
      <vt:lpstr>Deixis</vt:lpstr>
      <vt:lpstr>Grounding</vt:lpstr>
      <vt:lpstr>Grounding</vt:lpstr>
      <vt:lpstr>Grounding acts</vt:lpstr>
      <vt:lpstr>Examples of grounding</vt:lpstr>
      <vt:lpstr>Examples of grounding</vt:lpstr>
      <vt:lpstr>Grounding</vt:lpstr>
      <vt:lpstr>Conversational implicatures</vt:lpstr>
      <vt:lpstr>Conversational implicatures</vt:lpstr>
      <vt:lpstr>Conversational implicatures</vt:lpstr>
      <vt:lpstr>Conversational implicatures</vt:lpstr>
      <vt:lpstr>Conversational implicatures</vt:lpstr>
      <vt:lpstr>Conversational implicatures</vt:lpstr>
      <vt:lpstr>(shared) intentionality</vt:lpstr>
      <vt:lpstr>Alignment</vt:lpstr>
      <vt:lpstr>Plan for today</vt:lpstr>
      <vt:lpstr>Chatbots</vt:lpstr>
      <vt:lpstr>Rule-based models</vt:lpstr>
      <vt:lpstr>IR models</vt:lpstr>
      <vt:lpstr>IR models</vt:lpstr>
      <vt:lpstr>Example</vt:lpstr>
      <vt:lpstr>Example</vt:lpstr>
      <vt:lpstr>Example</vt:lpstr>
      <vt:lpstr>Example</vt:lpstr>
      <vt:lpstr>Dual encoders</vt:lpstr>
      <vt:lpstr>Dual encoders</vt:lpstr>
      <vt:lpstr>Dual encoders</vt:lpstr>
      <vt:lpstr>Plan for today</vt:lpstr>
      <vt:lpstr>Summary (1)</vt:lpstr>
      <vt:lpstr>Summary (2)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Dialogue systems &amp; chatbots</dc:title>
  <dc:creator>Pierre Lison</dc:creator>
  <cp:lastModifiedBy>Pierre Lison</cp:lastModifiedBy>
  <cp:revision>42</cp:revision>
  <cp:lastPrinted>2011-03-21T10:03:50Z</cp:lastPrinted>
  <dcterms:created xsi:type="dcterms:W3CDTF">2019-10-26T17:39:32Z</dcterms:created>
  <dcterms:modified xsi:type="dcterms:W3CDTF">2023-10-15T14:42:13Z</dcterms:modified>
</cp:coreProperties>
</file>