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9" r:id="rId4"/>
    <p:sldId id="284" r:id="rId5"/>
    <p:sldId id="278" r:id="rId6"/>
    <p:sldId id="275" r:id="rId7"/>
    <p:sldId id="282" r:id="rId8"/>
    <p:sldId id="258" r:id="rId9"/>
    <p:sldId id="262" r:id="rId10"/>
    <p:sldId id="259" r:id="rId11"/>
    <p:sldId id="268" r:id="rId12"/>
    <p:sldId id="270" r:id="rId13"/>
    <p:sldId id="272" r:id="rId14"/>
    <p:sldId id="273" r:id="rId15"/>
    <p:sldId id="276" r:id="rId16"/>
    <p:sldId id="277" r:id="rId17"/>
    <p:sldId id="280" r:id="rId18"/>
    <p:sldId id="283" r:id="rId19"/>
    <p:sldId id="281" r:id="rId20"/>
    <p:sldId id="260" r:id="rId21"/>
    <p:sldId id="261" r:id="rId22"/>
    <p:sldId id="263" r:id="rId23"/>
    <p:sldId id="267" r:id="rId24"/>
    <p:sldId id="269" r:id="rId25"/>
    <p:sldId id="264" r:id="rId26"/>
    <p:sldId id="265" r:id="rId27"/>
  </p:sldIdLst>
  <p:sldSz cx="10693400" cy="75565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6"/>
    <p:restoredTop sz="94699"/>
  </p:normalViewPr>
  <p:slideViewPr>
    <p:cSldViewPr>
      <p:cViewPr varScale="1">
        <p:scale>
          <a:sx n="113" d="100"/>
          <a:sy n="113" d="100"/>
        </p:scale>
        <p:origin x="18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059" y="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7A2D-8FAA-4D97-9B83-6B10451B3CE0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51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059" y="943251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029F3-4174-4326-A1F1-28CE8338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1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351" cy="496570"/>
          </a:xfrm>
          <a:prstGeom prst="rect">
            <a:avLst/>
          </a:prstGeom>
        </p:spPr>
        <p:txBody>
          <a:bodyPr vert="horz" lIns="83677" tIns="41838" rIns="83677" bIns="41838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142" y="2"/>
            <a:ext cx="2943341" cy="496570"/>
          </a:xfrm>
          <a:prstGeom prst="rect">
            <a:avLst/>
          </a:prstGeom>
        </p:spPr>
        <p:txBody>
          <a:bodyPr vert="horz" lIns="83677" tIns="41838" rIns="83677" bIns="41838" rtlCol="0"/>
          <a:lstStyle>
            <a:lvl1pPr algn="r">
              <a:defRPr sz="1100"/>
            </a:lvl1pPr>
          </a:lstStyle>
          <a:p>
            <a:fld id="{9189DEFC-4144-4CEF-8936-FB5E3ACCF0A5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673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77" tIns="41838" rIns="83677" bIns="418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854" y="4717418"/>
            <a:ext cx="5434793" cy="4469130"/>
          </a:xfrm>
          <a:prstGeom prst="rect">
            <a:avLst/>
          </a:prstGeom>
        </p:spPr>
        <p:txBody>
          <a:bodyPr vert="horz" lIns="83677" tIns="41838" rIns="83677" bIns="418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46"/>
            <a:ext cx="2944351" cy="496570"/>
          </a:xfrm>
          <a:prstGeom prst="rect">
            <a:avLst/>
          </a:prstGeom>
        </p:spPr>
        <p:txBody>
          <a:bodyPr vert="horz" lIns="83677" tIns="41838" rIns="83677" bIns="41838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142" y="9432746"/>
            <a:ext cx="2943341" cy="496570"/>
          </a:xfrm>
          <a:prstGeom prst="rect">
            <a:avLst/>
          </a:prstGeom>
        </p:spPr>
        <p:txBody>
          <a:bodyPr vert="horz" lIns="83677" tIns="41838" rIns="83677" bIns="41838" rtlCol="0" anchor="b"/>
          <a:lstStyle>
            <a:lvl1pPr algn="r">
              <a:defRPr sz="1100"/>
            </a:lvl1pPr>
          </a:lstStyle>
          <a:p>
            <a:fld id="{63FEFF5D-5434-45B2-8F3C-C872B1CBA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9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9023" y="2025809"/>
            <a:ext cx="8075353" cy="4258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_ENREF_89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#_ENREF_55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300" y="2566333"/>
            <a:ext cx="8610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b-NO" sz="4400" dirty="0">
                <a:solidFill>
                  <a:srgbClr val="800000"/>
                </a:solidFill>
                <a:latin typeface="Calibri"/>
                <a:cs typeface="Calibri"/>
              </a:rPr>
              <a:t>                      </a:t>
            </a:r>
            <a:r>
              <a:rPr sz="4400" dirty="0">
                <a:solidFill>
                  <a:srgbClr val="800000"/>
                </a:solidFill>
                <a:latin typeface="Calibri"/>
                <a:cs typeface="Calibri"/>
              </a:rPr>
              <a:t>Cas</a:t>
            </a:r>
            <a:r>
              <a:rPr sz="4400" spc="-25" dirty="0">
                <a:solidFill>
                  <a:srgbClr val="800000"/>
                </a:solidFill>
                <a:latin typeface="Calibri"/>
                <a:cs typeface="Calibri"/>
              </a:rPr>
              <a:t>e Stud</a:t>
            </a:r>
            <a:r>
              <a:rPr sz="4400" spc="-20" dirty="0">
                <a:solidFill>
                  <a:srgbClr val="800000"/>
                </a:solidFill>
                <a:latin typeface="Calibri"/>
                <a:cs typeface="Calibri"/>
              </a:rPr>
              <a:t>y</a:t>
            </a:r>
            <a:endParaRPr lang="nb-NO" sz="4400" spc="-20" dirty="0">
              <a:solidFill>
                <a:srgbClr val="80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NO" sz="4400" spc="-20" dirty="0">
                <a:solidFill>
                  <a:srgbClr val="800000"/>
                </a:solidFill>
                <a:latin typeface="Calibri"/>
                <a:cs typeface="Calibri"/>
              </a:rPr>
              <a:t> - a descriptive research methodology 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245" y="4313058"/>
            <a:ext cx="2203450" cy="84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INF5</a:t>
            </a:r>
            <a:r>
              <a:rPr lang="nb-NO" sz="1600" spc="-10" dirty="0">
                <a:solidFill>
                  <a:srgbClr val="898989"/>
                </a:solidFill>
                <a:latin typeface="Calibri"/>
                <a:cs typeface="Calibri"/>
              </a:rPr>
              <a:t>000/9000</a:t>
            </a:r>
            <a:endParaRPr sz="1600" dirty="0">
              <a:latin typeface="Calibri"/>
              <a:cs typeface="Calibri"/>
            </a:endParaRPr>
          </a:p>
          <a:p>
            <a:pPr marL="12700" marR="5080" algn="ctr">
              <a:lnSpc>
                <a:spcPts val="2300"/>
              </a:lnSpc>
              <a:spcBef>
                <a:spcPts val="120"/>
              </a:spcBef>
            </a:pPr>
            <a:r>
              <a:rPr lang="en-GB" sz="1600" dirty="0">
                <a:solidFill>
                  <a:srgbClr val="898989"/>
                </a:solidFill>
                <a:latin typeface="Calibri"/>
                <a:cs typeface="Calibri"/>
              </a:rPr>
              <a:t>Feb 7  2024 </a:t>
            </a:r>
            <a:r>
              <a:rPr lang="nb-NO" sz="1600" dirty="0">
                <a:solidFill>
                  <a:srgbClr val="898989"/>
                </a:solidFill>
                <a:latin typeface="Calibri"/>
                <a:cs typeface="Calibri"/>
              </a:rPr>
              <a:t>Guri Verne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br>
              <a:rPr lang="nb-NO" sz="1600" dirty="0">
                <a:solidFill>
                  <a:srgbClr val="898989"/>
                </a:solidFill>
                <a:latin typeface="Calibri"/>
                <a:cs typeface="Calibri"/>
              </a:rPr>
            </a:b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898989"/>
                </a:solidFill>
                <a:latin typeface="Calibri"/>
                <a:cs typeface="Calibri"/>
              </a:rPr>
              <a:t>si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sz="1600" spc="-15" dirty="0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lang="nb-NO" sz="1600" spc="-5" dirty="0">
              <a:solidFill>
                <a:srgbClr val="898989"/>
              </a:solidFill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83" y="118745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4865">
              <a:lnSpc>
                <a:spcPct val="100000"/>
              </a:lnSpc>
            </a:pP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r>
              <a:rPr b="1" spc="-30" dirty="0">
                <a:solidFill>
                  <a:srgbClr val="800000"/>
                </a:solidFill>
                <a:latin typeface="Calibri"/>
                <a:cs typeface="Calibri"/>
              </a:rPr>
              <a:t>Y</a:t>
            </a:r>
            <a:r>
              <a:rPr b="1" spc="-5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ES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 O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 C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ASE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r>
              <a:rPr b="1" spc="-35" dirty="0">
                <a:solidFill>
                  <a:srgbClr val="800000"/>
                </a:solidFill>
                <a:latin typeface="Calibri"/>
                <a:cs typeface="Calibri"/>
              </a:rPr>
              <a:t>U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b="1" spc="-20" dirty="0">
                <a:solidFill>
                  <a:srgbClr val="800000"/>
                </a:solidFill>
                <a:latin typeface="Calibri"/>
                <a:cs typeface="Calibri"/>
              </a:rPr>
              <a:t>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022" y="2724909"/>
            <a:ext cx="8228678" cy="2310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In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insi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lang="nb-NO" sz="3600" spc="-20" dirty="0">
                <a:latin typeface="Calibri"/>
                <a:cs typeface="Calibri"/>
              </a:rPr>
              <a:t> – </a:t>
            </a:r>
            <a:r>
              <a:rPr lang="nb-NO" sz="2800" spc="-20" dirty="0" err="1">
                <a:latin typeface="Calibri"/>
                <a:cs typeface="Calibri"/>
              </a:rPr>
              <a:t>the</a:t>
            </a:r>
            <a:r>
              <a:rPr lang="nb-NO" sz="2800" spc="-20" dirty="0">
                <a:latin typeface="Calibri"/>
                <a:cs typeface="Calibri"/>
              </a:rPr>
              <a:t> case </a:t>
            </a:r>
            <a:r>
              <a:rPr lang="nb-NO" sz="2800" spc="-20" dirty="0" err="1">
                <a:latin typeface="Calibri"/>
                <a:cs typeface="Calibri"/>
              </a:rPr>
              <a:t>itself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Ins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u</a:t>
            </a:r>
            <a:r>
              <a:rPr sz="3600" spc="-35" dirty="0">
                <a:latin typeface="Calibri"/>
                <a:cs typeface="Calibri"/>
              </a:rPr>
              <a:t>m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ntal</a:t>
            </a:r>
            <a:r>
              <a:rPr lang="nb-NO" sz="3600" dirty="0">
                <a:latin typeface="Calibri"/>
                <a:cs typeface="Calibri"/>
              </a:rPr>
              <a:t> – </a:t>
            </a:r>
            <a:r>
              <a:rPr lang="nb-NO" sz="2800" spc="-20" dirty="0">
                <a:latin typeface="Calibri"/>
                <a:cs typeface="Calibri"/>
              </a:rPr>
              <a:t>to </a:t>
            </a:r>
            <a:r>
              <a:rPr lang="nb-NO" sz="2800" spc="-20" dirty="0" err="1">
                <a:latin typeface="Calibri"/>
                <a:cs typeface="Calibri"/>
              </a:rPr>
              <a:t>learn</a:t>
            </a:r>
            <a:r>
              <a:rPr lang="nb-NO" sz="2800" spc="-20" dirty="0">
                <a:latin typeface="Calibri"/>
                <a:cs typeface="Calibri"/>
              </a:rPr>
              <a:t> </a:t>
            </a:r>
            <a:r>
              <a:rPr lang="nb-NO" sz="2800" spc="-20" dirty="0" err="1">
                <a:latin typeface="Calibri"/>
                <a:cs typeface="Calibri"/>
              </a:rPr>
              <a:t>about</a:t>
            </a:r>
            <a:r>
              <a:rPr lang="nb-NO" sz="2800" spc="-20" dirty="0">
                <a:latin typeface="Calibri"/>
                <a:cs typeface="Calibri"/>
              </a:rPr>
              <a:t> </a:t>
            </a:r>
            <a:r>
              <a:rPr lang="nb-NO" sz="2800" spc="-20" dirty="0" err="1">
                <a:latin typeface="Calibri"/>
                <a:cs typeface="Calibri"/>
              </a:rPr>
              <a:t>something</a:t>
            </a:r>
            <a:r>
              <a:rPr lang="nb-NO" sz="2800" spc="-20" dirty="0">
                <a:latin typeface="Calibri"/>
                <a:cs typeface="Calibri"/>
              </a:rPr>
              <a:t> </a:t>
            </a:r>
            <a:r>
              <a:rPr lang="nb-NO" sz="2800" spc="-20" dirty="0" err="1">
                <a:latin typeface="Calibri"/>
                <a:cs typeface="Calibri"/>
              </a:rPr>
              <a:t>else</a:t>
            </a:r>
            <a:endParaRPr sz="2800" spc="-2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 err="1">
                <a:latin typeface="Calibri"/>
                <a:cs typeface="Calibri"/>
              </a:rPr>
              <a:t>C</a:t>
            </a:r>
            <a:r>
              <a:rPr sz="3600" spc="-5" dirty="0" err="1">
                <a:latin typeface="Calibri"/>
                <a:cs typeface="Calibri"/>
              </a:rPr>
              <a:t>o</a:t>
            </a:r>
            <a:r>
              <a:rPr sz="3600" dirty="0" err="1">
                <a:latin typeface="Calibri"/>
                <a:cs typeface="Calibri"/>
              </a:rPr>
              <a:t>ll</a:t>
            </a:r>
            <a:r>
              <a:rPr sz="3600" spc="-20" dirty="0" err="1">
                <a:latin typeface="Calibri"/>
                <a:cs typeface="Calibri"/>
              </a:rPr>
              <a:t>ec</a:t>
            </a:r>
            <a:r>
              <a:rPr lang="nb-NO" sz="3600" spc="30" dirty="0">
                <a:latin typeface="Calibri"/>
                <a:cs typeface="Calibri"/>
              </a:rPr>
              <a:t>ti</a:t>
            </a:r>
            <a:r>
              <a:rPr sz="3600" spc="-20" dirty="0" err="1">
                <a:latin typeface="Calibri"/>
                <a:cs typeface="Calibri"/>
              </a:rPr>
              <a:t>ve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as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lang="nb-NO" sz="3600" dirty="0" err="1">
                <a:latin typeface="Calibri"/>
                <a:cs typeface="Calibri"/>
              </a:rPr>
              <a:t>study</a:t>
            </a:r>
            <a:r>
              <a:rPr lang="nb-NO" sz="3600" dirty="0">
                <a:latin typeface="Calibri"/>
                <a:cs typeface="Calibri"/>
              </a:rPr>
              <a:t> –</a:t>
            </a:r>
            <a:r>
              <a:rPr lang="nb-NO" sz="2800" spc="-20" dirty="0">
                <a:latin typeface="Calibri"/>
                <a:cs typeface="Calibri"/>
              </a:rPr>
              <a:t> to </a:t>
            </a:r>
            <a:r>
              <a:rPr lang="nb-NO" sz="2800" spc="-20" dirty="0" err="1">
                <a:latin typeface="Calibri"/>
                <a:cs typeface="Calibri"/>
              </a:rPr>
              <a:t>learn</a:t>
            </a:r>
            <a:r>
              <a:rPr lang="nb-NO" sz="2800" spc="-20" dirty="0">
                <a:latin typeface="Calibri"/>
                <a:cs typeface="Calibri"/>
              </a:rPr>
              <a:t> from </a:t>
            </a:r>
            <a:r>
              <a:rPr lang="nb-NO" sz="2800" spc="-20" dirty="0" err="1">
                <a:latin typeface="Calibri"/>
                <a:cs typeface="Calibri"/>
              </a:rPr>
              <a:t>many</a:t>
            </a:r>
            <a:r>
              <a:rPr lang="nb-NO" sz="2800" spc="-20" dirty="0">
                <a:latin typeface="Calibri"/>
                <a:cs typeface="Calibri"/>
              </a:rPr>
              <a:t> cases</a:t>
            </a:r>
            <a:br>
              <a:rPr lang="nb-NO" sz="3600" dirty="0">
                <a:latin typeface="Calibri"/>
                <a:cs typeface="Calibri"/>
              </a:rPr>
            </a:br>
            <a:r>
              <a:rPr sz="2800" spc="-20" dirty="0">
                <a:latin typeface="Calibri"/>
                <a:cs typeface="Calibri"/>
              </a:rPr>
              <a:t>(Stake 2005)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661788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77" y="5226050"/>
            <a:ext cx="2341865" cy="15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484505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767841"/>
            <a:ext cx="1247050" cy="133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616911"/>
            <a:ext cx="1524000" cy="153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r>
              <a:rPr lang="en-GB" b="1" spc="-25" dirty="0">
                <a:solidFill>
                  <a:srgbClr val="800000"/>
                </a:solidFill>
              </a:rPr>
              <a:t>CASE STUDY EXAMPLES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023" y="2025809"/>
            <a:ext cx="8075353" cy="48013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Deep Play: Notes on The Balinese cockfight (Geertz 1972)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Getting access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“Much of Bali surfaces in a cock ring”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</a:endParaRPr>
          </a:p>
          <a:p>
            <a:pPr lvl="1"/>
            <a:r>
              <a:rPr lang="en-GB" sz="2400" dirty="0">
                <a:cs typeface="Calibri"/>
              </a:rPr>
              <a:t>Fo</a:t>
            </a:r>
            <a:r>
              <a:rPr lang="en-GB" sz="2400" spc="-5" dirty="0">
                <a:cs typeface="Calibri"/>
              </a:rPr>
              <a:t>r</a:t>
            </a:r>
            <a:r>
              <a:rPr lang="en-GB" sz="2400" dirty="0">
                <a:cs typeface="Calibri"/>
              </a:rPr>
              <a:t> fu</a:t>
            </a:r>
            <a:r>
              <a:rPr lang="en-GB" sz="2400" spc="-5" dirty="0">
                <a:cs typeface="Calibri"/>
              </a:rPr>
              <a:t>r</a:t>
            </a:r>
            <a:r>
              <a:rPr lang="en-GB" sz="2400" dirty="0">
                <a:cs typeface="Calibri"/>
              </a:rPr>
              <a:t>th</a:t>
            </a:r>
            <a:r>
              <a:rPr lang="en-GB" sz="2400" spc="-5" dirty="0">
                <a:cs typeface="Calibri"/>
              </a:rPr>
              <a:t>er</a:t>
            </a:r>
            <a:r>
              <a:rPr lang="en-GB" sz="2400" dirty="0">
                <a:cs typeface="Calibri"/>
              </a:rPr>
              <a:t> </a:t>
            </a:r>
            <a:r>
              <a:rPr lang="en-GB" sz="2400" spc="-5" dirty="0">
                <a:cs typeface="Calibri"/>
              </a:rPr>
              <a:t>re</a:t>
            </a:r>
            <a:r>
              <a:rPr lang="en-GB" sz="2400" dirty="0">
                <a:cs typeface="Calibri"/>
              </a:rPr>
              <a:t>adin</a:t>
            </a:r>
            <a:r>
              <a:rPr lang="en-GB" sz="2400" spc="-5" dirty="0">
                <a:cs typeface="Calibri"/>
              </a:rPr>
              <a:t>g</a:t>
            </a:r>
            <a:r>
              <a:rPr lang="en-GB" sz="2400" dirty="0">
                <a:cs typeface="Calibri"/>
              </a:rPr>
              <a:t>s on </a:t>
            </a:r>
            <a:r>
              <a:rPr lang="en-GB" sz="2400" spc="-5" dirty="0">
                <a:cs typeface="Calibri"/>
              </a:rPr>
              <a:t>Geertz</a:t>
            </a:r>
            <a:r>
              <a:rPr lang="en-GB" sz="2400" dirty="0">
                <a:cs typeface="Calibri"/>
              </a:rPr>
              <a:t> and </a:t>
            </a:r>
            <a:r>
              <a:rPr lang="en-GB" sz="2400" spc="-5" dirty="0">
                <a:cs typeface="Calibri"/>
              </a:rPr>
              <a:t>‘</a:t>
            </a:r>
            <a:r>
              <a:rPr lang="en-GB" sz="2400" dirty="0">
                <a:cs typeface="Calibri"/>
              </a:rPr>
              <a:t>thi</a:t>
            </a:r>
            <a:r>
              <a:rPr lang="en-GB" sz="2400" spc="-5" dirty="0">
                <a:cs typeface="Calibri"/>
              </a:rPr>
              <a:t>ck</a:t>
            </a:r>
            <a:r>
              <a:rPr lang="en-GB" sz="2400" dirty="0">
                <a:cs typeface="Calibri"/>
              </a:rPr>
              <a:t> d</a:t>
            </a:r>
            <a:r>
              <a:rPr lang="en-GB" sz="2400" spc="-5" dirty="0">
                <a:cs typeface="Calibri"/>
              </a:rPr>
              <a:t>e</a:t>
            </a:r>
            <a:r>
              <a:rPr lang="en-GB" sz="2400" dirty="0">
                <a:cs typeface="Calibri"/>
              </a:rPr>
              <a:t>s</a:t>
            </a:r>
            <a:r>
              <a:rPr lang="en-GB" sz="2400" spc="-5" dirty="0">
                <a:cs typeface="Calibri"/>
              </a:rPr>
              <a:t>cr</a:t>
            </a:r>
            <a:r>
              <a:rPr lang="en-GB" sz="2400" dirty="0">
                <a:cs typeface="Calibri"/>
              </a:rPr>
              <a:t>ip</a:t>
            </a:r>
            <a:r>
              <a:rPr lang="en-GB" sz="2400" spc="10" dirty="0">
                <a:cs typeface="Calibri"/>
              </a:rPr>
              <a:t>ti</a:t>
            </a:r>
            <a:r>
              <a:rPr lang="en-GB" sz="2400" dirty="0">
                <a:cs typeface="Calibri"/>
              </a:rPr>
              <a:t>on</a:t>
            </a:r>
            <a:r>
              <a:rPr lang="en-GB" sz="2400" spc="-5" dirty="0">
                <a:cs typeface="Calibri"/>
              </a:rPr>
              <a:t>’</a:t>
            </a:r>
            <a:r>
              <a:rPr lang="en-GB" sz="2400" dirty="0">
                <a:cs typeface="Calibri"/>
              </a:rPr>
              <a:t> s</a:t>
            </a:r>
            <a:r>
              <a:rPr lang="en-GB" sz="2400" spc="-5" dirty="0">
                <a:cs typeface="Calibri"/>
              </a:rPr>
              <a:t>ee</a:t>
            </a:r>
            <a:r>
              <a:rPr lang="en-GB" sz="2400" dirty="0">
                <a:cs typeface="Calibri"/>
              </a:rPr>
              <a:t> </a:t>
            </a:r>
            <a:r>
              <a:rPr lang="en-GB" sz="2400" spc="-5" dirty="0">
                <a:cs typeface="Calibri"/>
              </a:rPr>
              <a:t>e</a:t>
            </a:r>
            <a:r>
              <a:rPr lang="en-GB" sz="2400" dirty="0">
                <a:cs typeface="Calibri"/>
              </a:rPr>
              <a:t>.</a:t>
            </a:r>
            <a:r>
              <a:rPr lang="en-GB" sz="2400" spc="-5" dirty="0">
                <a:cs typeface="Calibri"/>
              </a:rPr>
              <a:t>g</a:t>
            </a:r>
            <a:r>
              <a:rPr lang="en-GB" sz="2400" dirty="0">
                <a:cs typeface="Calibri"/>
              </a:rPr>
              <a:t>. </a:t>
            </a:r>
            <a:r>
              <a:rPr lang="en-GB" sz="2400" spc="-5" dirty="0">
                <a:cs typeface="Calibri"/>
              </a:rPr>
              <a:t>Atk</a:t>
            </a:r>
            <a:r>
              <a:rPr lang="en-GB" sz="2400" dirty="0">
                <a:cs typeface="Calibri"/>
              </a:rPr>
              <a:t>inson &amp;</a:t>
            </a:r>
            <a:r>
              <a:rPr lang="en-GB" sz="2400" spc="-5" dirty="0">
                <a:cs typeface="Calibri"/>
              </a:rPr>
              <a:t> </a:t>
            </a:r>
            <a:r>
              <a:rPr lang="en-GB" sz="2400" dirty="0">
                <a:cs typeface="Calibri"/>
              </a:rPr>
              <a:t>D</a:t>
            </a:r>
            <a:r>
              <a:rPr lang="en-GB" sz="2400" spc="-5" dirty="0">
                <a:cs typeface="Calibri"/>
              </a:rPr>
              <a:t>e</a:t>
            </a:r>
            <a:r>
              <a:rPr lang="en-GB" sz="2400" dirty="0">
                <a:cs typeface="Calibri"/>
              </a:rPr>
              <a:t>l</a:t>
            </a:r>
            <a:r>
              <a:rPr lang="en-GB" sz="2400" spc="-10" dirty="0">
                <a:cs typeface="Calibri"/>
              </a:rPr>
              <a:t>am</a:t>
            </a:r>
            <a:r>
              <a:rPr lang="en-GB" sz="2400" dirty="0">
                <a:cs typeface="Calibri"/>
              </a:rPr>
              <a:t>on</a:t>
            </a:r>
            <a:r>
              <a:rPr lang="en-GB" sz="2400" spc="-5" dirty="0">
                <a:cs typeface="Calibri"/>
              </a:rPr>
              <a:t>t</a:t>
            </a:r>
            <a:r>
              <a:rPr lang="en-GB" sz="2400" dirty="0">
                <a:cs typeface="Calibri"/>
              </a:rPr>
              <a:t> (</a:t>
            </a:r>
            <a:r>
              <a:rPr lang="en-GB" sz="2400" spc="-5" dirty="0">
                <a:cs typeface="Calibri"/>
              </a:rPr>
              <a:t>2005</a:t>
            </a:r>
            <a:r>
              <a:rPr lang="en-GB" sz="2400" dirty="0">
                <a:cs typeface="Calibri"/>
              </a:rPr>
              <a:t>)</a:t>
            </a:r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+mn-cs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The case =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unit of analysis 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(Baxter &amp; Jack 2008)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97" y="4624008"/>
            <a:ext cx="3786153" cy="27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84" y="2559050"/>
            <a:ext cx="1976103" cy="14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8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r>
              <a:rPr lang="en-GB" b="1" spc="-25" dirty="0">
                <a:solidFill>
                  <a:srgbClr val="800000"/>
                </a:solidFill>
              </a:rPr>
              <a:t>CASE STUDY EXAMPLES 2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023" y="2025809"/>
            <a:ext cx="8075353" cy="14773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”The winners are those who have used the old paper form” </a:t>
            </a:r>
            <a:b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citizens and automated public services (Verne 2015)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80948" y="4090890"/>
            <a:ext cx="4610100" cy="2806066"/>
            <a:chOff x="5118100" y="3410584"/>
            <a:chExt cx="4610100" cy="2806066"/>
          </a:xfrm>
        </p:grpSpPr>
        <p:pic>
          <p:nvPicPr>
            <p:cNvPr id="6" name="Picture 5" descr="D:\Dropbox_sync\Dropbox\Kappa\case_figure_ny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" t="7005" r="12098" b="26220"/>
            <a:stretch/>
          </p:blipFill>
          <p:spPr bwMode="auto">
            <a:xfrm>
              <a:off x="5118100" y="3410584"/>
              <a:ext cx="4610100" cy="28060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434295" y="5683250"/>
              <a:ext cx="508317" cy="247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Calibri"/>
                  <a:ea typeface="Calibri"/>
                  <a:cs typeface="Times New Roman"/>
                </a:rPr>
                <a:t>SOL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6050278" y="3587430"/>
              <a:ext cx="1276350" cy="247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Calibri"/>
                  <a:ea typeface="Calibri"/>
                  <a:cs typeface="Times New Roman"/>
                </a:rPr>
                <a:t>The Tax Administration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79900" y="3165368"/>
            <a:ext cx="521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an instrumental case study within a critical research </a:t>
            </a:r>
            <a:br>
              <a:rPr lang="en-GB" dirty="0"/>
            </a:br>
            <a:r>
              <a:rPr lang="en-GB" dirty="0"/>
              <a:t>paradigm (</a:t>
            </a:r>
            <a:r>
              <a:rPr lang="en-GB" dirty="0">
                <a:hlinkClick r:id="rId3" action="ppaction://hlinkfile" tooltip="Stake, 2005 #19"/>
              </a:rPr>
              <a:t>Stake 2005</a:t>
            </a:r>
            <a:r>
              <a:rPr lang="en-GB" dirty="0"/>
              <a:t>; </a:t>
            </a:r>
            <a:r>
              <a:rPr lang="en-GB" dirty="0">
                <a:hlinkClick r:id="rId4" action="ppaction://hlinkfile" tooltip="Myers, Living version #18"/>
              </a:rPr>
              <a:t>Myers Living version</a:t>
            </a:r>
            <a:r>
              <a:rPr lang="en-GB" dirty="0"/>
              <a:t>).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DDF96-F998-2F47-B155-55C611B3D423}"/>
              </a:ext>
            </a:extLst>
          </p:cNvPr>
          <p:cNvSpPr txBox="1"/>
          <p:nvPr/>
        </p:nvSpPr>
        <p:spPr>
          <a:xfrm>
            <a:off x="622300" y="456585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Studying the calls from citizens to learn about how automation functioned.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2DD17C-46DB-7740-BD8A-D5559A1C8641}"/>
              </a:ext>
            </a:extLst>
          </p:cNvPr>
          <p:cNvCxnSpPr/>
          <p:nvPr/>
        </p:nvCxnSpPr>
        <p:spPr>
          <a:xfrm flipV="1">
            <a:off x="2527300" y="3488533"/>
            <a:ext cx="1752600" cy="1026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r>
              <a:rPr lang="nb-NO" dirty="0" err="1"/>
              <a:t>Description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994069"/>
            <a:ext cx="8075353" cy="4431983"/>
          </a:xfrm>
        </p:spPr>
        <p:txBody>
          <a:bodyPr/>
          <a:lstStyle/>
          <a:p>
            <a:endParaRPr lang="en-GB" u="sng" dirty="0"/>
          </a:p>
          <a:p>
            <a:r>
              <a:rPr lang="en-GB" sz="2800" dirty="0"/>
              <a:t>Chapter 4. The sociomaterial assemblage of doing taxes</a:t>
            </a:r>
            <a:endParaRPr lang="en-US" sz="2800" dirty="0"/>
          </a:p>
          <a:p>
            <a:r>
              <a:rPr lang="en-GB" sz="2800" dirty="0"/>
              <a:t>	</a:t>
            </a:r>
          </a:p>
          <a:p>
            <a:r>
              <a:rPr lang="en-GB" sz="2800" dirty="0"/>
              <a:t>	4.1 SOL - The advisor’s workplace</a:t>
            </a:r>
            <a:endParaRPr lang="en-US" sz="2800" dirty="0"/>
          </a:p>
          <a:p>
            <a:r>
              <a:rPr lang="en-GB" sz="2800" dirty="0"/>
              <a:t>	4.2 IT in the Tax Administration</a:t>
            </a:r>
            <a:endParaRPr lang="en-US" sz="2800" dirty="0"/>
          </a:p>
          <a:p>
            <a:r>
              <a:rPr lang="en-GB" sz="2800" dirty="0"/>
              <a:t>	4.3 The call advisor</a:t>
            </a:r>
            <a:endParaRPr lang="en-US" sz="2800" dirty="0"/>
          </a:p>
          <a:p>
            <a:r>
              <a:rPr lang="en-GB" sz="2800" dirty="0"/>
              <a:t>	4.4 The advisor in action</a:t>
            </a:r>
            <a:endParaRPr lang="en-US" sz="2800" dirty="0"/>
          </a:p>
          <a:p>
            <a:r>
              <a:rPr lang="en-GB" sz="2800" dirty="0"/>
              <a:t>	4.5 The callers</a:t>
            </a:r>
            <a:endParaRPr lang="en-US" sz="2800" dirty="0"/>
          </a:p>
          <a:p>
            <a:r>
              <a:rPr lang="en-GB" sz="2800" dirty="0"/>
              <a:t>	4.6 The call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M:\IFI\PhD-arbeid\Bilder etc\SOLjuni2012\CIMG1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45" y="5454650"/>
            <a:ext cx="2354177" cy="17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IFI\PhD-arbeid\Bilder etc\SOLjuni2012\CIMG1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322" y="4895078"/>
            <a:ext cx="1743905" cy="23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:\IFI\PhD-arbeid\Bilder etc\SOLjuni2012\CIMG1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70" y="5759450"/>
            <a:ext cx="1947776" cy="14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3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r>
              <a:rPr lang="nb-NO" dirty="0" err="1"/>
              <a:t>Description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2025650"/>
            <a:ext cx="8075353" cy="4801314"/>
          </a:xfrm>
        </p:spPr>
        <p:txBody>
          <a:bodyPr/>
          <a:lstStyle/>
          <a:p>
            <a:endParaRPr lang="en-GB" u="sng" dirty="0"/>
          </a:p>
          <a:p>
            <a:r>
              <a:rPr lang="en-GB" sz="2800" dirty="0"/>
              <a:t>Chapter 4. The sociomaterial assemblage of doing taxes</a:t>
            </a:r>
            <a:endParaRPr lang="en-US" sz="2800" dirty="0"/>
          </a:p>
          <a:p>
            <a:r>
              <a:rPr lang="en-GB" sz="2800" dirty="0"/>
              <a:t>	</a:t>
            </a:r>
          </a:p>
          <a:p>
            <a:r>
              <a:rPr lang="en-GB" sz="2800" dirty="0"/>
              <a:t>	4.1 SOL - The advisor’s workplace</a:t>
            </a:r>
            <a:endParaRPr lang="en-US" sz="2800" dirty="0"/>
          </a:p>
          <a:p>
            <a:r>
              <a:rPr lang="en-GB" sz="2800" dirty="0"/>
              <a:t>	4.2 IT in the Tax Administration</a:t>
            </a:r>
            <a:endParaRPr lang="en-US" sz="2800" dirty="0"/>
          </a:p>
          <a:p>
            <a:r>
              <a:rPr lang="en-GB" sz="2800" dirty="0"/>
              <a:t>	4.3 The call advisor</a:t>
            </a:r>
            <a:endParaRPr lang="en-US" sz="2800" dirty="0"/>
          </a:p>
          <a:p>
            <a:r>
              <a:rPr lang="en-GB" sz="2800" dirty="0"/>
              <a:t>	4.4 The advisor in action</a:t>
            </a:r>
            <a:endParaRPr lang="en-US" sz="2800" dirty="0"/>
          </a:p>
          <a:p>
            <a:r>
              <a:rPr lang="en-GB" sz="2800" dirty="0"/>
              <a:t>	4.5 The callers</a:t>
            </a:r>
            <a:endParaRPr lang="en-US" sz="2800" dirty="0"/>
          </a:p>
          <a:p>
            <a:r>
              <a:rPr lang="en-GB" sz="2800" dirty="0"/>
              <a:t>	4.6 The call</a:t>
            </a:r>
          </a:p>
          <a:p>
            <a:endParaRPr lang="en-US" sz="2800" dirty="0"/>
          </a:p>
          <a:p>
            <a:r>
              <a:rPr lang="nb-NO" sz="2800" dirty="0"/>
              <a:t>Chapter 5. </a:t>
            </a:r>
            <a:r>
              <a:rPr lang="en-GB" sz="2800" dirty="0"/>
              <a:t>Into the telephone calls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68593" r="19756" b="14944"/>
          <a:stretch/>
        </p:blipFill>
        <p:spPr bwMode="auto">
          <a:xfrm>
            <a:off x="6413500" y="5016780"/>
            <a:ext cx="4127892" cy="1810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descr="M:\IFI\PhD-arbeid\Bilder etc\SOLjuni2012\CIMG1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33" y="3347258"/>
            <a:ext cx="2218267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1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43" t="17903" r="4447" b="4093"/>
          <a:stretch/>
        </p:blipFill>
        <p:spPr>
          <a:xfrm>
            <a:off x="774700" y="1263650"/>
            <a:ext cx="6424016" cy="6269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0" y="425449"/>
            <a:ext cx="6172200" cy="677108"/>
          </a:xfrm>
        </p:spPr>
        <p:txBody>
          <a:bodyPr/>
          <a:lstStyle/>
          <a:p>
            <a:r>
              <a:rPr lang="nb-NO" dirty="0"/>
              <a:t>  Case 3 </a:t>
            </a:r>
            <a:r>
              <a:rPr lang="en-GB" sz="3600" dirty="0"/>
              <a:t>Chatbot in NAV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030" y="1263650"/>
            <a:ext cx="1857375" cy="1168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5715" y="2306131"/>
            <a:ext cx="2948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analysis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  <a:p>
            <a:pPr marL="285750" indent="-285750">
              <a:buFontTx/>
              <a:buChar char="-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theory and technical knowledge for the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5715" y="606425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Linett</a:t>
            </a:r>
            <a:r>
              <a:rPr lang="nb-NO" sz="1400" dirty="0"/>
              <a:t> Simonsen (2019) «Når brukerdialogen automatiseres – hva blir vanskelig? En kvalitativ studie av sekvensen av handlinger mellom menneske og maskin», Master </a:t>
            </a:r>
            <a:r>
              <a:rPr lang="nb-NO" sz="1400" dirty="0" err="1"/>
              <a:t>thesis</a:t>
            </a:r>
            <a:r>
              <a:rPr lang="nb-NO" sz="1400" dirty="0"/>
              <a:t>, IfI, UiO</a:t>
            </a:r>
          </a:p>
        </p:txBody>
      </p:sp>
    </p:spTree>
    <p:extLst>
      <p:ext uri="{BB962C8B-B14F-4D97-AF65-F5344CB8AC3E}">
        <p14:creationId xmlns:p14="http://schemas.microsoft.com/office/powerpoint/2010/main" val="73187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635" y="912515"/>
            <a:ext cx="7177465" cy="558800"/>
          </a:xfrm>
        </p:spPr>
        <p:txBody>
          <a:bodyPr/>
          <a:lstStyle/>
          <a:p>
            <a:r>
              <a:rPr lang="nb-NO" dirty="0"/>
              <a:t>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chatbot</a:t>
            </a:r>
            <a:r>
              <a:rPr lang="nb-NO" dirty="0"/>
              <a:t> log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3"/>
          </p:nvPr>
        </p:nvSpPr>
        <p:spPr>
          <a:xfrm>
            <a:off x="6642100" y="1737994"/>
            <a:ext cx="3516629" cy="5909310"/>
          </a:xfrm>
        </p:spPr>
        <p:txBody>
          <a:bodyPr/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Linett categorized the problems from the chat examples: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issues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chatbot understanding 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NAV/domain understanding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suggested improvements of different kinds: 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the users’ expectations to the chatbot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synonyms 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antropomorphism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text </a:t>
            </a:r>
          </a:p>
          <a:p>
            <a:pPr marL="457200" indent="-457200">
              <a:buFontTx/>
              <a:buChar char="-"/>
            </a:pPr>
            <a:endParaRPr lang="en-GB" sz="2000" dirty="0"/>
          </a:p>
          <a:p>
            <a:pPr marL="457200" indent="-457200">
              <a:buFontTx/>
              <a:buChar char="-"/>
            </a:pPr>
            <a:endParaRPr lang="en-GB" sz="2000" dirty="0"/>
          </a:p>
          <a:p>
            <a:pPr marL="457200" indent="-45720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94408"/>
            <a:ext cx="5620606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5732" y="73025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37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ED17-A92F-8240-A60C-57A064F8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50302"/>
            <a:ext cx="8084533" cy="677108"/>
          </a:xfrm>
        </p:spPr>
        <p:txBody>
          <a:bodyPr/>
          <a:lstStyle/>
          <a:p>
            <a:r>
              <a:rPr lang="en-NO" dirty="0"/>
              <a:t>Married to a single mother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BE0D95-4176-684F-AD0C-BB9E6DF457E6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" y="2498411"/>
            <a:ext cx="6432897" cy="5188577"/>
          </a:xfr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B406AD-9424-0946-9529-B431CF1EF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30650"/>
            <a:ext cx="3683000" cy="246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773EF-87D2-024F-ABFC-4CBDA0E27C68}"/>
              </a:ext>
            </a:extLst>
          </p:cNvPr>
          <p:cNvSpPr txBox="1"/>
          <p:nvPr/>
        </p:nvSpPr>
        <p:spPr>
          <a:xfrm>
            <a:off x="7178059" y="6540837"/>
            <a:ext cx="3515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Simonsen L., </a:t>
            </a:r>
            <a:r>
              <a:rPr lang="en-GB" sz="1000" dirty="0" err="1"/>
              <a:t>Steinstø</a:t>
            </a:r>
            <a:r>
              <a:rPr lang="en-GB" sz="1000" dirty="0"/>
              <a:t> T., Verne G., </a:t>
            </a:r>
            <a:r>
              <a:rPr lang="en-GB" sz="1000" dirty="0" err="1"/>
              <a:t>Bratteteig</a:t>
            </a:r>
            <a:r>
              <a:rPr lang="en-GB" sz="1000" dirty="0"/>
              <a:t> T. (2020) </a:t>
            </a:r>
            <a:br>
              <a:rPr lang="en-GB" sz="1000" dirty="0"/>
            </a:br>
            <a:r>
              <a:rPr lang="en-GB" sz="1000" dirty="0"/>
              <a:t>“I’m Disabled and Married to a Foreign Single Mother”. </a:t>
            </a:r>
            <a:br>
              <a:rPr lang="en-GB" sz="1000" dirty="0"/>
            </a:br>
            <a:r>
              <a:rPr lang="en-GB" sz="1000" dirty="0"/>
              <a:t>Public Service Chatbot’s Advice on Citizens’ Complex Lives. </a:t>
            </a:r>
            <a:br>
              <a:rPr lang="en-GB" sz="1000" dirty="0"/>
            </a:br>
            <a:r>
              <a:rPr lang="en-GB" sz="1000" dirty="0"/>
              <a:t>In: Hofmann S. et al. (eds) Electronic Participation. </a:t>
            </a:r>
            <a:r>
              <a:rPr lang="en-GB" sz="1000" dirty="0" err="1"/>
              <a:t>ePart</a:t>
            </a:r>
            <a:r>
              <a:rPr lang="en-GB" sz="1000" dirty="0"/>
              <a:t> 2020. </a:t>
            </a:r>
            <a:br>
              <a:rPr lang="en-GB" sz="1000" dirty="0"/>
            </a:br>
            <a:r>
              <a:rPr lang="en-GB" sz="1000" dirty="0"/>
              <a:t>Lecture Notes in Computer Science, vol 12220. </a:t>
            </a:r>
            <a:br>
              <a:rPr lang="en-GB" sz="1000" dirty="0"/>
            </a:br>
            <a:r>
              <a:rPr lang="en-GB" sz="1000" dirty="0"/>
              <a:t>Springer, Cham. </a:t>
            </a:r>
            <a:endParaRPr lang="en-NO" sz="10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F3E01B2-AC48-CD4F-97C5-BD064B115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670816"/>
            <a:ext cx="3733800" cy="82759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9886CB9-CC7D-2E80-E8DE-746D7235070A}"/>
              </a:ext>
            </a:extLst>
          </p:cNvPr>
          <p:cNvSpPr txBox="1"/>
          <p:nvPr/>
        </p:nvSpPr>
        <p:spPr>
          <a:xfrm>
            <a:off x="7010400" y="2245919"/>
            <a:ext cx="3505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chatbot does not respond to the mismatch between “married” and “single mother”.</a:t>
            </a:r>
          </a:p>
        </p:txBody>
      </p:sp>
    </p:spTree>
    <p:extLst>
      <p:ext uri="{BB962C8B-B14F-4D97-AF65-F5344CB8AC3E}">
        <p14:creationId xmlns:p14="http://schemas.microsoft.com/office/powerpoint/2010/main" val="28196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Et bilde som inneholder bord&#10;&#10;Automatisk generert beskrivelse">
            <a:extLst>
              <a:ext uri="{FF2B5EF4-FFF2-40B4-BE49-F238E27FC236}">
                <a16:creationId xmlns:a16="http://schemas.microsoft.com/office/drawing/2014/main" id="{EF59BE70-0BB7-1F8F-0180-D3E623D6E2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00497"/>
            <a:ext cx="6742043" cy="6858000"/>
          </a:xfrm>
        </p:spPr>
      </p:pic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E5C47DE7-688D-CB2D-8621-38F00A27A66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74" y="2726762"/>
            <a:ext cx="4661538" cy="4829738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1E06A8F-20A9-5042-7DF5-CA4D246C70C6}"/>
              </a:ext>
            </a:extLst>
          </p:cNvPr>
          <p:cNvSpPr txBox="1"/>
          <p:nvPr/>
        </p:nvSpPr>
        <p:spPr>
          <a:xfrm>
            <a:off x="469900" y="6811784"/>
            <a:ext cx="5105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chatbot does not give a satisfactory  answer after two attempts  from the user.</a:t>
            </a:r>
          </a:p>
        </p:txBody>
      </p:sp>
    </p:spTree>
    <p:extLst>
      <p:ext uri="{BB962C8B-B14F-4D97-AF65-F5344CB8AC3E}">
        <p14:creationId xmlns:p14="http://schemas.microsoft.com/office/powerpoint/2010/main" val="92725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8F87-449D-7949-8D2C-33D0F62A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r>
              <a:rPr lang="en-NO" dirty="0"/>
              <a:t>Talk in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46CDF-3A15-D44F-8658-B1AA45E5E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023" y="2025809"/>
            <a:ext cx="8075353" cy="3447098"/>
          </a:xfrm>
        </p:spPr>
        <p:txBody>
          <a:bodyPr/>
          <a:lstStyle/>
          <a:p>
            <a:r>
              <a:rPr lang="nb-NO" dirty="0"/>
              <a:t>Do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experience</a:t>
            </a:r>
            <a:r>
              <a:rPr lang="nb-NO" dirty="0"/>
              <a:t> from a case </a:t>
            </a:r>
            <a:r>
              <a:rPr lang="nb-NO" dirty="0" err="1"/>
              <a:t>study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en-NO"/>
              <a:t>Do </a:t>
            </a:r>
            <a:r>
              <a:rPr lang="en-NO" dirty="0"/>
              <a:t>you have experience with a thick description?</a:t>
            </a:r>
          </a:p>
          <a:p>
            <a:endParaRPr lang="en-NO" dirty="0"/>
          </a:p>
          <a:p>
            <a:r>
              <a:rPr lang="en-NO" dirty="0"/>
              <a:t>How can you make a thick description in your master project? </a:t>
            </a:r>
          </a:p>
        </p:txBody>
      </p:sp>
    </p:spTree>
    <p:extLst>
      <p:ext uri="{BB962C8B-B14F-4D97-AF65-F5344CB8AC3E}">
        <p14:creationId xmlns:p14="http://schemas.microsoft.com/office/powerpoint/2010/main" val="166741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6775">
              <a:lnSpc>
                <a:spcPct val="100000"/>
              </a:lnSpc>
            </a:pPr>
            <a:r>
              <a:rPr spc="-40" dirty="0">
                <a:solidFill>
                  <a:srgbClr val="800000"/>
                </a:solidFill>
              </a:rPr>
              <a:t>WH</a:t>
            </a:r>
            <a:r>
              <a:rPr spc="-30" dirty="0">
                <a:solidFill>
                  <a:srgbClr val="800000"/>
                </a:solidFill>
              </a:rPr>
              <a:t>A</a:t>
            </a:r>
            <a:r>
              <a:rPr dirty="0">
                <a:solidFill>
                  <a:srgbClr val="800000"/>
                </a:solidFill>
              </a:rPr>
              <a:t>T IS </a:t>
            </a:r>
            <a:r>
              <a:rPr lang="nb-NO" dirty="0">
                <a:solidFill>
                  <a:srgbClr val="800000"/>
                </a:solidFill>
              </a:rPr>
              <a:t>A </a:t>
            </a:r>
            <a:r>
              <a:rPr dirty="0">
                <a:solidFill>
                  <a:srgbClr val="800000"/>
                </a:solidFill>
              </a:rPr>
              <a:t>CS?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09023" y="2025809"/>
            <a:ext cx="8075353" cy="5281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3429"/>
              </a:lnSpc>
              <a:spcBef>
                <a:spcPts val="785"/>
              </a:spcBef>
              <a:tabLst>
                <a:tab pos="355600" algn="l"/>
              </a:tabLst>
            </a:pPr>
            <a:r>
              <a:rPr lang="nb-NO" sz="2800" dirty="0"/>
              <a:t>A case is an </a:t>
            </a:r>
            <a:r>
              <a:rPr lang="nb-NO" sz="2800" dirty="0" err="1"/>
              <a:t>example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something</a:t>
            </a:r>
            <a:endParaRPr lang="nb-NO" sz="2800" dirty="0"/>
          </a:p>
          <a:p>
            <a:pPr marL="355600" marR="5080" indent="-342900" algn="l">
              <a:lnSpc>
                <a:spcPts val="3429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400" dirty="0"/>
              <a:t>A choice of what to study </a:t>
            </a:r>
          </a:p>
          <a:p>
            <a:pPr marL="812800" marR="5080" lvl="2" indent="-342900" algn="l">
              <a:lnSpc>
                <a:spcPts val="3429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400" dirty="0"/>
              <a:t>A case  is a </a:t>
            </a:r>
            <a:r>
              <a:rPr lang="en-GB" sz="2400" b="1" dirty="0"/>
              <a:t>speciﬁc, unique, bound system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(Stake 2005)</a:t>
            </a:r>
          </a:p>
          <a:p>
            <a:pPr marL="355600" marR="5080" indent="-342900" algn="l">
              <a:lnSpc>
                <a:spcPts val="3429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400" dirty="0"/>
              <a:t>Case  studies  focus  on  activities,  </a:t>
            </a:r>
            <a:r>
              <a:rPr lang="en-GB" sz="2400" dirty="0" err="1"/>
              <a:t>functionings</a:t>
            </a:r>
            <a:r>
              <a:rPr lang="en-GB" sz="2400" dirty="0"/>
              <a:t> and  local  meaning  within  speciﬁc  case(s)  (Stake 2005)</a:t>
            </a:r>
          </a:p>
          <a:p>
            <a:pPr marL="355600" marR="5080" indent="-342900" algn="l">
              <a:lnSpc>
                <a:spcPts val="3429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/>
              <a:t>The  study  of  complex  phenomena  in  their context</a:t>
            </a:r>
            <a:r>
              <a:rPr lang="nb-NO" sz="2400" dirty="0"/>
              <a:t>, in </a:t>
            </a:r>
            <a:r>
              <a:rPr lang="nb-NO" sz="2400" dirty="0" err="1"/>
              <a:t>particular</a:t>
            </a:r>
            <a:r>
              <a:rPr lang="nb-NO" sz="2400" dirty="0"/>
              <a:t> </a:t>
            </a:r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boundaries</a:t>
            </a:r>
            <a:r>
              <a:rPr lang="nb-NO" sz="2400" dirty="0"/>
              <a:t> </a:t>
            </a:r>
            <a:r>
              <a:rPr lang="nb-NO" sz="2400" dirty="0" err="1"/>
              <a:t>between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phenomenon</a:t>
            </a:r>
            <a:r>
              <a:rPr lang="nb-NO" sz="2400" dirty="0"/>
              <a:t> and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context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not </a:t>
            </a:r>
            <a:r>
              <a:rPr lang="nb-NO" sz="2400" dirty="0" err="1"/>
              <a:t>clear</a:t>
            </a:r>
            <a:r>
              <a:rPr lang="nb-NO" sz="2400" dirty="0"/>
              <a:t> </a:t>
            </a:r>
            <a:r>
              <a:rPr sz="2400" dirty="0"/>
              <a:t> (Baxter &amp; Jack 2008)</a:t>
            </a:r>
          </a:p>
          <a:p>
            <a:pPr marL="355600" marR="5080" indent="-342900" algn="l">
              <a:lnSpc>
                <a:spcPts val="3429"/>
              </a:lnSpc>
              <a:spcBef>
                <a:spcPts val="83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/>
              <a:t>A case study is a situated and detailed inquiry </a:t>
            </a:r>
            <a:r>
              <a:rPr lang="nb-NO" sz="2400" dirty="0"/>
              <a:t>f</a:t>
            </a:r>
            <a:r>
              <a:rPr lang="nb-NO" sz="2400" dirty="0">
                <a:solidFill>
                  <a:schemeClr val="tx1"/>
                </a:solidFill>
                <a:latin typeface="Calibri"/>
                <a:cs typeface="Calibri"/>
              </a:rPr>
              <a:t>or </a:t>
            </a:r>
            <a:r>
              <a:rPr lang="nb-NO" sz="2400" dirty="0" err="1">
                <a:solidFill>
                  <a:schemeClr val="tx1"/>
                </a:solidFill>
                <a:latin typeface="Calibri"/>
                <a:cs typeface="Calibri"/>
              </a:rPr>
              <a:t>learning</a:t>
            </a:r>
            <a:r>
              <a:rPr lang="nb-NO" sz="2400" dirty="0">
                <a:solidFill>
                  <a:schemeClr val="tx1"/>
                </a:solidFill>
                <a:latin typeface="Calibri"/>
                <a:cs typeface="Calibri"/>
              </a:rPr>
              <a:t> – not </a:t>
            </a:r>
            <a:r>
              <a:rPr lang="nb-NO" sz="2400" dirty="0" err="1">
                <a:solidFill>
                  <a:schemeClr val="tx1"/>
                </a:solidFill>
                <a:latin typeface="Calibri"/>
                <a:cs typeface="Calibri"/>
              </a:rPr>
              <a:t>proving</a:t>
            </a:r>
            <a:r>
              <a:rPr lang="nb-NO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2400" dirty="0" err="1">
                <a:solidFill>
                  <a:schemeClr val="tx1"/>
                </a:solidFill>
                <a:latin typeface="Calibri"/>
                <a:cs typeface="Calibri"/>
              </a:rPr>
              <a:t>Flyvb</a:t>
            </a:r>
            <a:r>
              <a:rPr lang="nb-NO" sz="2400" dirty="0">
                <a:solidFill>
                  <a:schemeClr val="tx1"/>
                </a:solidFill>
                <a:latin typeface="Calibri"/>
                <a:cs typeface="Calibri"/>
              </a:rPr>
              <a:t>j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erg 20</a:t>
            </a:r>
            <a:r>
              <a:rPr lang="nb-NO" sz="2400" dirty="0">
                <a:solidFill>
                  <a:schemeClr val="tx1"/>
                </a:solidFill>
                <a:latin typeface="Calibri"/>
                <a:cs typeface="Calibri"/>
              </a:rPr>
              <a:t>11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4925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0A3E30C-2229-2D5B-7A37-4C320E1911B4}"/>
              </a:ext>
            </a:extLst>
          </p:cNvPr>
          <p:cNvSpPr txBox="1"/>
          <p:nvPr/>
        </p:nvSpPr>
        <p:spPr>
          <a:xfrm rot="2388227">
            <a:off x="8850111" y="3134479"/>
            <a:ext cx="1454414" cy="646331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«</a:t>
            </a:r>
            <a:r>
              <a:rPr lang="nb-NO" dirty="0" err="1"/>
              <a:t>Fallstudie</a:t>
            </a:r>
            <a:r>
              <a:rPr lang="nb-NO" dirty="0"/>
              <a:t>» in </a:t>
            </a:r>
            <a:r>
              <a:rPr lang="nb-NO" dirty="0" err="1"/>
              <a:t>Swedish</a:t>
            </a:r>
            <a:r>
              <a:rPr lang="nb-NO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905">
              <a:lnSpc>
                <a:spcPct val="100000"/>
              </a:lnSpc>
            </a:pP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ASE ST</a:t>
            </a:r>
            <a:r>
              <a:rPr b="1" spc="-35" dirty="0">
                <a:solidFill>
                  <a:srgbClr val="800000"/>
                </a:solidFill>
                <a:latin typeface="Calibri"/>
                <a:cs typeface="Calibri"/>
              </a:rPr>
              <a:t>U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RESE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AR</a:t>
            </a:r>
            <a:r>
              <a:rPr b="1" spc="-5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b="1" spc="-30" dirty="0">
                <a:solidFill>
                  <a:srgbClr val="8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023" y="1679350"/>
            <a:ext cx="7976234" cy="483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9690" indent="-342900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Fi</a:t>
            </a:r>
            <a:r>
              <a:rPr sz="2400" spc="-15" dirty="0">
                <a:latin typeface="Calibri"/>
                <a:cs typeface="Calibri"/>
              </a:rPr>
              <a:t>gure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is 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tan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ab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ithin its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ld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its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n issu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te</a:t>
            </a:r>
            <a:r>
              <a:rPr sz="2400" dirty="0">
                <a:latin typeface="Calibri"/>
                <a:cs typeface="Calibri"/>
              </a:rPr>
              <a:t>xts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and </a:t>
            </a:r>
            <a:r>
              <a:rPr sz="2400" dirty="0" err="1">
                <a:latin typeface="Calibri"/>
                <a:cs typeface="Calibri"/>
              </a:rPr>
              <a:t>in</a:t>
            </a:r>
            <a:r>
              <a:rPr sz="2400" spc="-10" dirty="0" err="1">
                <a:latin typeface="Calibri"/>
                <a:cs typeface="Calibri"/>
              </a:rPr>
              <a:t>ter</a:t>
            </a:r>
            <a:r>
              <a:rPr sz="2400" dirty="0" err="1">
                <a:latin typeface="Calibri"/>
                <a:cs typeface="Calibri"/>
              </a:rPr>
              <a:t>p</a:t>
            </a:r>
            <a:r>
              <a:rPr sz="2400" spc="-15" dirty="0" err="1">
                <a:latin typeface="Calibri"/>
                <a:cs typeface="Calibri"/>
              </a:rPr>
              <a:t>re</a:t>
            </a:r>
            <a:r>
              <a:rPr sz="2400" spc="5" dirty="0" err="1">
                <a:latin typeface="Calibri"/>
                <a:cs typeface="Calibri"/>
              </a:rPr>
              <a:t>ta</a:t>
            </a:r>
            <a:r>
              <a:rPr lang="nb-NO" sz="2400" spc="5" dirty="0">
                <a:latin typeface="Calibri"/>
                <a:cs typeface="Calibri"/>
              </a:rPr>
              <a:t>ti</a:t>
            </a:r>
            <a:r>
              <a:rPr sz="2400" spc="-5" dirty="0" err="1">
                <a:latin typeface="Calibri"/>
                <a:cs typeface="Calibri"/>
              </a:rPr>
              <a:t>o</a:t>
            </a:r>
            <a:r>
              <a:rPr sz="2400" dirty="0" err="1">
                <a:latin typeface="Calibri"/>
                <a:cs typeface="Calibri"/>
              </a:rPr>
              <a:t>ns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its “thi</a:t>
            </a:r>
            <a:r>
              <a:rPr sz="2400" spc="-15" dirty="0">
                <a:latin typeface="Calibri"/>
                <a:cs typeface="Calibri"/>
              </a:rPr>
              <a:t>ck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</a:t>
            </a:r>
            <a:r>
              <a:rPr sz="2400" spc="-20" dirty="0" err="1">
                <a:latin typeface="Calibri"/>
                <a:cs typeface="Calibri"/>
              </a:rPr>
              <a:t>e</a:t>
            </a:r>
            <a:r>
              <a:rPr sz="2400" spc="-10" dirty="0" err="1">
                <a:latin typeface="Calibri"/>
                <a:cs typeface="Calibri"/>
              </a:rPr>
              <a:t>s</a:t>
            </a:r>
            <a:r>
              <a:rPr sz="2400" spc="-20" dirty="0" err="1">
                <a:latin typeface="Calibri"/>
                <a:cs typeface="Calibri"/>
              </a:rPr>
              <a:t>c</a:t>
            </a:r>
            <a:r>
              <a:rPr sz="2400" spc="-15" dirty="0" err="1">
                <a:latin typeface="Calibri"/>
                <a:cs typeface="Calibri"/>
              </a:rPr>
              <a:t>r</a:t>
            </a:r>
            <a:r>
              <a:rPr sz="2400" spc="-5" dirty="0" err="1">
                <a:latin typeface="Calibri"/>
                <a:cs typeface="Calibri"/>
              </a:rPr>
              <a:t>ip</a:t>
            </a:r>
            <a:r>
              <a:rPr lang="nb-NO" sz="2400" spc="-5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-15" baseline="24305" dirty="0">
                <a:latin typeface="Calibri"/>
                <a:cs typeface="Calibri"/>
              </a:rPr>
              <a:t>1</a:t>
            </a:r>
            <a:endParaRPr sz="2400" baseline="24305" dirty="0">
              <a:latin typeface="Calibri"/>
              <a:cs typeface="Calibri"/>
            </a:endParaRPr>
          </a:p>
          <a:p>
            <a:pPr marL="355600" marR="45085" indent="-342900">
              <a:lnSpc>
                <a:spcPts val="282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us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and its 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lang="nb-NO" sz="2400" spc="25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lang="nb-NO" sz="2400" spc="25" dirty="0">
                <a:latin typeface="Calibri"/>
                <a:cs typeface="Calibri"/>
              </a:rPr>
              <a:t>ti</a:t>
            </a:r>
            <a:r>
              <a:rPr sz="2400" spc="-15" dirty="0" err="1">
                <a:latin typeface="Calibri"/>
                <a:cs typeface="Calibri"/>
              </a:rPr>
              <a:t>e</a:t>
            </a:r>
            <a:r>
              <a:rPr sz="2400" dirty="0" err="1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 and </a:t>
            </a:r>
            <a:r>
              <a:rPr sz="2400" dirty="0" err="1">
                <a:latin typeface="Calibri"/>
                <a:cs typeface="Calibri"/>
              </a:rPr>
              <a:t>fun</a:t>
            </a:r>
            <a:r>
              <a:rPr sz="2400" spc="-15" dirty="0" err="1">
                <a:latin typeface="Calibri"/>
                <a:cs typeface="Calibri"/>
              </a:rPr>
              <a:t>c</a:t>
            </a:r>
            <a:r>
              <a:rPr lang="nb-NO" sz="2400" spc="25" dirty="0">
                <a:latin typeface="Calibri"/>
                <a:cs typeface="Calibri"/>
              </a:rPr>
              <a:t>ti</a:t>
            </a:r>
            <a:r>
              <a:rPr sz="2400" spc="-5" dirty="0" err="1">
                <a:latin typeface="Calibri"/>
                <a:cs typeface="Calibri"/>
              </a:rPr>
              <a:t>o</a:t>
            </a:r>
            <a:r>
              <a:rPr sz="2400" dirty="0" err="1">
                <a:latin typeface="Calibri"/>
                <a:cs typeface="Calibri"/>
              </a:rPr>
              <a:t>nin</a:t>
            </a:r>
            <a:r>
              <a:rPr sz="2400" spc="-15" dirty="0" err="1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 + its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te</a:t>
            </a:r>
            <a:r>
              <a:rPr sz="2400" dirty="0">
                <a:latin typeface="Calibri"/>
                <a:cs typeface="Calibri"/>
              </a:rPr>
              <a:t>xts (s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ultu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c,</a:t>
            </a:r>
            <a:r>
              <a:rPr sz="2400" dirty="0">
                <a:latin typeface="Calibri"/>
                <a:cs typeface="Calibri"/>
              </a:rPr>
              <a:t> l</a:t>
            </a:r>
            <a:r>
              <a:rPr sz="2400" spc="-15" dirty="0">
                <a:latin typeface="Calibri"/>
                <a:cs typeface="Calibri"/>
              </a:rPr>
              <a:t>eg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</a:t>
            </a:r>
            <a:r>
              <a:rPr sz="2400" spc="-5" dirty="0" err="1">
                <a:latin typeface="Calibri"/>
                <a:cs typeface="Calibri"/>
              </a:rPr>
              <a:t>o</a:t>
            </a:r>
            <a:r>
              <a:rPr sz="2400" dirty="0" err="1">
                <a:latin typeface="Calibri"/>
                <a:cs typeface="Calibri"/>
              </a:rPr>
              <a:t>li</a:t>
            </a:r>
            <a:r>
              <a:rPr lang="nb-NO" sz="2400" spc="25" dirty="0">
                <a:latin typeface="Calibri"/>
                <a:cs typeface="Calibri"/>
              </a:rPr>
              <a:t>ti</a:t>
            </a:r>
            <a:r>
              <a:rPr sz="2400" spc="-15" dirty="0" err="1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hist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al)</a:t>
            </a: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is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n? –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 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</a:t>
            </a:r>
            <a:r>
              <a:rPr sz="2400" spc="-15" dirty="0">
                <a:latin typeface="Calibri"/>
                <a:cs typeface="Calibri"/>
              </a:rPr>
              <a:t>ear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 f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 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?</a:t>
            </a:r>
          </a:p>
          <a:p>
            <a:pPr marL="355600" marR="805815" indent="-342900">
              <a:lnSpc>
                <a:spcPts val="282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</a:t>
            </a:r>
            <a:r>
              <a:rPr sz="2400" dirty="0" err="1">
                <a:latin typeface="Calibri"/>
                <a:cs typeface="Calibri"/>
              </a:rPr>
              <a:t>ﬂ</a:t>
            </a:r>
            <a:r>
              <a:rPr sz="2400" spc="-15" dirty="0" err="1">
                <a:latin typeface="Calibri"/>
                <a:cs typeface="Calibri"/>
              </a:rPr>
              <a:t>ec</a:t>
            </a:r>
            <a:r>
              <a:rPr lang="nb-NO" sz="2400" spc="25" dirty="0">
                <a:latin typeface="Calibri"/>
                <a:cs typeface="Calibri"/>
              </a:rPr>
              <a:t>ti</a:t>
            </a:r>
            <a:r>
              <a:rPr sz="2400" spc="-10" dirty="0" err="1">
                <a:latin typeface="Calibri"/>
                <a:cs typeface="Calibri"/>
              </a:rPr>
              <a:t>ve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thin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 ab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10" dirty="0">
                <a:latin typeface="Calibri"/>
                <a:cs typeface="Calibri"/>
              </a:rPr>
              <a:t>ter</a:t>
            </a:r>
            <a:r>
              <a:rPr sz="2400" dirty="0">
                <a:latin typeface="Calibri"/>
                <a:cs typeface="Calibri"/>
              </a:rPr>
              <a:t>. Di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 into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dirty="0">
                <a:latin typeface="Calibri"/>
                <a:cs typeface="Calibri"/>
              </a:rPr>
              <a:t>anin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ate</a:t>
            </a:r>
            <a:r>
              <a:rPr sz="2400" dirty="0">
                <a:latin typeface="Calibri"/>
                <a:cs typeface="Calibri"/>
              </a:rPr>
              <a:t> th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dirty="0">
                <a:latin typeface="Calibri"/>
                <a:cs typeface="Calibri"/>
              </a:rPr>
              <a:t> to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te</a:t>
            </a:r>
            <a:r>
              <a:rPr sz="2400" dirty="0">
                <a:latin typeface="Calibri"/>
                <a:cs typeface="Calibri"/>
              </a:rPr>
              <a:t>xts and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xp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ce</a:t>
            </a:r>
            <a:r>
              <a:rPr sz="2400" dirty="0">
                <a:latin typeface="Calibri"/>
                <a:cs typeface="Calibri"/>
              </a:rPr>
              <a:t>s.</a:t>
            </a:r>
            <a:r>
              <a:rPr lang="nb-NO" sz="2400" dirty="0">
                <a:latin typeface="Calibri"/>
                <a:cs typeface="Calibri"/>
              </a:rPr>
              <a:t> </a:t>
            </a:r>
            <a:r>
              <a:rPr lang="nb-NO" sz="2400" dirty="0" err="1">
                <a:latin typeface="Calibri"/>
                <a:cs typeface="Calibri"/>
              </a:rPr>
              <a:t>Revise</a:t>
            </a:r>
            <a:r>
              <a:rPr lang="nb-NO" sz="240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GB" sz="2400" spc="-15" dirty="0">
                <a:solidFill>
                  <a:srgbClr val="FF0000"/>
                </a:solidFill>
                <a:latin typeface="Calibri"/>
                <a:cs typeface="Calibri"/>
              </a:rPr>
              <a:t>eeking the p</a:t>
            </a:r>
            <a:r>
              <a:rPr lang="en-GB" sz="2400" spc="-10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GB" sz="2400" spc="2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lang="en-GB" sz="2400" spc="-15" dirty="0">
                <a:solidFill>
                  <a:srgbClr val="FF0000"/>
                </a:solidFill>
                <a:latin typeface="Calibri"/>
                <a:cs typeface="Calibri"/>
              </a:rPr>
              <a:t>cul</a:t>
            </a:r>
            <a:r>
              <a:rPr lang="en-GB" sz="2400" spc="-10" dirty="0">
                <a:solidFill>
                  <a:srgbClr val="FF0000"/>
                </a:solidFill>
                <a:latin typeface="Calibri"/>
                <a:cs typeface="Calibri"/>
              </a:rPr>
              <a:t>ar more </a:t>
            </a:r>
            <a:r>
              <a:rPr lang="en-GB" sz="2400" spc="-15" dirty="0">
                <a:solidFill>
                  <a:srgbClr val="FF0000"/>
                </a:solidFill>
                <a:latin typeface="Calibri"/>
                <a:cs typeface="Calibri"/>
              </a:rPr>
              <a:t>than the </a:t>
            </a:r>
            <a:r>
              <a:rPr lang="en-GB" sz="24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GB" sz="24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GB" sz="2400" dirty="0">
                <a:solidFill>
                  <a:srgbClr val="FF0000"/>
                </a:solidFill>
                <a:latin typeface="Calibri"/>
                <a:cs typeface="Calibri"/>
              </a:rPr>
              <a:t>din</a:t>
            </a:r>
            <a:r>
              <a:rPr lang="en-GB" sz="2400" spc="-15" dirty="0">
                <a:solidFill>
                  <a:srgbClr val="FF0000"/>
                </a:solidFill>
                <a:latin typeface="Calibri"/>
                <a:cs typeface="Calibri"/>
              </a:rPr>
              <a:t>ary</a:t>
            </a:r>
          </a:p>
          <a:p>
            <a:pPr marL="927100" lvl="2">
              <a:spcBef>
                <a:spcPts val="509"/>
              </a:spcBef>
              <a:tabLst>
                <a:tab pos="355600" algn="l"/>
              </a:tabLst>
            </a:pPr>
            <a:r>
              <a:rPr lang="en-GB" sz="2400" spc="-15" dirty="0">
                <a:solidFill>
                  <a:srgbClr val="FF0000"/>
                </a:solidFill>
                <a:latin typeface="Calibri"/>
                <a:cs typeface="Calibri"/>
              </a:rPr>
              <a:t>You need both!</a:t>
            </a:r>
            <a:endParaRPr lang="en-GB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Calibri"/>
                <a:cs typeface="Calibri"/>
              </a:rPr>
              <a:t>(S</a:t>
            </a:r>
            <a:r>
              <a:rPr sz="2400" spc="-15" dirty="0">
                <a:latin typeface="Calibri"/>
                <a:cs typeface="Calibri"/>
              </a:rPr>
              <a:t>take 2005)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8223" y="6332287"/>
            <a:ext cx="8077834" cy="482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8300"/>
              </a:lnSpc>
            </a:pPr>
            <a:r>
              <a:rPr sz="1600" dirty="0">
                <a:latin typeface="Calibri"/>
                <a:cs typeface="Calibri"/>
              </a:rPr>
              <a:t>1)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liﬀord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Geertz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foundin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fath</a:t>
            </a:r>
            <a:r>
              <a:rPr sz="1600" spc="-5" dirty="0">
                <a:latin typeface="Calibri"/>
                <a:cs typeface="Calibri"/>
              </a:rPr>
              <a:t>er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</a:t>
            </a:r>
            <a:r>
              <a:rPr lang="nb-NO" sz="1600" spc="10" dirty="0">
                <a:latin typeface="Calibri"/>
                <a:cs typeface="Calibri"/>
              </a:rPr>
              <a:t>ti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</a:t>
            </a:r>
            <a:r>
              <a:rPr sz="1600" dirty="0">
                <a:latin typeface="Calibri"/>
                <a:cs typeface="Calibri"/>
              </a:rPr>
              <a:t>hi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</a:t>
            </a: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thno</a:t>
            </a:r>
            <a:r>
              <a:rPr sz="1600" spc="-5" dirty="0">
                <a:latin typeface="Calibri"/>
                <a:cs typeface="Calibri"/>
              </a:rPr>
              <a:t>gr</a:t>
            </a:r>
            <a:r>
              <a:rPr sz="1600" dirty="0">
                <a:latin typeface="Calibri"/>
                <a:cs typeface="Calibri"/>
              </a:rPr>
              <a:t>aphi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acc</a:t>
            </a:r>
            <a:r>
              <a:rPr sz="1600" dirty="0">
                <a:latin typeface="Calibri"/>
                <a:cs typeface="Calibri"/>
              </a:rPr>
              <a:t>ounts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should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lud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te</a:t>
            </a:r>
            <a:r>
              <a:rPr sz="1600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full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aptu</a:t>
            </a:r>
            <a:r>
              <a:rPr sz="1600" spc="-5" dirty="0">
                <a:latin typeface="Calibri"/>
                <a:cs typeface="Calibri"/>
              </a:rPr>
              <a:t>re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ay </a:t>
            </a:r>
            <a:r>
              <a:rPr sz="160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are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90" dirty="0"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83" y="4159250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905">
              <a:lnSpc>
                <a:spcPct val="100000"/>
              </a:lnSpc>
            </a:pP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ASE ST</a:t>
            </a:r>
            <a:r>
              <a:rPr b="1" spc="-35" dirty="0">
                <a:solidFill>
                  <a:srgbClr val="800000"/>
                </a:solidFill>
                <a:latin typeface="Calibri"/>
                <a:cs typeface="Calibri"/>
              </a:rPr>
              <a:t>U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RESE</a:t>
            </a:r>
            <a:r>
              <a:rPr b="1" dirty="0">
                <a:solidFill>
                  <a:srgbClr val="800000"/>
                </a:solidFill>
                <a:latin typeface="Calibri"/>
                <a:cs typeface="Calibri"/>
              </a:rPr>
              <a:t>AR</a:t>
            </a:r>
            <a:r>
              <a:rPr b="1" spc="-5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b="1" spc="-30" dirty="0">
                <a:solidFill>
                  <a:srgbClr val="8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023" y="2001406"/>
            <a:ext cx="8066405" cy="414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57530" indent="-342900">
              <a:lnSpc>
                <a:spcPct val="80000"/>
              </a:lnSpc>
            </a:pPr>
            <a:r>
              <a:rPr sz="2500" spc="-30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n p</a:t>
            </a:r>
            <a:r>
              <a:rPr sz="2500" spc="-10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bin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 th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p</a:t>
            </a:r>
            <a:r>
              <a:rPr sz="2500" spc="-15" dirty="0">
                <a:latin typeface="Calibri"/>
                <a:cs typeface="Calibri"/>
              </a:rPr>
              <a:t>ar</a:t>
            </a:r>
            <a:r>
              <a:rPr lang="nb-NO" sz="2500" spc="25" dirty="0">
                <a:latin typeface="Calibri"/>
                <a:cs typeface="Calibri"/>
              </a:rPr>
              <a:t>ti</a:t>
            </a:r>
            <a:r>
              <a:rPr sz="2500" spc="-15" dirty="0" err="1">
                <a:latin typeface="Calibri"/>
                <a:cs typeface="Calibri"/>
              </a:rPr>
              <a:t>c</a:t>
            </a:r>
            <a:r>
              <a:rPr sz="2500" dirty="0" err="1">
                <a:latin typeface="Calibri"/>
                <a:cs typeface="Calibri"/>
              </a:rPr>
              <a:t>ul</a:t>
            </a:r>
            <a:r>
              <a:rPr sz="2500" spc="-15" dirty="0" err="1">
                <a:latin typeface="Calibri"/>
                <a:cs typeface="Calibri"/>
              </a:rPr>
              <a:t>ar</a:t>
            </a:r>
            <a:r>
              <a:rPr sz="2500" dirty="0">
                <a:latin typeface="Calibri"/>
                <a:cs typeface="Calibri"/>
              </a:rPr>
              <a:t> and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mm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n (bu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m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stl</a:t>
            </a:r>
            <a:r>
              <a:rPr sz="2500" spc="-15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 th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un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mm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n) 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f a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10" dirty="0">
                <a:latin typeface="Calibri"/>
                <a:cs typeface="Calibri"/>
              </a:rPr>
              <a:t>e,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take</a:t>
            </a:r>
            <a:r>
              <a:rPr sz="2500" dirty="0">
                <a:latin typeface="Calibri"/>
                <a:cs typeface="Calibri"/>
              </a:rPr>
              <a:t> into </a:t>
            </a:r>
            <a:r>
              <a:rPr sz="2500" spc="-15" dirty="0">
                <a:latin typeface="Calibri"/>
                <a:cs typeface="Calibri"/>
              </a:rPr>
              <a:t>acc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un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 and 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ath</a:t>
            </a:r>
            <a:r>
              <a:rPr sz="2500" spc="-15" dirty="0">
                <a:latin typeface="Calibri"/>
                <a:cs typeface="Calibri"/>
              </a:rPr>
              <a:t>er mater</a:t>
            </a:r>
            <a:r>
              <a:rPr sz="2500" dirty="0">
                <a:latin typeface="Calibri"/>
                <a:cs typeface="Calibri"/>
              </a:rPr>
              <a:t>ial 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:</a:t>
            </a:r>
            <a:endParaRPr sz="2500" dirty="0">
              <a:latin typeface="Calibri"/>
              <a:cs typeface="Calibri"/>
            </a:endParaRPr>
          </a:p>
          <a:p>
            <a:pPr marL="355600" marR="126619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Th</a:t>
            </a:r>
            <a:r>
              <a:rPr sz="2500" spc="-15" dirty="0">
                <a:latin typeface="Calibri"/>
                <a:cs typeface="Calibri"/>
              </a:rPr>
              <a:t>e nature 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f th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10" dirty="0">
                <a:latin typeface="Calibri"/>
                <a:cs typeface="Calibri"/>
              </a:rPr>
              <a:t>e,</a:t>
            </a:r>
            <a:r>
              <a:rPr sz="2500" dirty="0">
                <a:latin typeface="Calibri"/>
                <a:cs typeface="Calibri"/>
              </a:rPr>
              <a:t> p</a:t>
            </a:r>
            <a:r>
              <a:rPr sz="2500" spc="-15" dirty="0">
                <a:latin typeface="Calibri"/>
                <a:cs typeface="Calibri"/>
              </a:rPr>
              <a:t>ar</a:t>
            </a:r>
            <a:r>
              <a:rPr lang="nb-NO" sz="2500" spc="25" dirty="0">
                <a:latin typeface="Calibri"/>
                <a:cs typeface="Calibri"/>
              </a:rPr>
              <a:t>ti</a:t>
            </a:r>
            <a:r>
              <a:rPr sz="2500" spc="-15" dirty="0" err="1">
                <a:latin typeface="Calibri"/>
                <a:cs typeface="Calibri"/>
              </a:rPr>
              <a:t>c</a:t>
            </a:r>
            <a:r>
              <a:rPr sz="2500" dirty="0" err="1">
                <a:latin typeface="Calibri"/>
                <a:cs typeface="Calibri"/>
              </a:rPr>
              <a:t>ul</a:t>
            </a:r>
            <a:r>
              <a:rPr sz="2500" spc="-15" dirty="0" err="1">
                <a:latin typeface="Calibri"/>
                <a:cs typeface="Calibri"/>
              </a:rPr>
              <a:t>ar</a:t>
            </a:r>
            <a:r>
              <a:rPr sz="2500" dirty="0" err="1">
                <a:latin typeface="Calibri"/>
                <a:cs typeface="Calibri"/>
              </a:rPr>
              <a:t>l</a:t>
            </a:r>
            <a:r>
              <a:rPr sz="2500" spc="-15" dirty="0" err="1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 its </a:t>
            </a:r>
            <a:r>
              <a:rPr sz="2500" spc="-15" dirty="0">
                <a:latin typeface="Calibri"/>
                <a:cs typeface="Calibri"/>
              </a:rPr>
              <a:t>ac</a:t>
            </a:r>
            <a:r>
              <a:rPr lang="nb-NO" sz="2500" spc="25" dirty="0">
                <a:latin typeface="Calibri"/>
                <a:cs typeface="Calibri"/>
              </a:rPr>
              <a:t>ti</a:t>
            </a:r>
            <a:r>
              <a:rPr sz="2500" spc="-15" dirty="0" err="1">
                <a:latin typeface="Calibri"/>
                <a:cs typeface="Calibri"/>
              </a:rPr>
              <a:t>v</a:t>
            </a:r>
            <a:r>
              <a:rPr sz="2500" dirty="0" err="1">
                <a:latin typeface="Calibri"/>
                <a:cs typeface="Calibri"/>
              </a:rPr>
              <a:t>i</a:t>
            </a:r>
            <a:r>
              <a:rPr sz="2500" spc="-10" dirty="0" err="1">
                <a:latin typeface="Calibri"/>
                <a:cs typeface="Calibri"/>
              </a:rPr>
              <a:t>ty</a:t>
            </a:r>
            <a:r>
              <a:rPr sz="2500" dirty="0">
                <a:latin typeface="Calibri"/>
                <a:cs typeface="Calibri"/>
              </a:rPr>
              <a:t> and </a:t>
            </a:r>
            <a:r>
              <a:rPr sz="2500" dirty="0" err="1">
                <a:latin typeface="Calibri"/>
                <a:cs typeface="Calibri"/>
              </a:rPr>
              <a:t>func</a:t>
            </a:r>
            <a:r>
              <a:rPr lang="nb-NO" sz="2500" dirty="0">
                <a:latin typeface="Calibri"/>
                <a:cs typeface="Calibri"/>
              </a:rPr>
              <a:t>ti</a:t>
            </a:r>
            <a:r>
              <a:rPr sz="2500" dirty="0" err="1">
                <a:latin typeface="Calibri"/>
                <a:cs typeface="Calibri"/>
              </a:rPr>
              <a:t>oning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Its hist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10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al b</a:t>
            </a:r>
            <a:r>
              <a:rPr sz="2500" spc="-15" dirty="0">
                <a:latin typeface="Calibri"/>
                <a:cs typeface="Calibri"/>
              </a:rPr>
              <a:t>ackgr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und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Its physical se</a:t>
            </a:r>
            <a:r>
              <a:rPr lang="nb-NO" sz="2500" dirty="0" err="1">
                <a:latin typeface="Calibri"/>
                <a:cs typeface="Calibri"/>
              </a:rPr>
              <a:t>tti</a:t>
            </a:r>
            <a:r>
              <a:rPr sz="2500" dirty="0">
                <a:latin typeface="Calibri"/>
                <a:cs typeface="Calibri"/>
              </a:rPr>
              <a:t>ng</a:t>
            </a: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Oth</a:t>
            </a:r>
            <a:r>
              <a:rPr sz="2500" spc="-15" dirty="0">
                <a:latin typeface="Calibri"/>
                <a:cs typeface="Calibri"/>
              </a:rPr>
              <a:t>er c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te</a:t>
            </a:r>
            <a:r>
              <a:rPr sz="2500" dirty="0">
                <a:latin typeface="Calibri"/>
                <a:cs typeface="Calibri"/>
              </a:rPr>
              <a:t>xts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dirty="0">
                <a:latin typeface="Calibri"/>
                <a:cs typeface="Calibri"/>
              </a:rPr>
              <a:t> su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h as s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ial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ec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n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m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c,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dirty="0" err="1">
                <a:latin typeface="Calibri"/>
                <a:cs typeface="Calibri"/>
              </a:rPr>
              <a:t>p</a:t>
            </a:r>
            <a:r>
              <a:rPr sz="2500" spc="-5" dirty="0" err="1">
                <a:latin typeface="Calibri"/>
                <a:cs typeface="Calibri"/>
              </a:rPr>
              <a:t>o</a:t>
            </a:r>
            <a:r>
              <a:rPr sz="2500" dirty="0" err="1">
                <a:latin typeface="Calibri"/>
                <a:cs typeface="Calibri"/>
              </a:rPr>
              <a:t>li</a:t>
            </a:r>
            <a:r>
              <a:rPr lang="nb-NO" sz="2500" spc="25" dirty="0">
                <a:latin typeface="Calibri"/>
                <a:cs typeface="Calibri"/>
              </a:rPr>
              <a:t>ti</a:t>
            </a:r>
            <a:r>
              <a:rPr sz="2500" spc="-15" dirty="0" err="1">
                <a:latin typeface="Calibri"/>
                <a:cs typeface="Calibri"/>
              </a:rPr>
              <a:t>c</a:t>
            </a:r>
            <a:r>
              <a:rPr sz="2500" dirty="0" err="1">
                <a:latin typeface="Calibri"/>
                <a:cs typeface="Calibri"/>
              </a:rPr>
              <a:t>al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dirty="0">
                <a:latin typeface="Calibri"/>
                <a:cs typeface="Calibri"/>
              </a:rPr>
              <a:t> l</a:t>
            </a:r>
            <a:r>
              <a:rPr sz="2500" spc="-15" dirty="0">
                <a:latin typeface="Calibri"/>
                <a:cs typeface="Calibri"/>
              </a:rPr>
              <a:t>eg</a:t>
            </a:r>
            <a:r>
              <a:rPr sz="2500" dirty="0">
                <a:latin typeface="Calibri"/>
                <a:cs typeface="Calibri"/>
              </a:rPr>
              <a:t>al and </a:t>
            </a:r>
            <a:r>
              <a:rPr sz="2500" spc="-15" dirty="0" err="1">
                <a:latin typeface="Calibri"/>
                <a:cs typeface="Calibri"/>
              </a:rPr>
              <a:t>ae</a:t>
            </a:r>
            <a:r>
              <a:rPr sz="2500" dirty="0" err="1">
                <a:latin typeface="Calibri"/>
                <a:cs typeface="Calibri"/>
              </a:rPr>
              <a:t>sth</a:t>
            </a:r>
            <a:r>
              <a:rPr sz="2500" spc="-15" dirty="0" err="1">
                <a:latin typeface="Calibri"/>
                <a:cs typeface="Calibri"/>
              </a:rPr>
              <a:t>e</a:t>
            </a:r>
            <a:r>
              <a:rPr lang="nb-NO" sz="2500" spc="25" dirty="0">
                <a:latin typeface="Calibri"/>
                <a:cs typeface="Calibri"/>
              </a:rPr>
              <a:t>ti</a:t>
            </a:r>
            <a:r>
              <a:rPr sz="2500" spc="-15" dirty="0">
                <a:latin typeface="Calibri"/>
                <a:cs typeface="Calibri"/>
              </a:rPr>
              <a:t>c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Oth</a:t>
            </a:r>
            <a:r>
              <a:rPr sz="2500" spc="-15" dirty="0">
                <a:latin typeface="Calibri"/>
                <a:cs typeface="Calibri"/>
              </a:rPr>
              <a:t>er cases th</a:t>
            </a:r>
            <a:r>
              <a:rPr sz="2500" spc="-10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u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h </a:t>
            </a:r>
            <a:r>
              <a:rPr sz="2500" spc="-25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hi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h this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is </a:t>
            </a:r>
            <a:r>
              <a:rPr sz="2500" spc="-15" dirty="0">
                <a:latin typeface="Calibri"/>
                <a:cs typeface="Calibri"/>
              </a:rPr>
              <a:t>rec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ni</a:t>
            </a:r>
            <a:r>
              <a:rPr sz="2500" spc="-15" dirty="0">
                <a:latin typeface="Calibri"/>
                <a:cs typeface="Calibri"/>
              </a:rPr>
              <a:t>ze</a:t>
            </a:r>
            <a:r>
              <a:rPr sz="2500" dirty="0">
                <a:latin typeface="Calibri"/>
                <a:cs typeface="Calibri"/>
              </a:rPr>
              <a:t>d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dirty="0">
                <a:latin typeface="Calibri"/>
                <a:cs typeface="Calibri"/>
              </a:rPr>
              <a:t> and</a:t>
            </a:r>
          </a:p>
          <a:p>
            <a:pPr marL="355600" indent="-342900">
              <a:lnSpc>
                <a:spcPts val="2700"/>
              </a:lnSpc>
              <a:buFont typeface="Arial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Th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s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inf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15" dirty="0">
                <a:latin typeface="Calibri"/>
                <a:cs typeface="Calibri"/>
              </a:rPr>
              <a:t>rm</a:t>
            </a:r>
            <a:r>
              <a:rPr sz="2500" dirty="0">
                <a:latin typeface="Calibri"/>
                <a:cs typeface="Calibri"/>
              </a:rPr>
              <a:t>ants th</a:t>
            </a:r>
            <a:r>
              <a:rPr sz="2500" spc="-10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u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h </a:t>
            </a:r>
            <a:r>
              <a:rPr sz="2500" spc="-25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m</a:t>
            </a:r>
            <a:r>
              <a:rPr sz="2500" dirty="0">
                <a:latin typeface="Calibri"/>
                <a:cs typeface="Calibri"/>
              </a:rPr>
              <a:t> th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an b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n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-25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n</a:t>
            </a:r>
          </a:p>
          <a:p>
            <a:pPr marR="376555" algn="r">
              <a:lnSpc>
                <a:spcPts val="2700"/>
              </a:lnSpc>
            </a:pPr>
            <a:r>
              <a:rPr sz="2500" dirty="0">
                <a:latin typeface="Calibri"/>
                <a:cs typeface="Calibri"/>
              </a:rPr>
              <a:t>(S</a:t>
            </a:r>
            <a:r>
              <a:rPr sz="2500" spc="-15" dirty="0">
                <a:latin typeface="Calibri"/>
                <a:cs typeface="Calibri"/>
              </a:rPr>
              <a:t>take 2005:447)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2795504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2405">
              <a:lnSpc>
                <a:spcPct val="100000"/>
              </a:lnSpc>
            </a:pP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SELECTING </a:t>
            </a:r>
            <a:r>
              <a:rPr b="1" spc="-30" dirty="0">
                <a:solidFill>
                  <a:srgbClr val="800000"/>
                </a:solidFill>
                <a:latin typeface="Calibri"/>
                <a:cs typeface="Calibri"/>
              </a:rPr>
              <a:t>A C</a:t>
            </a:r>
            <a:r>
              <a:rPr b="1" spc="-25" dirty="0">
                <a:solidFill>
                  <a:srgbClr val="800000"/>
                </a:solidFill>
                <a:latin typeface="Calibri"/>
                <a:cs typeface="Calibri"/>
              </a:rPr>
              <a:t>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023" y="2072145"/>
            <a:ext cx="7578725" cy="3454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GB" sz="3200" dirty="0">
                <a:latin typeface="Calibri"/>
                <a:cs typeface="Calibri"/>
              </a:rPr>
              <a:t>L</a:t>
            </a:r>
            <a:r>
              <a:rPr lang="en-GB" sz="3200" spc="-20" dirty="0">
                <a:latin typeface="Calibri"/>
                <a:cs typeface="Calibri"/>
              </a:rPr>
              <a:t>ear</a:t>
            </a:r>
            <a:r>
              <a:rPr lang="en-GB" sz="3200" dirty="0">
                <a:latin typeface="Calibri"/>
                <a:cs typeface="Calibri"/>
              </a:rPr>
              <a:t>n f</a:t>
            </a:r>
            <a:r>
              <a:rPr lang="en-GB" sz="3200" spc="-20" dirty="0">
                <a:latin typeface="Calibri"/>
                <a:cs typeface="Calibri"/>
              </a:rPr>
              <a:t>r</a:t>
            </a:r>
            <a:r>
              <a:rPr lang="en-GB" sz="3200" spc="-5" dirty="0">
                <a:latin typeface="Calibri"/>
                <a:cs typeface="Calibri"/>
              </a:rPr>
              <a:t>o</a:t>
            </a:r>
            <a:r>
              <a:rPr lang="en-GB" sz="3200" spc="-30" dirty="0">
                <a:latin typeface="Calibri"/>
                <a:cs typeface="Calibri"/>
              </a:rPr>
              <a:t>m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lang="en-GB" sz="3200" spc="-15" dirty="0">
                <a:latin typeface="Calibri"/>
                <a:cs typeface="Calibri"/>
              </a:rPr>
              <a:t>aty</a:t>
            </a:r>
            <a:r>
              <a:rPr lang="en-GB" sz="3200" dirty="0">
                <a:latin typeface="Calibri"/>
                <a:cs typeface="Calibri"/>
              </a:rPr>
              <a:t>pi</a:t>
            </a:r>
            <a:r>
              <a:rPr lang="en-GB" sz="3200" spc="-15" dirty="0">
                <a:latin typeface="Calibri"/>
                <a:cs typeface="Calibri"/>
              </a:rPr>
              <a:t>c</a:t>
            </a:r>
            <a:r>
              <a:rPr lang="en-GB" sz="3200" dirty="0">
                <a:latin typeface="Calibri"/>
                <a:cs typeface="Calibri"/>
              </a:rPr>
              <a:t>al </a:t>
            </a:r>
            <a:r>
              <a:rPr lang="en-GB" sz="3200" spc="-15" dirty="0">
                <a:latin typeface="Calibri"/>
                <a:cs typeface="Calibri"/>
              </a:rPr>
              <a:t>c</a:t>
            </a:r>
            <a:r>
              <a:rPr lang="en-GB" sz="3200" dirty="0">
                <a:latin typeface="Calibri"/>
                <a:cs typeface="Calibri"/>
              </a:rPr>
              <a:t>as</a:t>
            </a:r>
            <a:r>
              <a:rPr lang="en-GB" sz="3200" spc="-20" dirty="0">
                <a:latin typeface="Calibri"/>
                <a:cs typeface="Calibri"/>
              </a:rPr>
              <a:t>e</a:t>
            </a:r>
            <a:r>
              <a:rPr lang="en-GB" sz="3200" dirty="0">
                <a:latin typeface="Calibri"/>
                <a:cs typeface="Calibri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spc="-25" dirty="0">
                <a:latin typeface="Calibri"/>
                <a:cs typeface="Calibri"/>
              </a:rPr>
              <a:t>Gi</a:t>
            </a:r>
            <a:r>
              <a:rPr lang="en-GB" sz="3200" spc="-20" dirty="0">
                <a:latin typeface="Calibri"/>
                <a:cs typeface="Calibri"/>
              </a:rPr>
              <a:t>ves opportunity </a:t>
            </a:r>
            <a:r>
              <a:rPr lang="en-GB" sz="3200" dirty="0">
                <a:latin typeface="Calibri"/>
                <a:cs typeface="Calibri"/>
              </a:rPr>
              <a:t>to l</a:t>
            </a:r>
            <a:r>
              <a:rPr lang="en-GB" sz="3200" spc="-20" dirty="0">
                <a:latin typeface="Calibri"/>
                <a:cs typeface="Calibri"/>
              </a:rPr>
              <a:t>ear</a:t>
            </a:r>
            <a:r>
              <a:rPr lang="en-GB" sz="3200" dirty="0">
                <a:latin typeface="Calibri"/>
                <a:cs typeface="Calibri"/>
              </a:rPr>
              <a:t>n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spc="-20" dirty="0">
                <a:latin typeface="Calibri"/>
                <a:cs typeface="Calibri"/>
              </a:rPr>
              <a:t>Accessible </a:t>
            </a:r>
            <a:r>
              <a:rPr lang="en-GB" sz="3200" spc="-15" dirty="0">
                <a:latin typeface="Calibri"/>
                <a:cs typeface="Calibri"/>
              </a:rPr>
              <a:t>cas</a:t>
            </a:r>
            <a:r>
              <a:rPr lang="en-GB" sz="3200" spc="-20" dirty="0">
                <a:latin typeface="Calibri"/>
                <a:cs typeface="Calibri"/>
              </a:rPr>
              <a:t>es</a:t>
            </a:r>
            <a:endParaRPr lang="en-GB"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spc="-20" dirty="0">
                <a:latin typeface="Calibri"/>
                <a:cs typeface="Calibri"/>
              </a:rPr>
              <a:t>P</a:t>
            </a:r>
            <a:r>
              <a:rPr lang="en-GB" sz="3200" spc="-5" dirty="0">
                <a:latin typeface="Calibri"/>
                <a:cs typeface="Calibri"/>
              </a:rPr>
              <a:t>o</a:t>
            </a:r>
            <a:r>
              <a:rPr lang="en-GB" sz="3200" dirty="0">
                <a:latin typeface="Calibri"/>
                <a:cs typeface="Calibri"/>
              </a:rPr>
              <a:t>ssibili</a:t>
            </a:r>
            <a:r>
              <a:rPr lang="en-GB" sz="3200" spc="-15" dirty="0">
                <a:latin typeface="Calibri"/>
                <a:cs typeface="Calibri"/>
              </a:rPr>
              <a:t>ty</a:t>
            </a:r>
            <a:r>
              <a:rPr lang="en-GB" sz="3200" dirty="0">
                <a:latin typeface="Calibri"/>
                <a:cs typeface="Calibri"/>
              </a:rPr>
              <a:t> to s</a:t>
            </a:r>
            <a:r>
              <a:rPr lang="en-GB" sz="3200" spc="-15" dirty="0">
                <a:latin typeface="Calibri"/>
                <a:cs typeface="Calibri"/>
              </a:rPr>
              <a:t>tay</a:t>
            </a:r>
            <a:r>
              <a:rPr lang="en-GB" sz="3200" dirty="0">
                <a:latin typeface="Calibri"/>
                <a:cs typeface="Calibri"/>
              </a:rPr>
              <a:t> l</a:t>
            </a:r>
            <a:r>
              <a:rPr lang="en-GB" sz="3200" spc="-5" dirty="0">
                <a:latin typeface="Calibri"/>
                <a:cs typeface="Calibri"/>
              </a:rPr>
              <a:t>o</a:t>
            </a:r>
            <a:r>
              <a:rPr lang="en-GB" sz="3200" dirty="0">
                <a:latin typeface="Calibri"/>
                <a:cs typeface="Calibri"/>
              </a:rPr>
              <a:t>n</a:t>
            </a:r>
            <a:r>
              <a:rPr lang="en-GB" sz="3200" spc="-15" dirty="0">
                <a:latin typeface="Calibri"/>
                <a:cs typeface="Calibri"/>
              </a:rPr>
              <a:t>g</a:t>
            </a:r>
          </a:p>
          <a:p>
            <a:pPr marL="355600" indent="-342900"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spc="-15" dirty="0">
                <a:solidFill>
                  <a:srgbClr val="FF0000"/>
                </a:solidFill>
                <a:cs typeface="Calibri"/>
              </a:rPr>
              <a:t>Strategic choice of case</a:t>
            </a:r>
            <a:endParaRPr lang="en-GB" sz="3200" spc="-1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60"/>
              </a:spcBef>
            </a:pPr>
            <a:r>
              <a:rPr sz="2400" dirty="0">
                <a:latin typeface="Calibri"/>
                <a:cs typeface="Calibri"/>
              </a:rPr>
              <a:t>(S</a:t>
            </a:r>
            <a:r>
              <a:rPr sz="2400" spc="-15" dirty="0">
                <a:latin typeface="Calibri"/>
                <a:cs typeface="Calibri"/>
              </a:rPr>
              <a:t>ta</a:t>
            </a:r>
            <a:r>
              <a:rPr sz="2400" spc="-20" dirty="0">
                <a:latin typeface="Calibri"/>
                <a:cs typeface="Calibri"/>
              </a:rPr>
              <a:t>ke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2005</a:t>
            </a:r>
            <a:r>
              <a:rPr lang="nb-NO" sz="2400" spc="-25" dirty="0">
                <a:latin typeface="Calibri"/>
                <a:cs typeface="Calibri"/>
              </a:rPr>
              <a:t>, </a:t>
            </a:r>
            <a:r>
              <a:rPr lang="nb-NO" sz="2400" spc="-25" dirty="0" err="1">
                <a:latin typeface="Calibri"/>
                <a:cs typeface="Calibri"/>
              </a:rPr>
              <a:t>Flyvbjerg</a:t>
            </a:r>
            <a:r>
              <a:rPr lang="nb-NO" sz="2400" spc="-25" dirty="0">
                <a:latin typeface="Calibri"/>
                <a:cs typeface="Calibri"/>
              </a:rPr>
              <a:t> 2011)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5499198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5930437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26" y="5214382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791898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5560856"/>
            <a:ext cx="1524000" cy="153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C791DBF-8389-5B4B-ABEA-83DAD5DF9890}"/>
              </a:ext>
            </a:extLst>
          </p:cNvPr>
          <p:cNvSpPr/>
          <p:nvPr/>
        </p:nvSpPr>
        <p:spPr>
          <a:xfrm>
            <a:off x="7632700" y="2038226"/>
            <a:ext cx="2258348" cy="189242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/>
              <a:t>It </a:t>
            </a:r>
            <a:r>
              <a:rPr lang="nb-NO" dirty="0"/>
              <a:t>is </a:t>
            </a:r>
            <a:r>
              <a:rPr lang="en-NO"/>
              <a:t>ok </a:t>
            </a:r>
            <a:r>
              <a:rPr lang="en-NO" dirty="0"/>
              <a:t>to be pragmatic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09023" y="2059445"/>
            <a:ext cx="666432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Report the collection of field data</a:t>
            </a:r>
          </a:p>
          <a:p>
            <a:pPr marL="812800" lvl="1" indent="-342900"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The research sites</a:t>
            </a:r>
          </a:p>
          <a:p>
            <a:pPr marL="812800" lvl="1" indent="-342900"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The reason for this choice</a:t>
            </a:r>
          </a:p>
          <a:p>
            <a:pPr marL="812800" lvl="1" indent="-342900"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The number of people interviewed</a:t>
            </a:r>
          </a:p>
          <a:p>
            <a:pPr marL="812800" lvl="1" indent="-342900"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Their positions</a:t>
            </a:r>
          </a:p>
          <a:p>
            <a:pPr marL="812800" lvl="1" indent="-342900"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Other data sources</a:t>
            </a:r>
          </a:p>
          <a:p>
            <a:pPr marL="812800" lvl="1" indent="-342900"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Over what period</a:t>
            </a: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lang="en-GB" sz="2400" spc="-5" dirty="0">
                <a:latin typeface="Calibri"/>
                <a:cs typeface="Calibri"/>
              </a:rPr>
              <a:t>How the iterative process between field data and theory took place and evolved</a:t>
            </a:r>
            <a:br>
              <a:rPr lang="en-GB" sz="2400" spc="-5" dirty="0">
                <a:latin typeface="Calibri"/>
                <a:cs typeface="Calibri"/>
              </a:rPr>
            </a:br>
            <a:r>
              <a:rPr lang="en-GB" sz="2400" spc="-5" dirty="0">
                <a:cs typeface="Calibri"/>
              </a:rPr>
              <a:t>(Walsham 2002)</a:t>
            </a:r>
            <a:endParaRPr lang="en-GB" sz="2400" spc="-5" dirty="0">
              <a:latin typeface="Calibri"/>
              <a:cs typeface="Calibri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536700" y="1111250"/>
            <a:ext cx="740341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90905"/>
            <a:r>
              <a:rPr lang="en-GB" b="1" kern="0" dirty="0">
                <a:solidFill>
                  <a:srgbClr val="800000"/>
                </a:solidFill>
              </a:rPr>
              <a:t>DESCRIBING THE CASE 1</a:t>
            </a:r>
            <a:endParaRPr lang="en-GB" b="1" kern="0" spc="-30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059445"/>
            <a:ext cx="3201848" cy="24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12" y="5230729"/>
            <a:ext cx="34206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6221" r="26707" b="37001"/>
          <a:stretch/>
        </p:blipFill>
        <p:spPr bwMode="auto">
          <a:xfrm>
            <a:off x="2497720" y="5752765"/>
            <a:ext cx="5036727" cy="17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7" y="5844429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7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pPr marL="890905"/>
            <a:r>
              <a:rPr lang="en-GB" b="1" dirty="0">
                <a:solidFill>
                  <a:srgbClr val="800000"/>
                </a:solidFill>
              </a:rPr>
              <a:t>DESCRIBING THE CASE 2</a:t>
            </a:r>
            <a:endParaRPr lang="en-GB" b="1" spc="-3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023" y="2025809"/>
            <a:ext cx="8075353" cy="46782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Converge data from multiple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Chronological report, a story or address issues </a:t>
            </a:r>
            <a:r>
              <a:rPr lang="en-GB" sz="2400" dirty="0"/>
              <a:t>(Baxter and Jack 2008)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Good narratives express complexities of real life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Details, not general conceptualizations </a:t>
            </a:r>
            <a:r>
              <a:rPr lang="en-GB" sz="2400" dirty="0"/>
              <a:t>(</a:t>
            </a:r>
            <a:r>
              <a:rPr lang="en-GB" sz="2400" dirty="0" err="1"/>
              <a:t>Flyvbjerg</a:t>
            </a:r>
            <a:r>
              <a:rPr lang="en-GB" sz="2400" dirty="0"/>
              <a:t> 2011)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/>
                <a:cs typeface="Calibri"/>
              </a:rPr>
              <a:t>“Present a coherent point of view with grace, wit and felicity” </a:t>
            </a: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(Van </a:t>
            </a:r>
            <a:r>
              <a:rPr lang="en-GB" sz="2400" dirty="0" err="1">
                <a:solidFill>
                  <a:schemeClr val="tx1"/>
                </a:solidFill>
                <a:latin typeface="Calibri"/>
                <a:cs typeface="Calibri"/>
              </a:rPr>
              <a:t>Maanen</a:t>
            </a:r>
            <a:r>
              <a:rPr lang="en-GB" sz="2400" dirty="0">
                <a:solidFill>
                  <a:schemeClr val="tx1"/>
                </a:solidFill>
                <a:latin typeface="Calibri"/>
                <a:cs typeface="Calibri"/>
              </a:rPr>
              <a:t> 1989, p 32)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6064250"/>
            <a:ext cx="1420148" cy="12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56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10">
              <a:lnSpc>
                <a:spcPct val="100000"/>
              </a:lnSpc>
            </a:pPr>
            <a:r>
              <a:rPr dirty="0">
                <a:solidFill>
                  <a:srgbClr val="800000"/>
                </a:solidFill>
              </a:rPr>
              <a:t>ISS</a:t>
            </a:r>
            <a:r>
              <a:rPr spc="-30" dirty="0">
                <a:solidFill>
                  <a:srgbClr val="800000"/>
                </a:solidFill>
              </a:rPr>
              <a:t>UES TO CONSI</a:t>
            </a:r>
            <a:r>
              <a:rPr spc="-5" dirty="0">
                <a:solidFill>
                  <a:srgbClr val="800000"/>
                </a:solidFill>
              </a:rPr>
              <a:t>D</a:t>
            </a:r>
            <a:r>
              <a:rPr dirty="0">
                <a:solidFill>
                  <a:srgbClr val="800000"/>
                </a:solidFill>
              </a:rPr>
              <a:t>E</a:t>
            </a:r>
            <a:r>
              <a:rPr spc="-25" dirty="0">
                <a:solidFill>
                  <a:srgbClr val="800000"/>
                </a:solidFill>
              </a:rPr>
              <a:t>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09023" y="2025809"/>
            <a:ext cx="8075353" cy="5768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spc="-20" dirty="0"/>
              <a:t>B</a:t>
            </a:r>
            <a:r>
              <a:rPr sz="2700" spc="-5" dirty="0"/>
              <a:t>o</a:t>
            </a:r>
            <a:r>
              <a:rPr sz="2700" dirty="0"/>
              <a:t>undin</a:t>
            </a:r>
            <a:r>
              <a:rPr sz="2700" spc="-15" dirty="0"/>
              <a:t>g</a:t>
            </a:r>
            <a:r>
              <a:rPr sz="2700" dirty="0"/>
              <a:t> th</a:t>
            </a:r>
            <a:r>
              <a:rPr sz="2700" spc="-15" dirty="0"/>
              <a:t>e</a:t>
            </a:r>
            <a:r>
              <a:rPr sz="2700" dirty="0"/>
              <a:t> </a:t>
            </a:r>
            <a:r>
              <a:rPr sz="2700" spc="-15" dirty="0"/>
              <a:t>c</a:t>
            </a:r>
            <a:r>
              <a:rPr sz="2700" dirty="0"/>
              <a:t>as</a:t>
            </a:r>
            <a:r>
              <a:rPr sz="2700" spc="-10" dirty="0"/>
              <a:t>e,</a:t>
            </a:r>
            <a:r>
              <a:rPr sz="2700" dirty="0"/>
              <a:t> </a:t>
            </a:r>
            <a:r>
              <a:rPr sz="2700" spc="-15" dirty="0"/>
              <a:t>c</a:t>
            </a:r>
            <a:r>
              <a:rPr sz="2700" spc="-5" dirty="0"/>
              <a:t>o</a:t>
            </a:r>
            <a:r>
              <a:rPr sz="2700" dirty="0"/>
              <a:t>n</a:t>
            </a:r>
            <a:r>
              <a:rPr sz="2700" spc="-15" dirty="0"/>
              <a:t>ce</a:t>
            </a:r>
            <a:r>
              <a:rPr sz="2700" dirty="0"/>
              <a:t>ptualizin</a:t>
            </a:r>
            <a:r>
              <a:rPr sz="2700" spc="-15" dirty="0"/>
              <a:t>g</a:t>
            </a:r>
            <a:r>
              <a:rPr sz="2700" dirty="0"/>
              <a:t> th</a:t>
            </a:r>
            <a:r>
              <a:rPr sz="2700" spc="-15" dirty="0"/>
              <a:t>e</a:t>
            </a:r>
            <a:r>
              <a:rPr sz="2700" dirty="0"/>
              <a:t> </a:t>
            </a:r>
            <a:r>
              <a:rPr sz="2700" spc="-5" dirty="0"/>
              <a:t>o</a:t>
            </a:r>
            <a:r>
              <a:rPr sz="2700" dirty="0"/>
              <a:t>bj</a:t>
            </a:r>
            <a:r>
              <a:rPr sz="2700" spc="-15" dirty="0"/>
              <a:t>ect</a:t>
            </a:r>
            <a:r>
              <a:rPr sz="2700" dirty="0"/>
              <a:t> </a:t>
            </a:r>
            <a:r>
              <a:rPr sz="2700" spc="-5" dirty="0"/>
              <a:t>o</a:t>
            </a:r>
            <a:r>
              <a:rPr sz="2700" dirty="0"/>
              <a:t>f stud</a:t>
            </a:r>
            <a:r>
              <a:rPr sz="2700" spc="-15" dirty="0"/>
              <a:t>y</a:t>
            </a:r>
            <a:endParaRPr sz="2700" dirty="0"/>
          </a:p>
          <a:p>
            <a:pPr marL="355600" marR="1158240" indent="-342900">
              <a:lnSpc>
                <a:spcPts val="285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 err="1"/>
              <a:t>S</a:t>
            </a:r>
            <a:r>
              <a:rPr sz="2700" spc="-15" dirty="0" err="1"/>
              <a:t>elec</a:t>
            </a:r>
            <a:r>
              <a:rPr lang="nb-NO" sz="2700" spc="25" dirty="0"/>
              <a:t>ti</a:t>
            </a:r>
            <a:r>
              <a:rPr sz="2700" spc="25" dirty="0"/>
              <a:t>n</a:t>
            </a:r>
            <a:r>
              <a:rPr sz="2700" spc="-15" dirty="0"/>
              <a:t>g phen</a:t>
            </a:r>
            <a:r>
              <a:rPr sz="2700" spc="-5" dirty="0"/>
              <a:t>o</a:t>
            </a:r>
            <a:r>
              <a:rPr sz="2700" spc="-20" dirty="0"/>
              <a:t>me</a:t>
            </a:r>
            <a:r>
              <a:rPr sz="2700" dirty="0"/>
              <a:t>n</a:t>
            </a:r>
            <a:r>
              <a:rPr sz="2700" spc="-10" dirty="0"/>
              <a:t>a,</a:t>
            </a:r>
            <a:r>
              <a:rPr sz="2700" dirty="0"/>
              <a:t> th</a:t>
            </a:r>
            <a:r>
              <a:rPr sz="2700" spc="-20" dirty="0"/>
              <a:t>eme</a:t>
            </a:r>
            <a:r>
              <a:rPr sz="2700" dirty="0"/>
              <a:t>s</a:t>
            </a:r>
            <a:r>
              <a:rPr sz="2700" spc="-10" dirty="0"/>
              <a:t>,</a:t>
            </a:r>
            <a:r>
              <a:rPr sz="2700" dirty="0"/>
              <a:t> issu</a:t>
            </a:r>
            <a:r>
              <a:rPr sz="2700" spc="-15" dirty="0"/>
              <a:t>e</a:t>
            </a:r>
            <a:r>
              <a:rPr sz="2700" dirty="0"/>
              <a:t>s (</a:t>
            </a:r>
            <a:r>
              <a:rPr lang="nb-NO" sz="2700" spc="-15" dirty="0" err="1"/>
              <a:t>i.e</a:t>
            </a:r>
            <a:r>
              <a:rPr sz="2700" dirty="0"/>
              <a:t>. th</a:t>
            </a:r>
            <a:r>
              <a:rPr sz="2700" spc="-15" dirty="0"/>
              <a:t>e</a:t>
            </a:r>
            <a:r>
              <a:rPr sz="2700" spc="-10" dirty="0"/>
              <a:t> re</a:t>
            </a:r>
            <a:r>
              <a:rPr sz="2700" dirty="0"/>
              <a:t>s</a:t>
            </a:r>
            <a:r>
              <a:rPr sz="2700" spc="-15" dirty="0"/>
              <a:t>earc</a:t>
            </a:r>
            <a:r>
              <a:rPr sz="2700" dirty="0"/>
              <a:t>h </a:t>
            </a:r>
            <a:r>
              <a:rPr sz="2700" dirty="0" err="1"/>
              <a:t>qu</a:t>
            </a:r>
            <a:r>
              <a:rPr sz="2700" spc="-15" dirty="0" err="1"/>
              <a:t>e</a:t>
            </a:r>
            <a:r>
              <a:rPr sz="2700" dirty="0" err="1"/>
              <a:t>s</a:t>
            </a:r>
            <a:r>
              <a:rPr lang="nb-NO" sz="2700" spc="25" dirty="0"/>
              <a:t>ti</a:t>
            </a:r>
            <a:r>
              <a:rPr sz="2700" spc="-5" dirty="0" err="1"/>
              <a:t>o</a:t>
            </a:r>
            <a:r>
              <a:rPr sz="2700" dirty="0" err="1"/>
              <a:t>ns</a:t>
            </a:r>
            <a:r>
              <a:rPr sz="2700" dirty="0"/>
              <a:t> to </a:t>
            </a:r>
            <a:r>
              <a:rPr sz="2700" spc="-20" dirty="0"/>
              <a:t>em</a:t>
            </a:r>
            <a:r>
              <a:rPr sz="2700" dirty="0"/>
              <a:t>phasi</a:t>
            </a:r>
            <a:r>
              <a:rPr sz="2700" spc="-15" dirty="0"/>
              <a:t>ze</a:t>
            </a:r>
            <a:r>
              <a:rPr sz="2700" dirty="0"/>
              <a:t>)</a:t>
            </a: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/>
              <a:t>S</a:t>
            </a:r>
            <a:r>
              <a:rPr sz="2700" spc="-15" dirty="0"/>
              <a:t>eeking </a:t>
            </a:r>
            <a:r>
              <a:rPr lang="nb-NO" sz="2700" spc="-15" dirty="0" err="1"/>
              <a:t>patterns</a:t>
            </a:r>
            <a:r>
              <a:rPr lang="nb-NO" sz="2700" spc="-15" dirty="0"/>
              <a:t> </a:t>
            </a:r>
            <a:r>
              <a:rPr sz="2700" spc="-5" dirty="0"/>
              <a:t>o</a:t>
            </a:r>
            <a:r>
              <a:rPr sz="2700" dirty="0"/>
              <a:t>f d</a:t>
            </a:r>
            <a:r>
              <a:rPr sz="2700" spc="-15" dirty="0"/>
              <a:t>ata</a:t>
            </a:r>
            <a:r>
              <a:rPr sz="2700" dirty="0"/>
              <a:t> to d</a:t>
            </a:r>
            <a:r>
              <a:rPr sz="2700" spc="-15" dirty="0"/>
              <a:t>eve</a:t>
            </a:r>
            <a:r>
              <a:rPr sz="2700" dirty="0"/>
              <a:t>l</a:t>
            </a:r>
            <a:r>
              <a:rPr sz="2700" spc="-5" dirty="0"/>
              <a:t>o</a:t>
            </a:r>
            <a:r>
              <a:rPr sz="2700" dirty="0"/>
              <a:t>p issu</a:t>
            </a:r>
            <a:r>
              <a:rPr sz="2700" spc="-15" dirty="0"/>
              <a:t>e</a:t>
            </a:r>
            <a:r>
              <a:rPr sz="2700" dirty="0"/>
              <a:t>s</a:t>
            </a:r>
            <a:endParaRPr lang="nb-NO" sz="2700" dirty="0"/>
          </a:p>
          <a:p>
            <a:pPr marL="812800" lvl="1" indent="-342900">
              <a:spcBef>
                <a:spcPts val="275"/>
              </a:spcBef>
              <a:buFont typeface="Arial"/>
              <a:buChar char="•"/>
              <a:tabLst>
                <a:tab pos="355600" algn="l"/>
              </a:tabLst>
            </a:pPr>
            <a:r>
              <a:rPr lang="nb-NO" sz="2400" dirty="0"/>
              <a:t>Data </a:t>
            </a:r>
            <a:r>
              <a:rPr lang="nb-NO" sz="2400" dirty="0" err="1"/>
              <a:t>collection</a:t>
            </a:r>
            <a:r>
              <a:rPr lang="nb-NO" sz="2400" dirty="0"/>
              <a:t> and </a:t>
            </a:r>
            <a:r>
              <a:rPr lang="nb-NO" sz="2400" dirty="0" err="1"/>
              <a:t>analysis</a:t>
            </a:r>
            <a:r>
              <a:rPr lang="nb-NO" sz="2400" dirty="0"/>
              <a:t> </a:t>
            </a:r>
            <a:r>
              <a:rPr lang="nb-NO" sz="2400" dirty="0" err="1"/>
              <a:t>occur</a:t>
            </a:r>
            <a:r>
              <a:rPr lang="nb-NO" sz="2400" dirty="0"/>
              <a:t> </a:t>
            </a:r>
            <a:r>
              <a:rPr lang="nb-NO" sz="2400" dirty="0" err="1"/>
              <a:t>concurrently</a:t>
            </a:r>
            <a:r>
              <a:rPr lang="nb-NO" sz="2400" dirty="0"/>
              <a:t> </a:t>
            </a:r>
            <a:endParaRPr sz="2400" dirty="0"/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5600" algn="l"/>
              </a:tabLst>
            </a:pPr>
            <a:r>
              <a:rPr lang="nb-NO" sz="2700" dirty="0" err="1"/>
              <a:t>Triangulating</a:t>
            </a:r>
            <a:r>
              <a:rPr lang="nb-NO" sz="2700" dirty="0"/>
              <a:t> for </a:t>
            </a:r>
            <a:r>
              <a:rPr lang="nb-NO" sz="2700" dirty="0" err="1"/>
              <a:t>clarification</a:t>
            </a:r>
            <a:r>
              <a:rPr lang="nb-NO" sz="2700" dirty="0"/>
              <a:t> and </a:t>
            </a:r>
            <a:r>
              <a:rPr lang="nb-NO" sz="2700" dirty="0" err="1"/>
              <a:t>diversity</a:t>
            </a:r>
            <a:endParaRPr lang="nb-NO" sz="2700" dirty="0"/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 err="1"/>
              <a:t>S</a:t>
            </a:r>
            <a:r>
              <a:rPr sz="2700" spc="-15" dirty="0" err="1"/>
              <a:t>elec</a:t>
            </a:r>
            <a:r>
              <a:rPr lang="nb-NO" sz="2700" spc="25" dirty="0"/>
              <a:t>ti</a:t>
            </a:r>
            <a:r>
              <a:rPr sz="2700" spc="25" dirty="0"/>
              <a:t>n</a:t>
            </a:r>
            <a:r>
              <a:rPr sz="2700" spc="-15" dirty="0"/>
              <a:t>g </a:t>
            </a:r>
            <a:r>
              <a:rPr sz="2700" spc="-15" dirty="0" err="1"/>
              <a:t>altern</a:t>
            </a:r>
            <a:r>
              <a:rPr sz="2700" spc="10" dirty="0" err="1"/>
              <a:t>a</a:t>
            </a:r>
            <a:r>
              <a:rPr lang="nb-NO" sz="2700" spc="10" dirty="0"/>
              <a:t>ti</a:t>
            </a:r>
            <a:r>
              <a:rPr sz="2700" spc="-15" dirty="0" err="1"/>
              <a:t>ve</a:t>
            </a:r>
            <a:r>
              <a:rPr lang="nb-NO" sz="2700" spc="-15" dirty="0"/>
              <a:t> </a:t>
            </a:r>
            <a:r>
              <a:rPr lang="nb-NO" sz="2700" spc="-15" dirty="0" err="1"/>
              <a:t>interpretations</a:t>
            </a:r>
            <a:r>
              <a:rPr lang="nb-NO" sz="2700" spc="-15" dirty="0"/>
              <a:t> </a:t>
            </a:r>
            <a:r>
              <a:rPr sz="2700" spc="-15" dirty="0"/>
              <a:t> to pu</a:t>
            </a:r>
            <a:r>
              <a:rPr sz="2700" spc="-10" dirty="0"/>
              <a:t>rsue</a:t>
            </a:r>
            <a:endParaRPr sz="2700" dirty="0"/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/>
              <a:t>D</a:t>
            </a:r>
            <a:r>
              <a:rPr sz="2700" spc="-15" dirty="0"/>
              <a:t>evel</a:t>
            </a:r>
            <a:r>
              <a:rPr sz="2700" spc="-5" dirty="0"/>
              <a:t>o</a:t>
            </a:r>
            <a:r>
              <a:rPr sz="2700" dirty="0"/>
              <a:t>pin</a:t>
            </a:r>
            <a:r>
              <a:rPr sz="2700" spc="-15" dirty="0"/>
              <a:t>g</a:t>
            </a:r>
            <a:r>
              <a:rPr sz="2700" dirty="0"/>
              <a:t> </a:t>
            </a:r>
            <a:r>
              <a:rPr lang="nb-NO" sz="2700" spc="-15" dirty="0" err="1"/>
              <a:t>assertions</a:t>
            </a:r>
            <a:r>
              <a:rPr lang="nb-NO" sz="2700" spc="-15" dirty="0"/>
              <a:t> </a:t>
            </a:r>
            <a:r>
              <a:rPr sz="2700" dirty="0"/>
              <a:t>ab</a:t>
            </a:r>
            <a:r>
              <a:rPr sz="2700" spc="-5" dirty="0"/>
              <a:t>o</a:t>
            </a:r>
            <a:r>
              <a:rPr sz="2700" dirty="0"/>
              <a:t>u</a:t>
            </a:r>
            <a:r>
              <a:rPr sz="2700" spc="-10" dirty="0"/>
              <a:t>t</a:t>
            </a:r>
            <a:r>
              <a:rPr sz="2700" dirty="0"/>
              <a:t> th</a:t>
            </a:r>
            <a:r>
              <a:rPr sz="2700" spc="-15" dirty="0"/>
              <a:t>e</a:t>
            </a:r>
            <a:r>
              <a:rPr sz="2700" dirty="0"/>
              <a:t> </a:t>
            </a:r>
            <a:r>
              <a:rPr sz="2700" spc="-15" dirty="0"/>
              <a:t>c</a:t>
            </a:r>
            <a:r>
              <a:rPr sz="2700" dirty="0"/>
              <a:t>as</a:t>
            </a:r>
            <a:r>
              <a:rPr sz="2700" spc="-15" dirty="0"/>
              <a:t>e</a:t>
            </a:r>
            <a:br>
              <a:rPr lang="nb-NO" sz="2700" dirty="0"/>
            </a:br>
            <a:r>
              <a:rPr lang="nb-NO" sz="2700" dirty="0"/>
              <a:t>         </a:t>
            </a:r>
            <a:r>
              <a:rPr sz="2000" dirty="0"/>
              <a:t>(S</a:t>
            </a:r>
            <a:r>
              <a:rPr sz="2000" spc="-15" dirty="0"/>
              <a:t>take 2005)</a:t>
            </a:r>
            <a:endParaRPr sz="2000" dirty="0"/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20" dirty="0" err="1"/>
              <a:t>Gen</a:t>
            </a:r>
            <a:r>
              <a:rPr sz="2700" spc="-15" dirty="0" err="1"/>
              <a:t>eraliza</a:t>
            </a:r>
            <a:r>
              <a:rPr lang="nb-NO" sz="2700" spc="-15" dirty="0"/>
              <a:t>ti</a:t>
            </a:r>
            <a:r>
              <a:rPr sz="2700" spc="-5" dirty="0" err="1"/>
              <a:t>o</a:t>
            </a:r>
            <a:r>
              <a:rPr sz="2700" dirty="0" err="1"/>
              <a:t>ns</a:t>
            </a:r>
            <a:r>
              <a:rPr sz="2700" dirty="0"/>
              <a:t> – th</a:t>
            </a:r>
            <a:r>
              <a:rPr sz="2700" spc="-15" dirty="0"/>
              <a:t>e</a:t>
            </a:r>
            <a:r>
              <a:rPr sz="2700" dirty="0"/>
              <a:t> bl</a:t>
            </a:r>
            <a:r>
              <a:rPr sz="2700" spc="-15" dirty="0"/>
              <a:t>ack</a:t>
            </a:r>
            <a:r>
              <a:rPr sz="2700" dirty="0"/>
              <a:t> s</a:t>
            </a:r>
            <a:r>
              <a:rPr sz="2700" spc="-25" dirty="0"/>
              <a:t>w</a:t>
            </a:r>
            <a:r>
              <a:rPr sz="2700" dirty="0"/>
              <a:t>an </a:t>
            </a:r>
            <a:endParaRPr lang="nb-NO" sz="2700" dirty="0"/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</a:tabLst>
            </a:pPr>
            <a:r>
              <a:rPr lang="nb-NO" sz="2700" spc="-15" dirty="0" err="1"/>
              <a:t>What</a:t>
            </a:r>
            <a:r>
              <a:rPr lang="nb-NO" sz="2700" spc="-15" dirty="0"/>
              <a:t> is </a:t>
            </a:r>
            <a:r>
              <a:rPr lang="nb-NO" sz="2700" spc="-15" dirty="0" err="1"/>
              <a:t>this</a:t>
            </a:r>
            <a:r>
              <a:rPr lang="nb-NO" sz="2700" spc="-15" dirty="0"/>
              <a:t> case a case </a:t>
            </a:r>
            <a:r>
              <a:rPr lang="nb-NO" sz="2700" spc="-15" dirty="0" err="1"/>
              <a:t>of</a:t>
            </a:r>
            <a:r>
              <a:rPr lang="nb-NO" sz="2700" spc="-15" dirty="0"/>
              <a:t>? </a:t>
            </a:r>
          </a:p>
          <a:p>
            <a:pPr marL="12700">
              <a:spcBef>
                <a:spcPts val="360"/>
              </a:spcBef>
              <a:tabLst>
                <a:tab pos="355600" algn="l"/>
              </a:tabLst>
            </a:pPr>
            <a:r>
              <a:rPr lang="en-GB" sz="2700" spc="-5" dirty="0"/>
              <a:t>              (</a:t>
            </a:r>
            <a:r>
              <a:rPr lang="en-GB" sz="2000" dirty="0" err="1"/>
              <a:t>Fl</a:t>
            </a:r>
            <a:r>
              <a:rPr lang="en-GB" sz="2000" spc="-5" dirty="0" err="1"/>
              <a:t>y</a:t>
            </a:r>
            <a:r>
              <a:rPr lang="en-GB" sz="2000" spc="-20" dirty="0" err="1"/>
              <a:t>v</a:t>
            </a:r>
            <a:r>
              <a:rPr lang="en-GB" sz="2000" dirty="0" err="1"/>
              <a:t>bje</a:t>
            </a:r>
            <a:r>
              <a:rPr lang="en-GB" sz="2000" spc="-15" dirty="0" err="1"/>
              <a:t>rg</a:t>
            </a:r>
            <a:r>
              <a:rPr lang="en-GB" sz="2000" dirty="0"/>
              <a:t> </a:t>
            </a:r>
            <a:r>
              <a:rPr lang="en-GB" sz="2000" spc="-15" dirty="0"/>
              <a:t>2011, p. 12)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</a:tabLst>
            </a:pPr>
            <a:endParaRPr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22605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800000"/>
                </a:solidFill>
              </a:rPr>
              <a:t>Li</a:t>
            </a:r>
            <a:r>
              <a:rPr spc="-20" dirty="0">
                <a:solidFill>
                  <a:srgbClr val="800000"/>
                </a:solidFill>
              </a:rPr>
              <a:t>te</a:t>
            </a:r>
            <a:r>
              <a:rPr spc="-25" dirty="0">
                <a:solidFill>
                  <a:srgbClr val="800000"/>
                </a:solidFill>
              </a:rPr>
              <a:t>r</a:t>
            </a:r>
            <a:r>
              <a:rPr dirty="0">
                <a:solidFill>
                  <a:srgbClr val="800000"/>
                </a:solidFill>
              </a:rPr>
              <a:t>atu</a:t>
            </a:r>
            <a:r>
              <a:rPr spc="-25" dirty="0">
                <a:solidFill>
                  <a:srgbClr val="800000"/>
                </a:solidFill>
              </a:rPr>
              <a:t>re</a:t>
            </a:r>
            <a:r>
              <a:rPr dirty="0">
                <a:solidFill>
                  <a:srgbClr val="800000"/>
                </a:solidFill>
              </a:rPr>
              <a:t> n</a:t>
            </a:r>
            <a:r>
              <a:rPr spc="-5" dirty="0">
                <a:solidFill>
                  <a:srgbClr val="800000"/>
                </a:solidFill>
              </a:rPr>
              <a:t>o</a:t>
            </a:r>
            <a:r>
              <a:rPr spc="-15" dirty="0">
                <a:solidFill>
                  <a:srgbClr val="800000"/>
                </a:solidFill>
              </a:rPr>
              <a:t>t</a:t>
            </a:r>
            <a:r>
              <a:rPr dirty="0">
                <a:solidFill>
                  <a:srgbClr val="800000"/>
                </a:solidFill>
              </a:rPr>
              <a:t> lis</a:t>
            </a:r>
            <a:r>
              <a:rPr spc="-20" dirty="0">
                <a:solidFill>
                  <a:srgbClr val="800000"/>
                </a:solidFill>
              </a:rPr>
              <a:t>te</a:t>
            </a:r>
            <a:r>
              <a:rPr dirty="0">
                <a:solidFill>
                  <a:srgbClr val="800000"/>
                </a:solidFill>
              </a:rPr>
              <a:t>d </a:t>
            </a:r>
            <a:r>
              <a:rPr spc="-5" dirty="0">
                <a:solidFill>
                  <a:srgbClr val="800000"/>
                </a:solidFill>
              </a:rPr>
              <a:t>o</a:t>
            </a:r>
            <a:r>
              <a:rPr dirty="0">
                <a:solidFill>
                  <a:srgbClr val="800000"/>
                </a:solidFill>
              </a:rPr>
              <a:t>n s</a:t>
            </a:r>
            <a:r>
              <a:rPr spc="-25" dirty="0">
                <a:solidFill>
                  <a:srgbClr val="800000"/>
                </a:solidFill>
              </a:rPr>
              <a:t>y</a:t>
            </a:r>
            <a:r>
              <a:rPr dirty="0">
                <a:solidFill>
                  <a:srgbClr val="800000"/>
                </a:solidFill>
              </a:rPr>
              <a:t>llabus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09023" y="2025809"/>
            <a:ext cx="8075353" cy="5009301"/>
          </a:xfrm>
          <a:prstGeom prst="rect">
            <a:avLst/>
          </a:prstGeom>
        </p:spPr>
        <p:txBody>
          <a:bodyPr vert="horz" wrap="square" lIns="0" tIns="58655" rIns="0" bIns="0" rtlCol="0">
            <a:spAutoFit/>
          </a:bodyPr>
          <a:lstStyle/>
          <a:p>
            <a:pPr marL="355600" marR="5080" indent="-342900">
              <a:spcBef>
                <a:spcPts val="725"/>
              </a:spcBef>
            </a:pPr>
            <a:r>
              <a:rPr lang="en-GB" sz="2400" dirty="0"/>
              <a:t>Simonsen L., </a:t>
            </a:r>
            <a:r>
              <a:rPr lang="en-GB" sz="2400" dirty="0" err="1"/>
              <a:t>Steinstø</a:t>
            </a:r>
            <a:r>
              <a:rPr lang="en-GB" sz="2400" dirty="0"/>
              <a:t> T., Verne G., </a:t>
            </a:r>
            <a:r>
              <a:rPr lang="en-GB" sz="2400" dirty="0" err="1"/>
              <a:t>Bratteteig</a:t>
            </a:r>
            <a:r>
              <a:rPr lang="en-GB" sz="2400" dirty="0"/>
              <a:t> T. (2020) </a:t>
            </a:r>
            <a:br>
              <a:rPr lang="en-GB" sz="2400" dirty="0"/>
            </a:br>
            <a:r>
              <a:rPr lang="en-GB" sz="2400" dirty="0"/>
              <a:t>“I’m Disabled and Married to a Foreign Single Mother”. </a:t>
            </a:r>
            <a:br>
              <a:rPr lang="en-GB" sz="2400" dirty="0"/>
            </a:br>
            <a:r>
              <a:rPr lang="en-GB" sz="2400" dirty="0"/>
              <a:t>Public Service Chatbot’s Advice on Citizens’ Complex Lives. </a:t>
            </a:r>
            <a:br>
              <a:rPr lang="en-GB" sz="2400" dirty="0"/>
            </a:br>
            <a:r>
              <a:rPr lang="en-GB" sz="2400" dirty="0"/>
              <a:t>In: Hofmann S. et al. (eds) Electronic Participation. </a:t>
            </a:r>
            <a:r>
              <a:rPr lang="en-GB" sz="2400" dirty="0" err="1"/>
              <a:t>ePart</a:t>
            </a:r>
            <a:r>
              <a:rPr lang="en-GB" sz="2400" dirty="0"/>
              <a:t> 2020. </a:t>
            </a:r>
            <a:br>
              <a:rPr lang="en-GB" sz="2400" dirty="0"/>
            </a:br>
            <a:r>
              <a:rPr lang="en-GB" sz="2400" dirty="0"/>
              <a:t>Lecture Notes in Computer Science, vol 12220. </a:t>
            </a:r>
            <a:br>
              <a:rPr lang="en-GB" sz="2400" dirty="0"/>
            </a:br>
            <a:r>
              <a:rPr lang="en-GB" sz="2400" dirty="0"/>
              <a:t>Springer, Cham. </a:t>
            </a:r>
          </a:p>
          <a:p>
            <a:r>
              <a:rPr lang="nb-NO" sz="2400" dirty="0"/>
              <a:t>Verne, Guri B.; Steinstø, Tina; Simonsen, </a:t>
            </a:r>
            <a:r>
              <a:rPr lang="nb-NO" sz="2400" dirty="0" err="1"/>
              <a:t>Linett</a:t>
            </a:r>
            <a:r>
              <a:rPr lang="nb-NO" sz="2400" dirty="0"/>
              <a:t>; and </a:t>
            </a:r>
            <a:r>
              <a:rPr lang="nb-NO" sz="2400" dirty="0" err="1"/>
              <a:t>Bratteteig</a:t>
            </a:r>
            <a:r>
              <a:rPr lang="nb-NO" sz="2400" dirty="0"/>
              <a:t>,</a:t>
            </a:r>
            <a:br>
              <a:rPr lang="nb-NO" sz="2400" dirty="0"/>
            </a:br>
            <a:r>
              <a:rPr lang="nb-NO" sz="2400" dirty="0"/>
              <a:t>     Tone (2022) "How </a:t>
            </a:r>
            <a:r>
              <a:rPr lang="nb-NO" sz="2400" dirty="0" err="1"/>
              <a:t>Can</a:t>
            </a:r>
            <a:r>
              <a:rPr lang="nb-NO" sz="2400" dirty="0"/>
              <a:t> I Help </a:t>
            </a:r>
            <a:r>
              <a:rPr lang="nb-NO" sz="2400" dirty="0" err="1"/>
              <a:t>You</a:t>
            </a:r>
            <a:r>
              <a:rPr lang="nb-NO" sz="2400" dirty="0"/>
              <a:t>? A </a:t>
            </a:r>
            <a:r>
              <a:rPr lang="nb-NO" sz="2400" dirty="0" err="1"/>
              <a:t>chatbot’s</a:t>
            </a:r>
            <a:r>
              <a:rPr lang="nb-NO" sz="2400" dirty="0"/>
              <a:t> </a:t>
            </a:r>
            <a:r>
              <a:rPr lang="nb-NO" sz="2400" dirty="0" err="1"/>
              <a:t>answers</a:t>
            </a:r>
            <a:r>
              <a:rPr lang="nb-NO" sz="2400" dirty="0"/>
              <a:t> to</a:t>
            </a:r>
            <a:br>
              <a:rPr lang="nb-NO" sz="2400" dirty="0"/>
            </a:br>
            <a:r>
              <a:rPr lang="nb-NO" sz="2400" dirty="0"/>
              <a:t>     </a:t>
            </a:r>
            <a:r>
              <a:rPr lang="nb-NO" sz="2400" dirty="0" err="1"/>
              <a:t>citizens’</a:t>
            </a:r>
            <a:r>
              <a:rPr lang="nb-NO" sz="2400" dirty="0"/>
              <a:t> </a:t>
            </a:r>
            <a:r>
              <a:rPr lang="nb-NO" sz="2400" dirty="0" err="1"/>
              <a:t>information</a:t>
            </a:r>
            <a:r>
              <a:rPr lang="nb-NO" sz="2400" dirty="0"/>
              <a:t> </a:t>
            </a:r>
            <a:r>
              <a:rPr lang="nb-NO" sz="2400" dirty="0" err="1"/>
              <a:t>needs</a:t>
            </a:r>
            <a:r>
              <a:rPr lang="nb-NO" sz="2400" dirty="0"/>
              <a:t>," Scandinavian Journal </a:t>
            </a:r>
            <a:r>
              <a:rPr lang="nb-NO" sz="2400" dirty="0" err="1"/>
              <a:t>of</a:t>
            </a:r>
            <a:br>
              <a:rPr lang="nb-NO" sz="2400" dirty="0"/>
            </a:br>
            <a:r>
              <a:rPr lang="nb-NO" sz="2400" dirty="0"/>
              <a:t>      Information Systems: Vol. 34: </a:t>
            </a:r>
            <a:r>
              <a:rPr lang="nb-NO" sz="2400" dirty="0" err="1"/>
              <a:t>Iss</a:t>
            </a:r>
            <a:r>
              <a:rPr lang="nb-NO" sz="2400" dirty="0"/>
              <a:t>. 2, </a:t>
            </a:r>
            <a:r>
              <a:rPr lang="nb-NO" sz="2400" dirty="0" err="1"/>
              <a:t>Article</a:t>
            </a:r>
            <a:r>
              <a:rPr lang="nb-NO" sz="2400" dirty="0"/>
              <a:t> 7.</a:t>
            </a:r>
            <a:br>
              <a:rPr lang="nb-NO" sz="1800" dirty="0">
                <a:effectLst/>
                <a:latin typeface="Roboto" panose="020F0502020204030204" pitchFamily="34" charset="0"/>
              </a:rPr>
            </a:br>
            <a:endParaRPr lang="nb-NO" sz="1400" dirty="0"/>
          </a:p>
          <a:p>
            <a:pPr marL="355600" marR="5080" indent="-342900">
              <a:spcBef>
                <a:spcPts val="725"/>
              </a:spcBef>
            </a:pPr>
            <a:endParaRPr lang="en-NO" sz="2400" dirty="0"/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r>
              <a:rPr lang="en-GB" dirty="0"/>
              <a:t>From a case we can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022" y="1722356"/>
            <a:ext cx="8075353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understand something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get a rich description of something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learn that something is not the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learn from a rarely </a:t>
            </a:r>
            <a:r>
              <a:rPr lang="en-GB" sz="2800" dirty="0" err="1"/>
              <a:t>occuring</a:t>
            </a:r>
            <a:r>
              <a:rPr lang="en-GB" sz="2800" dirty="0"/>
              <a:t>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suggest a theory or framework for 			something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get a basis for action or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…..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060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9D372E-0F06-3241-A6EF-3BE2044C6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12" y="2406650"/>
            <a:ext cx="7146575" cy="3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5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1" y="982929"/>
            <a:ext cx="7932132" cy="1354217"/>
          </a:xfrm>
        </p:spPr>
        <p:txBody>
          <a:bodyPr/>
          <a:lstStyle/>
          <a:p>
            <a:r>
              <a:rPr lang="nb-NO" dirty="0"/>
              <a:t>A case is an </a:t>
            </a: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something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023" y="2025809"/>
            <a:ext cx="8075353" cy="2462213"/>
          </a:xfrm>
        </p:spPr>
        <p:txBody>
          <a:bodyPr/>
          <a:lstStyle/>
          <a:p>
            <a:r>
              <a:rPr lang="en-GB" dirty="0"/>
              <a:t>Talk to your neighbour: </a:t>
            </a:r>
          </a:p>
          <a:p>
            <a:endParaRPr lang="en-GB" dirty="0"/>
          </a:p>
          <a:p>
            <a:r>
              <a:rPr lang="en-GB" dirty="0"/>
              <a:t>Do you have experience with illustrating examples? What can you learn from </a:t>
            </a:r>
            <a:r>
              <a:rPr lang="en-GB"/>
              <a:t>it?  </a:t>
            </a:r>
            <a:endParaRPr lang="en-GB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1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7967" y="982929"/>
            <a:ext cx="7177465" cy="677108"/>
          </a:xfrm>
        </p:spPr>
        <p:txBody>
          <a:bodyPr/>
          <a:lstStyle/>
          <a:p>
            <a:r>
              <a:rPr lang="nb-NO" dirty="0"/>
              <a:t>A case in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context</a:t>
            </a:r>
            <a:r>
              <a:rPr lang="nb-NO" dirty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26477" r="49859" b="41778"/>
          <a:stretch/>
        </p:blipFill>
        <p:spPr bwMode="auto">
          <a:xfrm>
            <a:off x="1384300" y="1568450"/>
            <a:ext cx="6065541" cy="42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23300" y="6630595"/>
            <a:ext cx="1238672" cy="473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1">
              <a:lnSpc>
                <a:spcPts val="3429"/>
              </a:lnSpc>
              <a:spcBef>
                <a:spcPts val="785"/>
              </a:spcBef>
              <a:tabLst>
                <a:tab pos="355600" algn="l"/>
              </a:tabLst>
            </a:pPr>
            <a:r>
              <a:rPr lang="en-US" sz="1600" dirty="0">
                <a:cs typeface="Calibri"/>
              </a:rPr>
              <a:t>(Stake 2005)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CF847F-0CCD-D144-8038-073B21710FBC}"/>
              </a:ext>
            </a:extLst>
          </p:cNvPr>
          <p:cNvSpPr/>
          <p:nvPr/>
        </p:nvSpPr>
        <p:spPr>
          <a:xfrm flipH="1" flipV="1">
            <a:off x="2146300" y="2254249"/>
            <a:ext cx="1524000" cy="58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935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7967" y="738942"/>
            <a:ext cx="7177465" cy="677108"/>
          </a:xfrm>
        </p:spPr>
        <p:txBody>
          <a:bodyPr/>
          <a:lstStyle/>
          <a:p>
            <a:r>
              <a:rPr lang="nb-NO" dirty="0"/>
              <a:t>A case in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context</a:t>
            </a:r>
            <a:r>
              <a:rPr lang="nb-NO" dirty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26477" r="49859" b="41778"/>
          <a:stretch/>
        </p:blipFill>
        <p:spPr bwMode="auto">
          <a:xfrm>
            <a:off x="1384300" y="1384300"/>
            <a:ext cx="6065541" cy="42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23300" y="6630595"/>
            <a:ext cx="1238672" cy="473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1">
              <a:lnSpc>
                <a:spcPts val="3429"/>
              </a:lnSpc>
              <a:spcBef>
                <a:spcPts val="785"/>
              </a:spcBef>
              <a:tabLst>
                <a:tab pos="355600" algn="l"/>
              </a:tabLst>
            </a:pPr>
            <a:r>
              <a:rPr lang="en-US" sz="1600" dirty="0">
                <a:cs typeface="Calibri"/>
              </a:rPr>
              <a:t>(Stake 2005)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CF847F-0CCD-D144-8038-073B21710FBC}"/>
              </a:ext>
            </a:extLst>
          </p:cNvPr>
          <p:cNvSpPr/>
          <p:nvPr/>
        </p:nvSpPr>
        <p:spPr>
          <a:xfrm flipH="1" flipV="1">
            <a:off x="2146300" y="2254249"/>
            <a:ext cx="1524000" cy="58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890AB33-A6A7-DD47-883D-D67B43A4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7" y="5630091"/>
            <a:ext cx="5734403" cy="178187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10149D2-CD04-D64B-8181-43979F49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118745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1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2670">
              <a:lnSpc>
                <a:spcPct val="100000"/>
              </a:lnSpc>
            </a:pPr>
            <a:r>
              <a:rPr spc="-25" dirty="0">
                <a:solidFill>
                  <a:srgbClr val="800000"/>
                </a:solidFill>
              </a:rPr>
              <a:t>PARA</a:t>
            </a:r>
            <a:r>
              <a:rPr spc="-5" dirty="0">
                <a:solidFill>
                  <a:srgbClr val="800000"/>
                </a:solidFill>
              </a:rPr>
              <a:t>D</a:t>
            </a:r>
            <a:r>
              <a:rPr spc="-30" dirty="0">
                <a:solidFill>
                  <a:srgbClr val="800000"/>
                </a:solidFill>
              </a:rPr>
              <a:t>IGM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023" y="2084465"/>
            <a:ext cx="7031355" cy="3842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br>
              <a:rPr lang="nb-NO" sz="3200" dirty="0">
                <a:latin typeface="Calibri"/>
                <a:cs typeface="Calibri"/>
              </a:rPr>
            </a:br>
            <a:endParaRPr lang="nb-NO" sz="3200" dirty="0">
              <a:latin typeface="Calibri"/>
              <a:cs typeface="Calibri"/>
            </a:endParaRPr>
          </a:p>
          <a:p>
            <a:pPr marL="469900" marR="5080" indent="-4572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sz="3200" dirty="0" err="1">
                <a:latin typeface="Calibri"/>
                <a:cs typeface="Calibri"/>
              </a:rPr>
              <a:t>In</a:t>
            </a:r>
            <a:r>
              <a:rPr sz="3200" spc="-15" dirty="0" err="1">
                <a:latin typeface="Calibri"/>
                <a:cs typeface="Calibri"/>
              </a:rPr>
              <a:t>te</a:t>
            </a:r>
            <a:r>
              <a:rPr sz="3200" spc="-20" dirty="0" err="1">
                <a:latin typeface="Calibri"/>
                <a:cs typeface="Calibri"/>
              </a:rPr>
              <a:t>r</a:t>
            </a:r>
            <a:r>
              <a:rPr sz="3200" dirty="0" err="1">
                <a:latin typeface="Calibri"/>
                <a:cs typeface="Calibri"/>
              </a:rPr>
              <a:t>p</a:t>
            </a:r>
            <a:r>
              <a:rPr sz="3200" spc="-20" dirty="0" err="1">
                <a:latin typeface="Calibri"/>
                <a:cs typeface="Calibri"/>
              </a:rPr>
              <a:t>re</a:t>
            </a:r>
            <a:r>
              <a:rPr lang="nb-NO" sz="3200" spc="30" dirty="0">
                <a:latin typeface="Calibri"/>
                <a:cs typeface="Calibri"/>
              </a:rPr>
              <a:t>ti</a:t>
            </a:r>
            <a:r>
              <a:rPr sz="3200" spc="-20" dirty="0" err="1">
                <a:latin typeface="Calibri"/>
                <a:cs typeface="Calibri"/>
              </a:rPr>
              <a:t>ve</a:t>
            </a:r>
            <a:endParaRPr sz="3200" dirty="0">
              <a:latin typeface="Calibri"/>
              <a:cs typeface="Calibri"/>
            </a:endParaRPr>
          </a:p>
          <a:p>
            <a:pPr marL="469900" marR="196215" indent="-457200">
              <a:lnSpc>
                <a:spcPct val="100000"/>
              </a:lnSpc>
              <a:spcBef>
                <a:spcPts val="76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nb-NO" sz="3200" spc="-15" dirty="0">
                <a:latin typeface="Calibri"/>
                <a:cs typeface="Calibri"/>
              </a:rPr>
              <a:t>C</a:t>
            </a:r>
            <a:r>
              <a:rPr sz="3200" spc="-20" dirty="0" err="1">
                <a:latin typeface="Calibri"/>
                <a:cs typeface="Calibri"/>
              </a:rPr>
              <a:t>r</a:t>
            </a:r>
            <a:r>
              <a:rPr sz="3200" dirty="0" err="1">
                <a:latin typeface="Calibri"/>
                <a:cs typeface="Calibri"/>
              </a:rPr>
              <a:t>i</a:t>
            </a:r>
            <a:r>
              <a:rPr lang="nb-NO" sz="3200" spc="30" dirty="0">
                <a:latin typeface="Calibri"/>
                <a:cs typeface="Calibri"/>
              </a:rPr>
              <a:t>ti</a:t>
            </a:r>
            <a:r>
              <a:rPr sz="3200" spc="-15" dirty="0" err="1">
                <a:latin typeface="Calibri"/>
                <a:cs typeface="Calibri"/>
              </a:rPr>
              <a:t>c</a:t>
            </a:r>
            <a:r>
              <a:rPr sz="3200" dirty="0" err="1">
                <a:latin typeface="Calibri"/>
                <a:cs typeface="Calibri"/>
              </a:rPr>
              <a:t>al</a:t>
            </a:r>
            <a:r>
              <a:rPr lang="nb-NO" sz="320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or </a:t>
            </a:r>
          </a:p>
          <a:p>
            <a:pPr marL="469900" marR="196215" indent="-457200">
              <a:lnSpc>
                <a:spcPct val="100000"/>
              </a:lnSpc>
              <a:spcBef>
                <a:spcPts val="76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nb-NO" sz="3200" dirty="0" err="1">
                <a:latin typeface="Calibri"/>
                <a:cs typeface="Calibri"/>
              </a:rPr>
              <a:t>P</a:t>
            </a:r>
            <a:r>
              <a:rPr sz="3200" dirty="0" err="1">
                <a:latin typeface="Calibri"/>
                <a:cs typeface="Calibri"/>
              </a:rPr>
              <a:t>osi</a:t>
            </a:r>
            <a:r>
              <a:rPr lang="nb-NO" sz="3200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lang="nb-NO" sz="3200" spc="-5" dirty="0">
                <a:latin typeface="Calibri"/>
                <a:cs typeface="Calibri"/>
              </a:rPr>
              <a:t>t</a:t>
            </a:r>
          </a:p>
          <a:p>
            <a:pPr marL="355600" marR="196215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endParaRPr lang="nb-NO" sz="3200" spc="-5" dirty="0">
              <a:latin typeface="Calibri"/>
              <a:cs typeface="Calibri"/>
            </a:endParaRPr>
          </a:p>
          <a:p>
            <a:pPr marL="355600" marR="196215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200" dirty="0">
                <a:cs typeface="Calibri"/>
              </a:rPr>
              <a:t>O</a:t>
            </a:r>
            <a:r>
              <a:rPr lang="en-US" sz="3200" spc="-20" dirty="0">
                <a:cs typeface="Calibri"/>
              </a:rPr>
              <a:t>r</a:t>
            </a:r>
            <a:r>
              <a:rPr lang="en-US" sz="3200" dirty="0">
                <a:cs typeface="Calibri"/>
              </a:rPr>
              <a:t>i</a:t>
            </a:r>
            <a:r>
              <a:rPr lang="en-US" sz="3200" spc="-15" dirty="0">
                <a:cs typeface="Calibri"/>
              </a:rPr>
              <a:t>g</a:t>
            </a:r>
            <a:r>
              <a:rPr lang="en-US" sz="3200" dirty="0">
                <a:cs typeface="Calibri"/>
              </a:rPr>
              <a:t>in</a:t>
            </a:r>
            <a:r>
              <a:rPr lang="en-US" sz="3200" spc="-10" dirty="0">
                <a:cs typeface="Calibri"/>
              </a:rPr>
              <a:t>:</a:t>
            </a:r>
            <a:r>
              <a:rPr lang="en-US" sz="3200" dirty="0">
                <a:cs typeface="Calibri"/>
              </a:rPr>
              <a:t> S</a:t>
            </a:r>
            <a:r>
              <a:rPr lang="en-US" sz="3200" spc="-5" dirty="0">
                <a:cs typeface="Calibri"/>
              </a:rPr>
              <a:t>o</a:t>
            </a:r>
            <a:r>
              <a:rPr lang="en-US" sz="3200" spc="-15" dirty="0">
                <a:cs typeface="Calibri"/>
              </a:rPr>
              <a:t>c</a:t>
            </a:r>
            <a:r>
              <a:rPr lang="en-US" sz="3200" dirty="0">
                <a:cs typeface="Calibri"/>
              </a:rPr>
              <a:t>ial s</a:t>
            </a:r>
            <a:r>
              <a:rPr lang="en-US" sz="3200" spc="-15" dirty="0">
                <a:cs typeface="Calibri"/>
              </a:rPr>
              <a:t>c</a:t>
            </a:r>
            <a:r>
              <a:rPr lang="en-US" sz="3200" dirty="0">
                <a:cs typeface="Calibri"/>
              </a:rPr>
              <a:t>i</a:t>
            </a:r>
            <a:r>
              <a:rPr lang="en-US" sz="3200" spc="-20" dirty="0">
                <a:cs typeface="Calibri"/>
              </a:rPr>
              <a:t>e</a:t>
            </a:r>
            <a:r>
              <a:rPr lang="en-US" sz="3200" dirty="0">
                <a:cs typeface="Calibri"/>
              </a:rPr>
              <a:t>n</a:t>
            </a:r>
            <a:r>
              <a:rPr lang="en-US" sz="3200" spc="-15" dirty="0">
                <a:cs typeface="Calibri"/>
              </a:rPr>
              <a:t>ce</a:t>
            </a:r>
            <a:r>
              <a:rPr lang="en-US" sz="3200" dirty="0"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118745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8715">
              <a:lnSpc>
                <a:spcPct val="100000"/>
              </a:lnSpc>
            </a:pPr>
            <a:r>
              <a:rPr dirty="0">
                <a:solidFill>
                  <a:srgbClr val="800000"/>
                </a:solidFill>
              </a:rPr>
              <a:t>MET</a:t>
            </a:r>
            <a:r>
              <a:rPr spc="-5" dirty="0">
                <a:solidFill>
                  <a:srgbClr val="800000"/>
                </a:solidFill>
              </a:rPr>
              <a:t>H</a:t>
            </a:r>
            <a:r>
              <a:rPr dirty="0">
                <a:solidFill>
                  <a:srgbClr val="800000"/>
                </a:solidFill>
              </a:rPr>
              <a:t>O</a:t>
            </a:r>
            <a:r>
              <a:rPr spc="-5" dirty="0">
                <a:solidFill>
                  <a:srgbClr val="800000"/>
                </a:solidFill>
              </a:rPr>
              <a:t>D</a:t>
            </a:r>
            <a:r>
              <a:rPr dirty="0">
                <a:solidFill>
                  <a:srgbClr val="80000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023" y="2059445"/>
            <a:ext cx="6664325" cy="3454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dirty="0">
                <a:latin typeface="Calibri"/>
                <a:cs typeface="Calibri"/>
              </a:rPr>
              <a:t>In</a:t>
            </a:r>
            <a:r>
              <a:rPr lang="en-GB" sz="3200" spc="-15" dirty="0">
                <a:latin typeface="Calibri"/>
                <a:cs typeface="Calibri"/>
              </a:rPr>
              <a:t>te</a:t>
            </a:r>
            <a:r>
              <a:rPr lang="en-GB" sz="3200" spc="-20" dirty="0">
                <a:latin typeface="Calibri"/>
                <a:cs typeface="Calibri"/>
              </a:rPr>
              <a:t>r</a:t>
            </a:r>
            <a:r>
              <a:rPr lang="en-GB" sz="3200" spc="-15" dirty="0">
                <a:latin typeface="Calibri"/>
                <a:cs typeface="Calibri"/>
              </a:rPr>
              <a:t>v</a:t>
            </a:r>
            <a:r>
              <a:rPr lang="en-GB" sz="3200" dirty="0">
                <a:latin typeface="Calibri"/>
                <a:cs typeface="Calibri"/>
              </a:rPr>
              <a:t>i</a:t>
            </a:r>
            <a:r>
              <a:rPr lang="en-GB" sz="3200" spc="-20" dirty="0">
                <a:latin typeface="Calibri"/>
                <a:cs typeface="Calibri"/>
              </a:rPr>
              <a:t>ew</a:t>
            </a:r>
          </a:p>
          <a:p>
            <a:pPr marL="355600" indent="-342900"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spc="-5" dirty="0">
                <a:cs typeface="Calibri"/>
              </a:rPr>
              <a:t>Do</a:t>
            </a:r>
            <a:r>
              <a:rPr lang="en-GB" sz="3200" spc="-15" dirty="0">
                <a:cs typeface="Calibri"/>
              </a:rPr>
              <a:t>c</a:t>
            </a:r>
            <a:r>
              <a:rPr lang="en-GB" sz="3200" dirty="0">
                <a:cs typeface="Calibri"/>
              </a:rPr>
              <a:t>u</a:t>
            </a:r>
            <a:r>
              <a:rPr lang="en-GB" sz="3200" spc="-25" dirty="0">
                <a:cs typeface="Calibri"/>
              </a:rPr>
              <a:t>me</a:t>
            </a:r>
            <a:r>
              <a:rPr lang="en-GB" sz="3200" dirty="0">
                <a:cs typeface="Calibri"/>
              </a:rPr>
              <a:t>nts</a:t>
            </a:r>
            <a:endParaRPr lang="en-GB"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dirty="0">
                <a:latin typeface="Calibri"/>
                <a:cs typeface="Calibri"/>
              </a:rPr>
              <a:t>Obs</a:t>
            </a:r>
            <a:r>
              <a:rPr lang="en-GB" sz="3200" spc="-20" dirty="0">
                <a:latin typeface="Calibri"/>
                <a:cs typeface="Calibri"/>
              </a:rPr>
              <a:t>er</a:t>
            </a:r>
            <a:r>
              <a:rPr lang="en-GB" sz="3200" spc="-15" dirty="0">
                <a:latin typeface="Calibri"/>
                <a:cs typeface="Calibri"/>
              </a:rPr>
              <a:t>v</a:t>
            </a:r>
            <a:r>
              <a:rPr lang="en-GB" sz="3200" spc="15" dirty="0">
                <a:latin typeface="Calibri"/>
                <a:cs typeface="Calibri"/>
              </a:rPr>
              <a:t>ation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dirty="0">
                <a:latin typeface="Calibri"/>
                <a:cs typeface="Calibri"/>
              </a:rPr>
              <a:t>Coding</a:t>
            </a:r>
            <a:r>
              <a:rPr lang="en-GB" sz="3200" spc="-5" dirty="0">
                <a:latin typeface="Calibri"/>
                <a:cs typeface="Calibri"/>
              </a:rPr>
              <a:t> (GT)</a:t>
            </a:r>
            <a:endParaRPr lang="en-GB"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3200" dirty="0">
                <a:latin typeface="Calibri"/>
                <a:cs typeface="Calibri"/>
              </a:rPr>
              <a:t>In</a:t>
            </a:r>
            <a:r>
              <a:rPr lang="en-GB" sz="3200" spc="-15" dirty="0">
                <a:latin typeface="Calibri"/>
                <a:cs typeface="Calibri"/>
              </a:rPr>
              <a:t>te</a:t>
            </a:r>
            <a:r>
              <a:rPr lang="en-GB" sz="3200" spc="-20" dirty="0">
                <a:latin typeface="Calibri"/>
                <a:cs typeface="Calibri"/>
              </a:rPr>
              <a:t>r</a:t>
            </a:r>
            <a:r>
              <a:rPr lang="en-GB" sz="3200" dirty="0">
                <a:latin typeface="Calibri"/>
                <a:cs typeface="Calibri"/>
              </a:rPr>
              <a:t>p</a:t>
            </a:r>
            <a:r>
              <a:rPr lang="en-GB" sz="3200" spc="-20" dirty="0">
                <a:latin typeface="Calibri"/>
                <a:cs typeface="Calibri"/>
              </a:rPr>
              <a:t>re</a:t>
            </a:r>
            <a:r>
              <a:rPr lang="en-GB" sz="3200" spc="10" dirty="0">
                <a:latin typeface="Calibri"/>
                <a:cs typeface="Calibri"/>
              </a:rPr>
              <a:t>tati</a:t>
            </a:r>
            <a:r>
              <a:rPr lang="en-GB" sz="3200" spc="-5" dirty="0">
                <a:latin typeface="Calibri"/>
                <a:cs typeface="Calibri"/>
              </a:rPr>
              <a:t>o</a:t>
            </a:r>
            <a:r>
              <a:rPr lang="en-GB" sz="3200" dirty="0">
                <a:latin typeface="Calibri"/>
                <a:cs typeface="Calibri"/>
              </a:rPr>
              <a:t>n (</a:t>
            </a:r>
            <a:r>
              <a:rPr lang="en-GB" sz="3200" spc="-25" dirty="0">
                <a:latin typeface="Calibri"/>
                <a:cs typeface="Calibri"/>
              </a:rPr>
              <a:t>G</a:t>
            </a:r>
            <a:r>
              <a:rPr lang="en-GB" sz="3200" dirty="0">
                <a:latin typeface="Calibri"/>
                <a:cs typeface="Calibri"/>
              </a:rPr>
              <a:t>T)</a:t>
            </a:r>
          </a:p>
          <a:p>
            <a:pPr marL="469900" lvl="1">
              <a:spcBef>
                <a:spcPts val="760"/>
              </a:spcBef>
              <a:tabLst>
                <a:tab pos="355600" algn="l"/>
              </a:tabLst>
            </a:pPr>
            <a:r>
              <a:rPr lang="en-GB" sz="3200" dirty="0">
                <a:latin typeface="Calibri"/>
                <a:cs typeface="Calibri"/>
              </a:rPr>
              <a:t>(S</a:t>
            </a:r>
            <a:r>
              <a:rPr lang="en-GB" sz="3200" spc="-15" dirty="0">
                <a:latin typeface="Calibri"/>
                <a:cs typeface="Calibri"/>
              </a:rPr>
              <a:t>ta</a:t>
            </a:r>
            <a:r>
              <a:rPr lang="en-GB" sz="3200" spc="-20" dirty="0">
                <a:latin typeface="Calibri"/>
                <a:cs typeface="Calibri"/>
              </a:rPr>
              <a:t>ke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lang="en-GB" sz="3200" spc="-25" dirty="0">
                <a:latin typeface="Calibri"/>
                <a:cs typeface="Calibri"/>
              </a:rPr>
              <a:t>2005</a:t>
            </a:r>
            <a:r>
              <a:rPr lang="en-GB" sz="3200" dirty="0">
                <a:latin typeface="Calibri"/>
                <a:cs typeface="Calibri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49225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1301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149850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1376</Words>
  <Application>Microsoft Macintosh PowerPoint</Application>
  <PresentationFormat>Egendefinert</PresentationFormat>
  <Paragraphs>172</Paragraphs>
  <Slides>26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Roboto</vt:lpstr>
      <vt:lpstr>Times New Roman</vt:lpstr>
      <vt:lpstr>Office Theme</vt:lpstr>
      <vt:lpstr>PowerPoint-presentasjon</vt:lpstr>
      <vt:lpstr>WHAT IS A CS?</vt:lpstr>
      <vt:lpstr>From a case we can</vt:lpstr>
      <vt:lpstr>PowerPoint-presentasjon</vt:lpstr>
      <vt:lpstr>A case is an example of something</vt:lpstr>
      <vt:lpstr>A case in its context </vt:lpstr>
      <vt:lpstr>A case in its context </vt:lpstr>
      <vt:lpstr>PARADIGM</vt:lpstr>
      <vt:lpstr>METHODS</vt:lpstr>
      <vt:lpstr>TYPES OF CASE STUDIES</vt:lpstr>
      <vt:lpstr>CASE STUDY EXAMPLES 1 </vt:lpstr>
      <vt:lpstr>CASE STUDY EXAMPLES 2 </vt:lpstr>
      <vt:lpstr>Description of the case</vt:lpstr>
      <vt:lpstr>Description of the case</vt:lpstr>
      <vt:lpstr>  Case 3 Chatbot in NAV</vt:lpstr>
      <vt:lpstr>From the chatbot log</vt:lpstr>
      <vt:lpstr>Married to a single mother</vt:lpstr>
      <vt:lpstr>PowerPoint-presentasjon</vt:lpstr>
      <vt:lpstr>Talk in groups</vt:lpstr>
      <vt:lpstr>CASE STUDY RESEARCH</vt:lpstr>
      <vt:lpstr>CASE STUDY RESEARCH</vt:lpstr>
      <vt:lpstr>SELECTING A CASE</vt:lpstr>
      <vt:lpstr>PowerPoint-presentasjon</vt:lpstr>
      <vt:lpstr>DESCRIBING THE CASE 2</vt:lpstr>
      <vt:lpstr>ISSUES TO CONSIDER</vt:lpstr>
      <vt:lpstr>Literature not listed on syllabus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CS.pptx</dc:title>
  <dc:creator>Sisse Finken</dc:creator>
  <cp:lastModifiedBy>Guri Birgitte Verne</cp:lastModifiedBy>
  <cp:revision>87</cp:revision>
  <cp:lastPrinted>2023-02-14T12:44:43Z</cp:lastPrinted>
  <dcterms:created xsi:type="dcterms:W3CDTF">2015-03-06T13:10:34Z</dcterms:created>
  <dcterms:modified xsi:type="dcterms:W3CDTF">2024-02-07T12:57:11Z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2013-09-23T00:00:00Z</vt:filetime>
  </property>
  <property fmtid="{D5CDD505-2E9C-101B-9397-08002B2CF9AE}" pid="3" name="LastSaved">
    <vt:filetime>2015-03-06T00:00:00Z</vt:filetime>
  </property>
</Properties>
</file>