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2"/>
  </p:notesMasterIdLst>
  <p:handoutMasterIdLst>
    <p:handoutMasterId r:id="rId23"/>
  </p:handoutMasterIdLst>
  <p:sldIdLst>
    <p:sldId id="681" r:id="rId2"/>
    <p:sldId id="610" r:id="rId3"/>
    <p:sldId id="682" r:id="rId4"/>
    <p:sldId id="683" r:id="rId5"/>
    <p:sldId id="684" r:id="rId6"/>
    <p:sldId id="685" r:id="rId7"/>
    <p:sldId id="650" r:id="rId8"/>
    <p:sldId id="686" r:id="rId9"/>
    <p:sldId id="687" r:id="rId10"/>
    <p:sldId id="644" r:id="rId11"/>
    <p:sldId id="688" r:id="rId12"/>
    <p:sldId id="690" r:id="rId13"/>
    <p:sldId id="563" r:id="rId14"/>
    <p:sldId id="689" r:id="rId15"/>
    <p:sldId id="659" r:id="rId16"/>
    <p:sldId id="691" r:id="rId17"/>
    <p:sldId id="599" r:id="rId18"/>
    <p:sldId id="602" r:id="rId19"/>
    <p:sldId id="609" r:id="rId20"/>
    <p:sldId id="606" r:id="rId21"/>
  </p:sldIdLst>
  <p:sldSz cx="9144000" cy="6858000" type="screen4x3"/>
  <p:notesSz cx="6845300" cy="91313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folHlink"/>
      </a:buClr>
      <a:buSzPct val="85000"/>
      <a:buFont typeface="Wingdings" charset="2"/>
      <a:defRPr sz="1400" kern="1200">
        <a:solidFill>
          <a:schemeClr val="tx1"/>
        </a:solidFill>
        <a:latin typeface="Tahoma" charset="0"/>
        <a:ea typeface="ＭＳ Ｐゴシック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folHlink"/>
      </a:buClr>
      <a:buSzPct val="85000"/>
      <a:buFont typeface="Wingdings" charset="2"/>
      <a:defRPr sz="1400" kern="1200">
        <a:solidFill>
          <a:schemeClr val="tx1"/>
        </a:solidFill>
        <a:latin typeface="Tahoma" charset="0"/>
        <a:ea typeface="ＭＳ Ｐゴシック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folHlink"/>
      </a:buClr>
      <a:buSzPct val="85000"/>
      <a:buFont typeface="Wingdings" charset="2"/>
      <a:defRPr sz="1400" kern="1200">
        <a:solidFill>
          <a:schemeClr val="tx1"/>
        </a:solidFill>
        <a:latin typeface="Tahoma" charset="0"/>
        <a:ea typeface="ＭＳ Ｐゴシック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folHlink"/>
      </a:buClr>
      <a:buSzPct val="85000"/>
      <a:buFont typeface="Wingdings" charset="2"/>
      <a:defRPr sz="1400" kern="1200">
        <a:solidFill>
          <a:schemeClr val="tx1"/>
        </a:solidFill>
        <a:latin typeface="Tahoma" charset="0"/>
        <a:ea typeface="ＭＳ Ｐゴシック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folHlink"/>
      </a:buClr>
      <a:buSzPct val="85000"/>
      <a:buFont typeface="Wingdings" charset="2"/>
      <a:defRPr sz="1400" kern="1200">
        <a:solidFill>
          <a:schemeClr val="tx1"/>
        </a:solidFill>
        <a:latin typeface="Tahom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ding pictures" id="{5C235A0F-F979-9343-8F0F-8B5AE1A026E3}">
          <p14:sldIdLst>
            <p14:sldId id="681"/>
            <p14:sldId id="610"/>
            <p14:sldId id="682"/>
            <p14:sldId id="683"/>
            <p14:sldId id="684"/>
            <p14:sldId id="685"/>
            <p14:sldId id="650"/>
            <p14:sldId id="686"/>
            <p14:sldId id="687"/>
            <p14:sldId id="644"/>
            <p14:sldId id="688"/>
            <p14:sldId id="690"/>
            <p14:sldId id="563"/>
            <p14:sldId id="689"/>
          </p14:sldIdLst>
        </p14:section>
        <p14:section name="Håvards slides" id="{62ABD9B8-FB11-B54C-BFC8-268EBC9B0809}">
          <p14:sldIdLst>
            <p14:sldId id="659"/>
            <p14:sldId id="691"/>
            <p14:sldId id="599"/>
            <p14:sldId id="602"/>
            <p14:sldId id="609"/>
            <p14:sldId id="6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clrMru>
    <a:srgbClr val="DDDDDD"/>
    <a:srgbClr val="C0C0C0"/>
    <a:srgbClr val="CCECFF"/>
    <a:srgbClr val="66CCFF"/>
    <a:srgbClr val="3366FF"/>
    <a:srgbClr val="0066FF"/>
    <a:srgbClr val="3399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08"/>
    <p:restoredTop sz="88333" autoAdjust="0"/>
  </p:normalViewPr>
  <p:slideViewPr>
    <p:cSldViewPr snapToGrid="0">
      <p:cViewPr>
        <p:scale>
          <a:sx n="105" d="100"/>
          <a:sy n="105" d="100"/>
        </p:scale>
        <p:origin x="1776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endParaRPr lang="nb-NO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985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endParaRPr lang="nb-NO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endParaRPr lang="nb-NO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985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fld id="{E74CE880-91FD-4421-9A7B-BEAC5B43C8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84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endParaRPr lang="nb-NO"/>
          </a:p>
        </p:txBody>
      </p:sp>
      <p:sp>
        <p:nvSpPr>
          <p:cNvPr id="1177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7985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endParaRPr lang="nb-NO"/>
          </a:p>
        </p:txBody>
      </p:sp>
      <p:sp>
        <p:nvSpPr>
          <p:cNvPr id="1741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85800"/>
            <a:ext cx="4565650" cy="3424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77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337050"/>
            <a:ext cx="547687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77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endParaRPr lang="nb-NO"/>
          </a:p>
        </p:txBody>
      </p:sp>
      <p:sp>
        <p:nvSpPr>
          <p:cNvPr id="1177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985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fld id="{EBF1B11A-1591-436C-9FCB-B45FBF3E51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71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373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62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530" y="4337368"/>
            <a:ext cx="5476240" cy="41090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46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373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88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530" y="4337368"/>
            <a:ext cx="5476240" cy="41090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373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62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530" y="4337368"/>
            <a:ext cx="5476240" cy="41090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99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373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62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530" y="4337368"/>
            <a:ext cx="5476240" cy="41090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964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>
              <a:ea typeface="ＭＳ Ｐゴシック" charset="-128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37931725" indent="-37474525" defTabSz="92075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E16E3226-7282-48EC-837D-A616BAFB6F5C}" type="slidenum">
              <a:rPr lang="en-US" sz="1200">
                <a:latin typeface="Arial" charset="0"/>
              </a:rPr>
              <a:pPr eaLnBrk="1" hangingPunct="1"/>
              <a:t>13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373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62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530" y="4337368"/>
            <a:ext cx="5476240" cy="41090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24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373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70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530" y="4337368"/>
            <a:ext cx="5476240" cy="41090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373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62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530" y="4337368"/>
            <a:ext cx="5476240" cy="41090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54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373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49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530" y="4337368"/>
            <a:ext cx="5476240" cy="41090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373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806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530" y="4337368"/>
            <a:ext cx="5476240" cy="41090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373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52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530" y="4337368"/>
            <a:ext cx="5476240" cy="41090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373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62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530" y="4337368"/>
            <a:ext cx="5476240" cy="41090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373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216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530" y="4337368"/>
            <a:ext cx="5476240" cy="41090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373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62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530" y="4337368"/>
            <a:ext cx="5476240" cy="41090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03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373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62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530" y="4337368"/>
            <a:ext cx="5476240" cy="41090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75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373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62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530" y="4337368"/>
            <a:ext cx="5476240" cy="41090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00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373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62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530" y="4337368"/>
            <a:ext cx="5476240" cy="41090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19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373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68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530" y="4337368"/>
            <a:ext cx="5476240" cy="41090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/>
              <a:t>Note:</a:t>
            </a:r>
            <a:r>
              <a:rPr lang="en-US" baseline="0" dirty="0"/>
              <a:t> if u and v are 0, </a:t>
            </a:r>
            <a:r>
              <a:rPr lang="en-US" baseline="0" dirty="0" err="1"/>
              <a:t>cos</a:t>
            </a:r>
            <a:r>
              <a:rPr lang="en-US" baseline="0" dirty="0"/>
              <a:t>(0)=1 has a lot of weight. So, we normalize “harder” by multiplying with 1/8. On the left and upper edge, one of the </a:t>
            </a:r>
            <a:r>
              <a:rPr lang="en-US" baseline="0" dirty="0" err="1"/>
              <a:t>cos</a:t>
            </a:r>
            <a:r>
              <a:rPr lang="en-US" baseline="0" dirty="0"/>
              <a:t> values is 1, so we multiply with </a:t>
            </a:r>
            <a:r>
              <a:rPr lang="en-US" baseline="0" dirty="0" err="1"/>
              <a:t>sqrt</a:t>
            </a:r>
            <a:r>
              <a:rPr lang="en-US" baseline="0" dirty="0"/>
              <a:t>(1/8)*</a:t>
            </a:r>
            <a:r>
              <a:rPr lang="en-US" baseline="0" dirty="0" err="1"/>
              <a:t>sqrt</a:t>
            </a:r>
            <a:r>
              <a:rPr lang="en-US" baseline="0" dirty="0"/>
              <a:t>(2/8)=1/4*</a:t>
            </a:r>
            <a:r>
              <a:rPr lang="en-US" baseline="0" dirty="0" err="1"/>
              <a:t>sqrt</a:t>
            </a:r>
            <a:r>
              <a:rPr lang="en-US" baseline="0" dirty="0"/>
              <a:t>(1/2)=1/5.66. Inside, no </a:t>
            </a:r>
            <a:r>
              <a:rPr lang="en-US" baseline="0" dirty="0" err="1"/>
              <a:t>cos</a:t>
            </a:r>
            <a:r>
              <a:rPr lang="en-US" baseline="0" dirty="0"/>
              <a:t> values are 1, so we multiply with </a:t>
            </a:r>
            <a:r>
              <a:rPr lang="en-US" baseline="0" dirty="0" err="1"/>
              <a:t>sqrt</a:t>
            </a:r>
            <a:r>
              <a:rPr lang="en-US" baseline="0" dirty="0"/>
              <a:t>(2/8)^2=1/4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373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68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530" y="4337368"/>
            <a:ext cx="5476240" cy="41090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/>
              <a:t>Note:</a:t>
            </a:r>
            <a:r>
              <a:rPr lang="en-US" baseline="0" dirty="0"/>
              <a:t> if u and v are 0, </a:t>
            </a:r>
            <a:r>
              <a:rPr lang="en-US" baseline="0" dirty="0" err="1"/>
              <a:t>cos</a:t>
            </a:r>
            <a:r>
              <a:rPr lang="en-US" baseline="0" dirty="0"/>
              <a:t>(0)=1 has a lot of weight. So, we normalize “harder” by multiplying with 1/8. On the left and upper edge, one of the </a:t>
            </a:r>
            <a:r>
              <a:rPr lang="en-US" baseline="0" dirty="0" err="1"/>
              <a:t>cos</a:t>
            </a:r>
            <a:r>
              <a:rPr lang="en-US" baseline="0" dirty="0"/>
              <a:t> values is 1, so we multiply with </a:t>
            </a:r>
            <a:r>
              <a:rPr lang="en-US" baseline="0" dirty="0" err="1"/>
              <a:t>sqrt</a:t>
            </a:r>
            <a:r>
              <a:rPr lang="en-US" baseline="0" dirty="0"/>
              <a:t>(1/8)*</a:t>
            </a:r>
            <a:r>
              <a:rPr lang="en-US" baseline="0" dirty="0" err="1"/>
              <a:t>sqrt</a:t>
            </a:r>
            <a:r>
              <a:rPr lang="en-US" baseline="0" dirty="0"/>
              <a:t>(2/8)=1/4*</a:t>
            </a:r>
            <a:r>
              <a:rPr lang="en-US" baseline="0" dirty="0" err="1"/>
              <a:t>sqrt</a:t>
            </a:r>
            <a:r>
              <a:rPr lang="en-US" baseline="0" dirty="0"/>
              <a:t>(1/2)=1/5.66. Inside, no </a:t>
            </a:r>
            <a:r>
              <a:rPr lang="en-US" baseline="0" dirty="0" err="1"/>
              <a:t>cos</a:t>
            </a:r>
            <a:r>
              <a:rPr lang="en-US" baseline="0" dirty="0"/>
              <a:t> values are 1, so we multiply with </a:t>
            </a:r>
            <a:r>
              <a:rPr lang="en-US" baseline="0" dirty="0" err="1"/>
              <a:t>sqrt</a:t>
            </a:r>
            <a:r>
              <a:rPr lang="en-US" baseline="0" dirty="0"/>
              <a:t>(2/8)^2=1/4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811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373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62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4530" y="4337368"/>
            <a:ext cx="5476240" cy="410908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9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8175" y="1708150"/>
            <a:ext cx="7772400" cy="1462088"/>
          </a:xfrm>
        </p:spPr>
        <p:txBody>
          <a:bodyPr rIns="91440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5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Ins="91440"/>
          <a:lstStyle>
            <a:lvl1pPr marL="0" indent="0" algn="ctr">
              <a:buFont typeface="Wingdings" pitchFamily="-96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5132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15235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58000" y="127000"/>
            <a:ext cx="2286000" cy="63881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0" y="127000"/>
            <a:ext cx="6705600" cy="63881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95922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tel, 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12738" y="127000"/>
            <a:ext cx="8797925" cy="56197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0" y="866775"/>
            <a:ext cx="4495800" cy="564832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iagram 3"/>
          <p:cNvSpPr>
            <a:spLocks noGrp="1"/>
          </p:cNvSpPr>
          <p:nvPr>
            <p:ph type="chart" sz="half" idx="2"/>
          </p:nvPr>
        </p:nvSpPr>
        <p:spPr>
          <a:xfrm>
            <a:off x="4648200" y="866775"/>
            <a:ext cx="4495800" cy="5648325"/>
          </a:xfrm>
        </p:spPr>
        <p:txBody>
          <a:bodyPr/>
          <a:lstStyle/>
          <a:p>
            <a:pPr lvl="0"/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823650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tel og tekst over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12738" y="127000"/>
            <a:ext cx="8797925" cy="56197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0" y="866775"/>
            <a:ext cx="9144000" cy="274796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0" y="3767138"/>
            <a:ext cx="9144000" cy="274796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994950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4963"/>
            <a:ext cx="4037013" cy="3976687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6613" y="1604963"/>
            <a:ext cx="4038600" cy="39766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3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30373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79133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0" y="866775"/>
            <a:ext cx="4495800" cy="564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866775"/>
            <a:ext cx="4495800" cy="564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1460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25252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45236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76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63696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529318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50" name="Rectangle 2"/>
          <p:cNvSpPr>
            <a:spLocks noChangeArrowheads="1"/>
          </p:cNvSpPr>
          <p:nvPr/>
        </p:nvSpPr>
        <p:spPr bwMode="auto">
          <a:xfrm>
            <a:off x="107950" y="131763"/>
            <a:ext cx="928688" cy="598487"/>
          </a:xfrm>
          <a:prstGeom prst="rect">
            <a:avLst/>
          </a:prstGeom>
          <a:gradFill rotWithShape="1">
            <a:gsLst>
              <a:gs pos="0">
                <a:srgbClr val="FE7519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2738" y="127000"/>
            <a:ext cx="87979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3600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66775"/>
            <a:ext cx="9144000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54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54053" name="Text Box 5"/>
          <p:cNvSpPr txBox="1">
            <a:spLocks noChangeArrowheads="1"/>
          </p:cNvSpPr>
          <p:nvPr/>
        </p:nvSpPr>
        <p:spPr bwMode="auto">
          <a:xfrm>
            <a:off x="1725613" y="6654800"/>
            <a:ext cx="5113337" cy="2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252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sz="900" dirty="0">
                <a:latin typeface="Arial" charset="0"/>
              </a:rPr>
              <a:t>IN5050</a:t>
            </a:r>
          </a:p>
        </p:txBody>
      </p:sp>
      <p:sp>
        <p:nvSpPr>
          <p:cNvPr id="1154054" name="Rectangle 6"/>
          <p:cNvSpPr>
            <a:spLocks noChangeArrowheads="1"/>
          </p:cNvSpPr>
          <p:nvPr/>
        </p:nvSpPr>
        <p:spPr bwMode="gray">
          <a:xfrm>
            <a:off x="9525" y="638175"/>
            <a:ext cx="9123363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nb-NO" sz="240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163" y="6665913"/>
            <a:ext cx="19669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54056" name="Rectangle 8"/>
          <p:cNvSpPr>
            <a:spLocks noChangeArrowheads="1"/>
          </p:cNvSpPr>
          <p:nvPr/>
        </p:nvSpPr>
        <p:spPr bwMode="auto">
          <a:xfrm rot="-5400000">
            <a:off x="-165894" y="378619"/>
            <a:ext cx="731838" cy="635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80808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1033" name="Picture 9" descr="Picture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551"/>
          <a:stretch>
            <a:fillRect/>
          </a:stretch>
        </p:blipFill>
        <p:spPr bwMode="auto">
          <a:xfrm>
            <a:off x="15875" y="6572250"/>
            <a:ext cx="31253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4058" name="Rectangle 10"/>
          <p:cNvSpPr>
            <a:spLocks noChangeArrowheads="1"/>
          </p:cNvSpPr>
          <p:nvPr/>
        </p:nvSpPr>
        <p:spPr bwMode="gray">
          <a:xfrm flipV="1">
            <a:off x="311150" y="6588125"/>
            <a:ext cx="8821738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nb-NO" sz="2400"/>
          </a:p>
        </p:txBody>
      </p:sp>
      <p:sp>
        <p:nvSpPr>
          <p:cNvPr id="1154059" name="Text Box 11"/>
          <p:cNvSpPr txBox="1">
            <a:spLocks noChangeArrowheads="1"/>
          </p:cNvSpPr>
          <p:nvPr/>
        </p:nvSpPr>
        <p:spPr bwMode="auto">
          <a:xfrm>
            <a:off x="246063" y="6630988"/>
            <a:ext cx="149225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252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000" b="1"/>
              <a:t>University of Oslo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3" r:id="rId14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12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Tahoma" charset="0"/>
        <a:buChar char="−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" charset="2"/>
        <a:buChar char="§"/>
        <a:defRPr sz="19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charset="2"/>
        <a:buChar char="q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96" charset="2"/>
        <a:buChar char="q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96" charset="2"/>
        <a:buChar char="q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96" charset="2"/>
        <a:buChar char="q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96" charset="2"/>
        <a:buChar char="q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Codec 63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52758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</a:t>
            </a:r>
            <a:endParaRPr kumimoji="0" lang="en-US" sz="1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100" dirty="0">
                <a:latin typeface="Tahoma" pitchFamily="-96" charset="0"/>
              </a:rPr>
              <a:t>(current)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3977" y="3206560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n-1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000" dirty="0">
                <a:latin typeface="Tahoma" pitchFamily="-96" charset="0"/>
              </a:rPr>
              <a:t>(reference)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5116" y="1222055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900" dirty="0">
                <a:latin typeface="Tahoma" pitchFamily="-96" charset="0"/>
              </a:rPr>
              <a:t>Load YUV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206518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DCT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187578" y="5044684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iDCT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235775" y="5044683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iQuant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229461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Quant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275347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Entropy coding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77953" y="2575149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Motion estimation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86270" y="321137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Motion </a:t>
            </a:r>
            <a:r>
              <a:rPr kumimoji="0" lang="en-US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compen-sation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4" name="Straight Arrow Connector 3"/>
          <p:cNvCxnSpPr>
            <a:stCxn id="8" idx="3"/>
            <a:endCxn id="11" idx="1"/>
          </p:cNvCxnSpPr>
          <p:nvPr/>
        </p:nvCxnSpPr>
        <p:spPr bwMode="auto">
          <a:xfrm>
            <a:off x="5002744" y="2286000"/>
            <a:ext cx="22671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cxnSpLocks/>
            <a:stCxn id="11" idx="3"/>
            <a:endCxn id="13" idx="1"/>
          </p:cNvCxnSpPr>
          <p:nvPr/>
        </p:nvCxnSpPr>
        <p:spPr bwMode="auto">
          <a:xfrm>
            <a:off x="6025687" y="2286000"/>
            <a:ext cx="1249660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3" idx="3"/>
          </p:cNvCxnSpPr>
          <p:nvPr/>
        </p:nvCxnSpPr>
        <p:spPr bwMode="auto">
          <a:xfrm>
            <a:off x="8071573" y="2286000"/>
            <a:ext cx="414785" cy="210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11" idx="2"/>
            <a:endCxn id="10" idx="0"/>
          </p:cNvCxnSpPr>
          <p:nvPr/>
        </p:nvCxnSpPr>
        <p:spPr bwMode="auto">
          <a:xfrm>
            <a:off x="5627574" y="2553113"/>
            <a:ext cx="6314" cy="249157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10" idx="1"/>
            <a:endCxn id="9" idx="3"/>
          </p:cNvCxnSpPr>
          <p:nvPr/>
        </p:nvCxnSpPr>
        <p:spPr bwMode="auto">
          <a:xfrm flipH="1">
            <a:off x="4983804" y="5311796"/>
            <a:ext cx="251971" cy="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014" name="Elbow Connector 43013"/>
          <p:cNvCxnSpPr>
            <a:stCxn id="98" idx="1"/>
            <a:endCxn id="6" idx="2"/>
          </p:cNvCxnSpPr>
          <p:nvPr/>
        </p:nvCxnSpPr>
        <p:spPr bwMode="auto">
          <a:xfrm rot="10800000">
            <a:off x="752091" y="3740786"/>
            <a:ext cx="574325" cy="1562134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017" name="Oval 43016"/>
          <p:cNvSpPr/>
          <p:nvPr/>
        </p:nvSpPr>
        <p:spPr bwMode="auto">
          <a:xfrm>
            <a:off x="1340481" y="220536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831166" y="220536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48" name="Straight Arrow Connector 47"/>
          <p:cNvCxnSpPr>
            <a:stCxn id="43" idx="6"/>
            <a:endCxn id="8" idx="1"/>
          </p:cNvCxnSpPr>
          <p:nvPr/>
        </p:nvCxnSpPr>
        <p:spPr bwMode="auto">
          <a:xfrm>
            <a:off x="3982348" y="2286000"/>
            <a:ext cx="224170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2" idx="3"/>
            <a:endCxn id="43017" idx="2"/>
          </p:cNvCxnSpPr>
          <p:nvPr/>
        </p:nvCxnSpPr>
        <p:spPr bwMode="auto">
          <a:xfrm>
            <a:off x="1148984" y="2286000"/>
            <a:ext cx="19149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43017" idx="6"/>
            <a:endCxn id="43" idx="2"/>
          </p:cNvCxnSpPr>
          <p:nvPr/>
        </p:nvCxnSpPr>
        <p:spPr bwMode="auto">
          <a:xfrm>
            <a:off x="1491663" y="2286000"/>
            <a:ext cx="2339503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Elbow Connector 69"/>
          <p:cNvCxnSpPr>
            <a:stCxn id="14" idx="3"/>
            <a:endCxn id="15" idx="0"/>
          </p:cNvCxnSpPr>
          <p:nvPr/>
        </p:nvCxnSpPr>
        <p:spPr bwMode="auto">
          <a:xfrm>
            <a:off x="2474179" y="2842262"/>
            <a:ext cx="510204" cy="369115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1341699" y="275087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74" name="Straight Arrow Connector 73"/>
          <p:cNvCxnSpPr>
            <a:stCxn id="43017" idx="4"/>
            <a:endCxn id="73" idx="0"/>
          </p:cNvCxnSpPr>
          <p:nvPr/>
        </p:nvCxnSpPr>
        <p:spPr bwMode="auto">
          <a:xfrm>
            <a:off x="1416072" y="2366638"/>
            <a:ext cx="1218" cy="38423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Elbow Connector 76"/>
          <p:cNvCxnSpPr>
            <a:stCxn id="6" idx="3"/>
            <a:endCxn id="73" idx="4"/>
          </p:cNvCxnSpPr>
          <p:nvPr/>
        </p:nvCxnSpPr>
        <p:spPr bwMode="auto">
          <a:xfrm flipV="1">
            <a:off x="1150203" y="2912148"/>
            <a:ext cx="267087" cy="561525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73" idx="6"/>
            <a:endCxn id="14" idx="1"/>
          </p:cNvCxnSpPr>
          <p:nvPr/>
        </p:nvCxnSpPr>
        <p:spPr bwMode="auto">
          <a:xfrm>
            <a:off x="1492881" y="2831510"/>
            <a:ext cx="185072" cy="10752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7" idx="2"/>
            <a:endCxn id="2" idx="0"/>
          </p:cNvCxnSpPr>
          <p:nvPr/>
        </p:nvCxnSpPr>
        <p:spPr bwMode="auto">
          <a:xfrm>
            <a:off x="743229" y="1756281"/>
            <a:ext cx="7642" cy="262606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Rectangle 97"/>
          <p:cNvSpPr/>
          <p:nvPr/>
        </p:nvSpPr>
        <p:spPr bwMode="auto">
          <a:xfrm>
            <a:off x="1326415" y="503580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recon-</a:t>
            </a: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struction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100" name="Straight Arrow Connector 99"/>
          <p:cNvCxnSpPr>
            <a:stCxn id="9" idx="1"/>
            <a:endCxn id="98" idx="3"/>
          </p:cNvCxnSpPr>
          <p:nvPr/>
        </p:nvCxnSpPr>
        <p:spPr bwMode="auto">
          <a:xfrm flipH="1" flipV="1">
            <a:off x="2122641" y="5302920"/>
            <a:ext cx="2064937" cy="8877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Elbow Connector 102"/>
          <p:cNvCxnSpPr>
            <a:cxnSpLocks/>
            <a:stCxn id="6" idx="3"/>
            <a:endCxn id="98" idx="0"/>
          </p:cNvCxnSpPr>
          <p:nvPr/>
        </p:nvCxnSpPr>
        <p:spPr bwMode="auto">
          <a:xfrm>
            <a:off x="1150203" y="3473673"/>
            <a:ext cx="574325" cy="1562134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Elbow Connector 49"/>
          <p:cNvCxnSpPr>
            <a:stCxn id="15" idx="3"/>
            <a:endCxn id="43" idx="4"/>
          </p:cNvCxnSpPr>
          <p:nvPr/>
        </p:nvCxnSpPr>
        <p:spPr bwMode="auto">
          <a:xfrm flipV="1">
            <a:off x="3382496" y="2366638"/>
            <a:ext cx="524261" cy="1111852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4622910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Quantization Example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3038"/>
            <a:ext cx="4686300" cy="152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419475"/>
            <a:ext cx="47720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00200"/>
            <a:ext cx="2743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343400"/>
            <a:ext cx="37147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343400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5991225" y="1501334"/>
            <a:ext cx="317500" cy="153714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991225" y="1501334"/>
            <a:ext cx="2393950" cy="26035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52528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c63_encode_image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52758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</a:t>
            </a:r>
            <a:endParaRPr kumimoji="0" lang="en-US" sz="1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100" dirty="0">
                <a:latin typeface="Tahoma" pitchFamily="-96" charset="0"/>
              </a:rPr>
              <a:t>(current)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3977" y="3206560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n-1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000" dirty="0">
                <a:latin typeface="Tahoma" pitchFamily="-96" charset="0"/>
              </a:rPr>
              <a:t>(reference)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5116" y="1222055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Load YUV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206518" y="2018887"/>
            <a:ext cx="796226" cy="5342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DCT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187578" y="5044684"/>
            <a:ext cx="796226" cy="5342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iDCT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235775" y="5044683"/>
            <a:ext cx="796226" cy="5342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iQuant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229461" y="2018887"/>
            <a:ext cx="796226" cy="5342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Quant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275347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Entropy coding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77953" y="2575149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Motion estimation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86270" y="321137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Motion </a:t>
            </a:r>
            <a:r>
              <a:rPr kumimoji="0" lang="en-US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compen-sation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4" name="Straight Arrow Connector 3"/>
          <p:cNvCxnSpPr>
            <a:stCxn id="8" idx="3"/>
            <a:endCxn id="11" idx="1"/>
          </p:cNvCxnSpPr>
          <p:nvPr/>
        </p:nvCxnSpPr>
        <p:spPr bwMode="auto">
          <a:xfrm>
            <a:off x="5002744" y="2286000"/>
            <a:ext cx="22671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cxnSpLocks/>
            <a:stCxn id="11" idx="3"/>
            <a:endCxn id="13" idx="1"/>
          </p:cNvCxnSpPr>
          <p:nvPr/>
        </p:nvCxnSpPr>
        <p:spPr bwMode="auto">
          <a:xfrm>
            <a:off x="6025687" y="2286000"/>
            <a:ext cx="1249660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3" idx="3"/>
          </p:cNvCxnSpPr>
          <p:nvPr/>
        </p:nvCxnSpPr>
        <p:spPr bwMode="auto">
          <a:xfrm>
            <a:off x="8071573" y="2286000"/>
            <a:ext cx="414785" cy="210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11" idx="2"/>
            <a:endCxn id="10" idx="0"/>
          </p:cNvCxnSpPr>
          <p:nvPr/>
        </p:nvCxnSpPr>
        <p:spPr bwMode="auto">
          <a:xfrm>
            <a:off x="5627574" y="2553113"/>
            <a:ext cx="6314" cy="249157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10" idx="1"/>
            <a:endCxn id="9" idx="3"/>
          </p:cNvCxnSpPr>
          <p:nvPr/>
        </p:nvCxnSpPr>
        <p:spPr bwMode="auto">
          <a:xfrm flipH="1">
            <a:off x="4983804" y="5311796"/>
            <a:ext cx="251971" cy="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014" name="Elbow Connector 43013"/>
          <p:cNvCxnSpPr>
            <a:stCxn id="98" idx="1"/>
            <a:endCxn id="6" idx="2"/>
          </p:cNvCxnSpPr>
          <p:nvPr/>
        </p:nvCxnSpPr>
        <p:spPr bwMode="auto">
          <a:xfrm rot="10800000">
            <a:off x="752091" y="3740786"/>
            <a:ext cx="574325" cy="1562134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017" name="Oval 43016"/>
          <p:cNvSpPr/>
          <p:nvPr/>
        </p:nvSpPr>
        <p:spPr bwMode="auto">
          <a:xfrm>
            <a:off x="1340481" y="220536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831166" y="220536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48" name="Straight Arrow Connector 47"/>
          <p:cNvCxnSpPr>
            <a:stCxn id="43" idx="6"/>
            <a:endCxn id="8" idx="1"/>
          </p:cNvCxnSpPr>
          <p:nvPr/>
        </p:nvCxnSpPr>
        <p:spPr bwMode="auto">
          <a:xfrm>
            <a:off x="3982348" y="2286000"/>
            <a:ext cx="224170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2" idx="3"/>
            <a:endCxn id="43017" idx="2"/>
          </p:cNvCxnSpPr>
          <p:nvPr/>
        </p:nvCxnSpPr>
        <p:spPr bwMode="auto">
          <a:xfrm>
            <a:off x="1148984" y="2286000"/>
            <a:ext cx="19149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43017" idx="6"/>
            <a:endCxn id="43" idx="2"/>
          </p:cNvCxnSpPr>
          <p:nvPr/>
        </p:nvCxnSpPr>
        <p:spPr bwMode="auto">
          <a:xfrm>
            <a:off x="1491663" y="2286000"/>
            <a:ext cx="2339503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Elbow Connector 69"/>
          <p:cNvCxnSpPr>
            <a:stCxn id="14" idx="3"/>
            <a:endCxn id="15" idx="0"/>
          </p:cNvCxnSpPr>
          <p:nvPr/>
        </p:nvCxnSpPr>
        <p:spPr bwMode="auto">
          <a:xfrm>
            <a:off x="2474179" y="2842262"/>
            <a:ext cx="510204" cy="369115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1341699" y="275087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74" name="Straight Arrow Connector 73"/>
          <p:cNvCxnSpPr>
            <a:stCxn id="43017" idx="4"/>
            <a:endCxn id="73" idx="0"/>
          </p:cNvCxnSpPr>
          <p:nvPr/>
        </p:nvCxnSpPr>
        <p:spPr bwMode="auto">
          <a:xfrm>
            <a:off x="1416072" y="2366638"/>
            <a:ext cx="1218" cy="38423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Elbow Connector 76"/>
          <p:cNvCxnSpPr>
            <a:stCxn id="6" idx="3"/>
            <a:endCxn id="73" idx="4"/>
          </p:cNvCxnSpPr>
          <p:nvPr/>
        </p:nvCxnSpPr>
        <p:spPr bwMode="auto">
          <a:xfrm flipV="1">
            <a:off x="1150203" y="2912148"/>
            <a:ext cx="267087" cy="561525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73" idx="6"/>
            <a:endCxn id="14" idx="1"/>
          </p:cNvCxnSpPr>
          <p:nvPr/>
        </p:nvCxnSpPr>
        <p:spPr bwMode="auto">
          <a:xfrm>
            <a:off x="1492881" y="2831510"/>
            <a:ext cx="185072" cy="10752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7" idx="2"/>
            <a:endCxn id="2" idx="0"/>
          </p:cNvCxnSpPr>
          <p:nvPr/>
        </p:nvCxnSpPr>
        <p:spPr bwMode="auto">
          <a:xfrm>
            <a:off x="743229" y="1756281"/>
            <a:ext cx="7642" cy="262606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Rectangle 97"/>
          <p:cNvSpPr/>
          <p:nvPr/>
        </p:nvSpPr>
        <p:spPr bwMode="auto">
          <a:xfrm>
            <a:off x="1326415" y="503580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recon-</a:t>
            </a: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struction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100" name="Straight Arrow Connector 99"/>
          <p:cNvCxnSpPr>
            <a:stCxn id="9" idx="1"/>
            <a:endCxn id="98" idx="3"/>
          </p:cNvCxnSpPr>
          <p:nvPr/>
        </p:nvCxnSpPr>
        <p:spPr bwMode="auto">
          <a:xfrm flipH="1" flipV="1">
            <a:off x="2122641" y="5302920"/>
            <a:ext cx="2064937" cy="8877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Elbow Connector 102"/>
          <p:cNvCxnSpPr>
            <a:cxnSpLocks/>
            <a:stCxn id="6" idx="3"/>
            <a:endCxn id="98" idx="0"/>
          </p:cNvCxnSpPr>
          <p:nvPr/>
        </p:nvCxnSpPr>
        <p:spPr bwMode="auto">
          <a:xfrm>
            <a:off x="1150203" y="3473673"/>
            <a:ext cx="574325" cy="1562134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Elbow Connector 49"/>
          <p:cNvCxnSpPr>
            <a:stCxn id="15" idx="3"/>
            <a:endCxn id="43" idx="4"/>
          </p:cNvCxnSpPr>
          <p:nvPr/>
        </p:nvCxnSpPr>
        <p:spPr bwMode="auto">
          <a:xfrm flipV="1">
            <a:off x="3382496" y="2366638"/>
            <a:ext cx="524261" cy="1111852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9100211-2279-4745-811A-8390EB6520CC}"/>
              </a:ext>
            </a:extLst>
          </p:cNvPr>
          <p:cNvSpPr txBox="1"/>
          <p:nvPr/>
        </p:nvSpPr>
        <p:spPr>
          <a:xfrm>
            <a:off x="1194816" y="719328"/>
            <a:ext cx="3547872" cy="136550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common.c:83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dct_quantize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common.c:56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dct_quantize_row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dsp.c:105 dct_quant_block_8x8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dsp.c:72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quantize_block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dsp.c:21 dct_1d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C4874AE-C66E-694A-91CD-1DA85880B04A}"/>
              </a:ext>
            </a:extLst>
          </p:cNvPr>
          <p:cNvSpPr txBox="1"/>
          <p:nvPr/>
        </p:nvSpPr>
        <p:spPr>
          <a:xfrm>
            <a:off x="140208" y="5614416"/>
            <a:ext cx="3090672" cy="87172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tables.c:7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yquanttbl_def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tables.c:19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uvquanttbl_def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8842A6C3-A150-2941-96F6-B402B76EF9ED}"/>
              </a:ext>
            </a:extLst>
          </p:cNvPr>
          <p:cNvCxnSpPr>
            <a:cxnSpLocks/>
          </p:cNvCxnSpPr>
          <p:nvPr/>
        </p:nvCxnSpPr>
        <p:spPr bwMode="auto">
          <a:xfrm rot="10800000" flipH="1" flipV="1">
            <a:off x="4815840" y="5824728"/>
            <a:ext cx="914400" cy="1033272"/>
          </a:xfrm>
          <a:prstGeom prst="bentConnector4">
            <a:avLst>
              <a:gd name="adj1" fmla="val -25000"/>
              <a:gd name="adj2" fmla="val 80236"/>
            </a:avLst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380CEFE9-30EE-2043-BD06-8C5366F75466}"/>
              </a:ext>
            </a:extLst>
          </p:cNvPr>
          <p:cNvCxnSpPr>
            <a:cxnSpLocks/>
            <a:stCxn id="3" idx="2"/>
            <a:endCxn id="37" idx="0"/>
          </p:cNvCxnSpPr>
          <p:nvPr/>
        </p:nvCxnSpPr>
        <p:spPr bwMode="auto">
          <a:xfrm rot="5400000">
            <a:off x="562356" y="3208020"/>
            <a:ext cx="3529584" cy="1283208"/>
          </a:xfrm>
          <a:prstGeom prst="bentConnector3">
            <a:avLst>
              <a:gd name="adj1" fmla="val 50000"/>
            </a:avLst>
          </a:prstGeom>
          <a:solidFill>
            <a:srgbClr val="DDDDDD"/>
          </a:solidFill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3E8D2AA-66CE-004F-A3F2-2CE80583C9F9}"/>
              </a:ext>
            </a:extLst>
          </p:cNvPr>
          <p:cNvSpPr txBox="1"/>
          <p:nvPr/>
        </p:nvSpPr>
        <p:spPr>
          <a:xfrm>
            <a:off x="6053328" y="731520"/>
            <a:ext cx="3090672" cy="87172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dsp.c:7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transpose_block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dsp.c:19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scale_block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5" name="Elbow Connector 54">
            <a:extLst>
              <a:ext uri="{FF2B5EF4-FFF2-40B4-BE49-F238E27FC236}">
                <a16:creationId xmlns:a16="http://schemas.microsoft.com/office/drawing/2014/main" id="{755CFFB0-D019-5D45-AC78-6BD086C30AFD}"/>
              </a:ext>
            </a:extLst>
          </p:cNvPr>
          <p:cNvCxnSpPr>
            <a:cxnSpLocks/>
            <a:stCxn id="3" idx="3"/>
            <a:endCxn id="49" idx="1"/>
          </p:cNvCxnSpPr>
          <p:nvPr/>
        </p:nvCxnSpPr>
        <p:spPr bwMode="auto">
          <a:xfrm flipV="1">
            <a:off x="4742688" y="1167384"/>
            <a:ext cx="1310640" cy="234696"/>
          </a:xfrm>
          <a:prstGeom prst="bentConnector3">
            <a:avLst>
              <a:gd name="adj1" fmla="val 50000"/>
            </a:avLst>
          </a:prstGeom>
          <a:solidFill>
            <a:srgbClr val="DDDDDD"/>
          </a:solidFill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7115217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c63_encode_image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52758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</a:t>
            </a:r>
            <a:endParaRPr kumimoji="0" lang="en-US" sz="1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100" dirty="0">
                <a:latin typeface="Tahoma" pitchFamily="-96" charset="0"/>
              </a:rPr>
              <a:t>(current)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3977" y="3206560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n-1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000" dirty="0">
                <a:latin typeface="Tahoma" pitchFamily="-96" charset="0"/>
              </a:rPr>
              <a:t>(reference)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5116" y="1222055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Load YUV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206518" y="2018887"/>
            <a:ext cx="796226" cy="5342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DCT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187578" y="5044684"/>
            <a:ext cx="796226" cy="5342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iDCT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235775" y="5044683"/>
            <a:ext cx="796226" cy="5342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iQuant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229461" y="2018887"/>
            <a:ext cx="796226" cy="5342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Quant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275347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Entropy coding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77953" y="2575149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Motion estimation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86270" y="321137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Motion </a:t>
            </a:r>
            <a:r>
              <a:rPr kumimoji="0" lang="en-US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compen-sation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4" name="Straight Arrow Connector 3"/>
          <p:cNvCxnSpPr>
            <a:stCxn id="8" idx="3"/>
            <a:endCxn id="11" idx="1"/>
          </p:cNvCxnSpPr>
          <p:nvPr/>
        </p:nvCxnSpPr>
        <p:spPr bwMode="auto">
          <a:xfrm>
            <a:off x="5002744" y="2286000"/>
            <a:ext cx="22671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cxnSpLocks/>
            <a:stCxn id="11" idx="3"/>
            <a:endCxn id="13" idx="1"/>
          </p:cNvCxnSpPr>
          <p:nvPr/>
        </p:nvCxnSpPr>
        <p:spPr bwMode="auto">
          <a:xfrm>
            <a:off x="6025687" y="2286000"/>
            <a:ext cx="1249660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3" idx="3"/>
          </p:cNvCxnSpPr>
          <p:nvPr/>
        </p:nvCxnSpPr>
        <p:spPr bwMode="auto">
          <a:xfrm>
            <a:off x="8071573" y="2286000"/>
            <a:ext cx="414785" cy="210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11" idx="2"/>
            <a:endCxn id="10" idx="0"/>
          </p:cNvCxnSpPr>
          <p:nvPr/>
        </p:nvCxnSpPr>
        <p:spPr bwMode="auto">
          <a:xfrm>
            <a:off x="5627574" y="2553113"/>
            <a:ext cx="6314" cy="249157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10" idx="1"/>
            <a:endCxn id="9" idx="3"/>
          </p:cNvCxnSpPr>
          <p:nvPr/>
        </p:nvCxnSpPr>
        <p:spPr bwMode="auto">
          <a:xfrm flipH="1">
            <a:off x="4983804" y="5311796"/>
            <a:ext cx="251971" cy="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014" name="Elbow Connector 43013"/>
          <p:cNvCxnSpPr>
            <a:stCxn id="98" idx="1"/>
            <a:endCxn id="6" idx="2"/>
          </p:cNvCxnSpPr>
          <p:nvPr/>
        </p:nvCxnSpPr>
        <p:spPr bwMode="auto">
          <a:xfrm rot="10800000">
            <a:off x="752091" y="3740786"/>
            <a:ext cx="574325" cy="1562134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017" name="Oval 43016"/>
          <p:cNvSpPr/>
          <p:nvPr/>
        </p:nvSpPr>
        <p:spPr bwMode="auto">
          <a:xfrm>
            <a:off x="1340481" y="220536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831166" y="220536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48" name="Straight Arrow Connector 47"/>
          <p:cNvCxnSpPr>
            <a:stCxn id="43" idx="6"/>
            <a:endCxn id="8" idx="1"/>
          </p:cNvCxnSpPr>
          <p:nvPr/>
        </p:nvCxnSpPr>
        <p:spPr bwMode="auto">
          <a:xfrm>
            <a:off x="3982348" y="2286000"/>
            <a:ext cx="224170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2" idx="3"/>
            <a:endCxn id="43017" idx="2"/>
          </p:cNvCxnSpPr>
          <p:nvPr/>
        </p:nvCxnSpPr>
        <p:spPr bwMode="auto">
          <a:xfrm>
            <a:off x="1148984" y="2286000"/>
            <a:ext cx="19149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43017" idx="6"/>
            <a:endCxn id="43" idx="2"/>
          </p:cNvCxnSpPr>
          <p:nvPr/>
        </p:nvCxnSpPr>
        <p:spPr bwMode="auto">
          <a:xfrm>
            <a:off x="1491663" y="2286000"/>
            <a:ext cx="2339503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Elbow Connector 69"/>
          <p:cNvCxnSpPr>
            <a:stCxn id="14" idx="3"/>
            <a:endCxn id="15" idx="0"/>
          </p:cNvCxnSpPr>
          <p:nvPr/>
        </p:nvCxnSpPr>
        <p:spPr bwMode="auto">
          <a:xfrm>
            <a:off x="2474179" y="2842262"/>
            <a:ext cx="510204" cy="369115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1341699" y="275087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74" name="Straight Arrow Connector 73"/>
          <p:cNvCxnSpPr>
            <a:stCxn id="43017" idx="4"/>
            <a:endCxn id="73" idx="0"/>
          </p:cNvCxnSpPr>
          <p:nvPr/>
        </p:nvCxnSpPr>
        <p:spPr bwMode="auto">
          <a:xfrm>
            <a:off x="1416072" y="2366638"/>
            <a:ext cx="1218" cy="38423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Elbow Connector 76"/>
          <p:cNvCxnSpPr>
            <a:stCxn id="6" idx="3"/>
            <a:endCxn id="73" idx="4"/>
          </p:cNvCxnSpPr>
          <p:nvPr/>
        </p:nvCxnSpPr>
        <p:spPr bwMode="auto">
          <a:xfrm flipV="1">
            <a:off x="1150203" y="2912148"/>
            <a:ext cx="267087" cy="561525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73" idx="6"/>
            <a:endCxn id="14" idx="1"/>
          </p:cNvCxnSpPr>
          <p:nvPr/>
        </p:nvCxnSpPr>
        <p:spPr bwMode="auto">
          <a:xfrm>
            <a:off x="1492881" y="2831510"/>
            <a:ext cx="185072" cy="10752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7" idx="2"/>
            <a:endCxn id="2" idx="0"/>
          </p:cNvCxnSpPr>
          <p:nvPr/>
        </p:nvCxnSpPr>
        <p:spPr bwMode="auto">
          <a:xfrm>
            <a:off x="743229" y="1756281"/>
            <a:ext cx="7642" cy="262606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Rectangle 97"/>
          <p:cNvSpPr/>
          <p:nvPr/>
        </p:nvSpPr>
        <p:spPr bwMode="auto">
          <a:xfrm>
            <a:off x="1326415" y="503580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recon-</a:t>
            </a: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struction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100" name="Straight Arrow Connector 99"/>
          <p:cNvCxnSpPr>
            <a:stCxn id="9" idx="1"/>
            <a:endCxn id="98" idx="3"/>
          </p:cNvCxnSpPr>
          <p:nvPr/>
        </p:nvCxnSpPr>
        <p:spPr bwMode="auto">
          <a:xfrm flipH="1" flipV="1">
            <a:off x="2122641" y="5302920"/>
            <a:ext cx="2064937" cy="8877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Elbow Connector 102"/>
          <p:cNvCxnSpPr>
            <a:cxnSpLocks/>
            <a:stCxn id="6" idx="3"/>
            <a:endCxn id="98" idx="0"/>
          </p:cNvCxnSpPr>
          <p:nvPr/>
        </p:nvCxnSpPr>
        <p:spPr bwMode="auto">
          <a:xfrm>
            <a:off x="1150203" y="3473673"/>
            <a:ext cx="574325" cy="1562134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Elbow Connector 49"/>
          <p:cNvCxnSpPr>
            <a:stCxn id="15" idx="3"/>
            <a:endCxn id="43" idx="4"/>
          </p:cNvCxnSpPr>
          <p:nvPr/>
        </p:nvCxnSpPr>
        <p:spPr bwMode="auto">
          <a:xfrm flipV="1">
            <a:off x="3382496" y="2366638"/>
            <a:ext cx="524261" cy="1111852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9100211-2279-4745-811A-8390EB6520CC}"/>
              </a:ext>
            </a:extLst>
          </p:cNvPr>
          <p:cNvSpPr txBox="1"/>
          <p:nvPr/>
        </p:nvSpPr>
        <p:spPr>
          <a:xfrm>
            <a:off x="1194816" y="719328"/>
            <a:ext cx="3547872" cy="136550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common.c:83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dct_quantize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common.c:56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dct_quantize_row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dsp.c:105 dct_quant_block_8x8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dsp.c:72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quantize_block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dsp.c:21 dct_1d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3332B3E-74DB-CF49-BAE9-E143AA3897E2}"/>
              </a:ext>
            </a:extLst>
          </p:cNvPr>
          <p:cNvSpPr txBox="1"/>
          <p:nvPr/>
        </p:nvSpPr>
        <p:spPr>
          <a:xfrm>
            <a:off x="4815840" y="5199888"/>
            <a:ext cx="4175760" cy="124968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common.c:44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dequantize_idct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common.c:13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dequantize_idct_row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dsp.c:127 dequant_idct_block_8x8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dsp.c:88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dequantize_block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dsp.c:38 idct_1d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C4874AE-C66E-694A-91CD-1DA85880B04A}"/>
              </a:ext>
            </a:extLst>
          </p:cNvPr>
          <p:cNvSpPr txBox="1"/>
          <p:nvPr/>
        </p:nvSpPr>
        <p:spPr>
          <a:xfrm>
            <a:off x="140208" y="5614416"/>
            <a:ext cx="3090672" cy="87172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tables.c:7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yquanttbl_def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tables.c:19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uvquanttbl_def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8842A6C3-A150-2941-96F6-B402B76EF9ED}"/>
              </a:ext>
            </a:extLst>
          </p:cNvPr>
          <p:cNvCxnSpPr>
            <a:cxnSpLocks/>
            <a:stCxn id="36" idx="1"/>
          </p:cNvCxnSpPr>
          <p:nvPr/>
        </p:nvCxnSpPr>
        <p:spPr bwMode="auto">
          <a:xfrm rot="10800000" flipH="1" flipV="1">
            <a:off x="4815840" y="5824728"/>
            <a:ext cx="914400" cy="1033272"/>
          </a:xfrm>
          <a:prstGeom prst="bentConnector4">
            <a:avLst>
              <a:gd name="adj1" fmla="val -25000"/>
              <a:gd name="adj2" fmla="val 80236"/>
            </a:avLst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9D910FC9-9762-824D-A368-B8DCE18543DE}"/>
              </a:ext>
            </a:extLst>
          </p:cNvPr>
          <p:cNvCxnSpPr>
            <a:cxnSpLocks/>
            <a:stCxn id="36" idx="1"/>
            <a:endCxn id="37" idx="3"/>
          </p:cNvCxnSpPr>
          <p:nvPr/>
        </p:nvCxnSpPr>
        <p:spPr bwMode="auto">
          <a:xfrm rot="10800000" flipV="1">
            <a:off x="3230880" y="5824728"/>
            <a:ext cx="1584960" cy="225552"/>
          </a:xfrm>
          <a:prstGeom prst="bentConnector3">
            <a:avLst>
              <a:gd name="adj1" fmla="val 50000"/>
            </a:avLst>
          </a:prstGeom>
          <a:solidFill>
            <a:srgbClr val="DDDDDD"/>
          </a:solidFill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380CEFE9-30EE-2043-BD06-8C5366F75466}"/>
              </a:ext>
            </a:extLst>
          </p:cNvPr>
          <p:cNvCxnSpPr>
            <a:cxnSpLocks/>
            <a:stCxn id="3" idx="2"/>
            <a:endCxn id="37" idx="0"/>
          </p:cNvCxnSpPr>
          <p:nvPr/>
        </p:nvCxnSpPr>
        <p:spPr bwMode="auto">
          <a:xfrm rot="5400000">
            <a:off x="562356" y="3208020"/>
            <a:ext cx="3529584" cy="1283208"/>
          </a:xfrm>
          <a:prstGeom prst="bentConnector3">
            <a:avLst>
              <a:gd name="adj1" fmla="val 50000"/>
            </a:avLst>
          </a:prstGeom>
          <a:solidFill>
            <a:srgbClr val="DDDDDD"/>
          </a:solidFill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3E8D2AA-66CE-004F-A3F2-2CE80583C9F9}"/>
              </a:ext>
            </a:extLst>
          </p:cNvPr>
          <p:cNvSpPr txBox="1"/>
          <p:nvPr/>
        </p:nvSpPr>
        <p:spPr>
          <a:xfrm>
            <a:off x="6053328" y="731520"/>
            <a:ext cx="3090672" cy="87172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dsp.c:7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transpose_block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dsp.c:19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scale_block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5" name="Elbow Connector 54">
            <a:extLst>
              <a:ext uri="{FF2B5EF4-FFF2-40B4-BE49-F238E27FC236}">
                <a16:creationId xmlns:a16="http://schemas.microsoft.com/office/drawing/2014/main" id="{755CFFB0-D019-5D45-AC78-6BD086C30AFD}"/>
              </a:ext>
            </a:extLst>
          </p:cNvPr>
          <p:cNvCxnSpPr>
            <a:cxnSpLocks/>
            <a:stCxn id="3" idx="3"/>
            <a:endCxn id="49" idx="1"/>
          </p:cNvCxnSpPr>
          <p:nvPr/>
        </p:nvCxnSpPr>
        <p:spPr bwMode="auto">
          <a:xfrm flipV="1">
            <a:off x="4742688" y="1167384"/>
            <a:ext cx="1310640" cy="234696"/>
          </a:xfrm>
          <a:prstGeom prst="bentConnector3">
            <a:avLst>
              <a:gd name="adj1" fmla="val 50000"/>
            </a:avLst>
          </a:prstGeom>
          <a:solidFill>
            <a:srgbClr val="DDDDDD"/>
          </a:solidFill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0F4BF9DD-6F45-1047-98FD-F65755E9BE8E}"/>
              </a:ext>
            </a:extLst>
          </p:cNvPr>
          <p:cNvCxnSpPr>
            <a:cxnSpLocks/>
            <a:stCxn id="36" idx="0"/>
            <a:endCxn id="49" idx="2"/>
          </p:cNvCxnSpPr>
          <p:nvPr/>
        </p:nvCxnSpPr>
        <p:spPr bwMode="auto">
          <a:xfrm rot="5400000" flipH="1" flipV="1">
            <a:off x="5452872" y="3054096"/>
            <a:ext cx="3596640" cy="694944"/>
          </a:xfrm>
          <a:prstGeom prst="bentConnector3">
            <a:avLst>
              <a:gd name="adj1" fmla="val 50000"/>
            </a:avLst>
          </a:prstGeom>
          <a:solidFill>
            <a:srgbClr val="DDDDDD"/>
          </a:solidFill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1183480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</a:rPr>
              <a:t>Lossless compression </a:t>
            </a:r>
          </a:p>
        </p:txBody>
      </p:sp>
      <p:sp>
        <p:nvSpPr>
          <p:cNvPr id="44035" name="Text Placeholder 2"/>
          <p:cNvSpPr>
            <a:spLocks noGrp="1"/>
          </p:cNvSpPr>
          <p:nvPr>
            <p:ph type="body" sz="half" idx="1"/>
          </p:nvPr>
        </p:nvSpPr>
        <p:spPr>
          <a:xfrm>
            <a:off x="201576" y="657224"/>
            <a:ext cx="8942424" cy="580388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ea typeface="ＭＳ Ｐゴシック" charset="-128"/>
              </a:rPr>
              <a:t>The resulting data for all 8×8 blocks is further compressed with a loss-less algorithm</a:t>
            </a:r>
          </a:p>
          <a:p>
            <a:pPr marL="0" indent="0">
              <a:buNone/>
            </a:pPr>
            <a:endParaRPr lang="en-US" sz="2400" dirty="0">
              <a:ea typeface="ＭＳ Ｐゴシック" charset="-128"/>
            </a:endParaRPr>
          </a:p>
          <a:p>
            <a:pPr marL="0" indent="0">
              <a:buNone/>
            </a:pPr>
            <a:r>
              <a:rPr lang="en-US" sz="2400" dirty="0">
                <a:ea typeface="ＭＳ Ｐゴシック" charset="-128"/>
              </a:rPr>
              <a:t>1. organize numbers in </a:t>
            </a:r>
            <a:r>
              <a:rPr lang="en-US" sz="2400" b="1" dirty="0">
                <a:ea typeface="ＭＳ Ｐゴシック" charset="-128"/>
              </a:rPr>
              <a:t>zigzag pattern</a:t>
            </a:r>
          </a:p>
          <a:p>
            <a:pPr marL="0" indent="0">
              <a:buNone/>
            </a:pPr>
            <a:endParaRPr lang="en-US" sz="2400" b="1" dirty="0">
              <a:ea typeface="ＭＳ Ｐゴシック" charset="-128"/>
            </a:endParaRPr>
          </a:p>
          <a:p>
            <a:pPr marL="0" indent="0">
              <a:buNone/>
            </a:pPr>
            <a:endParaRPr lang="en-US" sz="2400" b="1" dirty="0">
              <a:ea typeface="ＭＳ Ｐゴシック" charset="-128"/>
            </a:endParaRPr>
          </a:p>
          <a:p>
            <a:pPr marL="0" indent="0">
              <a:buNone/>
            </a:pPr>
            <a:endParaRPr lang="en-US" sz="2400" b="1" dirty="0">
              <a:ea typeface="ＭＳ Ｐゴシック" charset="-128"/>
            </a:endParaRPr>
          </a:p>
          <a:p>
            <a:pPr marL="0" indent="0">
              <a:buNone/>
            </a:pPr>
            <a:endParaRPr lang="en-US" sz="2400" b="1" dirty="0">
              <a:ea typeface="ＭＳ Ｐゴシック" charset="-128"/>
            </a:endParaRPr>
          </a:p>
          <a:p>
            <a:pPr marL="0" indent="0">
              <a:buNone/>
            </a:pPr>
            <a:endParaRPr lang="en-US" sz="2400" b="1" dirty="0">
              <a:ea typeface="ＭＳ Ｐゴシック" charset="-128"/>
            </a:endParaRPr>
          </a:p>
          <a:p>
            <a:pPr marL="0" indent="0">
              <a:buNone/>
            </a:pPr>
            <a:endParaRPr lang="en-US" sz="2400" b="1" dirty="0">
              <a:ea typeface="ＭＳ Ｐゴシック" charset="-128"/>
            </a:endParaRPr>
          </a:p>
          <a:p>
            <a:pPr marL="285750" lvl="1">
              <a:buSzPct val="120000"/>
              <a:buFont typeface="Tahoma"/>
              <a:buChar char="➔"/>
            </a:pPr>
            <a:r>
              <a:rPr lang="en-US" sz="1800" dirty="0"/>
              <a:t>-26,  -3,  0,  -3,  -2,  -6,  2,  -4,  1,  -4,  1,  1,  5,  1,  2,  -1,  1,  -1,  2,  0,  0,  0,  0,  0, -1,  -1,  0 ,  0,  0,  0,  0,  0,  0,  0,  0, …., 0,  0  	</a:t>
            </a:r>
            <a:endParaRPr lang="en-US" sz="2800" dirty="0"/>
          </a:p>
          <a:p>
            <a:pPr marL="0" indent="0">
              <a:buNone/>
            </a:pPr>
            <a:endParaRPr lang="en-US" sz="2400" dirty="0">
              <a:ea typeface="ＭＳ Ｐゴシック" charset="-128"/>
            </a:endParaRPr>
          </a:p>
          <a:p>
            <a:pPr marL="0" indent="0">
              <a:buNone/>
            </a:pPr>
            <a:r>
              <a:rPr lang="en-US" sz="2400" dirty="0">
                <a:ea typeface="ＭＳ Ｐゴシック" charset="-128"/>
              </a:rPr>
              <a:t>2. run-length coding</a:t>
            </a:r>
          </a:p>
        </p:txBody>
      </p:sp>
      <p:pic>
        <p:nvPicPr>
          <p:cNvPr id="44036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593" y="2726052"/>
            <a:ext cx="3421684" cy="2112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187" y="2627951"/>
            <a:ext cx="2020887" cy="202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Freeform 27"/>
          <p:cNvSpPr>
            <a:spLocks noChangeAspect="1" noChangeArrowheads="1"/>
          </p:cNvSpPr>
          <p:nvPr/>
        </p:nvSpPr>
        <p:spPr bwMode="auto">
          <a:xfrm>
            <a:off x="1478943" y="2762720"/>
            <a:ext cx="3074392" cy="2052442"/>
          </a:xfrm>
          <a:custGeom>
            <a:avLst/>
            <a:gdLst>
              <a:gd name="T0" fmla="*/ 6350 w 1714500"/>
              <a:gd name="T1" fmla="*/ 12688 h 1145141"/>
              <a:gd name="T2" fmla="*/ 171450 w 1714500"/>
              <a:gd name="T3" fmla="*/ 19032 h 1145141"/>
              <a:gd name="T4" fmla="*/ 203200 w 1714500"/>
              <a:gd name="T5" fmla="*/ 25376 h 1145141"/>
              <a:gd name="T6" fmla="*/ 304800 w 1714500"/>
              <a:gd name="T7" fmla="*/ 19032 h 1145141"/>
              <a:gd name="T8" fmla="*/ 355600 w 1714500"/>
              <a:gd name="T9" fmla="*/ 19032 h 1145141"/>
              <a:gd name="T10" fmla="*/ 0 w 1714500"/>
              <a:gd name="T11" fmla="*/ 158596 h 1145141"/>
              <a:gd name="T12" fmla="*/ 31750 w 1714500"/>
              <a:gd name="T13" fmla="*/ 329882 h 1145141"/>
              <a:gd name="T14" fmla="*/ 603250 w 1714500"/>
              <a:gd name="T15" fmla="*/ 31720 h 1145141"/>
              <a:gd name="T16" fmla="*/ 825500 w 1714500"/>
              <a:gd name="T17" fmla="*/ 31720 h 1145141"/>
              <a:gd name="T18" fmla="*/ 12700 w 1714500"/>
              <a:gd name="T19" fmla="*/ 475790 h 1145141"/>
              <a:gd name="T20" fmla="*/ 12700 w 1714500"/>
              <a:gd name="T21" fmla="*/ 609012 h 1145141"/>
              <a:gd name="T22" fmla="*/ 1092200 w 1714500"/>
              <a:gd name="T23" fmla="*/ 0 h 1145141"/>
              <a:gd name="T24" fmla="*/ 1371600 w 1714500"/>
              <a:gd name="T25" fmla="*/ 6344 h 1145141"/>
              <a:gd name="T26" fmla="*/ 0 w 1714500"/>
              <a:gd name="T27" fmla="*/ 754920 h 1145141"/>
              <a:gd name="T28" fmla="*/ 0 w 1714500"/>
              <a:gd name="T29" fmla="*/ 894486 h 1145141"/>
              <a:gd name="T30" fmla="*/ 1562100 w 1714500"/>
              <a:gd name="T31" fmla="*/ 12688 h 1145141"/>
              <a:gd name="T32" fmla="*/ 1701800 w 1714500"/>
              <a:gd name="T33" fmla="*/ 19032 h 1145141"/>
              <a:gd name="T34" fmla="*/ 6350 w 1714500"/>
              <a:gd name="T35" fmla="*/ 1040394 h 1145141"/>
              <a:gd name="T36" fmla="*/ 323850 w 1714500"/>
              <a:gd name="T37" fmla="*/ 1053082 h 1145141"/>
              <a:gd name="T38" fmla="*/ 1714500 w 1714500"/>
              <a:gd name="T39" fmla="*/ 164940 h 1145141"/>
              <a:gd name="T40" fmla="*/ 1708150 w 1714500"/>
              <a:gd name="T41" fmla="*/ 304506 h 1145141"/>
              <a:gd name="T42" fmla="*/ 539750 w 1714500"/>
              <a:gd name="T43" fmla="*/ 1065770 h 1145141"/>
              <a:gd name="T44" fmla="*/ 800100 w 1714500"/>
              <a:gd name="T45" fmla="*/ 1059426 h 1145141"/>
              <a:gd name="T46" fmla="*/ 1708150 w 1714500"/>
              <a:gd name="T47" fmla="*/ 463102 h 1145141"/>
              <a:gd name="T48" fmla="*/ 1701800 w 1714500"/>
              <a:gd name="T49" fmla="*/ 609012 h 1145141"/>
              <a:gd name="T50" fmla="*/ 1708150 w 1714500"/>
              <a:gd name="T51" fmla="*/ 583636 h 1145141"/>
              <a:gd name="T52" fmla="*/ 1066800 w 1714500"/>
              <a:gd name="T53" fmla="*/ 1059426 h 1145141"/>
              <a:gd name="T54" fmla="*/ 1339850 w 1714500"/>
              <a:gd name="T55" fmla="*/ 1046738 h 1145141"/>
              <a:gd name="T56" fmla="*/ 1695450 w 1714500"/>
              <a:gd name="T57" fmla="*/ 748576 h 1145141"/>
              <a:gd name="T58" fmla="*/ 1689100 w 1714500"/>
              <a:gd name="T59" fmla="*/ 913517 h 1145141"/>
              <a:gd name="T60" fmla="*/ 1530350 w 1714500"/>
              <a:gd name="T61" fmla="*/ 1040394 h 1145141"/>
              <a:gd name="T62" fmla="*/ 1714500 w 1714500"/>
              <a:gd name="T63" fmla="*/ 1046738 h 114514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4500"/>
              <a:gd name="T97" fmla="*/ 0 h 1145141"/>
              <a:gd name="T98" fmla="*/ 1714500 w 1714500"/>
              <a:gd name="T99" fmla="*/ 1145141 h 114514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4500" h="1145141">
                <a:moveTo>
                  <a:pt x="6350" y="12700"/>
                </a:moveTo>
                <a:cubicBezTo>
                  <a:pt x="61383" y="14817"/>
                  <a:pt x="116490" y="15504"/>
                  <a:pt x="171450" y="19050"/>
                </a:cubicBezTo>
                <a:cubicBezTo>
                  <a:pt x="182221" y="19745"/>
                  <a:pt x="192407" y="25400"/>
                  <a:pt x="203200" y="25400"/>
                </a:cubicBezTo>
                <a:cubicBezTo>
                  <a:pt x="237133" y="25400"/>
                  <a:pt x="270897" y="20463"/>
                  <a:pt x="304800" y="19050"/>
                </a:cubicBezTo>
                <a:cubicBezTo>
                  <a:pt x="321719" y="18345"/>
                  <a:pt x="338667" y="19050"/>
                  <a:pt x="355600" y="19050"/>
                </a:cubicBezTo>
                <a:lnTo>
                  <a:pt x="0" y="158750"/>
                </a:lnTo>
                <a:lnTo>
                  <a:pt x="31750" y="330200"/>
                </a:lnTo>
                <a:lnTo>
                  <a:pt x="603250" y="31750"/>
                </a:lnTo>
                <a:lnTo>
                  <a:pt x="825500" y="31750"/>
                </a:lnTo>
                <a:lnTo>
                  <a:pt x="12700" y="476250"/>
                </a:lnTo>
                <a:lnTo>
                  <a:pt x="12700" y="609600"/>
                </a:lnTo>
                <a:lnTo>
                  <a:pt x="1092200" y="0"/>
                </a:lnTo>
                <a:lnTo>
                  <a:pt x="1371600" y="6350"/>
                </a:lnTo>
                <a:lnTo>
                  <a:pt x="0" y="755650"/>
                </a:lnTo>
                <a:lnTo>
                  <a:pt x="0" y="895350"/>
                </a:lnTo>
                <a:lnTo>
                  <a:pt x="1562100" y="12700"/>
                </a:lnTo>
                <a:lnTo>
                  <a:pt x="1701800" y="19050"/>
                </a:lnTo>
                <a:lnTo>
                  <a:pt x="6350" y="1041400"/>
                </a:lnTo>
                <a:lnTo>
                  <a:pt x="323850" y="1054100"/>
                </a:lnTo>
                <a:lnTo>
                  <a:pt x="1714500" y="165100"/>
                </a:lnTo>
                <a:lnTo>
                  <a:pt x="1708150" y="304800"/>
                </a:lnTo>
                <a:lnTo>
                  <a:pt x="539750" y="1066800"/>
                </a:lnTo>
                <a:cubicBezTo>
                  <a:pt x="626532" y="1064630"/>
                  <a:pt x="713291" y="1060450"/>
                  <a:pt x="800100" y="1060450"/>
                </a:cubicBezTo>
                <a:lnTo>
                  <a:pt x="1708150" y="463550"/>
                </a:lnTo>
                <a:cubicBezTo>
                  <a:pt x="1706033" y="512233"/>
                  <a:pt x="1701800" y="560871"/>
                  <a:pt x="1701800" y="609600"/>
                </a:cubicBezTo>
                <a:cubicBezTo>
                  <a:pt x="1701800" y="618327"/>
                  <a:pt x="1708150" y="584200"/>
                  <a:pt x="1708150" y="584200"/>
                </a:cubicBezTo>
                <a:lnTo>
                  <a:pt x="1066800" y="1060450"/>
                </a:lnTo>
                <a:cubicBezTo>
                  <a:pt x="1341966" y="1054051"/>
                  <a:pt x="1339850" y="1145141"/>
                  <a:pt x="1339850" y="1047750"/>
                </a:cubicBezTo>
                <a:cubicBezTo>
                  <a:pt x="1459428" y="949525"/>
                  <a:pt x="1695450" y="904048"/>
                  <a:pt x="1695450" y="749300"/>
                </a:cubicBezTo>
                <a:lnTo>
                  <a:pt x="1689100" y="914400"/>
                </a:lnTo>
                <a:lnTo>
                  <a:pt x="1530350" y="1041400"/>
                </a:lnTo>
                <a:lnTo>
                  <a:pt x="1714500" y="1047750"/>
                </a:lnTo>
              </a:path>
            </a:pathLst>
          </a:custGeom>
          <a:noFill/>
          <a:ln w="28575" cmpd="sng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c63_encode_image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52758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</a:t>
            </a:r>
            <a:endParaRPr kumimoji="0" lang="en-US" sz="1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100" dirty="0">
                <a:latin typeface="Tahoma" pitchFamily="-96" charset="0"/>
              </a:rPr>
              <a:t>(current)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3977" y="3206560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n-1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000" dirty="0">
                <a:latin typeface="Tahoma" pitchFamily="-96" charset="0"/>
              </a:rPr>
              <a:t>(reference)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5116" y="1222055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Load YUV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206518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DCT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187578" y="5044684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iDCT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235775" y="5044683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iQuant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229461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Quant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275347" y="2018887"/>
            <a:ext cx="796226" cy="5342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Entropy coding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77953" y="2575149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Motion estimation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86270" y="321137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Motion </a:t>
            </a:r>
            <a:r>
              <a:rPr kumimoji="0" lang="en-US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compen-sation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4" name="Straight Arrow Connector 3"/>
          <p:cNvCxnSpPr>
            <a:stCxn id="8" idx="3"/>
            <a:endCxn id="11" idx="1"/>
          </p:cNvCxnSpPr>
          <p:nvPr/>
        </p:nvCxnSpPr>
        <p:spPr bwMode="auto">
          <a:xfrm>
            <a:off x="5002744" y="2286000"/>
            <a:ext cx="22671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cxnSpLocks/>
            <a:stCxn id="11" idx="3"/>
            <a:endCxn id="13" idx="1"/>
          </p:cNvCxnSpPr>
          <p:nvPr/>
        </p:nvCxnSpPr>
        <p:spPr bwMode="auto">
          <a:xfrm>
            <a:off x="6025687" y="2286000"/>
            <a:ext cx="1249660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3" idx="3"/>
          </p:cNvCxnSpPr>
          <p:nvPr/>
        </p:nvCxnSpPr>
        <p:spPr bwMode="auto">
          <a:xfrm>
            <a:off x="8071573" y="2286000"/>
            <a:ext cx="414785" cy="210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11" idx="2"/>
            <a:endCxn id="10" idx="0"/>
          </p:cNvCxnSpPr>
          <p:nvPr/>
        </p:nvCxnSpPr>
        <p:spPr bwMode="auto">
          <a:xfrm>
            <a:off x="5627574" y="2553113"/>
            <a:ext cx="6314" cy="249157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10" idx="1"/>
            <a:endCxn id="9" idx="3"/>
          </p:cNvCxnSpPr>
          <p:nvPr/>
        </p:nvCxnSpPr>
        <p:spPr bwMode="auto">
          <a:xfrm flipH="1">
            <a:off x="4983804" y="5311796"/>
            <a:ext cx="251971" cy="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014" name="Elbow Connector 43013"/>
          <p:cNvCxnSpPr>
            <a:stCxn id="98" idx="1"/>
            <a:endCxn id="6" idx="2"/>
          </p:cNvCxnSpPr>
          <p:nvPr/>
        </p:nvCxnSpPr>
        <p:spPr bwMode="auto">
          <a:xfrm rot="10800000">
            <a:off x="752091" y="3740786"/>
            <a:ext cx="574325" cy="1562134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017" name="Oval 43016"/>
          <p:cNvSpPr/>
          <p:nvPr/>
        </p:nvSpPr>
        <p:spPr bwMode="auto">
          <a:xfrm>
            <a:off x="1340481" y="220536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831166" y="220536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48" name="Straight Arrow Connector 47"/>
          <p:cNvCxnSpPr>
            <a:stCxn id="43" idx="6"/>
            <a:endCxn id="8" idx="1"/>
          </p:cNvCxnSpPr>
          <p:nvPr/>
        </p:nvCxnSpPr>
        <p:spPr bwMode="auto">
          <a:xfrm>
            <a:off x="3982348" y="2286000"/>
            <a:ext cx="224170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2" idx="3"/>
            <a:endCxn id="43017" idx="2"/>
          </p:cNvCxnSpPr>
          <p:nvPr/>
        </p:nvCxnSpPr>
        <p:spPr bwMode="auto">
          <a:xfrm>
            <a:off x="1148984" y="2286000"/>
            <a:ext cx="19149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43017" idx="6"/>
            <a:endCxn id="43" idx="2"/>
          </p:cNvCxnSpPr>
          <p:nvPr/>
        </p:nvCxnSpPr>
        <p:spPr bwMode="auto">
          <a:xfrm>
            <a:off x="1491663" y="2286000"/>
            <a:ext cx="2339503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Elbow Connector 69"/>
          <p:cNvCxnSpPr>
            <a:stCxn id="14" idx="3"/>
            <a:endCxn id="15" idx="0"/>
          </p:cNvCxnSpPr>
          <p:nvPr/>
        </p:nvCxnSpPr>
        <p:spPr bwMode="auto">
          <a:xfrm>
            <a:off x="2474179" y="2842262"/>
            <a:ext cx="510204" cy="369115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1341699" y="275087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74" name="Straight Arrow Connector 73"/>
          <p:cNvCxnSpPr>
            <a:stCxn id="43017" idx="4"/>
            <a:endCxn id="73" idx="0"/>
          </p:cNvCxnSpPr>
          <p:nvPr/>
        </p:nvCxnSpPr>
        <p:spPr bwMode="auto">
          <a:xfrm>
            <a:off x="1416072" y="2366638"/>
            <a:ext cx="1218" cy="38423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Elbow Connector 76"/>
          <p:cNvCxnSpPr>
            <a:stCxn id="6" idx="3"/>
            <a:endCxn id="73" idx="4"/>
          </p:cNvCxnSpPr>
          <p:nvPr/>
        </p:nvCxnSpPr>
        <p:spPr bwMode="auto">
          <a:xfrm flipV="1">
            <a:off x="1150203" y="2912148"/>
            <a:ext cx="267087" cy="561525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73" idx="6"/>
            <a:endCxn id="14" idx="1"/>
          </p:cNvCxnSpPr>
          <p:nvPr/>
        </p:nvCxnSpPr>
        <p:spPr bwMode="auto">
          <a:xfrm>
            <a:off x="1492881" y="2831510"/>
            <a:ext cx="185072" cy="10752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7" idx="2"/>
            <a:endCxn id="2" idx="0"/>
          </p:cNvCxnSpPr>
          <p:nvPr/>
        </p:nvCxnSpPr>
        <p:spPr bwMode="auto">
          <a:xfrm>
            <a:off x="743229" y="1756281"/>
            <a:ext cx="7642" cy="262606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Rectangle 97"/>
          <p:cNvSpPr/>
          <p:nvPr/>
        </p:nvSpPr>
        <p:spPr bwMode="auto">
          <a:xfrm>
            <a:off x="1326415" y="503580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recon-</a:t>
            </a: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struction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100" name="Straight Arrow Connector 99"/>
          <p:cNvCxnSpPr>
            <a:stCxn id="9" idx="1"/>
            <a:endCxn id="98" idx="3"/>
          </p:cNvCxnSpPr>
          <p:nvPr/>
        </p:nvCxnSpPr>
        <p:spPr bwMode="auto">
          <a:xfrm flipH="1" flipV="1">
            <a:off x="2122641" y="5302920"/>
            <a:ext cx="2064937" cy="8877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Elbow Connector 102"/>
          <p:cNvCxnSpPr>
            <a:cxnSpLocks/>
            <a:stCxn id="6" idx="3"/>
            <a:endCxn id="98" idx="0"/>
          </p:cNvCxnSpPr>
          <p:nvPr/>
        </p:nvCxnSpPr>
        <p:spPr bwMode="auto">
          <a:xfrm>
            <a:off x="1150203" y="3473673"/>
            <a:ext cx="574325" cy="1562134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Elbow Connector 49"/>
          <p:cNvCxnSpPr>
            <a:stCxn id="15" idx="3"/>
            <a:endCxn id="43" idx="4"/>
          </p:cNvCxnSpPr>
          <p:nvPr/>
        </p:nvCxnSpPr>
        <p:spPr bwMode="auto">
          <a:xfrm flipV="1">
            <a:off x="3382496" y="2366638"/>
            <a:ext cx="524261" cy="1111852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9100211-2279-4745-811A-8390EB6520CC}"/>
              </a:ext>
            </a:extLst>
          </p:cNvPr>
          <p:cNvSpPr txBox="1"/>
          <p:nvPr/>
        </p:nvSpPr>
        <p:spPr>
          <a:xfrm>
            <a:off x="4974336" y="3048000"/>
            <a:ext cx="3547872" cy="402336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c63write.c:345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write_frame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8842A6C3-A150-2941-96F6-B402B76EF9ED}"/>
              </a:ext>
            </a:extLst>
          </p:cNvPr>
          <p:cNvCxnSpPr>
            <a:cxnSpLocks/>
          </p:cNvCxnSpPr>
          <p:nvPr/>
        </p:nvCxnSpPr>
        <p:spPr bwMode="auto">
          <a:xfrm rot="10800000" flipH="1" flipV="1">
            <a:off x="4815840" y="5824728"/>
            <a:ext cx="914400" cy="1033272"/>
          </a:xfrm>
          <a:prstGeom prst="bentConnector4">
            <a:avLst>
              <a:gd name="adj1" fmla="val -25000"/>
              <a:gd name="adj2" fmla="val 80236"/>
            </a:avLst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8611404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Content Placeholder 3" descr="motion_search_02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48" t="29425" r="39533" b="22214"/>
          <a:stretch/>
        </p:blipFill>
        <p:spPr bwMode="auto">
          <a:xfrm>
            <a:off x="4991529" y="1743779"/>
            <a:ext cx="3454249" cy="2731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7" name="Content Placeholder 3" descr="motion_search_01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64" t="29268" r="39602" b="22549"/>
          <a:stretch/>
        </p:blipFill>
        <p:spPr bwMode="auto">
          <a:xfrm>
            <a:off x="473704" y="1743780"/>
            <a:ext cx="3446953" cy="2721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Rectangle 93"/>
          <p:cNvSpPr/>
          <p:nvPr/>
        </p:nvSpPr>
        <p:spPr bwMode="auto">
          <a:xfrm>
            <a:off x="474922" y="1751226"/>
            <a:ext cx="1461428" cy="145148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654730" y="1751226"/>
            <a:ext cx="1461428" cy="145148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34538" y="1751226"/>
            <a:ext cx="1461428" cy="145148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1014346" y="1751226"/>
            <a:ext cx="1461428" cy="145148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1194154" y="1751226"/>
            <a:ext cx="1461428" cy="145148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1373962" y="1751226"/>
            <a:ext cx="1461428" cy="145148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1553770" y="1751226"/>
            <a:ext cx="1461428" cy="145148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1733578" y="1751226"/>
            <a:ext cx="1461428" cy="145148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1913386" y="1751226"/>
            <a:ext cx="1461428" cy="145148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2093194" y="1751226"/>
            <a:ext cx="1461428" cy="145148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2273002" y="1751226"/>
            <a:ext cx="1461428" cy="145148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2452805" y="1751226"/>
            <a:ext cx="1461428" cy="145148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476137" y="1933866"/>
            <a:ext cx="1461428" cy="145148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6077522" y="2288085"/>
            <a:ext cx="1461428" cy="145148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Search Motion Estimation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935820" y="1550940"/>
            <a:ext cx="3657600" cy="2971800"/>
            <a:chOff x="2597535" y="2075101"/>
            <a:chExt cx="3657600" cy="2971800"/>
          </a:xfrm>
        </p:grpSpPr>
        <p:sp>
          <p:nvSpPr>
            <p:cNvPr id="33794" name="Line 2"/>
            <p:cNvSpPr>
              <a:spLocks noChangeShapeType="1"/>
            </p:cNvSpPr>
            <p:nvPr/>
          </p:nvSpPr>
          <p:spPr bwMode="auto">
            <a:xfrm>
              <a:off x="3021990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5" name="Line 3"/>
            <p:cNvSpPr>
              <a:spLocks noChangeShapeType="1"/>
            </p:cNvSpPr>
            <p:nvPr/>
          </p:nvSpPr>
          <p:spPr bwMode="auto">
            <a:xfrm>
              <a:off x="3384956" y="2075101"/>
              <a:ext cx="1587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6" name="Line 4"/>
            <p:cNvSpPr>
              <a:spLocks noChangeShapeType="1"/>
            </p:cNvSpPr>
            <p:nvPr/>
          </p:nvSpPr>
          <p:spPr bwMode="auto">
            <a:xfrm>
              <a:off x="3747921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7" name="Line 5"/>
            <p:cNvSpPr>
              <a:spLocks noChangeShapeType="1"/>
            </p:cNvSpPr>
            <p:nvPr/>
          </p:nvSpPr>
          <p:spPr bwMode="auto">
            <a:xfrm>
              <a:off x="4110887" y="2075101"/>
              <a:ext cx="1587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8" name="Line 6"/>
            <p:cNvSpPr>
              <a:spLocks noChangeShapeType="1"/>
            </p:cNvSpPr>
            <p:nvPr/>
          </p:nvSpPr>
          <p:spPr bwMode="auto">
            <a:xfrm>
              <a:off x="4473852" y="2075101"/>
              <a:ext cx="1587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9" name="Line 7"/>
            <p:cNvSpPr>
              <a:spLocks noChangeShapeType="1"/>
            </p:cNvSpPr>
            <p:nvPr/>
          </p:nvSpPr>
          <p:spPr bwMode="auto">
            <a:xfrm>
              <a:off x="4836817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0" name="Line 8"/>
            <p:cNvSpPr>
              <a:spLocks noChangeShapeType="1"/>
            </p:cNvSpPr>
            <p:nvPr/>
          </p:nvSpPr>
          <p:spPr bwMode="auto">
            <a:xfrm>
              <a:off x="5199783" y="2075101"/>
              <a:ext cx="1587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1" name="Line 9"/>
            <p:cNvSpPr>
              <a:spLocks noChangeShapeType="1"/>
            </p:cNvSpPr>
            <p:nvPr/>
          </p:nvSpPr>
          <p:spPr bwMode="auto">
            <a:xfrm>
              <a:off x="5562748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Line 10"/>
            <p:cNvSpPr>
              <a:spLocks noChangeShapeType="1"/>
            </p:cNvSpPr>
            <p:nvPr/>
          </p:nvSpPr>
          <p:spPr bwMode="auto">
            <a:xfrm>
              <a:off x="5925714" y="2075101"/>
              <a:ext cx="1587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3" name="Line 11"/>
            <p:cNvSpPr>
              <a:spLocks noChangeShapeType="1"/>
            </p:cNvSpPr>
            <p:nvPr/>
          </p:nvSpPr>
          <p:spPr bwMode="auto">
            <a:xfrm>
              <a:off x="2597535" y="2456001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>
              <a:off x="2597535" y="2817849"/>
              <a:ext cx="3657600" cy="158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5" name="Line 13"/>
            <p:cNvSpPr>
              <a:spLocks noChangeShapeType="1"/>
            </p:cNvSpPr>
            <p:nvPr/>
          </p:nvSpPr>
          <p:spPr bwMode="auto">
            <a:xfrm>
              <a:off x="2597535" y="3179698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Line 14"/>
            <p:cNvSpPr>
              <a:spLocks noChangeShapeType="1"/>
            </p:cNvSpPr>
            <p:nvPr/>
          </p:nvSpPr>
          <p:spPr bwMode="auto">
            <a:xfrm>
              <a:off x="2597535" y="3541546"/>
              <a:ext cx="3657600" cy="158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7" name="Line 15"/>
            <p:cNvSpPr>
              <a:spLocks noChangeShapeType="1"/>
            </p:cNvSpPr>
            <p:nvPr/>
          </p:nvSpPr>
          <p:spPr bwMode="auto">
            <a:xfrm>
              <a:off x="2597535" y="3903395"/>
              <a:ext cx="3657600" cy="158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>
              <a:off x="2597535" y="4265244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9" name="Line 17"/>
            <p:cNvSpPr>
              <a:spLocks noChangeShapeType="1"/>
            </p:cNvSpPr>
            <p:nvPr/>
          </p:nvSpPr>
          <p:spPr bwMode="auto">
            <a:xfrm>
              <a:off x="2597535" y="4627092"/>
              <a:ext cx="3657600" cy="158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2"/>
            <p:cNvSpPr>
              <a:spLocks noChangeShapeType="1"/>
            </p:cNvSpPr>
            <p:nvPr/>
          </p:nvSpPr>
          <p:spPr bwMode="auto">
            <a:xfrm>
              <a:off x="3203473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"/>
            <p:cNvSpPr>
              <a:spLocks noChangeShapeType="1"/>
            </p:cNvSpPr>
            <p:nvPr/>
          </p:nvSpPr>
          <p:spPr bwMode="auto">
            <a:xfrm>
              <a:off x="3566438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2"/>
            <p:cNvSpPr>
              <a:spLocks noChangeShapeType="1"/>
            </p:cNvSpPr>
            <p:nvPr/>
          </p:nvSpPr>
          <p:spPr bwMode="auto">
            <a:xfrm>
              <a:off x="3929404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2"/>
            <p:cNvSpPr>
              <a:spLocks noChangeShapeType="1"/>
            </p:cNvSpPr>
            <p:nvPr/>
          </p:nvSpPr>
          <p:spPr bwMode="auto">
            <a:xfrm>
              <a:off x="4292369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2"/>
            <p:cNvSpPr>
              <a:spLocks noChangeShapeType="1"/>
            </p:cNvSpPr>
            <p:nvPr/>
          </p:nvSpPr>
          <p:spPr bwMode="auto">
            <a:xfrm>
              <a:off x="4655334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2"/>
            <p:cNvSpPr>
              <a:spLocks noChangeShapeType="1"/>
            </p:cNvSpPr>
            <p:nvPr/>
          </p:nvSpPr>
          <p:spPr bwMode="auto">
            <a:xfrm>
              <a:off x="5018300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2"/>
            <p:cNvSpPr>
              <a:spLocks noChangeShapeType="1"/>
            </p:cNvSpPr>
            <p:nvPr/>
          </p:nvSpPr>
          <p:spPr bwMode="auto">
            <a:xfrm>
              <a:off x="5381265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2"/>
            <p:cNvSpPr>
              <a:spLocks noChangeShapeType="1"/>
            </p:cNvSpPr>
            <p:nvPr/>
          </p:nvSpPr>
          <p:spPr bwMode="auto">
            <a:xfrm>
              <a:off x="5744231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6"/>
            <p:cNvSpPr>
              <a:spLocks noChangeShapeType="1"/>
            </p:cNvSpPr>
            <p:nvPr/>
          </p:nvSpPr>
          <p:spPr bwMode="auto">
            <a:xfrm>
              <a:off x="2597535" y="4446168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6"/>
            <p:cNvSpPr>
              <a:spLocks noChangeShapeType="1"/>
            </p:cNvSpPr>
            <p:nvPr/>
          </p:nvSpPr>
          <p:spPr bwMode="auto">
            <a:xfrm>
              <a:off x="2597535" y="4084320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6"/>
            <p:cNvSpPr>
              <a:spLocks noChangeShapeType="1"/>
            </p:cNvSpPr>
            <p:nvPr/>
          </p:nvSpPr>
          <p:spPr bwMode="auto">
            <a:xfrm>
              <a:off x="2597535" y="3722471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6"/>
            <p:cNvSpPr>
              <a:spLocks noChangeShapeType="1"/>
            </p:cNvSpPr>
            <p:nvPr/>
          </p:nvSpPr>
          <p:spPr bwMode="auto">
            <a:xfrm>
              <a:off x="2597535" y="3360622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6"/>
            <p:cNvSpPr>
              <a:spLocks noChangeShapeType="1"/>
            </p:cNvSpPr>
            <p:nvPr/>
          </p:nvSpPr>
          <p:spPr bwMode="auto">
            <a:xfrm>
              <a:off x="2597535" y="2998774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6"/>
            <p:cNvSpPr>
              <a:spLocks noChangeShapeType="1"/>
            </p:cNvSpPr>
            <p:nvPr/>
          </p:nvSpPr>
          <p:spPr bwMode="auto">
            <a:xfrm>
              <a:off x="2597535" y="2636925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2"/>
            <p:cNvSpPr>
              <a:spLocks noChangeShapeType="1"/>
            </p:cNvSpPr>
            <p:nvPr/>
          </p:nvSpPr>
          <p:spPr bwMode="auto">
            <a:xfrm>
              <a:off x="2840507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2"/>
            <p:cNvSpPr>
              <a:spLocks noChangeShapeType="1"/>
            </p:cNvSpPr>
            <p:nvPr/>
          </p:nvSpPr>
          <p:spPr bwMode="auto">
            <a:xfrm>
              <a:off x="2659024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2"/>
            <p:cNvSpPr>
              <a:spLocks noChangeShapeType="1"/>
            </p:cNvSpPr>
            <p:nvPr/>
          </p:nvSpPr>
          <p:spPr bwMode="auto">
            <a:xfrm>
              <a:off x="6107195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1"/>
            <p:cNvSpPr>
              <a:spLocks noChangeShapeType="1"/>
            </p:cNvSpPr>
            <p:nvPr/>
          </p:nvSpPr>
          <p:spPr bwMode="auto">
            <a:xfrm>
              <a:off x="2597535" y="2275077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1"/>
            <p:cNvSpPr>
              <a:spLocks noChangeShapeType="1"/>
            </p:cNvSpPr>
            <p:nvPr/>
          </p:nvSpPr>
          <p:spPr bwMode="auto">
            <a:xfrm>
              <a:off x="2597535" y="4808017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1"/>
            <p:cNvSpPr>
              <a:spLocks noChangeShapeType="1"/>
            </p:cNvSpPr>
            <p:nvPr/>
          </p:nvSpPr>
          <p:spPr bwMode="auto">
            <a:xfrm>
              <a:off x="2597535" y="4988934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11651" y="1552144"/>
            <a:ext cx="3657600" cy="2971800"/>
            <a:chOff x="2597535" y="2075101"/>
            <a:chExt cx="3657600" cy="2971800"/>
          </a:xfrm>
        </p:grpSpPr>
        <p:sp>
          <p:nvSpPr>
            <p:cNvPr id="57" name="Line 2"/>
            <p:cNvSpPr>
              <a:spLocks noChangeShapeType="1"/>
            </p:cNvSpPr>
            <p:nvPr/>
          </p:nvSpPr>
          <p:spPr bwMode="auto">
            <a:xfrm>
              <a:off x="3021990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3"/>
            <p:cNvSpPr>
              <a:spLocks noChangeShapeType="1"/>
            </p:cNvSpPr>
            <p:nvPr/>
          </p:nvSpPr>
          <p:spPr bwMode="auto">
            <a:xfrm>
              <a:off x="3384956" y="2075101"/>
              <a:ext cx="1587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4"/>
            <p:cNvSpPr>
              <a:spLocks noChangeShapeType="1"/>
            </p:cNvSpPr>
            <p:nvPr/>
          </p:nvSpPr>
          <p:spPr bwMode="auto">
            <a:xfrm>
              <a:off x="3747921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5"/>
            <p:cNvSpPr>
              <a:spLocks noChangeShapeType="1"/>
            </p:cNvSpPr>
            <p:nvPr/>
          </p:nvSpPr>
          <p:spPr bwMode="auto">
            <a:xfrm>
              <a:off x="4110887" y="2075101"/>
              <a:ext cx="1587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6"/>
            <p:cNvSpPr>
              <a:spLocks noChangeShapeType="1"/>
            </p:cNvSpPr>
            <p:nvPr/>
          </p:nvSpPr>
          <p:spPr bwMode="auto">
            <a:xfrm>
              <a:off x="4473852" y="2075101"/>
              <a:ext cx="1587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7"/>
            <p:cNvSpPr>
              <a:spLocks noChangeShapeType="1"/>
            </p:cNvSpPr>
            <p:nvPr/>
          </p:nvSpPr>
          <p:spPr bwMode="auto">
            <a:xfrm>
              <a:off x="4836817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8"/>
            <p:cNvSpPr>
              <a:spLocks noChangeShapeType="1"/>
            </p:cNvSpPr>
            <p:nvPr/>
          </p:nvSpPr>
          <p:spPr bwMode="auto">
            <a:xfrm>
              <a:off x="5199783" y="2075101"/>
              <a:ext cx="1587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9"/>
            <p:cNvSpPr>
              <a:spLocks noChangeShapeType="1"/>
            </p:cNvSpPr>
            <p:nvPr/>
          </p:nvSpPr>
          <p:spPr bwMode="auto">
            <a:xfrm>
              <a:off x="5562748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10"/>
            <p:cNvSpPr>
              <a:spLocks noChangeShapeType="1"/>
            </p:cNvSpPr>
            <p:nvPr/>
          </p:nvSpPr>
          <p:spPr bwMode="auto">
            <a:xfrm>
              <a:off x="5925714" y="2075101"/>
              <a:ext cx="1587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11"/>
            <p:cNvSpPr>
              <a:spLocks noChangeShapeType="1"/>
            </p:cNvSpPr>
            <p:nvPr/>
          </p:nvSpPr>
          <p:spPr bwMode="auto">
            <a:xfrm>
              <a:off x="2597535" y="2456001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2"/>
            <p:cNvSpPr>
              <a:spLocks noChangeShapeType="1"/>
            </p:cNvSpPr>
            <p:nvPr/>
          </p:nvSpPr>
          <p:spPr bwMode="auto">
            <a:xfrm>
              <a:off x="2597535" y="2817849"/>
              <a:ext cx="3657600" cy="158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13"/>
            <p:cNvSpPr>
              <a:spLocks noChangeShapeType="1"/>
            </p:cNvSpPr>
            <p:nvPr/>
          </p:nvSpPr>
          <p:spPr bwMode="auto">
            <a:xfrm>
              <a:off x="2597535" y="3179698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14"/>
            <p:cNvSpPr>
              <a:spLocks noChangeShapeType="1"/>
            </p:cNvSpPr>
            <p:nvPr/>
          </p:nvSpPr>
          <p:spPr bwMode="auto">
            <a:xfrm>
              <a:off x="2597535" y="3541546"/>
              <a:ext cx="3657600" cy="158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5"/>
            <p:cNvSpPr>
              <a:spLocks noChangeShapeType="1"/>
            </p:cNvSpPr>
            <p:nvPr/>
          </p:nvSpPr>
          <p:spPr bwMode="auto">
            <a:xfrm>
              <a:off x="2597535" y="3903395"/>
              <a:ext cx="3657600" cy="158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16"/>
            <p:cNvSpPr>
              <a:spLocks noChangeShapeType="1"/>
            </p:cNvSpPr>
            <p:nvPr/>
          </p:nvSpPr>
          <p:spPr bwMode="auto">
            <a:xfrm>
              <a:off x="2597535" y="4265244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17"/>
            <p:cNvSpPr>
              <a:spLocks noChangeShapeType="1"/>
            </p:cNvSpPr>
            <p:nvPr/>
          </p:nvSpPr>
          <p:spPr bwMode="auto">
            <a:xfrm>
              <a:off x="2597535" y="4627092"/>
              <a:ext cx="3657600" cy="158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2"/>
            <p:cNvSpPr>
              <a:spLocks noChangeShapeType="1"/>
            </p:cNvSpPr>
            <p:nvPr/>
          </p:nvSpPr>
          <p:spPr bwMode="auto">
            <a:xfrm>
              <a:off x="3203473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2"/>
            <p:cNvSpPr>
              <a:spLocks noChangeShapeType="1"/>
            </p:cNvSpPr>
            <p:nvPr/>
          </p:nvSpPr>
          <p:spPr bwMode="auto">
            <a:xfrm>
              <a:off x="3566438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2"/>
            <p:cNvSpPr>
              <a:spLocks noChangeShapeType="1"/>
            </p:cNvSpPr>
            <p:nvPr/>
          </p:nvSpPr>
          <p:spPr bwMode="auto">
            <a:xfrm>
              <a:off x="3929404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2"/>
            <p:cNvSpPr>
              <a:spLocks noChangeShapeType="1"/>
            </p:cNvSpPr>
            <p:nvPr/>
          </p:nvSpPr>
          <p:spPr bwMode="auto">
            <a:xfrm>
              <a:off x="4292369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2"/>
            <p:cNvSpPr>
              <a:spLocks noChangeShapeType="1"/>
            </p:cNvSpPr>
            <p:nvPr/>
          </p:nvSpPr>
          <p:spPr bwMode="auto">
            <a:xfrm>
              <a:off x="4655334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2"/>
            <p:cNvSpPr>
              <a:spLocks noChangeShapeType="1"/>
            </p:cNvSpPr>
            <p:nvPr/>
          </p:nvSpPr>
          <p:spPr bwMode="auto">
            <a:xfrm>
              <a:off x="5018300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2"/>
            <p:cNvSpPr>
              <a:spLocks noChangeShapeType="1"/>
            </p:cNvSpPr>
            <p:nvPr/>
          </p:nvSpPr>
          <p:spPr bwMode="auto">
            <a:xfrm>
              <a:off x="5381265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2"/>
            <p:cNvSpPr>
              <a:spLocks noChangeShapeType="1"/>
            </p:cNvSpPr>
            <p:nvPr/>
          </p:nvSpPr>
          <p:spPr bwMode="auto">
            <a:xfrm>
              <a:off x="5744231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16"/>
            <p:cNvSpPr>
              <a:spLocks noChangeShapeType="1"/>
            </p:cNvSpPr>
            <p:nvPr/>
          </p:nvSpPr>
          <p:spPr bwMode="auto">
            <a:xfrm>
              <a:off x="2597535" y="4446168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16"/>
            <p:cNvSpPr>
              <a:spLocks noChangeShapeType="1"/>
            </p:cNvSpPr>
            <p:nvPr/>
          </p:nvSpPr>
          <p:spPr bwMode="auto">
            <a:xfrm>
              <a:off x="2597535" y="4084320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16"/>
            <p:cNvSpPr>
              <a:spLocks noChangeShapeType="1"/>
            </p:cNvSpPr>
            <p:nvPr/>
          </p:nvSpPr>
          <p:spPr bwMode="auto">
            <a:xfrm>
              <a:off x="2597535" y="3722471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16"/>
            <p:cNvSpPr>
              <a:spLocks noChangeShapeType="1"/>
            </p:cNvSpPr>
            <p:nvPr/>
          </p:nvSpPr>
          <p:spPr bwMode="auto">
            <a:xfrm>
              <a:off x="2597535" y="3360622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16"/>
            <p:cNvSpPr>
              <a:spLocks noChangeShapeType="1"/>
            </p:cNvSpPr>
            <p:nvPr/>
          </p:nvSpPr>
          <p:spPr bwMode="auto">
            <a:xfrm>
              <a:off x="2597535" y="2998774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6"/>
            <p:cNvSpPr>
              <a:spLocks noChangeShapeType="1"/>
            </p:cNvSpPr>
            <p:nvPr/>
          </p:nvSpPr>
          <p:spPr bwMode="auto">
            <a:xfrm>
              <a:off x="2597535" y="2636925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2"/>
            <p:cNvSpPr>
              <a:spLocks noChangeShapeType="1"/>
            </p:cNvSpPr>
            <p:nvPr/>
          </p:nvSpPr>
          <p:spPr bwMode="auto">
            <a:xfrm>
              <a:off x="2840507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2"/>
            <p:cNvSpPr>
              <a:spLocks noChangeShapeType="1"/>
            </p:cNvSpPr>
            <p:nvPr/>
          </p:nvSpPr>
          <p:spPr bwMode="auto">
            <a:xfrm>
              <a:off x="2659024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2"/>
            <p:cNvSpPr>
              <a:spLocks noChangeShapeType="1"/>
            </p:cNvSpPr>
            <p:nvPr/>
          </p:nvSpPr>
          <p:spPr bwMode="auto">
            <a:xfrm>
              <a:off x="6107195" y="2075101"/>
              <a:ext cx="1588" cy="29718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1"/>
            <p:cNvSpPr>
              <a:spLocks noChangeShapeType="1"/>
            </p:cNvSpPr>
            <p:nvPr/>
          </p:nvSpPr>
          <p:spPr bwMode="auto">
            <a:xfrm>
              <a:off x="2597535" y="2275077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1"/>
            <p:cNvSpPr>
              <a:spLocks noChangeShapeType="1"/>
            </p:cNvSpPr>
            <p:nvPr/>
          </p:nvSpPr>
          <p:spPr bwMode="auto">
            <a:xfrm>
              <a:off x="2597535" y="4808017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11"/>
            <p:cNvSpPr>
              <a:spLocks noChangeShapeType="1"/>
            </p:cNvSpPr>
            <p:nvPr/>
          </p:nvSpPr>
          <p:spPr bwMode="auto">
            <a:xfrm>
              <a:off x="2597535" y="4988934"/>
              <a:ext cx="3657600" cy="158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07880" y="3669008"/>
            <a:ext cx="26771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and so on ...</a:t>
            </a:r>
          </a:p>
        </p:txBody>
      </p:sp>
      <p:sp>
        <p:nvSpPr>
          <p:cNvPr id="7" name="Left Arrow 6"/>
          <p:cNvSpPr/>
          <p:nvPr/>
        </p:nvSpPr>
        <p:spPr bwMode="auto">
          <a:xfrm>
            <a:off x="4172628" y="2590477"/>
            <a:ext cx="1753714" cy="615719"/>
          </a:xfrm>
          <a:prstGeom prst="lef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dirty="0">
                <a:latin typeface="Tahoma" pitchFamily="-96" charset="0"/>
              </a:rPr>
              <a:t>Find best match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93" name="Rectangle 192"/>
          <p:cNvSpPr/>
          <p:nvPr/>
        </p:nvSpPr>
        <p:spPr bwMode="auto">
          <a:xfrm>
            <a:off x="6450438" y="758905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</a:t>
            </a:r>
            <a:endParaRPr kumimoji="0" lang="en-US" sz="1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100" dirty="0">
                <a:latin typeface="Tahoma" pitchFamily="-96" charset="0"/>
              </a:rPr>
              <a:t>(current)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94" name="Rectangle 193"/>
          <p:cNvSpPr/>
          <p:nvPr/>
        </p:nvSpPr>
        <p:spPr bwMode="auto">
          <a:xfrm>
            <a:off x="1754932" y="797489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n-1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000" dirty="0">
                <a:latin typeface="Tahoma" pitchFamily="-96" charset="0"/>
              </a:rPr>
              <a:t>(reference)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4727397"/>
            <a:ext cx="9144000" cy="178770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comparing blocks:</a:t>
            </a:r>
          </a:p>
          <a:p>
            <a:r>
              <a:rPr lang="en-US" dirty="0"/>
              <a:t>SAD - Sum of Absolute Differences</a:t>
            </a:r>
          </a:p>
        </p:txBody>
      </p:sp>
      <p:pic>
        <p:nvPicPr>
          <p:cNvPr id="10" name="Picture 9" descr="sum-of-absolute-difference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316" y="5725289"/>
            <a:ext cx="3581400" cy="754352"/>
          </a:xfrm>
          <a:prstGeom prst="rect">
            <a:avLst/>
          </a:prstGeom>
        </p:spPr>
      </p:pic>
      <p:sp>
        <p:nvSpPr>
          <p:cNvPr id="5" name="Line Callout 1 (Border and Accent Bar) 4"/>
          <p:cNvSpPr/>
          <p:nvPr/>
        </p:nvSpPr>
        <p:spPr bwMode="auto">
          <a:xfrm>
            <a:off x="7021312" y="5820759"/>
            <a:ext cx="1809148" cy="525401"/>
          </a:xfrm>
          <a:prstGeom prst="accentBorderCallout1">
            <a:avLst>
              <a:gd name="adj1" fmla="val 82070"/>
              <a:gd name="adj2" fmla="val -7024"/>
              <a:gd name="adj3" fmla="val 101671"/>
              <a:gd name="adj4" fmla="val -190279"/>
            </a:avLst>
          </a:prstGeom>
          <a:solidFill>
            <a:srgbClr val="DDDDDD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W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: fixed set, but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not only</a:t>
            </a:r>
            <a:r>
              <a:rPr kumimoji="0" 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 </a:t>
            </a:r>
            <a:r>
              <a:rPr lang="en-US" dirty="0">
                <a:latin typeface="Tahoma" pitchFamily="-96" charset="0"/>
              </a:rPr>
              <a:t>integers !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7602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7" grpId="0" animBg="1"/>
      <p:bldP spid="107" grpId="1" animBg="1"/>
      <p:bldP spid="7" grpId="0" animBg="1"/>
      <p:bldP spid="8" grpId="0" build="p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c63_encode_image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52758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</a:t>
            </a:r>
            <a:endParaRPr kumimoji="0" lang="en-US" sz="1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100" dirty="0">
                <a:latin typeface="Tahoma" pitchFamily="-96" charset="0"/>
              </a:rPr>
              <a:t>(current)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3977" y="3206560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n-1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000" dirty="0">
                <a:latin typeface="Tahoma" pitchFamily="-96" charset="0"/>
              </a:rPr>
              <a:t>(reference)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5116" y="1222055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Load YUV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206518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DCT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187578" y="5044684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iDCT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235775" y="5044683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iQuant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229461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Quant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275347" y="2018887"/>
            <a:ext cx="796226" cy="5342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Entropy coding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77953" y="2575149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Motion estimation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86270" y="321137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Motion </a:t>
            </a:r>
            <a:r>
              <a:rPr kumimoji="0" lang="en-US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compen-sation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4" name="Straight Arrow Connector 3"/>
          <p:cNvCxnSpPr>
            <a:stCxn id="8" idx="3"/>
            <a:endCxn id="11" idx="1"/>
          </p:cNvCxnSpPr>
          <p:nvPr/>
        </p:nvCxnSpPr>
        <p:spPr bwMode="auto">
          <a:xfrm>
            <a:off x="5002744" y="2286000"/>
            <a:ext cx="22671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cxnSpLocks/>
            <a:stCxn id="11" idx="3"/>
            <a:endCxn id="13" idx="1"/>
          </p:cNvCxnSpPr>
          <p:nvPr/>
        </p:nvCxnSpPr>
        <p:spPr bwMode="auto">
          <a:xfrm>
            <a:off x="6025687" y="2286000"/>
            <a:ext cx="1249660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3" idx="3"/>
          </p:cNvCxnSpPr>
          <p:nvPr/>
        </p:nvCxnSpPr>
        <p:spPr bwMode="auto">
          <a:xfrm>
            <a:off x="8071573" y="2286000"/>
            <a:ext cx="414785" cy="210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11" idx="2"/>
            <a:endCxn id="10" idx="0"/>
          </p:cNvCxnSpPr>
          <p:nvPr/>
        </p:nvCxnSpPr>
        <p:spPr bwMode="auto">
          <a:xfrm>
            <a:off x="5627574" y="2553113"/>
            <a:ext cx="6314" cy="249157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10" idx="1"/>
            <a:endCxn id="9" idx="3"/>
          </p:cNvCxnSpPr>
          <p:nvPr/>
        </p:nvCxnSpPr>
        <p:spPr bwMode="auto">
          <a:xfrm flipH="1">
            <a:off x="4983804" y="5311796"/>
            <a:ext cx="251971" cy="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014" name="Elbow Connector 43013"/>
          <p:cNvCxnSpPr>
            <a:stCxn id="98" idx="1"/>
            <a:endCxn id="6" idx="2"/>
          </p:cNvCxnSpPr>
          <p:nvPr/>
        </p:nvCxnSpPr>
        <p:spPr bwMode="auto">
          <a:xfrm rot="10800000">
            <a:off x="752091" y="3740786"/>
            <a:ext cx="574325" cy="1562134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017" name="Oval 43016"/>
          <p:cNvSpPr/>
          <p:nvPr/>
        </p:nvSpPr>
        <p:spPr bwMode="auto">
          <a:xfrm>
            <a:off x="1340481" y="220536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831166" y="220536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48" name="Straight Arrow Connector 47"/>
          <p:cNvCxnSpPr>
            <a:stCxn id="43" idx="6"/>
            <a:endCxn id="8" idx="1"/>
          </p:cNvCxnSpPr>
          <p:nvPr/>
        </p:nvCxnSpPr>
        <p:spPr bwMode="auto">
          <a:xfrm>
            <a:off x="3982348" y="2286000"/>
            <a:ext cx="224170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2" idx="3"/>
            <a:endCxn id="43017" idx="2"/>
          </p:cNvCxnSpPr>
          <p:nvPr/>
        </p:nvCxnSpPr>
        <p:spPr bwMode="auto">
          <a:xfrm>
            <a:off x="1148984" y="2286000"/>
            <a:ext cx="19149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43017" idx="6"/>
            <a:endCxn id="43" idx="2"/>
          </p:cNvCxnSpPr>
          <p:nvPr/>
        </p:nvCxnSpPr>
        <p:spPr bwMode="auto">
          <a:xfrm>
            <a:off x="1491663" y="2286000"/>
            <a:ext cx="2339503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Elbow Connector 69"/>
          <p:cNvCxnSpPr>
            <a:stCxn id="14" idx="3"/>
            <a:endCxn id="15" idx="0"/>
          </p:cNvCxnSpPr>
          <p:nvPr/>
        </p:nvCxnSpPr>
        <p:spPr bwMode="auto">
          <a:xfrm>
            <a:off x="2474179" y="2842262"/>
            <a:ext cx="510204" cy="369115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1341699" y="275087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74" name="Straight Arrow Connector 73"/>
          <p:cNvCxnSpPr>
            <a:stCxn id="43017" idx="4"/>
            <a:endCxn id="73" idx="0"/>
          </p:cNvCxnSpPr>
          <p:nvPr/>
        </p:nvCxnSpPr>
        <p:spPr bwMode="auto">
          <a:xfrm>
            <a:off x="1416072" y="2366638"/>
            <a:ext cx="1218" cy="38423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Elbow Connector 76"/>
          <p:cNvCxnSpPr>
            <a:stCxn id="6" idx="3"/>
            <a:endCxn id="73" idx="4"/>
          </p:cNvCxnSpPr>
          <p:nvPr/>
        </p:nvCxnSpPr>
        <p:spPr bwMode="auto">
          <a:xfrm flipV="1">
            <a:off x="1150203" y="2912148"/>
            <a:ext cx="267087" cy="561525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73" idx="6"/>
            <a:endCxn id="14" idx="1"/>
          </p:cNvCxnSpPr>
          <p:nvPr/>
        </p:nvCxnSpPr>
        <p:spPr bwMode="auto">
          <a:xfrm>
            <a:off x="1492881" y="2831510"/>
            <a:ext cx="185072" cy="10752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7" idx="2"/>
            <a:endCxn id="2" idx="0"/>
          </p:cNvCxnSpPr>
          <p:nvPr/>
        </p:nvCxnSpPr>
        <p:spPr bwMode="auto">
          <a:xfrm>
            <a:off x="743229" y="1756281"/>
            <a:ext cx="7642" cy="262606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Rectangle 97"/>
          <p:cNvSpPr/>
          <p:nvPr/>
        </p:nvSpPr>
        <p:spPr bwMode="auto">
          <a:xfrm>
            <a:off x="1326415" y="503580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recon-</a:t>
            </a: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struction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100" name="Straight Arrow Connector 99"/>
          <p:cNvCxnSpPr>
            <a:stCxn id="9" idx="1"/>
            <a:endCxn id="98" idx="3"/>
          </p:cNvCxnSpPr>
          <p:nvPr/>
        </p:nvCxnSpPr>
        <p:spPr bwMode="auto">
          <a:xfrm flipH="1" flipV="1">
            <a:off x="2122641" y="5302920"/>
            <a:ext cx="2064937" cy="8877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Elbow Connector 102"/>
          <p:cNvCxnSpPr>
            <a:cxnSpLocks/>
            <a:stCxn id="6" idx="3"/>
            <a:endCxn id="98" idx="0"/>
          </p:cNvCxnSpPr>
          <p:nvPr/>
        </p:nvCxnSpPr>
        <p:spPr bwMode="auto">
          <a:xfrm>
            <a:off x="1150203" y="3473673"/>
            <a:ext cx="574325" cy="1562134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Elbow Connector 49"/>
          <p:cNvCxnSpPr>
            <a:stCxn id="15" idx="3"/>
            <a:endCxn id="43" idx="4"/>
          </p:cNvCxnSpPr>
          <p:nvPr/>
        </p:nvCxnSpPr>
        <p:spPr bwMode="auto">
          <a:xfrm flipV="1">
            <a:off x="3382496" y="2366638"/>
            <a:ext cx="524261" cy="1111852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9100211-2279-4745-811A-8390EB6520CC}"/>
              </a:ext>
            </a:extLst>
          </p:cNvPr>
          <p:cNvSpPr txBox="1"/>
          <p:nvPr/>
        </p:nvSpPr>
        <p:spPr>
          <a:xfrm>
            <a:off x="4974336" y="3048000"/>
            <a:ext cx="3547872" cy="402336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c63write.c:345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write_frame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8842A6C3-A150-2941-96F6-B402B76EF9ED}"/>
              </a:ext>
            </a:extLst>
          </p:cNvPr>
          <p:cNvCxnSpPr>
            <a:cxnSpLocks/>
          </p:cNvCxnSpPr>
          <p:nvPr/>
        </p:nvCxnSpPr>
        <p:spPr bwMode="auto">
          <a:xfrm rot="10800000" flipH="1" flipV="1">
            <a:off x="4815840" y="5824728"/>
            <a:ext cx="914400" cy="1033272"/>
          </a:xfrm>
          <a:prstGeom prst="bentConnector4">
            <a:avLst>
              <a:gd name="adj1" fmla="val -25000"/>
              <a:gd name="adj2" fmla="val 80236"/>
            </a:avLst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03096247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Motion Estimation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679450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400" dirty="0"/>
              <a:t>The estimators often use a two-step process, with initial coarse evaluation and refinements</a:t>
            </a:r>
          </a:p>
          <a:p>
            <a:pPr marL="679450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400" dirty="0"/>
          </a:p>
          <a:p>
            <a:pPr marL="679450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400" dirty="0"/>
              <a:t>Don’t do this for every frame, you must sometimes encode </a:t>
            </a:r>
            <a:r>
              <a:rPr lang="en-US" sz="2400" dirty="0" err="1"/>
              <a:t>macroblocks</a:t>
            </a:r>
            <a:r>
              <a:rPr lang="en-US" sz="2400" dirty="0"/>
              <a:t> in a “safe” mode that doesn’t rely on others</a:t>
            </a:r>
            <a:br>
              <a:rPr lang="en-US" sz="2400" dirty="0"/>
            </a:br>
            <a:endParaRPr lang="en-US" sz="2400" dirty="0"/>
          </a:p>
          <a:p>
            <a:pPr marL="679450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400" dirty="0"/>
              <a:t>This is called “Intra”-mode</a:t>
            </a:r>
          </a:p>
          <a:p>
            <a:pPr marL="1079500" lvl="1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1600" dirty="0"/>
              <a:t>When a complete frame is encoded in I-mode (always in MPEG-1 and MPEG-2), this is called an I-frame</a:t>
            </a:r>
          </a:p>
          <a:p>
            <a:pPr marL="1079500" lvl="1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1600" dirty="0"/>
              <a:t>x264 calls I-frames "</a:t>
            </a:r>
            <a:r>
              <a:rPr lang="en-US" sz="1600" dirty="0" err="1"/>
              <a:t>keyframes</a:t>
            </a:r>
            <a:r>
              <a:rPr lang="en-US" sz="1600" dirty="0"/>
              <a:t>". But the word </a:t>
            </a:r>
            <a:r>
              <a:rPr lang="en-US" sz="1600" dirty="0" err="1"/>
              <a:t>keyframe</a:t>
            </a:r>
            <a:r>
              <a:rPr lang="en-US" sz="1600" dirty="0"/>
              <a:t> has many, many other meanings as well. Avoid misunderstandings by writing I-frame.</a:t>
            </a:r>
            <a:endParaRPr lang="en-US" sz="2400" dirty="0"/>
          </a:p>
          <a:p>
            <a:pPr marL="679450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400" dirty="0"/>
          </a:p>
          <a:p>
            <a:pPr marL="679450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400" dirty="0"/>
              <a:t>Refinements include trying every block in the area, and also using sub-pixel precision (interpolation)</a:t>
            </a:r>
          </a:p>
          <a:p>
            <a:pPr marL="1079500" lvl="1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1600" dirty="0"/>
              <a:t>quarter pixel in H.264</a:t>
            </a:r>
          </a:p>
        </p:txBody>
      </p:sp>
    </p:spTree>
    <p:extLst>
      <p:ext uri="{BB962C8B-B14F-4D97-AF65-F5344CB8AC3E}">
        <p14:creationId xmlns:p14="http://schemas.microsoft.com/office/powerpoint/2010/main" val="41502176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Motion Compensation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679450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dirty="0"/>
              <a:t>When the best motion vector has been found and refined, a predicted image is generated using the motion vectors</a:t>
            </a:r>
            <a:br>
              <a:rPr lang="en-US" dirty="0"/>
            </a:br>
            <a:endParaRPr lang="en-US" dirty="0"/>
          </a:p>
          <a:p>
            <a:pPr marL="679450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dirty="0"/>
              <a:t>The reference frame can not be used directly as input to the motion compensator</a:t>
            </a:r>
          </a:p>
          <a:p>
            <a:pPr marL="741363" lvl="1" indent="-284163">
              <a:buClr>
                <a:srgbClr val="595959"/>
              </a:buClr>
              <a:buFont typeface="Arial" charset="0"/>
              <a:buChar char="–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dirty="0"/>
              <a:t>The decoder never sees the original image. Instead, it sees a </a:t>
            </a:r>
            <a:r>
              <a:rPr lang="en-US" i="1" dirty="0"/>
              <a:t>reconstructed</a:t>
            </a:r>
            <a:r>
              <a:rPr lang="en-US" dirty="0"/>
              <a:t> image, i.e. an image that has been quantized (with loss)</a:t>
            </a:r>
            <a:br>
              <a:rPr lang="en-US" dirty="0"/>
            </a:br>
            <a:endParaRPr lang="en-US" dirty="0"/>
          </a:p>
          <a:p>
            <a:pPr marL="679450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dirty="0"/>
              <a:t>A reconstructed reference image must be used as input to motion compensation</a:t>
            </a:r>
          </a:p>
        </p:txBody>
      </p:sp>
    </p:spTree>
    <p:extLst>
      <p:ext uri="{BB962C8B-B14F-4D97-AF65-F5344CB8AC3E}">
        <p14:creationId xmlns:p14="http://schemas.microsoft.com/office/powerpoint/2010/main" val="7658251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Frame Reconstruction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679450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dirty="0"/>
              <a:t>The motion compensator requires as input the same reference frame as the </a:t>
            </a:r>
            <a:r>
              <a:rPr lang="en-US" i="1" dirty="0"/>
              <a:t>decoder</a:t>
            </a:r>
            <a:r>
              <a:rPr lang="en-US" dirty="0"/>
              <a:t> will see</a:t>
            </a:r>
          </a:p>
          <a:p>
            <a:pPr marL="679450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dirty="0"/>
          </a:p>
          <a:p>
            <a:pPr marL="679450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dirty="0"/>
              <a:t>De-quantize and inverse-transform the residuals and add them to our predicted frame</a:t>
            </a:r>
          </a:p>
          <a:p>
            <a:pPr marL="679450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dirty="0"/>
              <a:t>The result is (roughly) the same </a:t>
            </a:r>
            <a:r>
              <a:rPr lang="en-US" i="1" dirty="0"/>
              <a:t>reconstructed</a:t>
            </a:r>
            <a:r>
              <a:rPr lang="en-US" dirty="0"/>
              <a:t> frame as the decoder will receive</a:t>
            </a:r>
          </a:p>
          <a:p>
            <a:pPr marL="679450" indent="-660400">
              <a:buClr>
                <a:srgbClr val="595959"/>
              </a:buClr>
              <a:buFont typeface="Arial" charset="0"/>
              <a:buNone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6209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/>
          <p:cNvSpPr/>
          <p:nvPr/>
        </p:nvSpPr>
        <p:spPr bwMode="auto">
          <a:xfrm>
            <a:off x="527752" y="3037613"/>
            <a:ext cx="796226" cy="53422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n-1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000" dirty="0">
                <a:latin typeface="Tahoma" pitchFamily="-96" charset="0"/>
              </a:rPr>
              <a:t>(reference)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435825" y="3127126"/>
            <a:ext cx="796226" cy="53422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n-1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000" dirty="0">
                <a:latin typeface="Tahoma" pitchFamily="-96" charset="0"/>
              </a:rPr>
              <a:t>(reference)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Not in Codec 63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52758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</a:t>
            </a:r>
            <a:endParaRPr kumimoji="0" lang="en-US" sz="1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100" dirty="0">
                <a:latin typeface="Tahoma" pitchFamily="-96" charset="0"/>
              </a:rPr>
              <a:t>(current)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3977" y="3206560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n-1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000" dirty="0">
                <a:latin typeface="Tahoma" pitchFamily="-96" charset="0"/>
              </a:rPr>
              <a:t>(reference)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5116" y="1222055"/>
            <a:ext cx="796226" cy="534226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Prepare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900" dirty="0">
                <a:latin typeface="Tahoma" pitchFamily="-96" charset="0"/>
              </a:rPr>
              <a:t>(RGB2YUV)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206518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DCT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187578" y="5044684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iDCT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235775" y="5044683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iQuant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229461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Quant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252404" y="2018887"/>
            <a:ext cx="796226" cy="534226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Reorder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275347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Entropy coding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77953" y="2575149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Motion estimation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86270" y="321137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Motion </a:t>
            </a:r>
            <a:r>
              <a:rPr kumimoji="0" lang="en-US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compen-sation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576191" y="3896798"/>
            <a:ext cx="796226" cy="534226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Intra prediction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4" name="Straight Arrow Connector 3"/>
          <p:cNvCxnSpPr>
            <a:stCxn id="8" idx="3"/>
            <a:endCxn id="11" idx="1"/>
          </p:cNvCxnSpPr>
          <p:nvPr/>
        </p:nvCxnSpPr>
        <p:spPr bwMode="auto">
          <a:xfrm>
            <a:off x="5002744" y="2286000"/>
            <a:ext cx="22671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1" idx="3"/>
            <a:endCxn id="12" idx="1"/>
          </p:cNvCxnSpPr>
          <p:nvPr/>
        </p:nvCxnSpPr>
        <p:spPr bwMode="auto">
          <a:xfrm>
            <a:off x="6025687" y="2286000"/>
            <a:ext cx="22671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12" idx="3"/>
            <a:endCxn id="13" idx="1"/>
          </p:cNvCxnSpPr>
          <p:nvPr/>
        </p:nvCxnSpPr>
        <p:spPr bwMode="auto">
          <a:xfrm>
            <a:off x="7048630" y="2286000"/>
            <a:ext cx="22671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3" idx="3"/>
          </p:cNvCxnSpPr>
          <p:nvPr/>
        </p:nvCxnSpPr>
        <p:spPr bwMode="auto">
          <a:xfrm>
            <a:off x="8071573" y="2286000"/>
            <a:ext cx="414785" cy="210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11" idx="2"/>
            <a:endCxn id="10" idx="0"/>
          </p:cNvCxnSpPr>
          <p:nvPr/>
        </p:nvCxnSpPr>
        <p:spPr bwMode="auto">
          <a:xfrm>
            <a:off x="5627574" y="2553113"/>
            <a:ext cx="6314" cy="249157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10" idx="1"/>
            <a:endCxn id="9" idx="3"/>
          </p:cNvCxnSpPr>
          <p:nvPr/>
        </p:nvCxnSpPr>
        <p:spPr bwMode="auto">
          <a:xfrm flipH="1">
            <a:off x="4983804" y="5311796"/>
            <a:ext cx="251971" cy="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014" name="Elbow Connector 43013"/>
          <p:cNvCxnSpPr>
            <a:stCxn id="98" idx="1"/>
            <a:endCxn id="6" idx="2"/>
          </p:cNvCxnSpPr>
          <p:nvPr/>
        </p:nvCxnSpPr>
        <p:spPr bwMode="auto">
          <a:xfrm rot="10800000">
            <a:off x="752091" y="3740786"/>
            <a:ext cx="574325" cy="1562134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017" name="Oval 43016"/>
          <p:cNvSpPr/>
          <p:nvPr/>
        </p:nvSpPr>
        <p:spPr bwMode="auto">
          <a:xfrm>
            <a:off x="1340481" y="220536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831166" y="220536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48" name="Straight Arrow Connector 47"/>
          <p:cNvCxnSpPr>
            <a:stCxn id="43" idx="6"/>
            <a:endCxn id="8" idx="1"/>
          </p:cNvCxnSpPr>
          <p:nvPr/>
        </p:nvCxnSpPr>
        <p:spPr bwMode="auto">
          <a:xfrm>
            <a:off x="3982348" y="2286000"/>
            <a:ext cx="224170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2" idx="3"/>
            <a:endCxn id="43017" idx="2"/>
          </p:cNvCxnSpPr>
          <p:nvPr/>
        </p:nvCxnSpPr>
        <p:spPr bwMode="auto">
          <a:xfrm>
            <a:off x="1148984" y="2286000"/>
            <a:ext cx="19149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43017" idx="6"/>
            <a:endCxn id="43" idx="2"/>
          </p:cNvCxnSpPr>
          <p:nvPr/>
        </p:nvCxnSpPr>
        <p:spPr bwMode="auto">
          <a:xfrm>
            <a:off x="1491663" y="2286000"/>
            <a:ext cx="2339503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61" idx="0"/>
            <a:endCxn id="43" idx="4"/>
          </p:cNvCxnSpPr>
          <p:nvPr/>
        </p:nvCxnSpPr>
        <p:spPr bwMode="auto">
          <a:xfrm flipV="1">
            <a:off x="3906756" y="2366638"/>
            <a:ext cx="1" cy="1372047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Oval 60"/>
          <p:cNvSpPr/>
          <p:nvPr/>
        </p:nvSpPr>
        <p:spPr bwMode="auto">
          <a:xfrm>
            <a:off x="3831165" y="3738685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63" name="Straight Arrow Connector 62"/>
          <p:cNvCxnSpPr>
            <a:stCxn id="15" idx="3"/>
            <a:endCxn id="61" idx="2"/>
          </p:cNvCxnSpPr>
          <p:nvPr/>
        </p:nvCxnSpPr>
        <p:spPr bwMode="auto">
          <a:xfrm>
            <a:off x="3382496" y="3478490"/>
            <a:ext cx="448669" cy="340833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16" idx="3"/>
            <a:endCxn id="61" idx="2"/>
          </p:cNvCxnSpPr>
          <p:nvPr/>
        </p:nvCxnSpPr>
        <p:spPr bwMode="auto">
          <a:xfrm flipV="1">
            <a:off x="3372417" y="3819323"/>
            <a:ext cx="458748" cy="344588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Elbow Connector 69"/>
          <p:cNvCxnSpPr>
            <a:stCxn id="14" idx="3"/>
            <a:endCxn id="15" idx="0"/>
          </p:cNvCxnSpPr>
          <p:nvPr/>
        </p:nvCxnSpPr>
        <p:spPr bwMode="auto">
          <a:xfrm>
            <a:off x="2474179" y="2842262"/>
            <a:ext cx="510204" cy="369115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1341699" y="275087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74" name="Straight Arrow Connector 73"/>
          <p:cNvCxnSpPr>
            <a:stCxn id="43017" idx="4"/>
            <a:endCxn id="73" idx="0"/>
          </p:cNvCxnSpPr>
          <p:nvPr/>
        </p:nvCxnSpPr>
        <p:spPr bwMode="auto">
          <a:xfrm>
            <a:off x="1416072" y="2366638"/>
            <a:ext cx="1218" cy="38423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Elbow Connector 76"/>
          <p:cNvCxnSpPr>
            <a:stCxn id="6" idx="3"/>
            <a:endCxn id="73" idx="4"/>
          </p:cNvCxnSpPr>
          <p:nvPr/>
        </p:nvCxnSpPr>
        <p:spPr bwMode="auto">
          <a:xfrm flipV="1">
            <a:off x="1150203" y="2912148"/>
            <a:ext cx="267087" cy="561525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73" idx="6"/>
            <a:endCxn id="14" idx="1"/>
          </p:cNvCxnSpPr>
          <p:nvPr/>
        </p:nvCxnSpPr>
        <p:spPr bwMode="auto">
          <a:xfrm>
            <a:off x="1492881" y="2831510"/>
            <a:ext cx="185072" cy="10752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Elbow Connector 83"/>
          <p:cNvCxnSpPr>
            <a:stCxn id="14" idx="2"/>
            <a:endCxn id="16" idx="1"/>
          </p:cNvCxnSpPr>
          <p:nvPr/>
        </p:nvCxnSpPr>
        <p:spPr bwMode="auto">
          <a:xfrm rot="16200000" flipH="1">
            <a:off x="1798860" y="3386580"/>
            <a:ext cx="1054536" cy="500125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7" idx="2"/>
            <a:endCxn id="2" idx="0"/>
          </p:cNvCxnSpPr>
          <p:nvPr/>
        </p:nvCxnSpPr>
        <p:spPr bwMode="auto">
          <a:xfrm>
            <a:off x="743229" y="1756281"/>
            <a:ext cx="7642" cy="262606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2076235" y="4132690"/>
            <a:ext cx="416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fail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702341" y="2581614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ok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1326415" y="503580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recon-</a:t>
            </a: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struction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100" name="Straight Arrow Connector 99"/>
          <p:cNvCxnSpPr>
            <a:stCxn id="9" idx="1"/>
            <a:endCxn id="98" idx="3"/>
          </p:cNvCxnSpPr>
          <p:nvPr/>
        </p:nvCxnSpPr>
        <p:spPr bwMode="auto">
          <a:xfrm flipH="1" flipV="1">
            <a:off x="2122641" y="5302920"/>
            <a:ext cx="2064937" cy="8877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Elbow Connector 102"/>
          <p:cNvCxnSpPr>
            <a:stCxn id="96" idx="3"/>
            <a:endCxn id="98" idx="0"/>
          </p:cNvCxnSpPr>
          <p:nvPr/>
        </p:nvCxnSpPr>
        <p:spPr bwMode="auto">
          <a:xfrm>
            <a:off x="1232051" y="3394239"/>
            <a:ext cx="492477" cy="1641568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576870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Residual Transformation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679450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dirty="0"/>
              <a:t>The pixel difference between the original frame and the reconstructed frame is called residuals</a:t>
            </a:r>
          </a:p>
          <a:p>
            <a:pPr marL="679450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dirty="0"/>
          </a:p>
          <a:p>
            <a:pPr marL="679450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dirty="0"/>
              <a:t>Since the residuals only express the difference from the prediction, they are much more compact than full pixel values such as in JPEG</a:t>
            </a:r>
          </a:p>
          <a:p>
            <a:pPr marL="679450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dirty="0"/>
          </a:p>
          <a:p>
            <a:pPr marL="679450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dirty="0"/>
              <a:t>Residuals are transformed using DCT and Quantization</a:t>
            </a:r>
          </a:p>
          <a:p>
            <a:pPr marL="679450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dirty="0"/>
          </a:p>
          <a:p>
            <a:pPr marL="679450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MPEG uses special Quantization tables for residuals</a:t>
            </a:r>
          </a:p>
          <a:p>
            <a:pPr marL="679450" indent="-660400">
              <a:buClr>
                <a:srgbClr val="595959"/>
              </a:buClr>
              <a:buFont typeface="Arial" charset="0"/>
              <a:buChar char="•"/>
              <a:tabLst>
                <a:tab pos="679450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in INF5063, we don’t (so far)</a:t>
            </a:r>
          </a:p>
        </p:txBody>
      </p:sp>
    </p:spTree>
    <p:extLst>
      <p:ext uri="{BB962C8B-B14F-4D97-AF65-F5344CB8AC3E}">
        <p14:creationId xmlns:p14="http://schemas.microsoft.com/office/powerpoint/2010/main" val="13003743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main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52758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</a:t>
            </a:r>
            <a:endParaRPr kumimoji="0" lang="en-US" sz="1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100" dirty="0">
                <a:latin typeface="Tahoma" pitchFamily="-96" charset="0"/>
              </a:rPr>
              <a:t>(current)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3977" y="3206560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n-1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000" dirty="0">
                <a:latin typeface="Tahoma" pitchFamily="-96" charset="0"/>
              </a:rPr>
              <a:t>(reference)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5116" y="1222055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Load YUV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206518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DCT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187578" y="5044684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iDCT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235775" y="5044683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iQuant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229461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Quant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275347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Entropy coding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77953" y="2575149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Motion estimation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86270" y="321137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Motion </a:t>
            </a:r>
            <a:r>
              <a:rPr kumimoji="0" lang="en-US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compen-sation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4" name="Straight Arrow Connector 3"/>
          <p:cNvCxnSpPr>
            <a:stCxn id="8" idx="3"/>
            <a:endCxn id="11" idx="1"/>
          </p:cNvCxnSpPr>
          <p:nvPr/>
        </p:nvCxnSpPr>
        <p:spPr bwMode="auto">
          <a:xfrm>
            <a:off x="5002744" y="2286000"/>
            <a:ext cx="22671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cxnSpLocks/>
            <a:stCxn id="11" idx="3"/>
            <a:endCxn id="13" idx="1"/>
          </p:cNvCxnSpPr>
          <p:nvPr/>
        </p:nvCxnSpPr>
        <p:spPr bwMode="auto">
          <a:xfrm>
            <a:off x="6025687" y="2286000"/>
            <a:ext cx="1249660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3" idx="3"/>
          </p:cNvCxnSpPr>
          <p:nvPr/>
        </p:nvCxnSpPr>
        <p:spPr bwMode="auto">
          <a:xfrm>
            <a:off x="8071573" y="2286000"/>
            <a:ext cx="414785" cy="210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11" idx="2"/>
            <a:endCxn id="10" idx="0"/>
          </p:cNvCxnSpPr>
          <p:nvPr/>
        </p:nvCxnSpPr>
        <p:spPr bwMode="auto">
          <a:xfrm>
            <a:off x="5627574" y="2553113"/>
            <a:ext cx="6314" cy="249157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10" idx="1"/>
            <a:endCxn id="9" idx="3"/>
          </p:cNvCxnSpPr>
          <p:nvPr/>
        </p:nvCxnSpPr>
        <p:spPr bwMode="auto">
          <a:xfrm flipH="1">
            <a:off x="4983804" y="5311796"/>
            <a:ext cx="251971" cy="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014" name="Elbow Connector 43013"/>
          <p:cNvCxnSpPr>
            <a:stCxn id="98" idx="1"/>
            <a:endCxn id="6" idx="2"/>
          </p:cNvCxnSpPr>
          <p:nvPr/>
        </p:nvCxnSpPr>
        <p:spPr bwMode="auto">
          <a:xfrm rot="10800000">
            <a:off x="752091" y="3740786"/>
            <a:ext cx="574325" cy="1562134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017" name="Oval 43016"/>
          <p:cNvSpPr/>
          <p:nvPr/>
        </p:nvSpPr>
        <p:spPr bwMode="auto">
          <a:xfrm>
            <a:off x="1340481" y="220536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831166" y="220536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48" name="Straight Arrow Connector 47"/>
          <p:cNvCxnSpPr>
            <a:stCxn id="43" idx="6"/>
            <a:endCxn id="8" idx="1"/>
          </p:cNvCxnSpPr>
          <p:nvPr/>
        </p:nvCxnSpPr>
        <p:spPr bwMode="auto">
          <a:xfrm>
            <a:off x="3982348" y="2286000"/>
            <a:ext cx="224170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2" idx="3"/>
            <a:endCxn id="43017" idx="2"/>
          </p:cNvCxnSpPr>
          <p:nvPr/>
        </p:nvCxnSpPr>
        <p:spPr bwMode="auto">
          <a:xfrm>
            <a:off x="1148984" y="2286000"/>
            <a:ext cx="19149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43017" idx="6"/>
            <a:endCxn id="43" idx="2"/>
          </p:cNvCxnSpPr>
          <p:nvPr/>
        </p:nvCxnSpPr>
        <p:spPr bwMode="auto">
          <a:xfrm>
            <a:off x="1491663" y="2286000"/>
            <a:ext cx="2339503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Elbow Connector 69"/>
          <p:cNvCxnSpPr>
            <a:stCxn id="14" idx="3"/>
            <a:endCxn id="15" idx="0"/>
          </p:cNvCxnSpPr>
          <p:nvPr/>
        </p:nvCxnSpPr>
        <p:spPr bwMode="auto">
          <a:xfrm>
            <a:off x="2474179" y="2842262"/>
            <a:ext cx="510204" cy="369115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1341699" y="275087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74" name="Straight Arrow Connector 73"/>
          <p:cNvCxnSpPr>
            <a:stCxn id="43017" idx="4"/>
            <a:endCxn id="73" idx="0"/>
          </p:cNvCxnSpPr>
          <p:nvPr/>
        </p:nvCxnSpPr>
        <p:spPr bwMode="auto">
          <a:xfrm>
            <a:off x="1416072" y="2366638"/>
            <a:ext cx="1218" cy="38423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Elbow Connector 76"/>
          <p:cNvCxnSpPr>
            <a:stCxn id="6" idx="3"/>
            <a:endCxn id="73" idx="4"/>
          </p:cNvCxnSpPr>
          <p:nvPr/>
        </p:nvCxnSpPr>
        <p:spPr bwMode="auto">
          <a:xfrm flipV="1">
            <a:off x="1150203" y="2912148"/>
            <a:ext cx="267087" cy="561525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73" idx="6"/>
            <a:endCxn id="14" idx="1"/>
          </p:cNvCxnSpPr>
          <p:nvPr/>
        </p:nvCxnSpPr>
        <p:spPr bwMode="auto">
          <a:xfrm>
            <a:off x="1492881" y="2831510"/>
            <a:ext cx="185072" cy="10752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7" idx="2"/>
            <a:endCxn id="2" idx="0"/>
          </p:cNvCxnSpPr>
          <p:nvPr/>
        </p:nvCxnSpPr>
        <p:spPr bwMode="auto">
          <a:xfrm>
            <a:off x="743229" y="1756281"/>
            <a:ext cx="7642" cy="262606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Rectangle 97"/>
          <p:cNvSpPr/>
          <p:nvPr/>
        </p:nvSpPr>
        <p:spPr bwMode="auto">
          <a:xfrm>
            <a:off x="1326415" y="503580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recon-</a:t>
            </a: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struction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100" name="Straight Arrow Connector 99"/>
          <p:cNvCxnSpPr>
            <a:stCxn id="9" idx="1"/>
            <a:endCxn id="98" idx="3"/>
          </p:cNvCxnSpPr>
          <p:nvPr/>
        </p:nvCxnSpPr>
        <p:spPr bwMode="auto">
          <a:xfrm flipH="1" flipV="1">
            <a:off x="2122641" y="5302920"/>
            <a:ext cx="2064937" cy="8877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Elbow Connector 102"/>
          <p:cNvCxnSpPr>
            <a:cxnSpLocks/>
            <a:stCxn id="6" idx="3"/>
            <a:endCxn id="98" idx="0"/>
          </p:cNvCxnSpPr>
          <p:nvPr/>
        </p:nvCxnSpPr>
        <p:spPr bwMode="auto">
          <a:xfrm>
            <a:off x="1150203" y="3473673"/>
            <a:ext cx="574325" cy="1562134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Elbow Connector 49"/>
          <p:cNvCxnSpPr>
            <a:stCxn id="15" idx="3"/>
            <a:endCxn id="43" idx="4"/>
          </p:cNvCxnSpPr>
          <p:nvPr/>
        </p:nvCxnSpPr>
        <p:spPr bwMode="auto">
          <a:xfrm flipV="1">
            <a:off x="3382496" y="2366638"/>
            <a:ext cx="524261" cy="1111852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7E75059-ABD2-4F48-8428-E770418DD2AC}"/>
              </a:ext>
            </a:extLst>
          </p:cNvPr>
          <p:cNvSpPr txBox="1"/>
          <p:nvPr/>
        </p:nvSpPr>
        <p:spPr>
          <a:xfrm>
            <a:off x="3090672" y="749808"/>
            <a:ext cx="2560320" cy="57302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c63enc.c:193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09309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/>
              <a:t>read_yuv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352758" y="2018887"/>
            <a:ext cx="796226" cy="5342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</a:t>
            </a:r>
            <a:endParaRPr kumimoji="0" lang="en-US" sz="1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100" dirty="0">
                <a:latin typeface="Tahoma" pitchFamily="-96" charset="0"/>
              </a:rPr>
              <a:t>(current)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3977" y="3206560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n-1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000" dirty="0">
                <a:latin typeface="Tahoma" pitchFamily="-96" charset="0"/>
              </a:rPr>
              <a:t>(reference)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5116" y="1222055"/>
            <a:ext cx="796226" cy="5342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Load YUV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206518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DCT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187578" y="5044684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iDCT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235775" y="5044683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iQuant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229461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Quant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275347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Entropy coding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77953" y="2575149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Motion estimation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86270" y="321137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Motion </a:t>
            </a:r>
            <a:r>
              <a:rPr kumimoji="0" lang="en-US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compen-sation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4" name="Straight Arrow Connector 3"/>
          <p:cNvCxnSpPr>
            <a:stCxn id="8" idx="3"/>
            <a:endCxn id="11" idx="1"/>
          </p:cNvCxnSpPr>
          <p:nvPr/>
        </p:nvCxnSpPr>
        <p:spPr bwMode="auto">
          <a:xfrm>
            <a:off x="5002744" y="2286000"/>
            <a:ext cx="22671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cxnSpLocks/>
            <a:stCxn id="11" idx="3"/>
            <a:endCxn id="13" idx="1"/>
          </p:cNvCxnSpPr>
          <p:nvPr/>
        </p:nvCxnSpPr>
        <p:spPr bwMode="auto">
          <a:xfrm>
            <a:off x="6025687" y="2286000"/>
            <a:ext cx="1249660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3" idx="3"/>
          </p:cNvCxnSpPr>
          <p:nvPr/>
        </p:nvCxnSpPr>
        <p:spPr bwMode="auto">
          <a:xfrm>
            <a:off x="8071573" y="2286000"/>
            <a:ext cx="414785" cy="210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11" idx="2"/>
            <a:endCxn id="10" idx="0"/>
          </p:cNvCxnSpPr>
          <p:nvPr/>
        </p:nvCxnSpPr>
        <p:spPr bwMode="auto">
          <a:xfrm>
            <a:off x="5627574" y="2553113"/>
            <a:ext cx="6314" cy="249157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10" idx="1"/>
            <a:endCxn id="9" idx="3"/>
          </p:cNvCxnSpPr>
          <p:nvPr/>
        </p:nvCxnSpPr>
        <p:spPr bwMode="auto">
          <a:xfrm flipH="1">
            <a:off x="4983804" y="5311796"/>
            <a:ext cx="251971" cy="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014" name="Elbow Connector 43013"/>
          <p:cNvCxnSpPr>
            <a:stCxn id="98" idx="1"/>
            <a:endCxn id="6" idx="2"/>
          </p:cNvCxnSpPr>
          <p:nvPr/>
        </p:nvCxnSpPr>
        <p:spPr bwMode="auto">
          <a:xfrm rot="10800000">
            <a:off x="752091" y="3740786"/>
            <a:ext cx="574325" cy="1562134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017" name="Oval 43016"/>
          <p:cNvSpPr/>
          <p:nvPr/>
        </p:nvSpPr>
        <p:spPr bwMode="auto">
          <a:xfrm>
            <a:off x="1340481" y="220536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831166" y="220536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48" name="Straight Arrow Connector 47"/>
          <p:cNvCxnSpPr>
            <a:stCxn id="43" idx="6"/>
            <a:endCxn id="8" idx="1"/>
          </p:cNvCxnSpPr>
          <p:nvPr/>
        </p:nvCxnSpPr>
        <p:spPr bwMode="auto">
          <a:xfrm>
            <a:off x="3982348" y="2286000"/>
            <a:ext cx="224170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2" idx="3"/>
            <a:endCxn id="43017" idx="2"/>
          </p:cNvCxnSpPr>
          <p:nvPr/>
        </p:nvCxnSpPr>
        <p:spPr bwMode="auto">
          <a:xfrm>
            <a:off x="1148984" y="2286000"/>
            <a:ext cx="19149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43017" idx="6"/>
            <a:endCxn id="43" idx="2"/>
          </p:cNvCxnSpPr>
          <p:nvPr/>
        </p:nvCxnSpPr>
        <p:spPr bwMode="auto">
          <a:xfrm>
            <a:off x="1491663" y="2286000"/>
            <a:ext cx="2339503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Elbow Connector 69"/>
          <p:cNvCxnSpPr>
            <a:stCxn id="14" idx="3"/>
            <a:endCxn id="15" idx="0"/>
          </p:cNvCxnSpPr>
          <p:nvPr/>
        </p:nvCxnSpPr>
        <p:spPr bwMode="auto">
          <a:xfrm>
            <a:off x="2474179" y="2842262"/>
            <a:ext cx="510204" cy="369115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1341699" y="275087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74" name="Straight Arrow Connector 73"/>
          <p:cNvCxnSpPr>
            <a:stCxn id="43017" idx="4"/>
            <a:endCxn id="73" idx="0"/>
          </p:cNvCxnSpPr>
          <p:nvPr/>
        </p:nvCxnSpPr>
        <p:spPr bwMode="auto">
          <a:xfrm>
            <a:off x="1416072" y="2366638"/>
            <a:ext cx="1218" cy="38423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Elbow Connector 76"/>
          <p:cNvCxnSpPr>
            <a:stCxn id="6" idx="3"/>
            <a:endCxn id="73" idx="4"/>
          </p:cNvCxnSpPr>
          <p:nvPr/>
        </p:nvCxnSpPr>
        <p:spPr bwMode="auto">
          <a:xfrm flipV="1">
            <a:off x="1150203" y="2912148"/>
            <a:ext cx="267087" cy="561525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73" idx="6"/>
            <a:endCxn id="14" idx="1"/>
          </p:cNvCxnSpPr>
          <p:nvPr/>
        </p:nvCxnSpPr>
        <p:spPr bwMode="auto">
          <a:xfrm>
            <a:off x="1492881" y="2831510"/>
            <a:ext cx="185072" cy="10752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7" idx="2"/>
            <a:endCxn id="2" idx="0"/>
          </p:cNvCxnSpPr>
          <p:nvPr/>
        </p:nvCxnSpPr>
        <p:spPr bwMode="auto">
          <a:xfrm>
            <a:off x="743229" y="1756281"/>
            <a:ext cx="7642" cy="262606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Rectangle 97"/>
          <p:cNvSpPr/>
          <p:nvPr/>
        </p:nvSpPr>
        <p:spPr bwMode="auto">
          <a:xfrm>
            <a:off x="1326415" y="503580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recon-</a:t>
            </a: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struction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100" name="Straight Arrow Connector 99"/>
          <p:cNvCxnSpPr>
            <a:stCxn id="9" idx="1"/>
            <a:endCxn id="98" idx="3"/>
          </p:cNvCxnSpPr>
          <p:nvPr/>
        </p:nvCxnSpPr>
        <p:spPr bwMode="auto">
          <a:xfrm flipH="1" flipV="1">
            <a:off x="2122641" y="5302920"/>
            <a:ext cx="2064937" cy="8877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Elbow Connector 102"/>
          <p:cNvCxnSpPr>
            <a:cxnSpLocks/>
            <a:stCxn id="6" idx="3"/>
            <a:endCxn id="98" idx="0"/>
          </p:cNvCxnSpPr>
          <p:nvPr/>
        </p:nvCxnSpPr>
        <p:spPr bwMode="auto">
          <a:xfrm>
            <a:off x="1150203" y="3473673"/>
            <a:ext cx="574325" cy="1562134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Elbow Connector 49"/>
          <p:cNvCxnSpPr>
            <a:stCxn id="15" idx="3"/>
            <a:endCxn id="43" idx="4"/>
          </p:cNvCxnSpPr>
          <p:nvPr/>
        </p:nvCxnSpPr>
        <p:spPr bwMode="auto">
          <a:xfrm flipV="1">
            <a:off x="3382496" y="2366638"/>
            <a:ext cx="524261" cy="1111852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9100211-2279-4745-811A-8390EB6520CC}"/>
              </a:ext>
            </a:extLst>
          </p:cNvPr>
          <p:cNvSpPr txBox="1"/>
          <p:nvPr/>
        </p:nvSpPr>
        <p:spPr>
          <a:xfrm>
            <a:off x="1584960" y="1450848"/>
            <a:ext cx="2560320" cy="57302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c63enc.c:30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read_yuv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85714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c63_encode_image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52758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</a:t>
            </a:r>
            <a:endParaRPr kumimoji="0" lang="en-US" sz="1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100" dirty="0">
                <a:latin typeface="Tahoma" pitchFamily="-96" charset="0"/>
              </a:rPr>
              <a:t>(current)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3977" y="3206560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n-1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000" dirty="0">
                <a:latin typeface="Tahoma" pitchFamily="-96" charset="0"/>
              </a:rPr>
              <a:t>(reference)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5116" y="1222055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Load YUV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206518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DCT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187578" y="5044684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iDCT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235775" y="5044683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iQuant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229461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Quant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275347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Entropy coding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77953" y="2575149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Motion estimation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86270" y="321137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Motion </a:t>
            </a:r>
            <a:r>
              <a:rPr kumimoji="0" lang="en-US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compen-sation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4" name="Straight Arrow Connector 3"/>
          <p:cNvCxnSpPr>
            <a:stCxn id="8" idx="3"/>
            <a:endCxn id="11" idx="1"/>
          </p:cNvCxnSpPr>
          <p:nvPr/>
        </p:nvCxnSpPr>
        <p:spPr bwMode="auto">
          <a:xfrm>
            <a:off x="5002744" y="2286000"/>
            <a:ext cx="22671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cxnSpLocks/>
            <a:stCxn id="11" idx="3"/>
            <a:endCxn id="13" idx="1"/>
          </p:cNvCxnSpPr>
          <p:nvPr/>
        </p:nvCxnSpPr>
        <p:spPr bwMode="auto">
          <a:xfrm>
            <a:off x="6025687" y="2286000"/>
            <a:ext cx="1249660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3" idx="3"/>
          </p:cNvCxnSpPr>
          <p:nvPr/>
        </p:nvCxnSpPr>
        <p:spPr bwMode="auto">
          <a:xfrm>
            <a:off x="8071573" y="2286000"/>
            <a:ext cx="414785" cy="210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11" idx="2"/>
            <a:endCxn id="10" idx="0"/>
          </p:cNvCxnSpPr>
          <p:nvPr/>
        </p:nvCxnSpPr>
        <p:spPr bwMode="auto">
          <a:xfrm>
            <a:off x="5627574" y="2553113"/>
            <a:ext cx="6314" cy="249157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10" idx="1"/>
            <a:endCxn id="9" idx="3"/>
          </p:cNvCxnSpPr>
          <p:nvPr/>
        </p:nvCxnSpPr>
        <p:spPr bwMode="auto">
          <a:xfrm flipH="1">
            <a:off x="4983804" y="5311796"/>
            <a:ext cx="251971" cy="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014" name="Elbow Connector 43013"/>
          <p:cNvCxnSpPr>
            <a:stCxn id="98" idx="1"/>
            <a:endCxn id="6" idx="2"/>
          </p:cNvCxnSpPr>
          <p:nvPr/>
        </p:nvCxnSpPr>
        <p:spPr bwMode="auto">
          <a:xfrm rot="10800000">
            <a:off x="752091" y="3740786"/>
            <a:ext cx="574325" cy="1562134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017" name="Oval 43016"/>
          <p:cNvSpPr/>
          <p:nvPr/>
        </p:nvSpPr>
        <p:spPr bwMode="auto">
          <a:xfrm>
            <a:off x="1340481" y="220536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831166" y="220536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48" name="Straight Arrow Connector 47"/>
          <p:cNvCxnSpPr>
            <a:stCxn id="43" idx="6"/>
            <a:endCxn id="8" idx="1"/>
          </p:cNvCxnSpPr>
          <p:nvPr/>
        </p:nvCxnSpPr>
        <p:spPr bwMode="auto">
          <a:xfrm>
            <a:off x="3982348" y="2286000"/>
            <a:ext cx="224170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2" idx="3"/>
            <a:endCxn id="43017" idx="2"/>
          </p:cNvCxnSpPr>
          <p:nvPr/>
        </p:nvCxnSpPr>
        <p:spPr bwMode="auto">
          <a:xfrm>
            <a:off x="1148984" y="2286000"/>
            <a:ext cx="19149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43017" idx="6"/>
            <a:endCxn id="43" idx="2"/>
          </p:cNvCxnSpPr>
          <p:nvPr/>
        </p:nvCxnSpPr>
        <p:spPr bwMode="auto">
          <a:xfrm>
            <a:off x="1491663" y="2286000"/>
            <a:ext cx="2339503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Elbow Connector 69"/>
          <p:cNvCxnSpPr>
            <a:stCxn id="14" idx="3"/>
            <a:endCxn id="15" idx="0"/>
          </p:cNvCxnSpPr>
          <p:nvPr/>
        </p:nvCxnSpPr>
        <p:spPr bwMode="auto">
          <a:xfrm>
            <a:off x="2474179" y="2842262"/>
            <a:ext cx="510204" cy="369115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1341699" y="275087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74" name="Straight Arrow Connector 73"/>
          <p:cNvCxnSpPr>
            <a:stCxn id="43017" idx="4"/>
            <a:endCxn id="73" idx="0"/>
          </p:cNvCxnSpPr>
          <p:nvPr/>
        </p:nvCxnSpPr>
        <p:spPr bwMode="auto">
          <a:xfrm>
            <a:off x="1416072" y="2366638"/>
            <a:ext cx="1218" cy="38423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Elbow Connector 76"/>
          <p:cNvCxnSpPr>
            <a:stCxn id="6" idx="3"/>
            <a:endCxn id="73" idx="4"/>
          </p:cNvCxnSpPr>
          <p:nvPr/>
        </p:nvCxnSpPr>
        <p:spPr bwMode="auto">
          <a:xfrm flipV="1">
            <a:off x="1150203" y="2912148"/>
            <a:ext cx="267087" cy="561525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73" idx="6"/>
            <a:endCxn id="14" idx="1"/>
          </p:cNvCxnSpPr>
          <p:nvPr/>
        </p:nvCxnSpPr>
        <p:spPr bwMode="auto">
          <a:xfrm>
            <a:off x="1492881" y="2831510"/>
            <a:ext cx="185072" cy="10752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7" idx="2"/>
            <a:endCxn id="2" idx="0"/>
          </p:cNvCxnSpPr>
          <p:nvPr/>
        </p:nvCxnSpPr>
        <p:spPr bwMode="auto">
          <a:xfrm>
            <a:off x="743229" y="1756281"/>
            <a:ext cx="7642" cy="262606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Rectangle 97"/>
          <p:cNvSpPr/>
          <p:nvPr/>
        </p:nvSpPr>
        <p:spPr bwMode="auto">
          <a:xfrm>
            <a:off x="1326415" y="503580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recon-</a:t>
            </a: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struction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100" name="Straight Arrow Connector 99"/>
          <p:cNvCxnSpPr>
            <a:stCxn id="9" idx="1"/>
            <a:endCxn id="98" idx="3"/>
          </p:cNvCxnSpPr>
          <p:nvPr/>
        </p:nvCxnSpPr>
        <p:spPr bwMode="auto">
          <a:xfrm flipH="1" flipV="1">
            <a:off x="2122641" y="5302920"/>
            <a:ext cx="2064937" cy="8877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Elbow Connector 102"/>
          <p:cNvCxnSpPr>
            <a:cxnSpLocks/>
            <a:stCxn id="6" idx="3"/>
            <a:endCxn id="98" idx="0"/>
          </p:cNvCxnSpPr>
          <p:nvPr/>
        </p:nvCxnSpPr>
        <p:spPr bwMode="auto">
          <a:xfrm>
            <a:off x="1150203" y="3473673"/>
            <a:ext cx="574325" cy="1562134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Elbow Connector 49"/>
          <p:cNvCxnSpPr>
            <a:stCxn id="15" idx="3"/>
            <a:endCxn id="43" idx="4"/>
          </p:cNvCxnSpPr>
          <p:nvPr/>
        </p:nvCxnSpPr>
        <p:spPr bwMode="auto">
          <a:xfrm flipV="1">
            <a:off x="3382496" y="2366638"/>
            <a:ext cx="524261" cy="1111852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9100211-2279-4745-811A-8390EB6520CC}"/>
              </a:ext>
            </a:extLst>
          </p:cNvPr>
          <p:cNvSpPr txBox="1"/>
          <p:nvPr/>
        </p:nvSpPr>
        <p:spPr>
          <a:xfrm>
            <a:off x="1609344" y="1097280"/>
            <a:ext cx="3547872" cy="57302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c63enc.c:80 c63_encode_image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F03B3810-6E5A-3449-9E89-7D98007656FD}"/>
              </a:ext>
            </a:extLst>
          </p:cNvPr>
          <p:cNvSpPr/>
          <p:nvPr/>
        </p:nvSpPr>
        <p:spPr bwMode="auto">
          <a:xfrm>
            <a:off x="304800" y="1865376"/>
            <a:ext cx="8351520" cy="4218432"/>
          </a:xfrm>
          <a:custGeom>
            <a:avLst/>
            <a:gdLst>
              <a:gd name="connsiteX0" fmla="*/ 0 w 8412480"/>
              <a:gd name="connsiteY0" fmla="*/ 999744 h 4218432"/>
              <a:gd name="connsiteX1" fmla="*/ 1182624 w 8412480"/>
              <a:gd name="connsiteY1" fmla="*/ 950976 h 4218432"/>
              <a:gd name="connsiteX2" fmla="*/ 1243584 w 8412480"/>
              <a:gd name="connsiteY2" fmla="*/ 85344 h 4218432"/>
              <a:gd name="connsiteX3" fmla="*/ 8412480 w 8412480"/>
              <a:gd name="connsiteY3" fmla="*/ 0 h 4218432"/>
              <a:gd name="connsiteX4" fmla="*/ 8400288 w 8412480"/>
              <a:gd name="connsiteY4" fmla="*/ 4218432 h 4218432"/>
              <a:gd name="connsiteX5" fmla="*/ 73152 w 8412480"/>
              <a:gd name="connsiteY5" fmla="*/ 4181856 h 4218432"/>
              <a:gd name="connsiteX6" fmla="*/ 0 w 8412480"/>
              <a:gd name="connsiteY6" fmla="*/ 999744 h 4218432"/>
              <a:gd name="connsiteX0" fmla="*/ 0 w 8412480"/>
              <a:gd name="connsiteY0" fmla="*/ 999744 h 4218432"/>
              <a:gd name="connsiteX1" fmla="*/ 1255776 w 8412480"/>
              <a:gd name="connsiteY1" fmla="*/ 999744 h 4218432"/>
              <a:gd name="connsiteX2" fmla="*/ 1243584 w 8412480"/>
              <a:gd name="connsiteY2" fmla="*/ 85344 h 4218432"/>
              <a:gd name="connsiteX3" fmla="*/ 8412480 w 8412480"/>
              <a:gd name="connsiteY3" fmla="*/ 0 h 4218432"/>
              <a:gd name="connsiteX4" fmla="*/ 8400288 w 8412480"/>
              <a:gd name="connsiteY4" fmla="*/ 4218432 h 4218432"/>
              <a:gd name="connsiteX5" fmla="*/ 73152 w 8412480"/>
              <a:gd name="connsiteY5" fmla="*/ 4181856 h 4218432"/>
              <a:gd name="connsiteX6" fmla="*/ 0 w 8412480"/>
              <a:gd name="connsiteY6" fmla="*/ 999744 h 4218432"/>
              <a:gd name="connsiteX0" fmla="*/ 0 w 8351520"/>
              <a:gd name="connsiteY0" fmla="*/ 999744 h 4218432"/>
              <a:gd name="connsiteX1" fmla="*/ 1194816 w 8351520"/>
              <a:gd name="connsiteY1" fmla="*/ 999744 h 4218432"/>
              <a:gd name="connsiteX2" fmla="*/ 1182624 w 8351520"/>
              <a:gd name="connsiteY2" fmla="*/ 85344 h 4218432"/>
              <a:gd name="connsiteX3" fmla="*/ 8351520 w 8351520"/>
              <a:gd name="connsiteY3" fmla="*/ 0 h 4218432"/>
              <a:gd name="connsiteX4" fmla="*/ 8339328 w 8351520"/>
              <a:gd name="connsiteY4" fmla="*/ 4218432 h 4218432"/>
              <a:gd name="connsiteX5" fmla="*/ 12192 w 8351520"/>
              <a:gd name="connsiteY5" fmla="*/ 4181856 h 4218432"/>
              <a:gd name="connsiteX6" fmla="*/ 0 w 8351520"/>
              <a:gd name="connsiteY6" fmla="*/ 999744 h 4218432"/>
              <a:gd name="connsiteX0" fmla="*/ 0 w 8351520"/>
              <a:gd name="connsiteY0" fmla="*/ 999744 h 4218432"/>
              <a:gd name="connsiteX1" fmla="*/ 1194816 w 8351520"/>
              <a:gd name="connsiteY1" fmla="*/ 999744 h 4218432"/>
              <a:gd name="connsiteX2" fmla="*/ 1207008 w 8351520"/>
              <a:gd name="connsiteY2" fmla="*/ 0 h 4218432"/>
              <a:gd name="connsiteX3" fmla="*/ 8351520 w 8351520"/>
              <a:gd name="connsiteY3" fmla="*/ 0 h 4218432"/>
              <a:gd name="connsiteX4" fmla="*/ 8339328 w 8351520"/>
              <a:gd name="connsiteY4" fmla="*/ 4218432 h 4218432"/>
              <a:gd name="connsiteX5" fmla="*/ 12192 w 8351520"/>
              <a:gd name="connsiteY5" fmla="*/ 4181856 h 4218432"/>
              <a:gd name="connsiteX6" fmla="*/ 0 w 8351520"/>
              <a:gd name="connsiteY6" fmla="*/ 999744 h 421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51520" h="4218432">
                <a:moveTo>
                  <a:pt x="0" y="999744"/>
                </a:moveTo>
                <a:lnTo>
                  <a:pt x="1194816" y="999744"/>
                </a:lnTo>
                <a:lnTo>
                  <a:pt x="1207008" y="0"/>
                </a:lnTo>
                <a:lnTo>
                  <a:pt x="8351520" y="0"/>
                </a:lnTo>
                <a:lnTo>
                  <a:pt x="8339328" y="4218432"/>
                </a:lnTo>
                <a:lnTo>
                  <a:pt x="12192" y="4181856"/>
                </a:lnTo>
                <a:lnTo>
                  <a:pt x="0" y="999744"/>
                </a:lnTo>
                <a:close/>
              </a:path>
            </a:pathLst>
          </a:cu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nb-NO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98001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c63_encode_image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52758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</a:t>
            </a:r>
            <a:endParaRPr kumimoji="0" lang="en-US" sz="1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100" dirty="0">
                <a:latin typeface="Tahoma" pitchFamily="-96" charset="0"/>
              </a:rPr>
              <a:t>(current)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3977" y="3206560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n-1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000" dirty="0">
                <a:latin typeface="Tahoma" pitchFamily="-96" charset="0"/>
              </a:rPr>
              <a:t>(reference)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5116" y="1222055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Load YUV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206518" y="2018887"/>
            <a:ext cx="796226" cy="5342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DCT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187578" y="5044684"/>
            <a:ext cx="796226" cy="5342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iDCT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235775" y="5044683"/>
            <a:ext cx="796226" cy="5342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iQuant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229461" y="2018887"/>
            <a:ext cx="796226" cy="5342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Quant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275347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Entropy coding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77953" y="2575149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Motion estimation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86270" y="321137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Motion </a:t>
            </a:r>
            <a:r>
              <a:rPr kumimoji="0" lang="en-US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compen-sation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4" name="Straight Arrow Connector 3"/>
          <p:cNvCxnSpPr>
            <a:stCxn id="8" idx="3"/>
            <a:endCxn id="11" idx="1"/>
          </p:cNvCxnSpPr>
          <p:nvPr/>
        </p:nvCxnSpPr>
        <p:spPr bwMode="auto">
          <a:xfrm>
            <a:off x="5002744" y="2286000"/>
            <a:ext cx="22671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cxnSpLocks/>
            <a:stCxn id="11" idx="3"/>
            <a:endCxn id="13" idx="1"/>
          </p:cNvCxnSpPr>
          <p:nvPr/>
        </p:nvCxnSpPr>
        <p:spPr bwMode="auto">
          <a:xfrm>
            <a:off x="6025687" y="2286000"/>
            <a:ext cx="1249660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3" idx="3"/>
          </p:cNvCxnSpPr>
          <p:nvPr/>
        </p:nvCxnSpPr>
        <p:spPr bwMode="auto">
          <a:xfrm>
            <a:off x="8071573" y="2286000"/>
            <a:ext cx="414785" cy="210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11" idx="2"/>
            <a:endCxn id="10" idx="0"/>
          </p:cNvCxnSpPr>
          <p:nvPr/>
        </p:nvCxnSpPr>
        <p:spPr bwMode="auto">
          <a:xfrm>
            <a:off x="5627574" y="2553113"/>
            <a:ext cx="6314" cy="249157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10" idx="1"/>
            <a:endCxn id="9" idx="3"/>
          </p:cNvCxnSpPr>
          <p:nvPr/>
        </p:nvCxnSpPr>
        <p:spPr bwMode="auto">
          <a:xfrm flipH="1">
            <a:off x="4983804" y="5311796"/>
            <a:ext cx="251971" cy="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014" name="Elbow Connector 43013"/>
          <p:cNvCxnSpPr>
            <a:stCxn id="98" idx="1"/>
            <a:endCxn id="6" idx="2"/>
          </p:cNvCxnSpPr>
          <p:nvPr/>
        </p:nvCxnSpPr>
        <p:spPr bwMode="auto">
          <a:xfrm rot="10800000">
            <a:off x="752091" y="3740786"/>
            <a:ext cx="574325" cy="1562134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017" name="Oval 43016"/>
          <p:cNvSpPr/>
          <p:nvPr/>
        </p:nvSpPr>
        <p:spPr bwMode="auto">
          <a:xfrm>
            <a:off x="1340481" y="220536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831166" y="220536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48" name="Straight Arrow Connector 47"/>
          <p:cNvCxnSpPr>
            <a:stCxn id="43" idx="6"/>
            <a:endCxn id="8" idx="1"/>
          </p:cNvCxnSpPr>
          <p:nvPr/>
        </p:nvCxnSpPr>
        <p:spPr bwMode="auto">
          <a:xfrm>
            <a:off x="3982348" y="2286000"/>
            <a:ext cx="224170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2" idx="3"/>
            <a:endCxn id="43017" idx="2"/>
          </p:cNvCxnSpPr>
          <p:nvPr/>
        </p:nvCxnSpPr>
        <p:spPr bwMode="auto">
          <a:xfrm>
            <a:off x="1148984" y="2286000"/>
            <a:ext cx="19149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43017" idx="6"/>
            <a:endCxn id="43" idx="2"/>
          </p:cNvCxnSpPr>
          <p:nvPr/>
        </p:nvCxnSpPr>
        <p:spPr bwMode="auto">
          <a:xfrm>
            <a:off x="1491663" y="2286000"/>
            <a:ext cx="2339503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Elbow Connector 69"/>
          <p:cNvCxnSpPr>
            <a:stCxn id="14" idx="3"/>
            <a:endCxn id="15" idx="0"/>
          </p:cNvCxnSpPr>
          <p:nvPr/>
        </p:nvCxnSpPr>
        <p:spPr bwMode="auto">
          <a:xfrm>
            <a:off x="2474179" y="2842262"/>
            <a:ext cx="510204" cy="369115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1341699" y="275087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74" name="Straight Arrow Connector 73"/>
          <p:cNvCxnSpPr>
            <a:stCxn id="43017" idx="4"/>
            <a:endCxn id="73" idx="0"/>
          </p:cNvCxnSpPr>
          <p:nvPr/>
        </p:nvCxnSpPr>
        <p:spPr bwMode="auto">
          <a:xfrm>
            <a:off x="1416072" y="2366638"/>
            <a:ext cx="1218" cy="38423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Elbow Connector 76"/>
          <p:cNvCxnSpPr>
            <a:stCxn id="6" idx="3"/>
            <a:endCxn id="73" idx="4"/>
          </p:cNvCxnSpPr>
          <p:nvPr/>
        </p:nvCxnSpPr>
        <p:spPr bwMode="auto">
          <a:xfrm flipV="1">
            <a:off x="1150203" y="2912148"/>
            <a:ext cx="267087" cy="561525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73" idx="6"/>
            <a:endCxn id="14" idx="1"/>
          </p:cNvCxnSpPr>
          <p:nvPr/>
        </p:nvCxnSpPr>
        <p:spPr bwMode="auto">
          <a:xfrm>
            <a:off x="1492881" y="2831510"/>
            <a:ext cx="185072" cy="10752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7" idx="2"/>
            <a:endCxn id="2" idx="0"/>
          </p:cNvCxnSpPr>
          <p:nvPr/>
        </p:nvCxnSpPr>
        <p:spPr bwMode="auto">
          <a:xfrm>
            <a:off x="743229" y="1756281"/>
            <a:ext cx="7642" cy="262606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Rectangle 97"/>
          <p:cNvSpPr/>
          <p:nvPr/>
        </p:nvSpPr>
        <p:spPr bwMode="auto">
          <a:xfrm>
            <a:off x="1326415" y="503580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recon-</a:t>
            </a: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struction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100" name="Straight Arrow Connector 99"/>
          <p:cNvCxnSpPr>
            <a:stCxn id="9" idx="1"/>
            <a:endCxn id="98" idx="3"/>
          </p:cNvCxnSpPr>
          <p:nvPr/>
        </p:nvCxnSpPr>
        <p:spPr bwMode="auto">
          <a:xfrm flipH="1" flipV="1">
            <a:off x="2122641" y="5302920"/>
            <a:ext cx="2064937" cy="8877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Elbow Connector 102"/>
          <p:cNvCxnSpPr>
            <a:cxnSpLocks/>
            <a:stCxn id="6" idx="3"/>
            <a:endCxn id="98" idx="0"/>
          </p:cNvCxnSpPr>
          <p:nvPr/>
        </p:nvCxnSpPr>
        <p:spPr bwMode="auto">
          <a:xfrm>
            <a:off x="1150203" y="3473673"/>
            <a:ext cx="574325" cy="1562134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Elbow Connector 49"/>
          <p:cNvCxnSpPr>
            <a:stCxn id="15" idx="3"/>
            <a:endCxn id="43" idx="4"/>
          </p:cNvCxnSpPr>
          <p:nvPr/>
        </p:nvCxnSpPr>
        <p:spPr bwMode="auto">
          <a:xfrm flipV="1">
            <a:off x="3382496" y="2366638"/>
            <a:ext cx="524261" cy="1111852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9100211-2279-4745-811A-8390EB6520CC}"/>
              </a:ext>
            </a:extLst>
          </p:cNvPr>
          <p:cNvSpPr txBox="1"/>
          <p:nvPr/>
        </p:nvSpPr>
        <p:spPr>
          <a:xfrm>
            <a:off x="1194816" y="719328"/>
            <a:ext cx="3547872" cy="136550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common.c:83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dct_quantize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common.c:56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dct_quantize_row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8842A6C3-A150-2941-96F6-B402B76EF9ED}"/>
              </a:ext>
            </a:extLst>
          </p:cNvPr>
          <p:cNvCxnSpPr>
            <a:cxnSpLocks/>
          </p:cNvCxnSpPr>
          <p:nvPr/>
        </p:nvCxnSpPr>
        <p:spPr bwMode="auto">
          <a:xfrm rot="10800000" flipH="1" flipV="1">
            <a:off x="4815840" y="5824728"/>
            <a:ext cx="914400" cy="1033272"/>
          </a:xfrm>
          <a:prstGeom prst="bentConnector4">
            <a:avLst>
              <a:gd name="adj1" fmla="val -25000"/>
              <a:gd name="adj2" fmla="val 80236"/>
            </a:avLst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2147953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DCT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1600200"/>
            <a:ext cx="114617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219075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391025" y="2057400"/>
            <a:ext cx="1098550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595959"/>
                </a:solidFill>
                <a:latin typeface="DejaVu Sans Mono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595959"/>
                </a:solidFill>
                <a:latin typeface="DejaVu Sans Mono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595959"/>
                </a:solidFill>
                <a:latin typeface="DejaVu Sans Mono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595959"/>
                </a:solidFill>
                <a:latin typeface="DejaVu Sans Mono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595959"/>
                </a:solidFill>
                <a:latin typeface="DejaVu Sans Mono" charset="0"/>
                <a:ea typeface="ＭＳ Ｐゴシック" charset="0"/>
                <a:cs typeface="DejaVu Sans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595959"/>
                </a:solidFill>
                <a:latin typeface="DejaVu Sans Mono" charset="0"/>
                <a:ea typeface="ＭＳ Ｐゴシック" charset="0"/>
                <a:cs typeface="DejaVu Sans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595959"/>
                </a:solidFill>
                <a:latin typeface="DejaVu Sans Mono" charset="0"/>
                <a:ea typeface="ＭＳ Ｐゴシック" charset="0"/>
                <a:cs typeface="DejaVu Sans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595959"/>
                </a:solidFill>
                <a:latin typeface="DejaVu Sans Mono" charset="0"/>
                <a:ea typeface="ＭＳ Ｐゴシック" charset="0"/>
                <a:cs typeface="DejaVu Sans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595959"/>
                </a:solidFill>
                <a:latin typeface="DejaVu Sans Mono" charset="0"/>
                <a:ea typeface="ＭＳ Ｐゴシック" charset="0"/>
                <a:cs typeface="DejaVu Sans" charset="0"/>
              </a:defRPr>
            </a:lvl9pPr>
          </a:lstStyle>
          <a:p>
            <a:r>
              <a:rPr lang="en-US"/>
              <a:t>- 128 = 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371600"/>
            <a:ext cx="3333750" cy="149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" name="Text Placeholder 2"/>
          <p:cNvSpPr txBox="1">
            <a:spLocks/>
          </p:cNvSpPr>
          <p:nvPr/>
        </p:nvSpPr>
        <p:spPr bwMode="auto">
          <a:xfrm>
            <a:off x="0" y="2966615"/>
            <a:ext cx="9144000" cy="722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5400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12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Tahoma" charset="0"/>
              <a:buChar char="−"/>
              <a:defRPr sz="24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charset="2"/>
              <a:buChar char="§"/>
              <a:defRPr sz="19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charset="2"/>
              <a:buChar char="q"/>
              <a:defRPr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-96" charset="2"/>
              <a:buChar char="q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-96" charset="2"/>
              <a:buChar char="q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-96" charset="2"/>
              <a:buChar char="q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-96" charset="2"/>
              <a:buChar char="q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>
                <a:ea typeface="ＭＳ Ｐゴシック" charset="-128"/>
              </a:rPr>
              <a:t>Each 8×8 block (Y, </a:t>
            </a:r>
            <a:r>
              <a:rPr lang="en-US" sz="2000" dirty="0" err="1">
                <a:ea typeface="ＭＳ Ｐゴシック" charset="-128"/>
              </a:rPr>
              <a:t>Cb</a:t>
            </a:r>
            <a:r>
              <a:rPr lang="en-US" sz="2000" dirty="0">
                <a:ea typeface="ＭＳ Ｐゴシック" charset="-128"/>
              </a:rPr>
              <a:t>, Cr) is converted to a frequency-domain representation, using a normalized, two-dimensional DCT</a:t>
            </a:r>
          </a:p>
        </p:txBody>
      </p:sp>
      <p:sp>
        <p:nvSpPr>
          <p:cNvPr id="11" name="Text Placeholder 2"/>
          <p:cNvSpPr txBox="1">
            <a:spLocks/>
          </p:cNvSpPr>
          <p:nvPr/>
        </p:nvSpPr>
        <p:spPr bwMode="auto">
          <a:xfrm>
            <a:off x="0" y="3890778"/>
            <a:ext cx="9144000" cy="2610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"/>
          <a:lstStyle>
            <a:lvl1pPr marL="24161750" indent="-2416175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200150" indent="-28575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lvl="1">
              <a:spcAft>
                <a:spcPts val="600"/>
              </a:spcAft>
              <a:buClr>
                <a:srgbClr val="FF6600"/>
              </a:buClr>
              <a:buSzTx/>
              <a:buFont typeface="Tahoma" charset="0"/>
              <a:buChar char="−"/>
            </a:pPr>
            <a:r>
              <a:rPr lang="en-US" sz="1800" dirty="0"/>
              <a:t>two-dimensional DCT:</a:t>
            </a:r>
            <a:endParaRPr lang="en-US" sz="1200" dirty="0"/>
          </a:p>
          <a:p>
            <a:pPr lvl="2">
              <a:spcAft>
                <a:spcPts val="600"/>
              </a:spcAft>
              <a:buClr>
                <a:srgbClr val="FF6600"/>
              </a:buClr>
              <a:buSzTx/>
              <a:buFont typeface="Tahoma" charset="0"/>
              <a:buChar char="−"/>
            </a:pPr>
            <a:endParaRPr lang="en-US" sz="1800" i="1" dirty="0"/>
          </a:p>
          <a:p>
            <a:pPr lvl="2">
              <a:spcAft>
                <a:spcPts val="600"/>
              </a:spcAft>
              <a:buClr>
                <a:srgbClr val="FF6600"/>
              </a:buClr>
              <a:buSzTx/>
              <a:buFont typeface="Tahoma" charset="0"/>
              <a:buChar char="−"/>
            </a:pPr>
            <a:r>
              <a:rPr lang="en-US" sz="1800" i="1" dirty="0" err="1">
                <a:latin typeface="Times New Roman"/>
                <a:cs typeface="Times New Roman"/>
              </a:rPr>
              <a:t>G</a:t>
            </a:r>
            <a:r>
              <a:rPr lang="en-US" sz="1800" i="1" baseline="-25000" dirty="0" err="1">
                <a:latin typeface="Times New Roman"/>
                <a:cs typeface="Times New Roman"/>
              </a:rPr>
              <a:t>u,v</a:t>
            </a:r>
            <a:r>
              <a:rPr lang="en-US" sz="1800" dirty="0"/>
              <a:t> is the DCT at output coordinates</a:t>
            </a:r>
            <a:r>
              <a:rPr lang="en-US" sz="1800" i="1" dirty="0"/>
              <a:t> </a:t>
            </a:r>
            <a:r>
              <a:rPr lang="en-US" sz="1800" i="1" dirty="0">
                <a:latin typeface="Times New Roman"/>
                <a:cs typeface="Times New Roman"/>
              </a:rPr>
              <a:t>(</a:t>
            </a:r>
            <a:r>
              <a:rPr lang="en-US" sz="1800" i="1" dirty="0" err="1">
                <a:latin typeface="Times New Roman"/>
                <a:cs typeface="Times New Roman"/>
              </a:rPr>
              <a:t>u,v</a:t>
            </a:r>
            <a:r>
              <a:rPr lang="en-US" sz="1800" i="1" dirty="0">
                <a:latin typeface="Times New Roman"/>
                <a:cs typeface="Times New Roman"/>
              </a:rPr>
              <a:t>)</a:t>
            </a:r>
          </a:p>
          <a:p>
            <a:pPr lvl="2">
              <a:spcAft>
                <a:spcPts val="600"/>
              </a:spcAft>
              <a:buClr>
                <a:srgbClr val="FF6600"/>
              </a:buClr>
              <a:buSzTx/>
              <a:buFont typeface="Tahoma" charset="0"/>
              <a:buChar char="−"/>
            </a:pPr>
            <a:r>
              <a:rPr lang="en-US" sz="1800" i="1" dirty="0">
                <a:latin typeface="Times New Roman"/>
                <a:cs typeface="Times New Roman"/>
              </a:rPr>
              <a:t>u</a:t>
            </a:r>
            <a:r>
              <a:rPr lang="en-US" sz="1800" dirty="0"/>
              <a:t> and </a:t>
            </a:r>
            <a:r>
              <a:rPr lang="en-US" sz="1800" dirty="0">
                <a:latin typeface="Times New Roman"/>
                <a:cs typeface="Times New Roman"/>
              </a:rPr>
              <a:t>v</a:t>
            </a:r>
            <a:r>
              <a:rPr lang="en-US" sz="1800" dirty="0"/>
              <a:t> are from </a:t>
            </a:r>
            <a:r>
              <a:rPr lang="en-US" sz="1800" i="1" dirty="0">
                <a:latin typeface="Times New Roman"/>
                <a:cs typeface="Times New Roman"/>
              </a:rPr>
              <a:t>{0, ..., 7}</a:t>
            </a:r>
          </a:p>
          <a:p>
            <a:pPr lvl="2">
              <a:spcAft>
                <a:spcPts val="600"/>
              </a:spcAft>
              <a:buClr>
                <a:srgbClr val="FF6600"/>
              </a:buClr>
              <a:buSzTx/>
              <a:buFont typeface="Tahoma" charset="0"/>
              <a:buChar char="−"/>
            </a:pPr>
            <a:r>
              <a:rPr lang="en-US" sz="1800" i="1" dirty="0" err="1">
                <a:latin typeface="Times New Roman"/>
                <a:cs typeface="Times New Roman"/>
              </a:rPr>
              <a:t>g</a:t>
            </a:r>
            <a:r>
              <a:rPr lang="en-US" sz="1800" i="1" baseline="-25000" dirty="0" err="1">
                <a:latin typeface="Times New Roman"/>
                <a:cs typeface="Times New Roman"/>
              </a:rPr>
              <a:t>x,y</a:t>
            </a:r>
            <a:r>
              <a:rPr lang="en-US" sz="1800" dirty="0"/>
              <a:t> is the pixel value at input coordinates </a:t>
            </a:r>
            <a:r>
              <a:rPr lang="en-US" sz="1800" i="1" dirty="0">
                <a:latin typeface="Times New Roman"/>
                <a:cs typeface="Times New Roman"/>
              </a:rPr>
              <a:t>(</a:t>
            </a:r>
            <a:r>
              <a:rPr lang="en-US" sz="1800" i="1" dirty="0" err="1">
                <a:latin typeface="Times New Roman"/>
                <a:cs typeface="Times New Roman"/>
              </a:rPr>
              <a:t>x,y</a:t>
            </a:r>
            <a:r>
              <a:rPr lang="en-US" sz="1800" i="1" dirty="0">
                <a:latin typeface="Times New Roman"/>
                <a:cs typeface="Times New Roman"/>
              </a:rPr>
              <a:t>)</a:t>
            </a:r>
            <a:br>
              <a:rPr lang="en-US" sz="1800" dirty="0"/>
            </a:br>
            <a:endParaRPr lang="en-US" sz="900" dirty="0"/>
          </a:p>
          <a:p>
            <a:pPr lvl="2">
              <a:spcAft>
                <a:spcPts val="600"/>
              </a:spcAft>
              <a:buClr>
                <a:srgbClr val="FF6600"/>
              </a:buClr>
              <a:buSzTx/>
              <a:buFont typeface="Tahoma" charset="0"/>
              <a:buChar char="−"/>
            </a:pPr>
            <a:r>
              <a:rPr lang="en-US" sz="1800" dirty="0">
                <a:latin typeface="Symbol" charset="2"/>
                <a:cs typeface="Symbol" charset="2"/>
              </a:rPr>
              <a:t>α</a:t>
            </a:r>
            <a:r>
              <a:rPr lang="en-US" sz="1800" dirty="0"/>
              <a:t> is a normalizing function: </a:t>
            </a:r>
          </a:p>
          <a:p>
            <a:pPr lvl="2">
              <a:spcAft>
                <a:spcPts val="600"/>
              </a:spcAft>
              <a:buClr>
                <a:srgbClr val="FF6600"/>
              </a:buClr>
              <a:buSzTx/>
            </a:pPr>
            <a:endParaRPr lang="en-US" sz="1800" dirty="0"/>
          </a:p>
          <a:p>
            <a:pPr lvl="2">
              <a:spcAft>
                <a:spcPts val="600"/>
              </a:spcAft>
              <a:buClr>
                <a:srgbClr val="FF6600"/>
              </a:buClr>
              <a:buSzTx/>
              <a:buFont typeface="Tahoma" charset="0"/>
              <a:buChar char="−"/>
            </a:pPr>
            <a:endParaRPr lang="en-US" sz="1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758" y="3792902"/>
            <a:ext cx="5482100" cy="551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65186" y="5943406"/>
            <a:ext cx="1868357" cy="62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39935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DCT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1600200"/>
            <a:ext cx="114617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219075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391025" y="2057400"/>
            <a:ext cx="1098550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595959"/>
                </a:solidFill>
                <a:latin typeface="DejaVu Sans Mono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595959"/>
                </a:solidFill>
                <a:latin typeface="DejaVu Sans Mono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595959"/>
                </a:solidFill>
                <a:latin typeface="DejaVu Sans Mono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595959"/>
                </a:solidFill>
                <a:latin typeface="DejaVu Sans Mono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595959"/>
                </a:solidFill>
                <a:latin typeface="DejaVu Sans Mono" charset="0"/>
                <a:ea typeface="ＭＳ Ｐゴシック" charset="0"/>
                <a:cs typeface="DejaVu Sans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595959"/>
                </a:solidFill>
                <a:latin typeface="DejaVu Sans Mono" charset="0"/>
                <a:ea typeface="ＭＳ Ｐゴシック" charset="0"/>
                <a:cs typeface="DejaVu Sans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595959"/>
                </a:solidFill>
                <a:latin typeface="DejaVu Sans Mono" charset="0"/>
                <a:ea typeface="ＭＳ Ｐゴシック" charset="0"/>
                <a:cs typeface="DejaVu Sans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595959"/>
                </a:solidFill>
                <a:latin typeface="DejaVu Sans Mono" charset="0"/>
                <a:ea typeface="ＭＳ Ｐゴシック" charset="0"/>
                <a:cs typeface="DejaVu Sans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595959"/>
                </a:solidFill>
                <a:latin typeface="DejaVu Sans Mono" charset="0"/>
                <a:ea typeface="ＭＳ Ｐゴシック" charset="0"/>
                <a:cs typeface="DejaVu Sans" charset="0"/>
              </a:defRPr>
            </a:lvl9pPr>
          </a:lstStyle>
          <a:p>
            <a:r>
              <a:rPr lang="en-US"/>
              <a:t>- 128 = 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371600"/>
            <a:ext cx="3333750" cy="149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" name="Text Placeholder 2"/>
          <p:cNvSpPr txBox="1">
            <a:spLocks/>
          </p:cNvSpPr>
          <p:nvPr/>
        </p:nvSpPr>
        <p:spPr bwMode="auto">
          <a:xfrm>
            <a:off x="0" y="2966615"/>
            <a:ext cx="9144000" cy="722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5400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12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Tahoma" charset="0"/>
              <a:buChar char="−"/>
              <a:defRPr sz="24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charset="2"/>
              <a:buChar char="§"/>
              <a:defRPr sz="19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charset="2"/>
              <a:buChar char="q"/>
              <a:defRPr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-96" charset="2"/>
              <a:buChar char="q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-96" charset="2"/>
              <a:buChar char="q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-96" charset="2"/>
              <a:buChar char="q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-96" charset="2"/>
              <a:buChar char="q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>
                <a:ea typeface="ＭＳ Ｐゴシック" charset="-128"/>
              </a:rPr>
              <a:t>A 2D DCT can be replaced by applying a 1D DCT twice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Placeholder 2"/>
              <p:cNvSpPr txBox="1">
                <a:spLocks/>
              </p:cNvSpPr>
              <p:nvPr/>
            </p:nvSpPr>
            <p:spPr bwMode="auto">
              <a:xfrm>
                <a:off x="0" y="3890778"/>
                <a:ext cx="9144000" cy="26106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54000"/>
              <a:lstStyle>
                <a:lvl1pPr marL="24161750" indent="-24161750" eaLnBrk="0" hangingPunct="0">
                  <a:defRPr sz="1400"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2pPr>
                <a:lvl3pPr marL="1200150" indent="-285750" eaLnBrk="0" hangingPunct="0">
                  <a:defRPr sz="1400"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3pPr>
                <a:lvl4pPr eaLnBrk="0" hangingPunct="0">
                  <a:defRPr sz="1400"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4pPr>
                <a:lvl5pPr eaLnBrk="0" hangingPunct="0">
                  <a:defRPr sz="1400"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9pPr>
              </a:lstStyle>
              <a:p>
                <a:pPr marL="457200" lvl="1" indent="0">
                  <a:spcAft>
                    <a:spcPts val="600"/>
                  </a:spcAft>
                  <a:buClr>
                    <a:srgbClr val="FF6600"/>
                  </a:buClr>
                  <a:buSzTx/>
                </a:pPr>
                <a:r>
                  <a:rPr lang="en-US" sz="1800" dirty="0"/>
                  <a:t>two-dimensional DCT:</a:t>
                </a:r>
                <a:endParaRPr lang="en-US" sz="1200" dirty="0"/>
              </a:p>
              <a:p>
                <a:pPr marL="914400" lvl="2" indent="0">
                  <a:spcAft>
                    <a:spcPts val="600"/>
                  </a:spcAft>
                  <a:buClr>
                    <a:srgbClr val="FF6600"/>
                  </a:buClr>
                  <a:buSzTx/>
                </a:pPr>
                <a:endParaRPr lang="en-US" sz="1800" i="1" dirty="0"/>
              </a:p>
              <a:p>
                <a:pPr marL="457200" lvl="1" indent="0">
                  <a:spcAft>
                    <a:spcPts val="600"/>
                  </a:spcAft>
                  <a:buClr>
                    <a:srgbClr val="FF6600"/>
                  </a:buClr>
                  <a:buSzTx/>
                </a:pPr>
                <a:r>
                  <a:rPr lang="nb-NO" sz="1800" b="0" dirty="0" err="1">
                    <a:latin typeface="+mn-lt"/>
                    <a:cs typeface="Times New Roman"/>
                  </a:rPr>
                  <a:t>can</a:t>
                </a:r>
                <a:r>
                  <a:rPr lang="nb-NO" sz="1800" b="0" dirty="0">
                    <a:latin typeface="+mn-lt"/>
                    <a:cs typeface="Times New Roman"/>
                  </a:rPr>
                  <a:t> be </a:t>
                </a:r>
                <a:r>
                  <a:rPr lang="nb-NO" sz="1800" b="0" dirty="0" err="1">
                    <a:latin typeface="+mn-lt"/>
                    <a:cs typeface="Times New Roman"/>
                  </a:rPr>
                  <a:t>replaced</a:t>
                </a:r>
                <a:r>
                  <a:rPr lang="nb-NO" sz="1800" b="0" dirty="0">
                    <a:latin typeface="+mn-lt"/>
                    <a:cs typeface="Times New Roman"/>
                  </a:rPr>
                  <a:t> by</a:t>
                </a:r>
              </a:p>
              <a:p>
                <a:pPr marL="457200" lvl="1" indent="0">
                  <a:spcAft>
                    <a:spcPts val="600"/>
                  </a:spcAft>
                  <a:buClr>
                    <a:srgbClr val="FF6600"/>
                  </a:buClr>
                  <a:buSzTx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b-NO" sz="1800" b="0" i="1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nb-NO" sz="1800" b="0" i="1" smtClean="0">
                            <a:latin typeface="Cambria Math" panose="02040503050406030204" pitchFamily="18" charset="0"/>
                            <a:cs typeface="Times New Roman"/>
                          </a:rPr>
                          <m:t>𝐼</m:t>
                        </m:r>
                      </m:e>
                      <m:sub>
                        <m:r>
                          <a:rPr lang="nb-NO" sz="1800" b="0" i="1" smtClean="0">
                            <a:latin typeface="Cambria Math" panose="02040503050406030204" pitchFamily="18" charset="0"/>
                            <a:cs typeface="Times New Roman"/>
                          </a:rPr>
                          <m:t>𝑢</m:t>
                        </m:r>
                        <m:r>
                          <a:rPr lang="nb-NO" sz="1800" b="0" i="1" smtClean="0">
                            <a:latin typeface="Cambria Math" panose="02040503050406030204" pitchFamily="18" charset="0"/>
                            <a:cs typeface="Times New Roman"/>
                          </a:rPr>
                          <m:t>,</m:t>
                        </m:r>
                        <m:r>
                          <a:rPr lang="nb-NO" sz="1800" b="0" i="1" smtClean="0">
                            <a:latin typeface="Cambria Math" panose="02040503050406030204" pitchFamily="18" charset="0"/>
                            <a:cs typeface="Times New Roman"/>
                          </a:rPr>
                          <m:t>𝑦</m:t>
                        </m:r>
                      </m:sub>
                    </m:sSub>
                    <m:r>
                      <a:rPr lang="nb-NO" sz="1800" b="0" i="1" smtClean="0">
                        <a:latin typeface="Cambria Math" panose="02040503050406030204" pitchFamily="18" charset="0"/>
                        <a:cs typeface="Times New Roman"/>
                      </a:rPr>
                      <m:t>=</m:t>
                    </m:r>
                    <m:r>
                      <a:rPr lang="nb-NO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𝛼</m:t>
                    </m:r>
                    <m:r>
                      <a:rPr lang="nb-NO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(</m:t>
                    </m:r>
                    <m:r>
                      <a:rPr lang="nb-NO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𝑢</m:t>
                    </m:r>
                    <m:r>
                      <a:rPr lang="nb-NO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)</m:t>
                    </m:r>
                    <m:nary>
                      <m:naryPr>
                        <m:chr m:val="∑"/>
                        <m:ctrlPr>
                          <a:rPr lang="nb-NO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nb-NO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𝑥</m:t>
                        </m:r>
                        <m:r>
                          <a:rPr lang="nb-NO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=0</m:t>
                        </m:r>
                      </m:sub>
                      <m:sup>
                        <m:r>
                          <a:rPr lang="nb-NO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7</m:t>
                        </m:r>
                      </m:sup>
                      <m:e>
                        <m:sSub>
                          <m:sSubPr>
                            <m:ctrlPr>
                              <a:rPr lang="nb-NO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nb-NO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/>
                              </a:rPr>
                              <m:t>𝑔</m:t>
                            </m:r>
                          </m:e>
                          <m:sub>
                            <m:r>
                              <a:rPr lang="nb-NO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/>
                              </a:rPr>
                              <m:t>𝑥</m:t>
                            </m:r>
                            <m:r>
                              <a:rPr lang="nb-NO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/>
                              </a:rPr>
                              <m:t>,</m:t>
                            </m:r>
                            <m:r>
                              <a:rPr lang="nb-NO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/>
                              </a:rPr>
                              <m:t>𝑦</m:t>
                            </m:r>
                          </m:sub>
                        </m:sSub>
                        <m:r>
                          <a:rPr lang="nb-NO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𝑐𝑜𝑠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nb-NO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nb-NO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/>
                                  </a:rPr>
                                </m:ctrlPr>
                              </m:fPr>
                              <m:num>
                                <m:r>
                                  <a:rPr lang="nb-NO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nb-NO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/>
                                  </a:rPr>
                                  <m:t>8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nb-NO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/>
                                  </a:rPr>
                                </m:ctrlPr>
                              </m:dPr>
                              <m:e>
                                <m:r>
                                  <a:rPr lang="nb-NO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/>
                                  </a:rPr>
                                  <m:t>𝑥</m:t>
                                </m:r>
                                <m:r>
                                  <a:rPr lang="nb-NO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nb-NO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nb-NO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nb-NO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nb-NO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/>
                              </a:rPr>
                              <m:t>𝑢</m:t>
                            </m:r>
                          </m:e>
                        </m:d>
                      </m:e>
                    </m:nary>
                  </m:oMath>
                </a14:m>
                <a:r>
                  <a:rPr lang="en-US" sz="1800" i="1" dirty="0">
                    <a:latin typeface="Times New Roman"/>
                    <a:cs typeface="Times New Roman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800" i="1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nb-NO" sz="1800" b="0" i="1" smtClean="0">
                            <a:latin typeface="Cambria Math" panose="02040503050406030204" pitchFamily="18" charset="0"/>
                            <a:cs typeface="Times New Roman"/>
                          </a:rPr>
                          <m:t>𝐺</m:t>
                        </m:r>
                      </m:e>
                      <m:sub>
                        <m:r>
                          <a:rPr lang="nb-NO" sz="1800" i="1">
                            <a:latin typeface="Cambria Math" panose="02040503050406030204" pitchFamily="18" charset="0"/>
                            <a:cs typeface="Times New Roman"/>
                          </a:rPr>
                          <m:t>𝑢</m:t>
                        </m:r>
                        <m:r>
                          <a:rPr lang="nb-NO" sz="1800" i="1">
                            <a:latin typeface="Cambria Math" panose="02040503050406030204" pitchFamily="18" charset="0"/>
                            <a:cs typeface="Times New Roman"/>
                          </a:rPr>
                          <m:t>,</m:t>
                        </m:r>
                        <m:r>
                          <a:rPr lang="nb-NO" sz="1800" i="1">
                            <a:latin typeface="Cambria Math" panose="02040503050406030204" pitchFamily="18" charset="0"/>
                            <a:cs typeface="Times New Roman"/>
                          </a:rPr>
                          <m:t>𝑣</m:t>
                        </m:r>
                      </m:sub>
                    </m:sSub>
                    <m:r>
                      <a:rPr lang="nb-NO" sz="1800" i="1">
                        <a:latin typeface="Cambria Math" panose="02040503050406030204" pitchFamily="18" charset="0"/>
                        <a:cs typeface="Times New Roman"/>
                      </a:rPr>
                      <m:t>=</m:t>
                    </m:r>
                    <m:r>
                      <a:rPr lang="nb-NO" sz="1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𝛼</m:t>
                    </m:r>
                    <m:r>
                      <a:rPr lang="nb-NO" sz="1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(</m:t>
                    </m:r>
                    <m:r>
                      <a:rPr lang="nb-NO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𝑣</m:t>
                    </m:r>
                    <m:r>
                      <a:rPr lang="nb-NO" sz="1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)</m:t>
                    </m:r>
                    <m:nary>
                      <m:naryPr>
                        <m:chr m:val="∑"/>
                        <m:ctrlPr>
                          <a:rPr lang="nb-NO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</m:ctrlPr>
                      </m:naryPr>
                      <m:sub>
                        <m:r>
                          <a:rPr lang="nb-NO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𝑦</m:t>
                        </m:r>
                        <m:r>
                          <a:rPr lang="nb-NO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=0</m:t>
                        </m:r>
                      </m:sub>
                      <m:sup>
                        <m:r>
                          <a:rPr lang="nb-NO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7</m:t>
                        </m:r>
                      </m:sup>
                      <m:e>
                        <m:sSub>
                          <m:sSubPr>
                            <m:ctrlPr>
                              <a:rPr lang="nb-NO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nb-NO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/>
                              </a:rPr>
                              <m:t>𝐼</m:t>
                            </m:r>
                          </m:e>
                          <m:sub>
                            <m:r>
                              <a:rPr lang="nb-NO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/>
                              </a:rPr>
                              <m:t>𝑢</m:t>
                            </m:r>
                            <m:r>
                              <a:rPr lang="nb-NO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/>
                              </a:rPr>
                              <m:t>,</m:t>
                            </m:r>
                            <m:r>
                              <a:rPr lang="nb-NO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/>
                              </a:rPr>
                              <m:t>𝑦</m:t>
                            </m:r>
                          </m:sub>
                        </m:sSub>
                        <m:r>
                          <a:rPr lang="nb-NO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/>
                          </a:rPr>
                          <m:t>𝑐𝑜𝑠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nb-NO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nb-NO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/>
                                  </a:rPr>
                                </m:ctrlPr>
                              </m:fPr>
                              <m:num>
                                <m:r>
                                  <a:rPr lang="nb-NO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nb-NO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/>
                                  </a:rPr>
                                  <m:t>8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nb-NO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/>
                                  </a:rPr>
                                </m:ctrlPr>
                              </m:dPr>
                              <m:e>
                                <m:r>
                                  <a:rPr lang="nb-NO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/>
                                  </a:rPr>
                                  <m:t>𝑦</m:t>
                                </m:r>
                                <m:r>
                                  <a:rPr lang="nb-NO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nb-NO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nb-NO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nb-NO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nb-NO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/>
                              </a:rPr>
                              <m:t>𝑣</m:t>
                            </m:r>
                          </m:e>
                        </m:d>
                      </m:e>
                    </m:nary>
                  </m:oMath>
                </a14:m>
                <a:endParaRPr lang="en-US" sz="1800" i="1" dirty="0"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11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890778"/>
                <a:ext cx="9144000" cy="2610652"/>
              </a:xfrm>
              <a:prstGeom prst="rect">
                <a:avLst/>
              </a:prstGeom>
              <a:blipFill>
                <a:blip r:embed="rId6"/>
                <a:stretch>
                  <a:fillRect t="-483"/>
                </a:stretch>
              </a:blipFill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758" y="3792902"/>
            <a:ext cx="5482100" cy="551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4416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c63_encode_image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52758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</a:t>
            </a:r>
            <a:endParaRPr kumimoji="0" lang="en-US" sz="1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100" dirty="0">
                <a:latin typeface="Tahoma" pitchFamily="-96" charset="0"/>
              </a:rPr>
              <a:t>(current)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3977" y="3206560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F</a:t>
            </a:r>
            <a:r>
              <a:rPr kumimoji="0" lang="en-US" sz="1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n-1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lang="en-US" sz="1000" dirty="0">
                <a:latin typeface="Tahoma" pitchFamily="-96" charset="0"/>
              </a:rPr>
              <a:t>(reference)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5116" y="1222055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Load YUV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206518" y="2018887"/>
            <a:ext cx="796226" cy="5342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DCT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187578" y="5044684"/>
            <a:ext cx="796226" cy="5342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iDCT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235775" y="5044683"/>
            <a:ext cx="796226" cy="5342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iQuant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229461" y="2018887"/>
            <a:ext cx="796226" cy="534226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Quant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275347" y="201888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Entropy coding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77953" y="2575149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Motion estimation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586270" y="321137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Motion </a:t>
            </a:r>
            <a:r>
              <a:rPr kumimoji="0" lang="en-US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compen-sation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4" name="Straight Arrow Connector 3"/>
          <p:cNvCxnSpPr>
            <a:stCxn id="8" idx="3"/>
            <a:endCxn id="11" idx="1"/>
          </p:cNvCxnSpPr>
          <p:nvPr/>
        </p:nvCxnSpPr>
        <p:spPr bwMode="auto">
          <a:xfrm>
            <a:off x="5002744" y="2286000"/>
            <a:ext cx="22671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cxnSpLocks/>
            <a:stCxn id="11" idx="3"/>
            <a:endCxn id="13" idx="1"/>
          </p:cNvCxnSpPr>
          <p:nvPr/>
        </p:nvCxnSpPr>
        <p:spPr bwMode="auto">
          <a:xfrm>
            <a:off x="6025687" y="2286000"/>
            <a:ext cx="1249660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3" idx="3"/>
          </p:cNvCxnSpPr>
          <p:nvPr/>
        </p:nvCxnSpPr>
        <p:spPr bwMode="auto">
          <a:xfrm>
            <a:off x="8071573" y="2286000"/>
            <a:ext cx="414785" cy="210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11" idx="2"/>
            <a:endCxn id="10" idx="0"/>
          </p:cNvCxnSpPr>
          <p:nvPr/>
        </p:nvCxnSpPr>
        <p:spPr bwMode="auto">
          <a:xfrm>
            <a:off x="5627574" y="2553113"/>
            <a:ext cx="6314" cy="249157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10" idx="1"/>
            <a:endCxn id="9" idx="3"/>
          </p:cNvCxnSpPr>
          <p:nvPr/>
        </p:nvCxnSpPr>
        <p:spPr bwMode="auto">
          <a:xfrm flipH="1">
            <a:off x="4983804" y="5311796"/>
            <a:ext cx="251971" cy="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014" name="Elbow Connector 43013"/>
          <p:cNvCxnSpPr>
            <a:stCxn id="98" idx="1"/>
            <a:endCxn id="6" idx="2"/>
          </p:cNvCxnSpPr>
          <p:nvPr/>
        </p:nvCxnSpPr>
        <p:spPr bwMode="auto">
          <a:xfrm rot="10800000">
            <a:off x="752091" y="3740786"/>
            <a:ext cx="574325" cy="1562134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017" name="Oval 43016"/>
          <p:cNvSpPr/>
          <p:nvPr/>
        </p:nvSpPr>
        <p:spPr bwMode="auto">
          <a:xfrm>
            <a:off x="1340481" y="220536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831166" y="220536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48" name="Straight Arrow Connector 47"/>
          <p:cNvCxnSpPr>
            <a:stCxn id="43" idx="6"/>
            <a:endCxn id="8" idx="1"/>
          </p:cNvCxnSpPr>
          <p:nvPr/>
        </p:nvCxnSpPr>
        <p:spPr bwMode="auto">
          <a:xfrm>
            <a:off x="3982348" y="2286000"/>
            <a:ext cx="224170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2" idx="3"/>
            <a:endCxn id="43017" idx="2"/>
          </p:cNvCxnSpPr>
          <p:nvPr/>
        </p:nvCxnSpPr>
        <p:spPr bwMode="auto">
          <a:xfrm>
            <a:off x="1148984" y="2286000"/>
            <a:ext cx="191497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43017" idx="6"/>
            <a:endCxn id="43" idx="2"/>
          </p:cNvCxnSpPr>
          <p:nvPr/>
        </p:nvCxnSpPr>
        <p:spPr bwMode="auto">
          <a:xfrm>
            <a:off x="1491663" y="2286000"/>
            <a:ext cx="2339503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Elbow Connector 69"/>
          <p:cNvCxnSpPr>
            <a:stCxn id="14" idx="3"/>
            <a:endCxn id="15" idx="0"/>
          </p:cNvCxnSpPr>
          <p:nvPr/>
        </p:nvCxnSpPr>
        <p:spPr bwMode="auto">
          <a:xfrm>
            <a:off x="2474179" y="2842262"/>
            <a:ext cx="510204" cy="369115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1341699" y="2750872"/>
            <a:ext cx="151182" cy="161276"/>
          </a:xfrm>
          <a:prstGeom prst="ellipse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74" name="Straight Arrow Connector 73"/>
          <p:cNvCxnSpPr>
            <a:stCxn id="43017" idx="4"/>
            <a:endCxn id="73" idx="0"/>
          </p:cNvCxnSpPr>
          <p:nvPr/>
        </p:nvCxnSpPr>
        <p:spPr bwMode="auto">
          <a:xfrm>
            <a:off x="1416072" y="2366638"/>
            <a:ext cx="1218" cy="38423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Elbow Connector 76"/>
          <p:cNvCxnSpPr>
            <a:stCxn id="6" idx="3"/>
            <a:endCxn id="73" idx="4"/>
          </p:cNvCxnSpPr>
          <p:nvPr/>
        </p:nvCxnSpPr>
        <p:spPr bwMode="auto">
          <a:xfrm flipV="1">
            <a:off x="1150203" y="2912148"/>
            <a:ext cx="267087" cy="561525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73" idx="6"/>
            <a:endCxn id="14" idx="1"/>
          </p:cNvCxnSpPr>
          <p:nvPr/>
        </p:nvCxnSpPr>
        <p:spPr bwMode="auto">
          <a:xfrm>
            <a:off x="1492881" y="2831510"/>
            <a:ext cx="185072" cy="10752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7" idx="2"/>
            <a:endCxn id="2" idx="0"/>
          </p:cNvCxnSpPr>
          <p:nvPr/>
        </p:nvCxnSpPr>
        <p:spPr bwMode="auto">
          <a:xfrm>
            <a:off x="743229" y="1756281"/>
            <a:ext cx="7642" cy="262606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Rectangle 97"/>
          <p:cNvSpPr/>
          <p:nvPr/>
        </p:nvSpPr>
        <p:spPr bwMode="auto">
          <a:xfrm>
            <a:off x="1326415" y="5035807"/>
            <a:ext cx="796226" cy="534226"/>
          </a:xfrm>
          <a:prstGeom prst="rect">
            <a:avLst/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-96" charset="2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recon-</a:t>
            </a: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itchFamily="-96" charset="0"/>
              </a:rPr>
              <a:t>struction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cxnSp>
        <p:nvCxnSpPr>
          <p:cNvPr id="100" name="Straight Arrow Connector 99"/>
          <p:cNvCxnSpPr>
            <a:stCxn id="9" idx="1"/>
            <a:endCxn id="98" idx="3"/>
          </p:cNvCxnSpPr>
          <p:nvPr/>
        </p:nvCxnSpPr>
        <p:spPr bwMode="auto">
          <a:xfrm flipH="1" flipV="1">
            <a:off x="2122641" y="5302920"/>
            <a:ext cx="2064937" cy="8877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Elbow Connector 102"/>
          <p:cNvCxnSpPr>
            <a:cxnSpLocks/>
            <a:stCxn id="6" idx="3"/>
            <a:endCxn id="98" idx="0"/>
          </p:cNvCxnSpPr>
          <p:nvPr/>
        </p:nvCxnSpPr>
        <p:spPr bwMode="auto">
          <a:xfrm>
            <a:off x="1150203" y="3473673"/>
            <a:ext cx="574325" cy="1562134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Elbow Connector 49"/>
          <p:cNvCxnSpPr>
            <a:stCxn id="15" idx="3"/>
            <a:endCxn id="43" idx="4"/>
          </p:cNvCxnSpPr>
          <p:nvPr/>
        </p:nvCxnSpPr>
        <p:spPr bwMode="auto">
          <a:xfrm flipV="1">
            <a:off x="3382496" y="2366638"/>
            <a:ext cx="524261" cy="1111852"/>
          </a:xfrm>
          <a:prstGeom prst="bentConnector2">
            <a:avLst/>
          </a:prstGeom>
          <a:solidFill>
            <a:srgbClr val="DDDDDD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9100211-2279-4745-811A-8390EB6520CC}"/>
              </a:ext>
            </a:extLst>
          </p:cNvPr>
          <p:cNvSpPr txBox="1"/>
          <p:nvPr/>
        </p:nvSpPr>
        <p:spPr>
          <a:xfrm>
            <a:off x="1194816" y="719328"/>
            <a:ext cx="3547872" cy="136550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common.c:83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dct_quantize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common.c:56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dct_quantize_row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dsp.c:105 dct_quant_block_8x8</a:t>
            </a: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dsp.c:72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quantize_block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dsp.c:21 dct_1d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8842A6C3-A150-2941-96F6-B402B76EF9ED}"/>
              </a:ext>
            </a:extLst>
          </p:cNvPr>
          <p:cNvCxnSpPr>
            <a:cxnSpLocks/>
          </p:cNvCxnSpPr>
          <p:nvPr/>
        </p:nvCxnSpPr>
        <p:spPr bwMode="auto">
          <a:xfrm rot="10800000" flipH="1" flipV="1">
            <a:off x="4815840" y="5824728"/>
            <a:ext cx="914400" cy="1033272"/>
          </a:xfrm>
          <a:prstGeom prst="bentConnector4">
            <a:avLst>
              <a:gd name="adj1" fmla="val -25000"/>
              <a:gd name="adj2" fmla="val 80236"/>
            </a:avLst>
          </a:prstGeom>
          <a:solidFill>
            <a:srgbClr val="DDDDDD"/>
          </a:soli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3E8D2AA-66CE-004F-A3F2-2CE80583C9F9}"/>
              </a:ext>
            </a:extLst>
          </p:cNvPr>
          <p:cNvSpPr txBox="1"/>
          <p:nvPr/>
        </p:nvSpPr>
        <p:spPr>
          <a:xfrm>
            <a:off x="6053328" y="731520"/>
            <a:ext cx="3090672" cy="87172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dsp.c:7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transpose_block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dsp.c:19 </a:t>
            </a:r>
            <a:r>
              <a:rPr lang="nb-NO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scale_block</a:t>
            </a:r>
            <a:endParaRPr lang="nb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5" name="Elbow Connector 54">
            <a:extLst>
              <a:ext uri="{FF2B5EF4-FFF2-40B4-BE49-F238E27FC236}">
                <a16:creationId xmlns:a16="http://schemas.microsoft.com/office/drawing/2014/main" id="{755CFFB0-D019-5D45-AC78-6BD086C30AFD}"/>
              </a:ext>
            </a:extLst>
          </p:cNvPr>
          <p:cNvCxnSpPr>
            <a:cxnSpLocks/>
            <a:stCxn id="3" idx="3"/>
            <a:endCxn id="49" idx="1"/>
          </p:cNvCxnSpPr>
          <p:nvPr/>
        </p:nvCxnSpPr>
        <p:spPr bwMode="auto">
          <a:xfrm flipV="1">
            <a:off x="4742688" y="1167384"/>
            <a:ext cx="1310640" cy="234696"/>
          </a:xfrm>
          <a:prstGeom prst="bentConnector3">
            <a:avLst>
              <a:gd name="adj1" fmla="val 50000"/>
            </a:avLst>
          </a:prstGeom>
          <a:solidFill>
            <a:srgbClr val="DDDDDD"/>
          </a:solidFill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5687413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S-intro">
  <a:themeElements>
    <a:clrScheme name="OS-intro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S-intr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85000"/>
          <a:buFont typeface="Wingdings" pitchFamily="-96" charset="2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-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85000"/>
          <a:buFont typeface="Wingdings" pitchFamily="-96" charset="2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-96" charset="0"/>
          </a:defRPr>
        </a:defPPr>
      </a:lstStyle>
    </a:lnDef>
  </a:objectDefaults>
  <a:extraClrSchemeLst>
    <a:extraClrScheme>
      <a:clrScheme name="OS-intr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intro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intro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intro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intr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intr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HD:Users:griff:SVN:nd:papers:MiSMoSS:slides:courses:INF1060:H07:OS-intro.ppt</Template>
  <TotalTime>55605</TotalTime>
  <Words>1203</Words>
  <Application>Microsoft Macintosh PowerPoint</Application>
  <PresentationFormat>On-screen Show (4:3)</PresentationFormat>
  <Paragraphs>273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ＭＳ Ｐゴシック</vt:lpstr>
      <vt:lpstr>Arial</vt:lpstr>
      <vt:lpstr>Cambria Math</vt:lpstr>
      <vt:lpstr>Courier New</vt:lpstr>
      <vt:lpstr>DejaVu Sans</vt:lpstr>
      <vt:lpstr>DejaVu Sans Mono</vt:lpstr>
      <vt:lpstr>Symbol</vt:lpstr>
      <vt:lpstr>Tahoma</vt:lpstr>
      <vt:lpstr>Times New Roman</vt:lpstr>
      <vt:lpstr>Wingdings</vt:lpstr>
      <vt:lpstr>OS-intro</vt:lpstr>
      <vt:lpstr>Codec 63</vt:lpstr>
      <vt:lpstr>Not in Codec 63</vt:lpstr>
      <vt:lpstr>main</vt:lpstr>
      <vt:lpstr>read_yuv</vt:lpstr>
      <vt:lpstr>c63_encode_image</vt:lpstr>
      <vt:lpstr>c63_encode_image</vt:lpstr>
      <vt:lpstr>DCT</vt:lpstr>
      <vt:lpstr>DCT</vt:lpstr>
      <vt:lpstr>c63_encode_image</vt:lpstr>
      <vt:lpstr>Quantization Example</vt:lpstr>
      <vt:lpstr>c63_encode_image</vt:lpstr>
      <vt:lpstr>c63_encode_image</vt:lpstr>
      <vt:lpstr>Lossless compression </vt:lpstr>
      <vt:lpstr>c63_encode_image</vt:lpstr>
      <vt:lpstr>Full Search Motion Estimation</vt:lpstr>
      <vt:lpstr>c63_encode_image</vt:lpstr>
      <vt:lpstr>Motion Estimation</vt:lpstr>
      <vt:lpstr>Motion Compensation</vt:lpstr>
      <vt:lpstr>Frame Reconstruction</vt:lpstr>
      <vt:lpstr>Residual Transformation</vt:lpstr>
    </vt:vector>
  </TitlesOfParts>
  <Company>ifi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paalh</dc:creator>
  <cp:lastModifiedBy>Microsoft Office User</cp:lastModifiedBy>
  <cp:revision>2264</cp:revision>
  <cp:lastPrinted>2018-09-05T08:07:48Z</cp:lastPrinted>
  <dcterms:created xsi:type="dcterms:W3CDTF">2013-08-19T10:06:27Z</dcterms:created>
  <dcterms:modified xsi:type="dcterms:W3CDTF">2018-09-12T08:42:08Z</dcterms:modified>
</cp:coreProperties>
</file>