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4"/>
  </p:notesMasterIdLst>
  <p:handoutMasterIdLst>
    <p:handoutMasterId r:id="rId25"/>
  </p:handoutMasterIdLst>
  <p:sldIdLst>
    <p:sldId id="256" r:id="rId2"/>
    <p:sldId id="567" r:id="rId3"/>
    <p:sldId id="568" r:id="rId4"/>
    <p:sldId id="566" r:id="rId5"/>
    <p:sldId id="569" r:id="rId6"/>
    <p:sldId id="570" r:id="rId7"/>
    <p:sldId id="571" r:id="rId8"/>
    <p:sldId id="572" r:id="rId9"/>
    <p:sldId id="573" r:id="rId10"/>
    <p:sldId id="574" r:id="rId11"/>
    <p:sldId id="565" r:id="rId12"/>
    <p:sldId id="558" r:id="rId13"/>
    <p:sldId id="564" r:id="rId14"/>
    <p:sldId id="563" r:id="rId15"/>
    <p:sldId id="582" r:id="rId16"/>
    <p:sldId id="575" r:id="rId17"/>
    <p:sldId id="577" r:id="rId18"/>
    <p:sldId id="578" r:id="rId19"/>
    <p:sldId id="576" r:id="rId20"/>
    <p:sldId id="579" r:id="rId21"/>
    <p:sldId id="580" r:id="rId22"/>
    <p:sldId id="581" r:id="rId23"/>
  </p:sldIdLst>
  <p:sldSz cx="9144000" cy="6858000" type="screen4x3"/>
  <p:notesSz cx="6845300" cy="9131300"/>
  <p:defaultTextStyle>
    <a:defPPr>
      <a:defRPr lang="en-US"/>
    </a:defPPr>
    <a:lvl1pPr algn="l" rtl="0" fontAlgn="base">
      <a:spcBef>
        <a:spcPct val="20000"/>
      </a:spcBef>
      <a:spcAft>
        <a:spcPct val="0"/>
      </a:spcAft>
      <a:buClr>
        <a:schemeClr val="folHlink"/>
      </a:buClr>
      <a:buSzPct val="85000"/>
      <a:buFont typeface="Wingdings" charset="2"/>
      <a:defRPr sz="1400" kern="1200">
        <a:solidFill>
          <a:schemeClr val="tx1"/>
        </a:solidFill>
        <a:latin typeface="Tahoma" charset="0"/>
        <a:ea typeface="ＭＳ Ｐゴシック" charset="-128"/>
        <a:cs typeface="+mn-cs"/>
      </a:defRPr>
    </a:lvl1pPr>
    <a:lvl2pPr marL="457200" algn="l" rtl="0" fontAlgn="base">
      <a:spcBef>
        <a:spcPct val="20000"/>
      </a:spcBef>
      <a:spcAft>
        <a:spcPct val="0"/>
      </a:spcAft>
      <a:buClr>
        <a:schemeClr val="folHlink"/>
      </a:buClr>
      <a:buSzPct val="85000"/>
      <a:buFont typeface="Wingdings" charset="2"/>
      <a:defRPr sz="1400" kern="1200">
        <a:solidFill>
          <a:schemeClr val="tx1"/>
        </a:solidFill>
        <a:latin typeface="Tahoma" charset="0"/>
        <a:ea typeface="ＭＳ Ｐゴシック" charset="-128"/>
        <a:cs typeface="+mn-cs"/>
      </a:defRPr>
    </a:lvl2pPr>
    <a:lvl3pPr marL="914400" algn="l" rtl="0" fontAlgn="base">
      <a:spcBef>
        <a:spcPct val="20000"/>
      </a:spcBef>
      <a:spcAft>
        <a:spcPct val="0"/>
      </a:spcAft>
      <a:buClr>
        <a:schemeClr val="folHlink"/>
      </a:buClr>
      <a:buSzPct val="85000"/>
      <a:buFont typeface="Wingdings" charset="2"/>
      <a:defRPr sz="1400" kern="1200">
        <a:solidFill>
          <a:schemeClr val="tx1"/>
        </a:solidFill>
        <a:latin typeface="Tahoma" charset="0"/>
        <a:ea typeface="ＭＳ Ｐゴシック" charset="-128"/>
        <a:cs typeface="+mn-cs"/>
      </a:defRPr>
    </a:lvl3pPr>
    <a:lvl4pPr marL="1371600" algn="l" rtl="0" fontAlgn="base">
      <a:spcBef>
        <a:spcPct val="20000"/>
      </a:spcBef>
      <a:spcAft>
        <a:spcPct val="0"/>
      </a:spcAft>
      <a:buClr>
        <a:schemeClr val="folHlink"/>
      </a:buClr>
      <a:buSzPct val="85000"/>
      <a:buFont typeface="Wingdings" charset="2"/>
      <a:defRPr sz="1400" kern="1200">
        <a:solidFill>
          <a:schemeClr val="tx1"/>
        </a:solidFill>
        <a:latin typeface="Tahoma" charset="0"/>
        <a:ea typeface="ＭＳ Ｐゴシック" charset="-128"/>
        <a:cs typeface="+mn-cs"/>
      </a:defRPr>
    </a:lvl4pPr>
    <a:lvl5pPr marL="1828800" algn="l" rtl="0" fontAlgn="base">
      <a:spcBef>
        <a:spcPct val="20000"/>
      </a:spcBef>
      <a:spcAft>
        <a:spcPct val="0"/>
      </a:spcAft>
      <a:buClr>
        <a:schemeClr val="folHlink"/>
      </a:buClr>
      <a:buSzPct val="85000"/>
      <a:buFont typeface="Wingdings" charset="2"/>
      <a:defRPr sz="1400" kern="1200">
        <a:solidFill>
          <a:schemeClr val="tx1"/>
        </a:solidFill>
        <a:latin typeface="Tahoma" charset="0"/>
        <a:ea typeface="ＭＳ Ｐゴシック" charset="-128"/>
        <a:cs typeface="+mn-cs"/>
      </a:defRPr>
    </a:lvl5pPr>
    <a:lvl6pPr marL="2286000" algn="l" defTabSz="914400" rtl="0" eaLnBrk="1" latinLnBrk="0" hangingPunct="1">
      <a:defRPr sz="1400" kern="1200">
        <a:solidFill>
          <a:schemeClr val="tx1"/>
        </a:solidFill>
        <a:latin typeface="Tahoma" charset="0"/>
        <a:ea typeface="ＭＳ Ｐゴシック" charset="-128"/>
        <a:cs typeface="+mn-cs"/>
      </a:defRPr>
    </a:lvl6pPr>
    <a:lvl7pPr marL="2743200" algn="l" defTabSz="914400" rtl="0" eaLnBrk="1" latinLnBrk="0" hangingPunct="1">
      <a:defRPr sz="1400" kern="1200">
        <a:solidFill>
          <a:schemeClr val="tx1"/>
        </a:solidFill>
        <a:latin typeface="Tahoma" charset="0"/>
        <a:ea typeface="ＭＳ Ｐゴシック" charset="-128"/>
        <a:cs typeface="+mn-cs"/>
      </a:defRPr>
    </a:lvl7pPr>
    <a:lvl8pPr marL="3200400" algn="l" defTabSz="914400" rtl="0" eaLnBrk="1" latinLnBrk="0" hangingPunct="1">
      <a:defRPr sz="1400" kern="1200">
        <a:solidFill>
          <a:schemeClr val="tx1"/>
        </a:solidFill>
        <a:latin typeface="Tahoma" charset="0"/>
        <a:ea typeface="ＭＳ Ｐゴシック" charset="-128"/>
        <a:cs typeface="+mn-cs"/>
      </a:defRPr>
    </a:lvl8pPr>
    <a:lvl9pPr marL="3657600" algn="l" defTabSz="914400" rtl="0" eaLnBrk="1" latinLnBrk="0" hangingPunct="1">
      <a:defRPr sz="1400" kern="1200">
        <a:solidFill>
          <a:schemeClr val="tx1"/>
        </a:solidFill>
        <a:latin typeface="Tahoma"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CCECFF"/>
    <a:srgbClr val="66CCFF"/>
    <a:srgbClr val="C0C0C0"/>
    <a:srgbClr val="DDDDDD"/>
    <a:srgbClr val="3366FF"/>
    <a:srgbClr val="0066FF"/>
    <a:srgbClr val="3399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405" autoAdjust="0"/>
  </p:normalViewPr>
  <p:slideViewPr>
    <p:cSldViewPr snapToGrid="0">
      <p:cViewPr varScale="1">
        <p:scale>
          <a:sx n="131" d="100"/>
          <a:sy n="131" d="100"/>
        </p:scale>
        <p:origin x="162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5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2963863" cy="455613"/>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lvl1pPr defTabSz="920750">
              <a:spcBef>
                <a:spcPct val="0"/>
              </a:spcBef>
              <a:buClrTx/>
              <a:buSzTx/>
              <a:buFontTx/>
              <a:buNone/>
              <a:defRPr sz="1200">
                <a:latin typeface="Arial" charset="0"/>
              </a:defRPr>
            </a:lvl1pPr>
          </a:lstStyle>
          <a:p>
            <a:endParaRPr lang="nb-NO"/>
          </a:p>
        </p:txBody>
      </p:sp>
      <p:sp>
        <p:nvSpPr>
          <p:cNvPr id="116739" name="Rectangle 3"/>
          <p:cNvSpPr>
            <a:spLocks noGrp="1" noChangeArrowheads="1"/>
          </p:cNvSpPr>
          <p:nvPr>
            <p:ph type="dt" sz="quarter" idx="1"/>
          </p:nvPr>
        </p:nvSpPr>
        <p:spPr bwMode="auto">
          <a:xfrm>
            <a:off x="3879850" y="0"/>
            <a:ext cx="2963863" cy="455613"/>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lvl1pPr algn="r" defTabSz="920750">
              <a:spcBef>
                <a:spcPct val="0"/>
              </a:spcBef>
              <a:buClrTx/>
              <a:buSzTx/>
              <a:buFontTx/>
              <a:buNone/>
              <a:defRPr sz="1200">
                <a:latin typeface="Arial" charset="0"/>
              </a:defRPr>
            </a:lvl1pPr>
          </a:lstStyle>
          <a:p>
            <a:endParaRPr lang="nb-NO"/>
          </a:p>
        </p:txBody>
      </p:sp>
      <p:sp>
        <p:nvSpPr>
          <p:cNvPr id="116740" name="Rectangle 4"/>
          <p:cNvSpPr>
            <a:spLocks noGrp="1" noChangeArrowheads="1"/>
          </p:cNvSpPr>
          <p:nvPr>
            <p:ph type="ftr" sz="quarter" idx="2"/>
          </p:nvPr>
        </p:nvSpPr>
        <p:spPr bwMode="auto">
          <a:xfrm>
            <a:off x="0" y="8674100"/>
            <a:ext cx="2963863" cy="455613"/>
          </a:xfrm>
          <a:prstGeom prst="rect">
            <a:avLst/>
          </a:prstGeom>
          <a:noFill/>
          <a:ln w="9525">
            <a:noFill/>
            <a:miter lim="800000"/>
            <a:headEnd/>
            <a:tailEnd/>
          </a:ln>
          <a:effectLst/>
        </p:spPr>
        <p:txBody>
          <a:bodyPr vert="horz" wrap="square" lIns="92053" tIns="46026" rIns="92053" bIns="46026" numCol="1" anchor="b" anchorCtr="0" compatLnSpc="1">
            <a:prstTxWarp prst="textNoShape">
              <a:avLst/>
            </a:prstTxWarp>
          </a:bodyPr>
          <a:lstStyle>
            <a:lvl1pPr defTabSz="920750">
              <a:spcBef>
                <a:spcPct val="0"/>
              </a:spcBef>
              <a:buClrTx/>
              <a:buSzTx/>
              <a:buFontTx/>
              <a:buNone/>
              <a:defRPr sz="1200">
                <a:latin typeface="Arial" charset="0"/>
              </a:defRPr>
            </a:lvl1pPr>
          </a:lstStyle>
          <a:p>
            <a:endParaRPr lang="nb-NO"/>
          </a:p>
        </p:txBody>
      </p:sp>
      <p:sp>
        <p:nvSpPr>
          <p:cNvPr id="116741" name="Rectangle 5"/>
          <p:cNvSpPr>
            <a:spLocks noGrp="1" noChangeArrowheads="1"/>
          </p:cNvSpPr>
          <p:nvPr>
            <p:ph type="sldNum" sz="quarter" idx="3"/>
          </p:nvPr>
        </p:nvSpPr>
        <p:spPr bwMode="auto">
          <a:xfrm>
            <a:off x="3879850" y="8674100"/>
            <a:ext cx="2963863" cy="455613"/>
          </a:xfrm>
          <a:prstGeom prst="rect">
            <a:avLst/>
          </a:prstGeom>
          <a:noFill/>
          <a:ln w="9525">
            <a:noFill/>
            <a:miter lim="800000"/>
            <a:headEnd/>
            <a:tailEnd/>
          </a:ln>
          <a:effectLst/>
        </p:spPr>
        <p:txBody>
          <a:bodyPr vert="horz" wrap="square" lIns="92053" tIns="46026" rIns="92053" bIns="46026" numCol="1" anchor="b" anchorCtr="0" compatLnSpc="1">
            <a:prstTxWarp prst="textNoShape">
              <a:avLst/>
            </a:prstTxWarp>
          </a:bodyPr>
          <a:lstStyle>
            <a:lvl1pPr algn="r" defTabSz="920750">
              <a:spcBef>
                <a:spcPct val="0"/>
              </a:spcBef>
              <a:buClrTx/>
              <a:buSzTx/>
              <a:buFontTx/>
              <a:buNone/>
              <a:defRPr sz="1200">
                <a:latin typeface="Arial" charset="0"/>
              </a:defRPr>
            </a:lvl1pPr>
          </a:lstStyle>
          <a:p>
            <a:fld id="{E74CE880-91FD-4421-9A7B-BEAC5B43C8CC}" type="slidenum">
              <a:rPr lang="en-US"/>
              <a:pPr/>
              <a:t>‹#›</a:t>
            </a:fld>
            <a:endParaRPr lang="en-US"/>
          </a:p>
        </p:txBody>
      </p:sp>
    </p:spTree>
    <p:extLst>
      <p:ext uri="{BB962C8B-B14F-4D97-AF65-F5344CB8AC3E}">
        <p14:creationId xmlns:p14="http://schemas.microsoft.com/office/powerpoint/2010/main" val="1384684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1026"/>
          <p:cNvSpPr>
            <a:spLocks noGrp="1" noChangeArrowheads="1"/>
          </p:cNvSpPr>
          <p:nvPr>
            <p:ph type="hdr" sz="quarter"/>
          </p:nvPr>
        </p:nvSpPr>
        <p:spPr bwMode="auto">
          <a:xfrm>
            <a:off x="0" y="0"/>
            <a:ext cx="2963863" cy="455613"/>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lvl1pPr defTabSz="920750">
              <a:spcBef>
                <a:spcPct val="0"/>
              </a:spcBef>
              <a:buClrTx/>
              <a:buSzTx/>
              <a:buFontTx/>
              <a:buNone/>
              <a:defRPr sz="1200">
                <a:latin typeface="Arial" charset="0"/>
              </a:defRPr>
            </a:lvl1pPr>
          </a:lstStyle>
          <a:p>
            <a:endParaRPr lang="nb-NO"/>
          </a:p>
        </p:txBody>
      </p:sp>
      <p:sp>
        <p:nvSpPr>
          <p:cNvPr id="117763" name="Rectangle 1027"/>
          <p:cNvSpPr>
            <a:spLocks noGrp="1" noChangeArrowheads="1"/>
          </p:cNvSpPr>
          <p:nvPr>
            <p:ph type="dt" idx="1"/>
          </p:nvPr>
        </p:nvSpPr>
        <p:spPr bwMode="auto">
          <a:xfrm>
            <a:off x="3879850" y="0"/>
            <a:ext cx="2963863" cy="455613"/>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lvl1pPr algn="r" defTabSz="920750">
              <a:spcBef>
                <a:spcPct val="0"/>
              </a:spcBef>
              <a:buClrTx/>
              <a:buSzTx/>
              <a:buFontTx/>
              <a:buNone/>
              <a:defRPr sz="1200">
                <a:latin typeface="Arial" charset="0"/>
              </a:defRPr>
            </a:lvl1pPr>
          </a:lstStyle>
          <a:p>
            <a:endParaRPr lang="nb-NO"/>
          </a:p>
        </p:txBody>
      </p:sp>
      <p:sp>
        <p:nvSpPr>
          <p:cNvPr id="17412" name="Rectangle 1028"/>
          <p:cNvSpPr>
            <a:spLocks noGrp="1" noRot="1" noChangeAspect="1" noChangeArrowheads="1" noTextEdit="1"/>
          </p:cNvSpPr>
          <p:nvPr>
            <p:ph type="sldImg" idx="2"/>
          </p:nvPr>
        </p:nvSpPr>
        <p:spPr bwMode="auto">
          <a:xfrm>
            <a:off x="1139825" y="685800"/>
            <a:ext cx="4565650" cy="342423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7765" name="Rectangle 1029"/>
          <p:cNvSpPr>
            <a:spLocks noGrp="1" noChangeArrowheads="1"/>
          </p:cNvSpPr>
          <p:nvPr>
            <p:ph type="body" sz="quarter" idx="3"/>
          </p:nvPr>
        </p:nvSpPr>
        <p:spPr bwMode="auto">
          <a:xfrm>
            <a:off x="684213" y="4337050"/>
            <a:ext cx="5476875" cy="4108450"/>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7766" name="Rectangle 1030"/>
          <p:cNvSpPr>
            <a:spLocks noGrp="1" noChangeArrowheads="1"/>
          </p:cNvSpPr>
          <p:nvPr>
            <p:ph type="ftr" sz="quarter" idx="4"/>
          </p:nvPr>
        </p:nvSpPr>
        <p:spPr bwMode="auto">
          <a:xfrm>
            <a:off x="0" y="8674100"/>
            <a:ext cx="2963863" cy="455613"/>
          </a:xfrm>
          <a:prstGeom prst="rect">
            <a:avLst/>
          </a:prstGeom>
          <a:noFill/>
          <a:ln w="9525">
            <a:noFill/>
            <a:miter lim="800000"/>
            <a:headEnd/>
            <a:tailEnd/>
          </a:ln>
          <a:effectLst/>
        </p:spPr>
        <p:txBody>
          <a:bodyPr vert="horz" wrap="square" lIns="92053" tIns="46026" rIns="92053" bIns="46026" numCol="1" anchor="b" anchorCtr="0" compatLnSpc="1">
            <a:prstTxWarp prst="textNoShape">
              <a:avLst/>
            </a:prstTxWarp>
          </a:bodyPr>
          <a:lstStyle>
            <a:lvl1pPr defTabSz="920750">
              <a:spcBef>
                <a:spcPct val="0"/>
              </a:spcBef>
              <a:buClrTx/>
              <a:buSzTx/>
              <a:buFontTx/>
              <a:buNone/>
              <a:defRPr sz="1200">
                <a:latin typeface="Arial" charset="0"/>
              </a:defRPr>
            </a:lvl1pPr>
          </a:lstStyle>
          <a:p>
            <a:endParaRPr lang="nb-NO"/>
          </a:p>
        </p:txBody>
      </p:sp>
      <p:sp>
        <p:nvSpPr>
          <p:cNvPr id="117767" name="Rectangle 1031"/>
          <p:cNvSpPr>
            <a:spLocks noGrp="1" noChangeArrowheads="1"/>
          </p:cNvSpPr>
          <p:nvPr>
            <p:ph type="sldNum" sz="quarter" idx="5"/>
          </p:nvPr>
        </p:nvSpPr>
        <p:spPr bwMode="auto">
          <a:xfrm>
            <a:off x="3879850" y="8674100"/>
            <a:ext cx="2963863" cy="455613"/>
          </a:xfrm>
          <a:prstGeom prst="rect">
            <a:avLst/>
          </a:prstGeom>
          <a:noFill/>
          <a:ln w="9525">
            <a:noFill/>
            <a:miter lim="800000"/>
            <a:headEnd/>
            <a:tailEnd/>
          </a:ln>
          <a:effectLst/>
        </p:spPr>
        <p:txBody>
          <a:bodyPr vert="horz" wrap="square" lIns="92053" tIns="46026" rIns="92053" bIns="46026" numCol="1" anchor="b" anchorCtr="0" compatLnSpc="1">
            <a:prstTxWarp prst="textNoShape">
              <a:avLst/>
            </a:prstTxWarp>
          </a:bodyPr>
          <a:lstStyle>
            <a:lvl1pPr algn="r" defTabSz="920750">
              <a:spcBef>
                <a:spcPct val="0"/>
              </a:spcBef>
              <a:buClrTx/>
              <a:buSzTx/>
              <a:buFontTx/>
              <a:buNone/>
              <a:defRPr sz="1200">
                <a:latin typeface="Arial" charset="0"/>
              </a:defRPr>
            </a:lvl1pPr>
          </a:lstStyle>
          <a:p>
            <a:fld id="{EBF1B11A-1591-436C-9FCB-B45FBF3E5120}" type="slidenum">
              <a:rPr lang="en-US"/>
              <a:pPr/>
              <a:t>‹#›</a:t>
            </a:fld>
            <a:endParaRPr lang="en-US"/>
          </a:p>
        </p:txBody>
      </p:sp>
    </p:spTree>
    <p:extLst>
      <p:ext uri="{BB962C8B-B14F-4D97-AF65-F5344CB8AC3E}">
        <p14:creationId xmlns:p14="http://schemas.microsoft.com/office/powerpoint/2010/main" val="27382717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128"/>
              </a:defRPr>
            </a:lvl1pPr>
            <a:lvl2pPr marL="37931725" indent="-37474525" defTabSz="920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fld id="{187DBF22-C31A-4043-9D40-EC660AFDD49D}" type="slidenum">
              <a:rPr lang="en-US" sz="1200">
                <a:latin typeface="Arial" charset="0"/>
              </a:rPr>
              <a:pPr eaLnBrk="1" hangingPunct="1"/>
              <a:t>1</a:t>
            </a:fld>
            <a:endParaRPr lang="en-US" sz="1200">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7" name="Text Box 1"/>
          <p:cNvSpPr txBox="1">
            <a:spLocks noGrp="1" noRot="1" noChangeAspect="1" noChangeArrowheads="1"/>
          </p:cNvSpPr>
          <p:nvPr>
            <p:ph type="sldImg"/>
          </p:nvPr>
        </p:nvSpPr>
        <p:spPr bwMode="auto">
          <a:xfrm>
            <a:off x="0" y="693738"/>
            <a:ext cx="1588" cy="15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96258" name="Text Box 2"/>
          <p:cNvSpPr txBox="1">
            <a:spLocks noGrp="1" noChangeArrowheads="1"/>
          </p:cNvSpPr>
          <p:nvPr>
            <p:ph type="body" idx="1"/>
          </p:nvPr>
        </p:nvSpPr>
        <p:spPr bwMode="auto">
          <a:xfrm>
            <a:off x="684530" y="4337368"/>
            <a:ext cx="5476240" cy="410908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a:ea typeface="ＭＳ Ｐゴシック"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128"/>
              </a:defRPr>
            </a:lvl1pPr>
            <a:lvl2pPr marL="37931725" indent="-37474525" defTabSz="920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fld id="{208DE943-8A10-474C-9C98-C8485259EB24}" type="slidenum">
              <a:rPr lang="en-US" sz="1200">
                <a:latin typeface="Arial" charset="0"/>
              </a:rPr>
              <a:pPr eaLnBrk="1" hangingPunct="1"/>
              <a:t>12</a:t>
            </a:fld>
            <a:endParaRPr lang="en-US" sz="120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a:ea typeface="ＭＳ Ｐゴシック"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128"/>
              </a:defRPr>
            </a:lvl1pPr>
            <a:lvl2pPr marL="37931725" indent="-37474525" defTabSz="920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fld id="{208DE943-8A10-474C-9C98-C8485259EB24}" type="slidenum">
              <a:rPr lang="en-US" sz="1200">
                <a:latin typeface="Arial" charset="0"/>
              </a:rPr>
              <a:pPr eaLnBrk="1" hangingPunct="1"/>
              <a:t>13</a:t>
            </a:fld>
            <a:endParaRPr lang="en-US" sz="120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a:ea typeface="ＭＳ Ｐゴシック" charset="-128"/>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128"/>
              </a:defRPr>
            </a:lvl1pPr>
            <a:lvl2pPr marL="37931725" indent="-37474525" defTabSz="920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fld id="{E16E3226-7282-48EC-837D-A616BAFB6F5C}" type="slidenum">
              <a:rPr lang="en-US" sz="1200">
                <a:latin typeface="Arial" charset="0"/>
              </a:rPr>
              <a:pPr eaLnBrk="1" hangingPunct="1"/>
              <a:t>14</a:t>
            </a:fld>
            <a:endParaRPr lang="en-US" sz="120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128"/>
              </a:defRPr>
            </a:lvl1pPr>
            <a:lvl2pPr marL="37931725" indent="-37474525" defTabSz="920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fld id="{187DBF22-C31A-4043-9D40-EC660AFDD49D}" type="slidenum">
              <a:rPr lang="en-US" sz="1200">
                <a:latin typeface="Arial" charset="0"/>
              </a:rPr>
              <a:pPr eaLnBrk="1" hangingPunct="1"/>
              <a:t>15</a:t>
            </a:fld>
            <a:endParaRPr lang="en-US" sz="1200">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a:ea typeface="ＭＳ Ｐゴシック"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128"/>
              </a:defRPr>
            </a:lvl1pPr>
            <a:lvl2pPr marL="37931725" indent="-37474525" defTabSz="920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fld id="{208DE943-8A10-474C-9C98-C8485259EB24}" type="slidenum">
              <a:rPr lang="en-US" sz="1200">
                <a:latin typeface="Arial" charset="0"/>
              </a:rPr>
              <a:pPr eaLnBrk="1" hangingPunct="1"/>
              <a:t>16</a:t>
            </a:fld>
            <a:endParaRPr lang="en-US" sz="120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a:ea typeface="ＭＳ Ｐゴシック"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128"/>
              </a:defRPr>
            </a:lvl1pPr>
            <a:lvl2pPr marL="37931725" indent="-37474525" defTabSz="920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fld id="{208DE943-8A10-474C-9C98-C8485259EB24}" type="slidenum">
              <a:rPr lang="en-US" sz="1200">
                <a:latin typeface="Arial" charset="0"/>
              </a:rPr>
              <a:pPr eaLnBrk="1" hangingPunct="1"/>
              <a:t>17</a:t>
            </a:fld>
            <a:endParaRPr lang="en-US" sz="120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a:ea typeface="ＭＳ Ｐゴシック"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128"/>
              </a:defRPr>
            </a:lvl1pPr>
            <a:lvl2pPr marL="37931725" indent="-37474525" defTabSz="920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fld id="{208DE943-8A10-474C-9C98-C8485259EB24}" type="slidenum">
              <a:rPr lang="en-US" sz="1200">
                <a:latin typeface="Arial" charset="0"/>
              </a:rPr>
              <a:pPr eaLnBrk="1" hangingPunct="1"/>
              <a:t>18</a:t>
            </a:fld>
            <a:endParaRPr lang="en-US" sz="120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a:ea typeface="ＭＳ Ｐゴシック"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128"/>
              </a:defRPr>
            </a:lvl1pPr>
            <a:lvl2pPr marL="37931725" indent="-37474525" defTabSz="920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fld id="{208DE943-8A10-474C-9C98-C8485259EB24}" type="slidenum">
              <a:rPr lang="en-US" sz="1200">
                <a:latin typeface="Arial" charset="0"/>
              </a:rPr>
              <a:pPr eaLnBrk="1" hangingPunct="1"/>
              <a:t>19</a:t>
            </a:fld>
            <a:endParaRPr lang="en-US" sz="120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a:ea typeface="ＭＳ Ｐゴシック"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128"/>
              </a:defRPr>
            </a:lvl1pPr>
            <a:lvl2pPr marL="37931725" indent="-37474525" defTabSz="920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fld id="{208DE943-8A10-474C-9C98-C8485259EB24}" type="slidenum">
              <a:rPr lang="en-US" sz="1200">
                <a:latin typeface="Arial" charset="0"/>
              </a:rPr>
              <a:pPr eaLnBrk="1" hangingPunct="1"/>
              <a:t>20</a:t>
            </a:fld>
            <a:endParaRPr lang="en-US"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Text Box 1"/>
          <p:cNvSpPr txBox="1">
            <a:spLocks noGrp="1" noRot="1" noChangeAspect="1" noChangeArrowheads="1"/>
          </p:cNvSpPr>
          <p:nvPr>
            <p:ph type="sldImg"/>
          </p:nvPr>
        </p:nvSpPr>
        <p:spPr bwMode="auto">
          <a:xfrm>
            <a:off x="0" y="693738"/>
            <a:ext cx="1588" cy="15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77826" name="Text Box 2"/>
          <p:cNvSpPr txBox="1">
            <a:spLocks noGrp="1" noChangeArrowheads="1"/>
          </p:cNvSpPr>
          <p:nvPr>
            <p:ph type="body" idx="1"/>
          </p:nvPr>
        </p:nvSpPr>
        <p:spPr bwMode="auto">
          <a:xfrm>
            <a:off x="684530" y="4337368"/>
            <a:ext cx="5476240" cy="410908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a:ea typeface="ＭＳ Ｐゴシック"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128"/>
              </a:defRPr>
            </a:lvl1pPr>
            <a:lvl2pPr marL="37931725" indent="-37474525" defTabSz="920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fld id="{208DE943-8A10-474C-9C98-C8485259EB24}" type="slidenum">
              <a:rPr lang="en-US" sz="1200">
                <a:latin typeface="Arial" charset="0"/>
              </a:rPr>
              <a:pPr eaLnBrk="1" hangingPunct="1"/>
              <a:t>21</a:t>
            </a:fld>
            <a:endParaRPr lang="en-US" sz="120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128"/>
              </a:defRPr>
            </a:lvl1pPr>
            <a:lvl2pPr marL="37931725" indent="-37474525" defTabSz="920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fld id="{187DBF22-C31A-4043-9D40-EC660AFDD49D}" type="slidenum">
              <a:rPr lang="en-US" sz="1200">
                <a:latin typeface="Arial" charset="0"/>
              </a:rPr>
              <a:pPr eaLnBrk="1" hangingPunct="1"/>
              <a:t>22</a:t>
            </a:fld>
            <a:endParaRPr lang="en-US" sz="1200">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02" name="Rectangle 2"/>
          <p:cNvSpPr>
            <a:spLocks noGrp="1" noRot="1" noChangeAspect="1" noChangeArrowheads="1" noTextEdit="1"/>
          </p:cNvSpPr>
          <p:nvPr>
            <p:ph type="sldImg"/>
          </p:nvPr>
        </p:nvSpPr>
        <p:spPr>
          <a:xfrm>
            <a:off x="1335088" y="914400"/>
            <a:ext cx="4171950" cy="3130550"/>
          </a:xfrm>
          <a:solidFill>
            <a:srgbClr val="FFFFFF"/>
          </a:solidFill>
          <a:ln>
            <a:solidFill>
              <a:srgbClr val="000000"/>
            </a:solidFill>
            <a:miter lim="800000"/>
          </a:ln>
        </p:spPr>
      </p:sp>
      <p:sp>
        <p:nvSpPr>
          <p:cNvPr id="307203" name="Text Box 3"/>
          <p:cNvSpPr txBox="1">
            <a:spLocks noGrp="1" noChangeArrowheads="1"/>
          </p:cNvSpPr>
          <p:nvPr>
            <p:ph type="body" idx="1"/>
          </p:nvPr>
        </p:nvSpPr>
        <p:spPr>
          <a:xfrm>
            <a:off x="1044325" y="4346729"/>
            <a:ext cx="4761108" cy="3474061"/>
          </a:xfrm>
          <a:noFill/>
          <a:ln/>
        </p:spPr>
        <p:txBody>
          <a:bodyPr wrap="none" lIns="81919" tIns="40960" rIns="81919" bIns="40960"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a:ea typeface="ＭＳ Ｐゴシック"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128"/>
              </a:defRPr>
            </a:lvl1pPr>
            <a:lvl2pPr marL="37931725" indent="-37474525" defTabSz="920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fld id="{208DE943-8A10-474C-9C98-C8485259EB24}" type="slidenum">
              <a:rPr lang="en-US" sz="1200">
                <a:latin typeface="Arial" charset="0"/>
              </a:rPr>
              <a:pPr eaLnBrk="1" hangingPunct="1"/>
              <a:t>5</a:t>
            </a:fld>
            <a:endParaRPr lang="en-US" sz="12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dirty="0">
              <a:ea typeface="ＭＳ Ｐゴシック" charset="-128"/>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128"/>
              </a:defRPr>
            </a:lvl1pPr>
            <a:lvl2pPr marL="37931725" indent="-37474525" defTabSz="920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fld id="{1AAA5690-BDF7-48FC-8769-5D8ACB0D7BFC}" type="slidenum">
              <a:rPr lang="en-US" sz="1200">
                <a:latin typeface="Arial" charset="0"/>
              </a:rPr>
              <a:pPr eaLnBrk="1" hangingPunct="1"/>
              <a:t>6</a:t>
            </a:fld>
            <a:endParaRPr lang="en-US" sz="12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a:ea typeface="ＭＳ Ｐゴシック" charset="-128"/>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128"/>
              </a:defRPr>
            </a:lvl1pPr>
            <a:lvl2pPr marL="37931725" indent="-37474525" defTabSz="920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fld id="{C5F71D09-EF81-4A30-9A74-C287435DF49B}" type="slidenum">
              <a:rPr lang="en-US" sz="1200">
                <a:latin typeface="Arial" charset="0"/>
              </a:rPr>
              <a:pPr eaLnBrk="1" hangingPunct="1"/>
              <a:t>7</a:t>
            </a:fld>
            <a:endParaRPr lang="en-US" sz="120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a:ea typeface="ＭＳ Ｐゴシック" charset="-128"/>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128"/>
              </a:defRPr>
            </a:lvl1pPr>
            <a:lvl2pPr marL="37931725" indent="-37474525" defTabSz="920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fld id="{7EFF793F-EC22-448E-8AB6-0D63E98789B7}" type="slidenum">
              <a:rPr lang="en-US" sz="1200">
                <a:latin typeface="Arial" charset="0"/>
              </a:rPr>
              <a:pPr eaLnBrk="1" hangingPunct="1"/>
              <a:t>8</a:t>
            </a:fld>
            <a:endParaRPr lang="en-US" sz="120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a:ea typeface="ＭＳ Ｐゴシック"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128"/>
              </a:defRPr>
            </a:lvl1pPr>
            <a:lvl2pPr marL="37931725" indent="-37474525" defTabSz="920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fld id="{1799E069-ED07-4344-B83B-6747330EA73A}" type="slidenum">
              <a:rPr lang="en-US" sz="1200">
                <a:latin typeface="Arial" charset="0"/>
              </a:rPr>
              <a:pPr eaLnBrk="1" hangingPunct="1"/>
              <a:t>9</a:t>
            </a:fld>
            <a:endParaRPr lang="en-US" sz="120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nb-NO">
              <a:ea typeface="ＭＳ Ｐゴシック" charset="-128"/>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128"/>
              </a:defRPr>
            </a:lvl1pPr>
            <a:lvl2pPr marL="37931725" indent="-37474525" defTabSz="920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fld id="{E16E3226-7282-48EC-837D-A616BAFB6F5C}" type="slidenum">
              <a:rPr lang="en-US" sz="1200">
                <a:latin typeface="Arial" charset="0"/>
              </a:rPr>
              <a:pPr eaLnBrk="1" hangingPunct="1"/>
              <a:t>10</a:t>
            </a:fld>
            <a:endParaRPr lang="en-US"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4" name="Rectangle 4"/>
          <p:cNvSpPr>
            <a:spLocks noChangeArrowheads="1"/>
          </p:cNvSpPr>
          <p:nvPr/>
        </p:nvSpPr>
        <p:spPr bwMode="auto">
          <a:xfrm>
            <a:off x="171450" y="2155825"/>
            <a:ext cx="1397000" cy="1276350"/>
          </a:xfrm>
          <a:prstGeom prst="rect">
            <a:avLst/>
          </a:prstGeom>
          <a:gradFill rotWithShape="1">
            <a:gsLst>
              <a:gs pos="0">
                <a:srgbClr val="FE7519"/>
              </a:gs>
              <a:gs pos="100000">
                <a:srgbClr val="FFFFFF"/>
              </a:gs>
            </a:gsLst>
            <a:lin ang="0" scaled="1"/>
          </a:gradFill>
          <a:ln w="9525">
            <a:noFill/>
            <a:round/>
            <a:headEnd/>
            <a:tailEnd/>
          </a:ln>
          <a:effectLst/>
        </p:spPr>
        <p:txBody>
          <a:bodyPr wrap="none" anchor="ctr"/>
          <a:lstStyle/>
          <a:p>
            <a:endParaRPr lang="nb-NO"/>
          </a:p>
        </p:txBody>
      </p:sp>
      <p:sp>
        <p:nvSpPr>
          <p:cNvPr id="5" name="Rectangle 5"/>
          <p:cNvSpPr>
            <a:spLocks noChangeArrowheads="1"/>
          </p:cNvSpPr>
          <p:nvPr/>
        </p:nvSpPr>
        <p:spPr bwMode="gray">
          <a:xfrm>
            <a:off x="36513" y="3336925"/>
            <a:ext cx="8985250" cy="46038"/>
          </a:xfrm>
          <a:prstGeom prst="rect">
            <a:avLst/>
          </a:prstGeom>
          <a:gradFill rotWithShape="0">
            <a:gsLst>
              <a:gs pos="0">
                <a:srgbClr val="1C1C1C"/>
              </a:gs>
              <a:gs pos="100000">
                <a:srgbClr val="C0C0C0"/>
              </a:gs>
            </a:gsLst>
            <a:lin ang="0" scaled="1"/>
          </a:gradFill>
          <a:ln w="9525">
            <a:noFill/>
            <a:miter lim="800000"/>
            <a:headEnd/>
            <a:tailEnd/>
          </a:ln>
          <a:effectLst/>
        </p:spPr>
        <p:txBody>
          <a:bodyPr wrap="none" anchor="ctr"/>
          <a:lstStyle/>
          <a:p>
            <a:pPr algn="ctr">
              <a:spcBef>
                <a:spcPct val="0"/>
              </a:spcBef>
              <a:buClrTx/>
              <a:buSzTx/>
              <a:buFontTx/>
              <a:buNone/>
            </a:pPr>
            <a:endParaRPr kumimoji="1" lang="nb-NO" sz="2400"/>
          </a:p>
        </p:txBody>
      </p:sp>
      <p:sp>
        <p:nvSpPr>
          <p:cNvPr id="6" name="Rectangle 6"/>
          <p:cNvSpPr>
            <a:spLocks noChangeArrowheads="1"/>
          </p:cNvSpPr>
          <p:nvPr/>
        </p:nvSpPr>
        <p:spPr bwMode="auto">
          <a:xfrm rot="16200000">
            <a:off x="-517525" y="2586038"/>
            <a:ext cx="1685925" cy="92075"/>
          </a:xfrm>
          <a:prstGeom prst="rect">
            <a:avLst/>
          </a:prstGeom>
          <a:gradFill rotWithShape="0">
            <a:gsLst>
              <a:gs pos="0">
                <a:srgbClr val="808080"/>
              </a:gs>
              <a:gs pos="100000">
                <a:srgbClr val="1C1C1C"/>
              </a:gs>
            </a:gsLst>
            <a:lin ang="5400000" scaled="1"/>
          </a:gradFill>
          <a:ln w="9525">
            <a:noFill/>
            <a:round/>
            <a:headEnd/>
            <a:tailEnd/>
          </a:ln>
          <a:effectLst/>
        </p:spPr>
        <p:txBody>
          <a:bodyPr wrap="none" anchor="ctr"/>
          <a:lstStyle/>
          <a:p>
            <a:endParaRPr lang="nb-NO"/>
          </a:p>
        </p:txBody>
      </p:sp>
      <p:sp>
        <p:nvSpPr>
          <p:cNvPr id="1155074" name="Rectangle 2"/>
          <p:cNvSpPr>
            <a:spLocks noGrp="1" noChangeArrowheads="1"/>
          </p:cNvSpPr>
          <p:nvPr>
            <p:ph type="ctrTitle"/>
          </p:nvPr>
        </p:nvSpPr>
        <p:spPr>
          <a:xfrm>
            <a:off x="638175" y="1708150"/>
            <a:ext cx="7772400" cy="1462088"/>
          </a:xfrm>
        </p:spPr>
        <p:txBody>
          <a:bodyPr rIns="91440"/>
          <a:lstStyle>
            <a:lvl1pPr algn="ctr">
              <a:defRPr/>
            </a:lvl1pPr>
          </a:lstStyle>
          <a:p>
            <a:r>
              <a:rPr lang="en-US"/>
              <a:t>Click to edit Master title style</a:t>
            </a:r>
          </a:p>
        </p:txBody>
      </p:sp>
      <p:sp>
        <p:nvSpPr>
          <p:cNvPr id="1155075" name="Rectangle 3"/>
          <p:cNvSpPr>
            <a:spLocks noGrp="1" noChangeArrowheads="1"/>
          </p:cNvSpPr>
          <p:nvPr>
            <p:ph type="subTitle" idx="1"/>
          </p:nvPr>
        </p:nvSpPr>
        <p:spPr>
          <a:xfrm>
            <a:off x="1371600" y="3886200"/>
            <a:ext cx="6400800" cy="1752600"/>
          </a:xfrm>
        </p:spPr>
        <p:txBody>
          <a:bodyPr rIns="91440"/>
          <a:lstStyle>
            <a:lvl1pPr marL="0" indent="0" algn="ctr">
              <a:buFont typeface="Wingdings" pitchFamily="-96" charset="2"/>
              <a:buNone/>
              <a:defRPr/>
            </a:lvl1pPr>
          </a:lstStyle>
          <a:p>
            <a:r>
              <a:rPr lang="en-US"/>
              <a:t>Click to edit Master subtitle style</a:t>
            </a:r>
          </a:p>
        </p:txBody>
      </p:sp>
    </p:spTree>
    <p:extLst>
      <p:ext uri="{BB962C8B-B14F-4D97-AF65-F5344CB8AC3E}">
        <p14:creationId xmlns:p14="http://schemas.microsoft.com/office/powerpoint/2010/main" val="1551324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52354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858000" y="127000"/>
            <a:ext cx="2286000" cy="6388100"/>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0" y="127000"/>
            <a:ext cx="6705600" cy="63881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95922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tel, tekst og diagram">
    <p:spTree>
      <p:nvGrpSpPr>
        <p:cNvPr id="1" name=""/>
        <p:cNvGrpSpPr/>
        <p:nvPr/>
      </p:nvGrpSpPr>
      <p:grpSpPr>
        <a:xfrm>
          <a:off x="0" y="0"/>
          <a:ext cx="0" cy="0"/>
          <a:chOff x="0" y="0"/>
          <a:chExt cx="0" cy="0"/>
        </a:xfrm>
      </p:grpSpPr>
      <p:sp>
        <p:nvSpPr>
          <p:cNvPr id="2" name="Tittel 1"/>
          <p:cNvSpPr>
            <a:spLocks noGrp="1"/>
          </p:cNvSpPr>
          <p:nvPr>
            <p:ph type="title"/>
          </p:nvPr>
        </p:nvSpPr>
        <p:spPr>
          <a:xfrm>
            <a:off x="312738" y="127000"/>
            <a:ext cx="8797925" cy="561975"/>
          </a:xfrm>
        </p:spPr>
        <p:txBody>
          <a:bodyPr/>
          <a:lstStyle/>
          <a:p>
            <a:r>
              <a:rPr lang="nb-NO"/>
              <a:t>Klikk for å redigere tittelstil</a:t>
            </a:r>
          </a:p>
        </p:txBody>
      </p:sp>
      <p:sp>
        <p:nvSpPr>
          <p:cNvPr id="3" name="Plassholder for tekst 2"/>
          <p:cNvSpPr>
            <a:spLocks noGrp="1"/>
          </p:cNvSpPr>
          <p:nvPr>
            <p:ph type="body" sz="half" idx="1"/>
          </p:nvPr>
        </p:nvSpPr>
        <p:spPr>
          <a:xfrm>
            <a:off x="0" y="866775"/>
            <a:ext cx="4495800" cy="564832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iagram 3"/>
          <p:cNvSpPr>
            <a:spLocks noGrp="1"/>
          </p:cNvSpPr>
          <p:nvPr>
            <p:ph type="chart" sz="half" idx="2"/>
          </p:nvPr>
        </p:nvSpPr>
        <p:spPr>
          <a:xfrm>
            <a:off x="4648200" y="866775"/>
            <a:ext cx="4495800" cy="5648325"/>
          </a:xfrm>
        </p:spPr>
        <p:txBody>
          <a:bodyPr/>
          <a:lstStyle/>
          <a:p>
            <a:pPr lvl="0"/>
            <a:endParaRPr lang="nb-NO" noProof="0"/>
          </a:p>
        </p:txBody>
      </p:sp>
    </p:spTree>
    <p:extLst>
      <p:ext uri="{BB962C8B-B14F-4D97-AF65-F5344CB8AC3E}">
        <p14:creationId xmlns:p14="http://schemas.microsoft.com/office/powerpoint/2010/main" val="3823650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tel og tekst over innhold">
    <p:spTree>
      <p:nvGrpSpPr>
        <p:cNvPr id="1" name=""/>
        <p:cNvGrpSpPr/>
        <p:nvPr/>
      </p:nvGrpSpPr>
      <p:grpSpPr>
        <a:xfrm>
          <a:off x="0" y="0"/>
          <a:ext cx="0" cy="0"/>
          <a:chOff x="0" y="0"/>
          <a:chExt cx="0" cy="0"/>
        </a:xfrm>
      </p:grpSpPr>
      <p:sp>
        <p:nvSpPr>
          <p:cNvPr id="2" name="Tittel 1"/>
          <p:cNvSpPr>
            <a:spLocks noGrp="1"/>
          </p:cNvSpPr>
          <p:nvPr>
            <p:ph type="title"/>
          </p:nvPr>
        </p:nvSpPr>
        <p:spPr>
          <a:xfrm>
            <a:off x="312738" y="127000"/>
            <a:ext cx="8797925" cy="561975"/>
          </a:xfrm>
        </p:spPr>
        <p:txBody>
          <a:bodyPr/>
          <a:lstStyle/>
          <a:p>
            <a:r>
              <a:rPr lang="nb-NO"/>
              <a:t>Klikk for å redigere tittelstil</a:t>
            </a:r>
          </a:p>
        </p:txBody>
      </p:sp>
      <p:sp>
        <p:nvSpPr>
          <p:cNvPr id="3" name="Plassholder for tekst 2"/>
          <p:cNvSpPr>
            <a:spLocks noGrp="1"/>
          </p:cNvSpPr>
          <p:nvPr>
            <p:ph type="body" sz="half" idx="1"/>
          </p:nvPr>
        </p:nvSpPr>
        <p:spPr>
          <a:xfrm>
            <a:off x="0" y="866775"/>
            <a:ext cx="9144000" cy="2747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0" y="3767138"/>
            <a:ext cx="9144000" cy="274796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994950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03735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Tree>
    <p:extLst>
      <p:ext uri="{BB962C8B-B14F-4D97-AF65-F5344CB8AC3E}">
        <p14:creationId xmlns:p14="http://schemas.microsoft.com/office/powerpoint/2010/main" val="3791339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0" y="866775"/>
            <a:ext cx="4495800" cy="5648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866775"/>
            <a:ext cx="4495800" cy="5648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514607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252525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452369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761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636968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252931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4050" name="Rectangle 2"/>
          <p:cNvSpPr>
            <a:spLocks noChangeArrowheads="1"/>
          </p:cNvSpPr>
          <p:nvPr/>
        </p:nvSpPr>
        <p:spPr bwMode="auto">
          <a:xfrm>
            <a:off x="107950" y="131763"/>
            <a:ext cx="928688" cy="598487"/>
          </a:xfrm>
          <a:prstGeom prst="rect">
            <a:avLst/>
          </a:prstGeom>
          <a:gradFill rotWithShape="1">
            <a:gsLst>
              <a:gs pos="0">
                <a:srgbClr val="FE7519"/>
              </a:gs>
              <a:gs pos="100000">
                <a:schemeClr val="bg1"/>
              </a:gs>
            </a:gsLst>
            <a:lin ang="0" scaled="1"/>
          </a:gradFill>
          <a:ln w="9525">
            <a:noFill/>
            <a:round/>
            <a:headEnd/>
            <a:tailEnd/>
          </a:ln>
          <a:effectLst/>
        </p:spPr>
        <p:txBody>
          <a:bodyPr wrap="none" anchor="ctr"/>
          <a:lstStyle/>
          <a:p>
            <a:endParaRPr lang="nb-NO"/>
          </a:p>
        </p:txBody>
      </p:sp>
      <p:sp>
        <p:nvSpPr>
          <p:cNvPr id="1027" name="Rectangle 3"/>
          <p:cNvSpPr>
            <a:spLocks noGrp="1" noChangeArrowheads="1"/>
          </p:cNvSpPr>
          <p:nvPr>
            <p:ph type="title"/>
          </p:nvPr>
        </p:nvSpPr>
        <p:spPr bwMode="auto">
          <a:xfrm>
            <a:off x="312738" y="127000"/>
            <a:ext cx="8797925"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3600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0" y="866775"/>
            <a:ext cx="9144000" cy="564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5400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54053" name="Text Box 5"/>
          <p:cNvSpPr txBox="1">
            <a:spLocks noChangeArrowheads="1"/>
          </p:cNvSpPr>
          <p:nvPr/>
        </p:nvSpPr>
        <p:spPr bwMode="auto">
          <a:xfrm>
            <a:off x="1725613" y="6654800"/>
            <a:ext cx="5113337" cy="210112"/>
          </a:xfrm>
          <a:prstGeom prst="rect">
            <a:avLst/>
          </a:prstGeom>
          <a:noFill/>
          <a:ln w="9525">
            <a:noFill/>
            <a:miter lim="800000"/>
            <a:headEnd/>
            <a:tailEnd/>
          </a:ln>
          <a:effectLst/>
        </p:spPr>
        <p:txBody>
          <a:bodyPr tIns="25200">
            <a:spAutoFit/>
          </a:bodyPr>
          <a:lstStyle>
            <a:lvl1pPr eaLnBrk="0" hangingPunct="0">
              <a:defRPr sz="1400">
                <a:solidFill>
                  <a:schemeClr val="tx1"/>
                </a:solidFill>
                <a:latin typeface="Tahoma" charset="0"/>
                <a:ea typeface="ＭＳ Ｐゴシック" charset="-128"/>
              </a:defRPr>
            </a:lvl1pPr>
            <a:lvl2pPr marL="37931725" indent="-37474525"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algn="ctr">
              <a:spcBef>
                <a:spcPct val="50000"/>
              </a:spcBef>
              <a:buClrTx/>
              <a:buSzTx/>
              <a:buFontTx/>
              <a:buNone/>
            </a:pPr>
            <a:r>
              <a:rPr lang="en-US" sz="900" dirty="0">
                <a:latin typeface="Arial" charset="0"/>
              </a:rPr>
              <a:t>IN5050</a:t>
            </a:r>
          </a:p>
        </p:txBody>
      </p:sp>
      <p:sp>
        <p:nvSpPr>
          <p:cNvPr id="1154054" name="Rectangle 6"/>
          <p:cNvSpPr>
            <a:spLocks noChangeArrowheads="1"/>
          </p:cNvSpPr>
          <p:nvPr/>
        </p:nvSpPr>
        <p:spPr bwMode="gray">
          <a:xfrm>
            <a:off x="9525" y="638175"/>
            <a:ext cx="9123363" cy="46038"/>
          </a:xfrm>
          <a:prstGeom prst="rect">
            <a:avLst/>
          </a:prstGeom>
          <a:gradFill rotWithShape="0">
            <a:gsLst>
              <a:gs pos="0">
                <a:schemeClr val="bg2"/>
              </a:gs>
              <a:gs pos="100000">
                <a:srgbClr val="C0C0C0"/>
              </a:gs>
            </a:gsLst>
            <a:lin ang="0" scaled="1"/>
          </a:gradFill>
          <a:ln w="9525">
            <a:noFill/>
            <a:miter lim="800000"/>
            <a:headEnd/>
            <a:tailEnd/>
          </a:ln>
          <a:effectLst/>
        </p:spPr>
        <p:txBody>
          <a:bodyPr wrap="none" anchor="ctr"/>
          <a:lstStyle/>
          <a:p>
            <a:pPr algn="ctr">
              <a:spcBef>
                <a:spcPct val="0"/>
              </a:spcBef>
              <a:buClrTx/>
              <a:buSzTx/>
              <a:buFontTx/>
              <a:buNone/>
            </a:pPr>
            <a:endParaRPr kumimoji="1" lang="nb-NO" sz="2400"/>
          </a:p>
        </p:txBody>
      </p:sp>
      <p:pic>
        <p:nvPicPr>
          <p:cNvPr id="1031" name="Picture 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42163" y="6665913"/>
            <a:ext cx="1966912"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154056" name="Rectangle 8"/>
          <p:cNvSpPr>
            <a:spLocks noChangeArrowheads="1"/>
          </p:cNvSpPr>
          <p:nvPr/>
        </p:nvSpPr>
        <p:spPr bwMode="auto">
          <a:xfrm rot="-5400000">
            <a:off x="-165894" y="378619"/>
            <a:ext cx="731838" cy="63500"/>
          </a:xfrm>
          <a:prstGeom prst="rect">
            <a:avLst/>
          </a:prstGeom>
          <a:gradFill rotWithShape="1">
            <a:gsLst>
              <a:gs pos="0">
                <a:schemeClr val="bg2"/>
              </a:gs>
              <a:gs pos="100000">
                <a:srgbClr val="808080"/>
              </a:gs>
            </a:gsLst>
            <a:lin ang="0" scaled="1"/>
          </a:gradFill>
          <a:ln w="9525">
            <a:noFill/>
            <a:round/>
            <a:headEnd/>
            <a:tailEnd/>
          </a:ln>
          <a:effectLst/>
        </p:spPr>
        <p:txBody>
          <a:bodyPr wrap="none" anchor="ctr"/>
          <a:lstStyle/>
          <a:p>
            <a:endParaRPr lang="nb-NO"/>
          </a:p>
        </p:txBody>
      </p:sp>
      <p:pic>
        <p:nvPicPr>
          <p:cNvPr id="1033" name="Picture 9" descr="Picture2"/>
          <p:cNvPicPr>
            <a:picLocks noChangeAspect="1" noChangeArrowheads="1"/>
          </p:cNvPicPr>
          <p:nvPr/>
        </p:nvPicPr>
        <p:blipFill>
          <a:blip r:embed="rId16">
            <a:extLst>
              <a:ext uri="{28A0092B-C50C-407E-A947-70E740481C1C}">
                <a14:useLocalDpi xmlns:a14="http://schemas.microsoft.com/office/drawing/2010/main" val="0"/>
              </a:ext>
            </a:extLst>
          </a:blip>
          <a:srcRect r="65551"/>
          <a:stretch>
            <a:fillRect/>
          </a:stretch>
        </p:blipFill>
        <p:spPr bwMode="auto">
          <a:xfrm>
            <a:off x="15875" y="6572250"/>
            <a:ext cx="31253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54058" name="Rectangle 10"/>
          <p:cNvSpPr>
            <a:spLocks noChangeArrowheads="1"/>
          </p:cNvSpPr>
          <p:nvPr/>
        </p:nvSpPr>
        <p:spPr bwMode="gray">
          <a:xfrm flipV="1">
            <a:off x="311150" y="6588125"/>
            <a:ext cx="8821738" cy="46038"/>
          </a:xfrm>
          <a:prstGeom prst="rect">
            <a:avLst/>
          </a:prstGeom>
          <a:gradFill rotWithShape="0">
            <a:gsLst>
              <a:gs pos="0">
                <a:schemeClr val="bg2"/>
              </a:gs>
              <a:gs pos="100000">
                <a:srgbClr val="C0C0C0"/>
              </a:gs>
            </a:gsLst>
            <a:lin ang="0" scaled="1"/>
          </a:gradFill>
          <a:ln w="9525">
            <a:noFill/>
            <a:miter lim="800000"/>
            <a:headEnd/>
            <a:tailEnd/>
          </a:ln>
          <a:effectLst/>
        </p:spPr>
        <p:txBody>
          <a:bodyPr rot="10800000" wrap="none" anchor="ctr"/>
          <a:lstStyle/>
          <a:p>
            <a:pPr algn="ctr">
              <a:spcBef>
                <a:spcPct val="0"/>
              </a:spcBef>
              <a:buClrTx/>
              <a:buSzTx/>
              <a:buFontTx/>
              <a:buNone/>
            </a:pPr>
            <a:endParaRPr kumimoji="1" lang="nb-NO" sz="2400"/>
          </a:p>
        </p:txBody>
      </p:sp>
      <p:sp>
        <p:nvSpPr>
          <p:cNvPr id="1154059" name="Text Box 11"/>
          <p:cNvSpPr txBox="1">
            <a:spLocks noChangeArrowheads="1"/>
          </p:cNvSpPr>
          <p:nvPr/>
        </p:nvSpPr>
        <p:spPr bwMode="auto">
          <a:xfrm>
            <a:off x="246063" y="6630988"/>
            <a:ext cx="1492250" cy="223837"/>
          </a:xfrm>
          <a:prstGeom prst="rect">
            <a:avLst/>
          </a:prstGeom>
          <a:noFill/>
          <a:ln w="9525">
            <a:noFill/>
            <a:miter lim="800000"/>
            <a:headEnd/>
            <a:tailEnd/>
          </a:ln>
          <a:effectLst/>
        </p:spPr>
        <p:txBody>
          <a:bodyPr tIns="25200">
            <a:spAutoFit/>
          </a:bodyPr>
          <a:lstStyle>
            <a:lvl1pPr eaLnBrk="0" hangingPunct="0">
              <a:defRPr sz="1400">
                <a:solidFill>
                  <a:schemeClr val="tx1"/>
                </a:solidFill>
                <a:latin typeface="Tahoma" charset="0"/>
                <a:ea typeface="ＭＳ Ｐゴシック" charset="-128"/>
              </a:defRPr>
            </a:lvl1pPr>
            <a:lvl2pPr marL="37931725" indent="-37474525"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a:spcBef>
                <a:spcPct val="50000"/>
              </a:spcBef>
              <a:buClrTx/>
              <a:buSzTx/>
              <a:buFontTx/>
              <a:buNone/>
            </a:pPr>
            <a:r>
              <a:rPr lang="en-US" sz="1000" b="1"/>
              <a:t>University of Oslo</a:t>
            </a:r>
          </a:p>
        </p:txBody>
      </p:sp>
    </p:spTree>
  </p:cSld>
  <p:clrMap bg1="lt1" tx1="dk1" bg2="lt2" tx2="dk2" accent1="accent1" accent2="accent2" accent3="accent3" accent4="accent4" accent5="accent5" accent6="accent6" hlink="hlink" folHlink="folHlink"/>
  <p:sldLayoutIdLst>
    <p:sldLayoutId id="2147483761"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txStyles>
    <p:titleStyle>
      <a:lvl1pPr algn="l" rtl="0" eaLnBrk="0" fontAlgn="base" hangingPunct="0">
        <a:lnSpc>
          <a:spcPct val="80000"/>
        </a:lnSpc>
        <a:spcBef>
          <a:spcPct val="0"/>
        </a:spcBef>
        <a:spcAft>
          <a:spcPct val="0"/>
        </a:spcAft>
        <a:defRPr sz="3600">
          <a:solidFill>
            <a:schemeClr val="tx1"/>
          </a:solidFill>
          <a:latin typeface="+mj-lt"/>
          <a:ea typeface="ＭＳ Ｐゴシック" pitchFamily="-112" charset="-128"/>
          <a:cs typeface="ＭＳ Ｐゴシック" pitchFamily="-112" charset="-128"/>
        </a:defRPr>
      </a:lvl1pPr>
      <a:lvl2pPr algn="l" rtl="0" eaLnBrk="0" fontAlgn="base" hangingPunct="0">
        <a:lnSpc>
          <a:spcPct val="80000"/>
        </a:lnSpc>
        <a:spcBef>
          <a:spcPct val="0"/>
        </a:spcBef>
        <a:spcAft>
          <a:spcPct val="0"/>
        </a:spcAft>
        <a:defRPr sz="3600">
          <a:solidFill>
            <a:schemeClr val="tx1"/>
          </a:solidFill>
          <a:latin typeface="Tahoma" pitchFamily="-96" charset="0"/>
          <a:ea typeface="ＭＳ Ｐゴシック" pitchFamily="-112" charset="-128"/>
          <a:cs typeface="ＭＳ Ｐゴシック" pitchFamily="-112" charset="-128"/>
        </a:defRPr>
      </a:lvl2pPr>
      <a:lvl3pPr algn="l" rtl="0" eaLnBrk="0" fontAlgn="base" hangingPunct="0">
        <a:lnSpc>
          <a:spcPct val="80000"/>
        </a:lnSpc>
        <a:spcBef>
          <a:spcPct val="0"/>
        </a:spcBef>
        <a:spcAft>
          <a:spcPct val="0"/>
        </a:spcAft>
        <a:defRPr sz="3600">
          <a:solidFill>
            <a:schemeClr val="tx1"/>
          </a:solidFill>
          <a:latin typeface="Tahoma" pitchFamily="-96" charset="0"/>
          <a:ea typeface="ＭＳ Ｐゴシック" pitchFamily="-112" charset="-128"/>
          <a:cs typeface="ＭＳ Ｐゴシック" pitchFamily="-112" charset="-128"/>
        </a:defRPr>
      </a:lvl3pPr>
      <a:lvl4pPr algn="l" rtl="0" eaLnBrk="0" fontAlgn="base" hangingPunct="0">
        <a:lnSpc>
          <a:spcPct val="80000"/>
        </a:lnSpc>
        <a:spcBef>
          <a:spcPct val="0"/>
        </a:spcBef>
        <a:spcAft>
          <a:spcPct val="0"/>
        </a:spcAft>
        <a:defRPr sz="3600">
          <a:solidFill>
            <a:schemeClr val="tx1"/>
          </a:solidFill>
          <a:latin typeface="Tahoma" pitchFamily="-96" charset="0"/>
          <a:ea typeface="ＭＳ Ｐゴシック" pitchFamily="-112" charset="-128"/>
          <a:cs typeface="ＭＳ Ｐゴシック" pitchFamily="-112" charset="-128"/>
        </a:defRPr>
      </a:lvl4pPr>
      <a:lvl5pPr algn="l" rtl="0" eaLnBrk="0" fontAlgn="base" hangingPunct="0">
        <a:lnSpc>
          <a:spcPct val="80000"/>
        </a:lnSpc>
        <a:spcBef>
          <a:spcPct val="0"/>
        </a:spcBef>
        <a:spcAft>
          <a:spcPct val="0"/>
        </a:spcAft>
        <a:defRPr sz="3600">
          <a:solidFill>
            <a:schemeClr val="tx1"/>
          </a:solidFill>
          <a:latin typeface="Tahoma" pitchFamily="-96" charset="0"/>
          <a:ea typeface="ＭＳ Ｐゴシック" pitchFamily="-112" charset="-128"/>
          <a:cs typeface="ＭＳ Ｐゴシック" pitchFamily="-112" charset="-128"/>
        </a:defRPr>
      </a:lvl5pPr>
      <a:lvl6pPr marL="457200" algn="l" rtl="0" fontAlgn="base">
        <a:lnSpc>
          <a:spcPct val="80000"/>
        </a:lnSpc>
        <a:spcBef>
          <a:spcPct val="0"/>
        </a:spcBef>
        <a:spcAft>
          <a:spcPct val="0"/>
        </a:spcAft>
        <a:defRPr sz="3600">
          <a:solidFill>
            <a:schemeClr val="tx1"/>
          </a:solidFill>
          <a:latin typeface="Tahoma" pitchFamily="-96" charset="0"/>
        </a:defRPr>
      </a:lvl6pPr>
      <a:lvl7pPr marL="914400" algn="l" rtl="0" fontAlgn="base">
        <a:lnSpc>
          <a:spcPct val="80000"/>
        </a:lnSpc>
        <a:spcBef>
          <a:spcPct val="0"/>
        </a:spcBef>
        <a:spcAft>
          <a:spcPct val="0"/>
        </a:spcAft>
        <a:defRPr sz="3600">
          <a:solidFill>
            <a:schemeClr val="tx1"/>
          </a:solidFill>
          <a:latin typeface="Tahoma" pitchFamily="-96" charset="0"/>
        </a:defRPr>
      </a:lvl7pPr>
      <a:lvl8pPr marL="1371600" algn="l" rtl="0" fontAlgn="base">
        <a:lnSpc>
          <a:spcPct val="80000"/>
        </a:lnSpc>
        <a:spcBef>
          <a:spcPct val="0"/>
        </a:spcBef>
        <a:spcAft>
          <a:spcPct val="0"/>
        </a:spcAft>
        <a:defRPr sz="3600">
          <a:solidFill>
            <a:schemeClr val="tx1"/>
          </a:solidFill>
          <a:latin typeface="Tahoma" pitchFamily="-96" charset="0"/>
        </a:defRPr>
      </a:lvl8pPr>
      <a:lvl9pPr marL="1828800" algn="l" rtl="0" fontAlgn="base">
        <a:lnSpc>
          <a:spcPct val="80000"/>
        </a:lnSpc>
        <a:spcBef>
          <a:spcPct val="0"/>
        </a:spcBef>
        <a:spcAft>
          <a:spcPct val="0"/>
        </a:spcAft>
        <a:defRPr sz="3600">
          <a:solidFill>
            <a:schemeClr val="tx1"/>
          </a:solidFill>
          <a:latin typeface="Tahoma" pitchFamily="-96" charset="0"/>
        </a:defRPr>
      </a:lvl9pPr>
    </p:titleStyle>
    <p:bodyStyle>
      <a:lvl1pPr marL="342900" indent="-342900" algn="l" rtl="0" eaLnBrk="0" fontAlgn="base" hangingPunct="0">
        <a:spcBef>
          <a:spcPct val="20000"/>
        </a:spcBef>
        <a:spcAft>
          <a:spcPct val="0"/>
        </a:spcAft>
        <a:buClr>
          <a:srgbClr val="FF6600"/>
        </a:buClr>
        <a:buSzPct val="120000"/>
        <a:buFont typeface="Wingdings" charset="2"/>
        <a:buChar char="§"/>
        <a:defRPr sz="28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rgbClr val="FF6600"/>
        </a:buClr>
        <a:buFont typeface="Tahoma" charset="0"/>
        <a:buChar char="−"/>
        <a:defRPr sz="24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rgbClr val="FF6600"/>
        </a:buClr>
        <a:buChar char="•"/>
        <a:defRPr sz="20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rgbClr val="FF6600"/>
        </a:buClr>
        <a:buFont typeface="Wingdings" charset="2"/>
        <a:buChar char="§"/>
        <a:defRPr sz="19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tx2"/>
        </a:buClr>
        <a:buSzPct val="50000"/>
        <a:buFont typeface="Wingdings" charset="2"/>
        <a:buChar char="q"/>
        <a:defRPr>
          <a:solidFill>
            <a:schemeClr val="tx1"/>
          </a:solidFill>
          <a:latin typeface="+mn-lt"/>
          <a:ea typeface="ＭＳ Ｐゴシック" pitchFamily="-112" charset="-128"/>
        </a:defRPr>
      </a:lvl5pPr>
      <a:lvl6pPr marL="2514600" indent="-228600" algn="l" rtl="0" fontAlgn="base">
        <a:spcBef>
          <a:spcPct val="20000"/>
        </a:spcBef>
        <a:spcAft>
          <a:spcPct val="0"/>
        </a:spcAft>
        <a:buClr>
          <a:schemeClr val="tx2"/>
        </a:buClr>
        <a:buSzPct val="50000"/>
        <a:buFont typeface="Wingdings" pitchFamily="-96" charset="2"/>
        <a:buChar char="q"/>
        <a:defRPr>
          <a:solidFill>
            <a:schemeClr val="tx1"/>
          </a:solidFill>
          <a:latin typeface="+mn-lt"/>
        </a:defRPr>
      </a:lvl6pPr>
      <a:lvl7pPr marL="2971800" indent="-228600" algn="l" rtl="0" fontAlgn="base">
        <a:spcBef>
          <a:spcPct val="20000"/>
        </a:spcBef>
        <a:spcAft>
          <a:spcPct val="0"/>
        </a:spcAft>
        <a:buClr>
          <a:schemeClr val="tx2"/>
        </a:buClr>
        <a:buSzPct val="50000"/>
        <a:buFont typeface="Wingdings" pitchFamily="-96" charset="2"/>
        <a:buChar char="q"/>
        <a:defRPr>
          <a:solidFill>
            <a:schemeClr val="tx1"/>
          </a:solidFill>
          <a:latin typeface="+mn-lt"/>
        </a:defRPr>
      </a:lvl7pPr>
      <a:lvl8pPr marL="3429000" indent="-228600" algn="l" rtl="0" fontAlgn="base">
        <a:spcBef>
          <a:spcPct val="20000"/>
        </a:spcBef>
        <a:spcAft>
          <a:spcPct val="0"/>
        </a:spcAft>
        <a:buClr>
          <a:schemeClr val="tx2"/>
        </a:buClr>
        <a:buSzPct val="50000"/>
        <a:buFont typeface="Wingdings" pitchFamily="-96" charset="2"/>
        <a:buChar char="q"/>
        <a:defRPr>
          <a:solidFill>
            <a:schemeClr val="tx1"/>
          </a:solidFill>
          <a:latin typeface="+mn-lt"/>
        </a:defRPr>
      </a:lvl8pPr>
      <a:lvl9pPr marL="3886200" indent="-228600" algn="l" rtl="0" fontAlgn="base">
        <a:spcBef>
          <a:spcPct val="20000"/>
        </a:spcBef>
        <a:spcAft>
          <a:spcPct val="0"/>
        </a:spcAft>
        <a:buClr>
          <a:schemeClr val="tx2"/>
        </a:buClr>
        <a:buSzPct val="50000"/>
        <a:buFont typeface="Wingdings" pitchFamily="-96" charset="2"/>
        <a:buChar char="q"/>
        <a:defRPr>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1" y="2473628"/>
            <a:ext cx="6892060" cy="1462087"/>
          </a:xfrm>
        </p:spPr>
        <p:txBody>
          <a:bodyPr/>
          <a:lstStyle/>
          <a:p>
            <a:pPr lvl="0" eaLnBrk="1" hangingPunct="1">
              <a:lnSpc>
                <a:spcPct val="100000"/>
              </a:lnSpc>
              <a:spcBef>
                <a:spcPct val="20000"/>
              </a:spcBef>
            </a:pPr>
            <a:r>
              <a:rPr lang="en-US" sz="4800" b="1" dirty="0">
                <a:effectLst>
                  <a:outerShdw blurRad="38100" dist="38100" dir="2700000" algn="tl">
                    <a:srgbClr val="C0C0C0"/>
                  </a:outerShdw>
                </a:effectLst>
                <a:ea typeface="ＭＳ Ｐゴシック" charset="-128"/>
              </a:rPr>
              <a:t>(M-)JPEG</a:t>
            </a:r>
            <a:br>
              <a:rPr lang="en-US" sz="2000" b="1" dirty="0">
                <a:effectLst>
                  <a:outerShdw blurRad="38100" dist="38100" dir="2700000" algn="tl">
                    <a:srgbClr val="C0C0C0"/>
                  </a:outerShdw>
                </a:effectLst>
                <a:ea typeface="ＭＳ Ｐゴシック" charset="-128"/>
              </a:rPr>
            </a:br>
            <a:br>
              <a:rPr lang="en-US" sz="2000" b="1" dirty="0">
                <a:effectLst>
                  <a:outerShdw blurRad="38100" dist="38100" dir="2700000" algn="tl">
                    <a:srgbClr val="C0C0C0"/>
                  </a:outerShdw>
                </a:effectLst>
                <a:ea typeface="ＭＳ Ｐゴシック" charset="-128"/>
              </a:rPr>
            </a:br>
            <a:r>
              <a:rPr lang="en-US" sz="2000" kern="1200" dirty="0">
                <a:solidFill>
                  <a:srgbClr val="000000"/>
                </a:solidFill>
                <a:latin typeface="Tahoma" charset="0"/>
                <a:ea typeface="ＭＳ Ｐゴシック" charset="-128"/>
                <a:cs typeface="+mn-cs"/>
              </a:rPr>
              <a:t>Parts of the code explained…</a:t>
            </a:r>
            <a:endParaRPr lang="en-US" sz="4800" b="1" dirty="0">
              <a:effectLst>
                <a:outerShdw blurRad="38100" dist="38100" dir="2700000" algn="tl">
                  <a:srgbClr val="C0C0C0"/>
                </a:outerShdw>
              </a:effectLst>
              <a:ea typeface="ＭＳ Ｐゴシック" charset="-128"/>
            </a:endParaRPr>
          </a:p>
        </p:txBody>
      </p:sp>
      <p:sp>
        <p:nvSpPr>
          <p:cNvPr id="18435" name="Rectangle 3"/>
          <p:cNvSpPr>
            <a:spLocks noGrp="1" noChangeArrowheads="1"/>
          </p:cNvSpPr>
          <p:nvPr>
            <p:ph type="subTitle" idx="1"/>
          </p:nvPr>
        </p:nvSpPr>
        <p:spPr>
          <a:xfrm>
            <a:off x="1371600" y="3886200"/>
            <a:ext cx="6400800" cy="2351088"/>
          </a:xfrm>
        </p:spPr>
        <p:txBody>
          <a:bodyPr/>
          <a:lstStyle/>
          <a:p>
            <a:pPr eaLnBrk="1" hangingPunct="1">
              <a:buFont typeface="Wingdings" charset="2"/>
              <a:buNone/>
            </a:pPr>
            <a:endParaRPr lang="en-US" dirty="0">
              <a:latin typeface="Comic Sans MS" charset="0"/>
              <a:ea typeface="ＭＳ Ｐゴシック" charset="-128"/>
            </a:endParaRPr>
          </a:p>
          <a:p>
            <a:pPr eaLnBrk="1" hangingPunct="1">
              <a:buFont typeface="Wingdings" charset="2"/>
              <a:buNone/>
            </a:pPr>
            <a:fld id="{184AC950-0F84-4AA2-817B-8507926CC6FB}" type="datetime4">
              <a:rPr lang="en-US" smtClean="0">
                <a:ea typeface="ＭＳ Ｐゴシック" charset="-128"/>
              </a:rPr>
              <a:pPr eaLnBrk="1" hangingPunct="1">
                <a:buFont typeface="Wingdings" charset="2"/>
                <a:buNone/>
              </a:pPr>
              <a:t>January 27, 2020</a:t>
            </a:fld>
            <a:endParaRPr lang="en-US" dirty="0">
              <a:ea typeface="ＭＳ Ｐゴシック" charset="-128"/>
            </a:endParaRPr>
          </a:p>
        </p:txBody>
      </p:sp>
      <p:sp>
        <p:nvSpPr>
          <p:cNvPr id="18436" name="Text Box 4"/>
          <p:cNvSpPr txBox="1">
            <a:spLocks noChangeArrowheads="1"/>
          </p:cNvSpPr>
          <p:nvPr/>
        </p:nvSpPr>
        <p:spPr bwMode="auto">
          <a:xfrm>
            <a:off x="1382713" y="582613"/>
            <a:ext cx="681771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400">
                <a:solidFill>
                  <a:schemeClr val="tx1"/>
                </a:solidFill>
                <a:latin typeface="Tahoma" charset="0"/>
                <a:ea typeface="ＭＳ Ｐゴシック" charset="-128"/>
              </a:defRPr>
            </a:lvl1pPr>
            <a:lvl2pPr marL="37931725" indent="-37474525"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a:spcBef>
                <a:spcPct val="0"/>
              </a:spcBef>
              <a:buClrTx/>
              <a:buSzTx/>
              <a:buFontTx/>
              <a:buNone/>
            </a:pPr>
            <a:r>
              <a:rPr lang="en-US" sz="2000" b="1" dirty="0"/>
              <a:t>IN5050:</a:t>
            </a:r>
            <a:br>
              <a:rPr lang="en-US" sz="2000" b="1" dirty="0"/>
            </a:br>
            <a:r>
              <a:rPr lang="en-US" sz="2000" b="1" dirty="0"/>
              <a:t>Programming heterogeneous multi-core processors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8150" y="5162550"/>
            <a:ext cx="1908175" cy="117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ext Placeholder 2"/>
          <p:cNvSpPr txBox="1">
            <a:spLocks/>
          </p:cNvSpPr>
          <p:nvPr/>
        </p:nvSpPr>
        <p:spPr bwMode="auto">
          <a:xfrm>
            <a:off x="0" y="1712348"/>
            <a:ext cx="9144000" cy="360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54000"/>
          <a:lstStyle>
            <a:lvl1pPr marL="24161750" indent="-24161750" eaLnBrk="0" hangingPunct="0">
              <a:defRPr sz="1400">
                <a:solidFill>
                  <a:schemeClr val="tx1"/>
                </a:solidFill>
                <a:latin typeface="Tahoma" charset="0"/>
                <a:ea typeface="ＭＳ Ｐゴシック" charset="-128"/>
              </a:defRPr>
            </a:lvl1pPr>
            <a:lvl2pPr marL="742950" indent="-285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lvl="1">
              <a:buClr>
                <a:srgbClr val="FF6600"/>
              </a:buClr>
              <a:buSzTx/>
              <a:buFont typeface="Tahoma" charset="0"/>
              <a:buChar char="−"/>
            </a:pPr>
            <a:r>
              <a:rPr lang="en-US" sz="1800" dirty="0"/>
              <a:t>organizing numbers in a </a:t>
            </a:r>
            <a:r>
              <a:rPr lang="en-US" sz="1800" b="1" dirty="0"/>
              <a:t>zigzag pattern</a:t>
            </a:r>
            <a:r>
              <a:rPr lang="en-US" sz="1800" dirty="0"/>
              <a:t>:</a:t>
            </a: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endParaRPr lang="en-US" sz="1800" dirty="0"/>
          </a:p>
          <a:p>
            <a:pPr marL="457200" lvl="1" indent="0">
              <a:buClr>
                <a:srgbClr val="FF6600"/>
              </a:buClr>
              <a:buSzTx/>
            </a:pPr>
            <a:r>
              <a:rPr lang="en-US" sz="1800" dirty="0"/>
              <a:t>-26,  -3,  0,  -3,  -2,  -6,  2,  -4,  1,  -4,  1,  1,  5,  1,  2,  -1,  1,  -1,  2,  </a:t>
            </a:r>
            <a:br>
              <a:rPr lang="en-US" sz="1800" dirty="0"/>
            </a:br>
            <a:r>
              <a:rPr lang="en-US" sz="1800" dirty="0">
                <a:solidFill>
                  <a:srgbClr val="FF6600"/>
                </a:solidFill>
              </a:rPr>
              <a:t>0,  0,  0,  0,  0, </a:t>
            </a:r>
            <a:r>
              <a:rPr lang="en-US" sz="1800" dirty="0"/>
              <a:t>-1,  -1,  </a:t>
            </a:r>
            <a:r>
              <a:rPr lang="en-US" sz="1800" dirty="0">
                <a:solidFill>
                  <a:srgbClr val="FF6600"/>
                </a:solidFill>
              </a:rPr>
              <a:t>0 ,  0,  0,  0,  0,  0,  0,  0,  0, … , 0,  0</a:t>
            </a:r>
            <a:r>
              <a:rPr lang="en-US" sz="1800" dirty="0"/>
              <a:t>  	</a:t>
            </a:r>
            <a:endParaRPr lang="en-US" sz="2800" dirty="0"/>
          </a:p>
        </p:txBody>
      </p:sp>
      <p:sp>
        <p:nvSpPr>
          <p:cNvPr id="44034" name="Title 1"/>
          <p:cNvSpPr>
            <a:spLocks noGrp="1"/>
          </p:cNvSpPr>
          <p:nvPr>
            <p:ph type="title"/>
          </p:nvPr>
        </p:nvSpPr>
        <p:spPr/>
        <p:txBody>
          <a:bodyPr/>
          <a:lstStyle/>
          <a:p>
            <a:r>
              <a:rPr lang="en-US" dirty="0">
                <a:ea typeface="ＭＳ Ｐゴシック" charset="-128"/>
              </a:rPr>
              <a:t>4 - Lossless compression </a:t>
            </a:r>
          </a:p>
        </p:txBody>
      </p:sp>
      <p:sp>
        <p:nvSpPr>
          <p:cNvPr id="44035" name="Text Placeholder 2"/>
          <p:cNvSpPr>
            <a:spLocks noGrp="1"/>
          </p:cNvSpPr>
          <p:nvPr>
            <p:ph type="body" sz="half" idx="1"/>
          </p:nvPr>
        </p:nvSpPr>
        <p:spPr>
          <a:xfrm>
            <a:off x="0" y="657225"/>
            <a:ext cx="9144000" cy="1060450"/>
          </a:xfrm>
        </p:spPr>
        <p:txBody>
          <a:bodyPr/>
          <a:lstStyle/>
          <a:p>
            <a:r>
              <a:rPr lang="en-US">
                <a:ea typeface="ＭＳ Ｐゴシック" charset="-128"/>
              </a:rPr>
              <a:t>The resulting data for all 8×8 blocks is further compressed with a loss-less algorithm:</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7672" y="2262622"/>
            <a:ext cx="1683243" cy="1683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ext Placeholder 2"/>
          <p:cNvSpPr txBox="1">
            <a:spLocks/>
          </p:cNvSpPr>
          <p:nvPr/>
        </p:nvSpPr>
        <p:spPr bwMode="auto">
          <a:xfrm>
            <a:off x="3175" y="5519548"/>
            <a:ext cx="9144000" cy="1411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54000"/>
          <a:lstStyle>
            <a:lvl1pPr marL="24161750" indent="-24161750" eaLnBrk="0" hangingPunct="0">
              <a:defRPr sz="1400">
                <a:solidFill>
                  <a:schemeClr val="tx1"/>
                </a:solidFill>
                <a:latin typeface="Tahoma" charset="0"/>
                <a:ea typeface="ＭＳ Ｐゴシック" charset="-128"/>
              </a:defRPr>
            </a:lvl1pPr>
            <a:lvl2pPr marL="742950" indent="-285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lvl="1">
              <a:buClr>
                <a:srgbClr val="FF6600"/>
              </a:buClr>
              <a:buSzTx/>
              <a:buFont typeface="Tahoma" charset="0"/>
              <a:buChar char="−"/>
            </a:pPr>
            <a:r>
              <a:rPr lang="en-US" sz="1800" dirty="0"/>
              <a:t>Compress using for example run-length or Huffman coding 	</a:t>
            </a:r>
            <a:endParaRPr lang="en-US" sz="2800" dirty="0"/>
          </a:p>
        </p:txBody>
      </p:sp>
      <p:sp>
        <p:nvSpPr>
          <p:cNvPr id="28" name="Freeform 27"/>
          <p:cNvSpPr>
            <a:spLocks noChangeArrowheads="1"/>
          </p:cNvSpPr>
          <p:nvPr/>
        </p:nvSpPr>
        <p:spPr bwMode="auto">
          <a:xfrm>
            <a:off x="6925536" y="5213892"/>
            <a:ext cx="1714500" cy="1144588"/>
          </a:xfrm>
          <a:custGeom>
            <a:avLst/>
            <a:gdLst>
              <a:gd name="T0" fmla="*/ 6350 w 1714500"/>
              <a:gd name="T1" fmla="*/ 12688 h 1145141"/>
              <a:gd name="T2" fmla="*/ 171450 w 1714500"/>
              <a:gd name="T3" fmla="*/ 19032 h 1145141"/>
              <a:gd name="T4" fmla="*/ 203200 w 1714500"/>
              <a:gd name="T5" fmla="*/ 25376 h 1145141"/>
              <a:gd name="T6" fmla="*/ 304800 w 1714500"/>
              <a:gd name="T7" fmla="*/ 19032 h 1145141"/>
              <a:gd name="T8" fmla="*/ 355600 w 1714500"/>
              <a:gd name="T9" fmla="*/ 19032 h 1145141"/>
              <a:gd name="T10" fmla="*/ 0 w 1714500"/>
              <a:gd name="T11" fmla="*/ 158596 h 1145141"/>
              <a:gd name="T12" fmla="*/ 31750 w 1714500"/>
              <a:gd name="T13" fmla="*/ 329882 h 1145141"/>
              <a:gd name="T14" fmla="*/ 603250 w 1714500"/>
              <a:gd name="T15" fmla="*/ 31720 h 1145141"/>
              <a:gd name="T16" fmla="*/ 825500 w 1714500"/>
              <a:gd name="T17" fmla="*/ 31720 h 1145141"/>
              <a:gd name="T18" fmla="*/ 12700 w 1714500"/>
              <a:gd name="T19" fmla="*/ 475790 h 1145141"/>
              <a:gd name="T20" fmla="*/ 12700 w 1714500"/>
              <a:gd name="T21" fmla="*/ 609012 h 1145141"/>
              <a:gd name="T22" fmla="*/ 1092200 w 1714500"/>
              <a:gd name="T23" fmla="*/ 0 h 1145141"/>
              <a:gd name="T24" fmla="*/ 1371600 w 1714500"/>
              <a:gd name="T25" fmla="*/ 6344 h 1145141"/>
              <a:gd name="T26" fmla="*/ 0 w 1714500"/>
              <a:gd name="T27" fmla="*/ 754920 h 1145141"/>
              <a:gd name="T28" fmla="*/ 0 w 1714500"/>
              <a:gd name="T29" fmla="*/ 894486 h 1145141"/>
              <a:gd name="T30" fmla="*/ 1562100 w 1714500"/>
              <a:gd name="T31" fmla="*/ 12688 h 1145141"/>
              <a:gd name="T32" fmla="*/ 1701800 w 1714500"/>
              <a:gd name="T33" fmla="*/ 19032 h 1145141"/>
              <a:gd name="T34" fmla="*/ 6350 w 1714500"/>
              <a:gd name="T35" fmla="*/ 1040394 h 1145141"/>
              <a:gd name="T36" fmla="*/ 323850 w 1714500"/>
              <a:gd name="T37" fmla="*/ 1053082 h 1145141"/>
              <a:gd name="T38" fmla="*/ 1714500 w 1714500"/>
              <a:gd name="T39" fmla="*/ 164940 h 1145141"/>
              <a:gd name="T40" fmla="*/ 1708150 w 1714500"/>
              <a:gd name="T41" fmla="*/ 304506 h 1145141"/>
              <a:gd name="T42" fmla="*/ 539750 w 1714500"/>
              <a:gd name="T43" fmla="*/ 1065770 h 1145141"/>
              <a:gd name="T44" fmla="*/ 800100 w 1714500"/>
              <a:gd name="T45" fmla="*/ 1059426 h 1145141"/>
              <a:gd name="T46" fmla="*/ 1708150 w 1714500"/>
              <a:gd name="T47" fmla="*/ 463102 h 1145141"/>
              <a:gd name="T48" fmla="*/ 1701800 w 1714500"/>
              <a:gd name="T49" fmla="*/ 609012 h 1145141"/>
              <a:gd name="T50" fmla="*/ 1708150 w 1714500"/>
              <a:gd name="T51" fmla="*/ 583636 h 1145141"/>
              <a:gd name="T52" fmla="*/ 1066800 w 1714500"/>
              <a:gd name="T53" fmla="*/ 1059426 h 1145141"/>
              <a:gd name="T54" fmla="*/ 1339850 w 1714500"/>
              <a:gd name="T55" fmla="*/ 1046738 h 1145141"/>
              <a:gd name="T56" fmla="*/ 1695450 w 1714500"/>
              <a:gd name="T57" fmla="*/ 748576 h 1145141"/>
              <a:gd name="T58" fmla="*/ 1689100 w 1714500"/>
              <a:gd name="T59" fmla="*/ 913517 h 1145141"/>
              <a:gd name="T60" fmla="*/ 1530350 w 1714500"/>
              <a:gd name="T61" fmla="*/ 1040394 h 1145141"/>
              <a:gd name="T62" fmla="*/ 1714500 w 1714500"/>
              <a:gd name="T63" fmla="*/ 1046738 h 11451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14500"/>
              <a:gd name="T97" fmla="*/ 0 h 1145141"/>
              <a:gd name="T98" fmla="*/ 1714500 w 1714500"/>
              <a:gd name="T99" fmla="*/ 1145141 h 11451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14500" h="1145141">
                <a:moveTo>
                  <a:pt x="6350" y="12700"/>
                </a:moveTo>
                <a:cubicBezTo>
                  <a:pt x="61383" y="14817"/>
                  <a:pt x="116490" y="15504"/>
                  <a:pt x="171450" y="19050"/>
                </a:cubicBezTo>
                <a:cubicBezTo>
                  <a:pt x="182221" y="19745"/>
                  <a:pt x="192407" y="25400"/>
                  <a:pt x="203200" y="25400"/>
                </a:cubicBezTo>
                <a:cubicBezTo>
                  <a:pt x="237133" y="25400"/>
                  <a:pt x="270897" y="20463"/>
                  <a:pt x="304800" y="19050"/>
                </a:cubicBezTo>
                <a:cubicBezTo>
                  <a:pt x="321719" y="18345"/>
                  <a:pt x="338667" y="19050"/>
                  <a:pt x="355600" y="19050"/>
                </a:cubicBezTo>
                <a:lnTo>
                  <a:pt x="0" y="158750"/>
                </a:lnTo>
                <a:lnTo>
                  <a:pt x="31750" y="330200"/>
                </a:lnTo>
                <a:lnTo>
                  <a:pt x="603250" y="31750"/>
                </a:lnTo>
                <a:lnTo>
                  <a:pt x="825500" y="31750"/>
                </a:lnTo>
                <a:lnTo>
                  <a:pt x="12700" y="476250"/>
                </a:lnTo>
                <a:lnTo>
                  <a:pt x="12700" y="609600"/>
                </a:lnTo>
                <a:lnTo>
                  <a:pt x="1092200" y="0"/>
                </a:lnTo>
                <a:lnTo>
                  <a:pt x="1371600" y="6350"/>
                </a:lnTo>
                <a:lnTo>
                  <a:pt x="0" y="755650"/>
                </a:lnTo>
                <a:lnTo>
                  <a:pt x="0" y="895350"/>
                </a:lnTo>
                <a:lnTo>
                  <a:pt x="1562100" y="12700"/>
                </a:lnTo>
                <a:lnTo>
                  <a:pt x="1701800" y="19050"/>
                </a:lnTo>
                <a:lnTo>
                  <a:pt x="6350" y="1041400"/>
                </a:lnTo>
                <a:lnTo>
                  <a:pt x="323850" y="1054100"/>
                </a:lnTo>
                <a:lnTo>
                  <a:pt x="1714500" y="165100"/>
                </a:lnTo>
                <a:lnTo>
                  <a:pt x="1708150" y="304800"/>
                </a:lnTo>
                <a:lnTo>
                  <a:pt x="539750" y="1066800"/>
                </a:lnTo>
                <a:cubicBezTo>
                  <a:pt x="626532" y="1064630"/>
                  <a:pt x="713291" y="1060450"/>
                  <a:pt x="800100" y="1060450"/>
                </a:cubicBezTo>
                <a:lnTo>
                  <a:pt x="1708150" y="463550"/>
                </a:lnTo>
                <a:cubicBezTo>
                  <a:pt x="1706033" y="512233"/>
                  <a:pt x="1701800" y="560871"/>
                  <a:pt x="1701800" y="609600"/>
                </a:cubicBezTo>
                <a:cubicBezTo>
                  <a:pt x="1701800" y="618327"/>
                  <a:pt x="1708150" y="584200"/>
                  <a:pt x="1708150" y="584200"/>
                </a:cubicBezTo>
                <a:lnTo>
                  <a:pt x="1066800" y="1060450"/>
                </a:lnTo>
                <a:cubicBezTo>
                  <a:pt x="1341966" y="1054051"/>
                  <a:pt x="1339850" y="1145141"/>
                  <a:pt x="1339850" y="1047750"/>
                </a:cubicBezTo>
                <a:cubicBezTo>
                  <a:pt x="1459428" y="949525"/>
                  <a:pt x="1695450" y="904048"/>
                  <a:pt x="1695450" y="749300"/>
                </a:cubicBezTo>
                <a:lnTo>
                  <a:pt x="1689100" y="914400"/>
                </a:lnTo>
                <a:lnTo>
                  <a:pt x="1530350" y="1041400"/>
                </a:lnTo>
                <a:lnTo>
                  <a:pt x="1714500" y="1047750"/>
                </a:ln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p>
            <a:endParaRPr lang="nb-NO"/>
          </a:p>
        </p:txBody>
      </p:sp>
    </p:spTree>
    <p:extLst>
      <p:ext uri="{BB962C8B-B14F-4D97-AF65-F5344CB8AC3E}">
        <p14:creationId xmlns:p14="http://schemas.microsoft.com/office/powerpoint/2010/main" val="2176529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strips(downRight)">
                                      <p:cBhvr>
                                        <p:cTn id="13" dur="30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JPEG Encoder Overview</a:t>
            </a:r>
          </a:p>
        </p:txBody>
      </p:sp>
      <p:sp>
        <p:nvSpPr>
          <p:cNvPr id="2" name="Rectangle 1"/>
          <p:cNvSpPr/>
          <p:nvPr/>
        </p:nvSpPr>
        <p:spPr bwMode="auto">
          <a:xfrm>
            <a:off x="352758" y="2018887"/>
            <a:ext cx="796226" cy="534226"/>
          </a:xfrm>
          <a:prstGeom prst="rect">
            <a:avLst/>
          </a:prstGeom>
          <a:solidFill>
            <a:srgbClr val="DDDDDD"/>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rmAutofit/>
          </a:bodyPr>
          <a:lstStyle/>
          <a:p>
            <a:pPr marL="0" marR="0" indent="0" algn="ctr"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r>
              <a:rPr kumimoji="0" lang="en-US" sz="1400" b="0" i="0" u="none" strike="noStrike" cap="none" normalizeH="0" baseline="0" dirty="0" err="1">
                <a:ln>
                  <a:noFill/>
                </a:ln>
                <a:solidFill>
                  <a:schemeClr val="tx1"/>
                </a:solidFill>
                <a:effectLst/>
                <a:latin typeface="Tahoma" pitchFamily="-96" charset="0"/>
              </a:rPr>
              <a:t>F</a:t>
            </a:r>
            <a:r>
              <a:rPr kumimoji="0" lang="en-US" sz="1400" b="0" i="0" u="none" strike="noStrike" cap="none" normalizeH="0" baseline="-25000" dirty="0" err="1">
                <a:ln>
                  <a:noFill/>
                </a:ln>
                <a:solidFill>
                  <a:schemeClr val="tx1"/>
                </a:solidFill>
                <a:effectLst/>
                <a:latin typeface="Tahoma" pitchFamily="-96" charset="0"/>
              </a:rPr>
              <a:t>n</a:t>
            </a:r>
            <a:endParaRPr kumimoji="0" lang="en-US" sz="1400" b="0" i="0" u="none" strike="noStrike" cap="none" normalizeH="0" baseline="-25000" dirty="0">
              <a:ln>
                <a:noFill/>
              </a:ln>
              <a:solidFill>
                <a:schemeClr val="tx1"/>
              </a:solidFill>
              <a:effectLst/>
              <a:latin typeface="Tahoma" pitchFamily="-96" charset="0"/>
            </a:endParaRPr>
          </a:p>
          <a:p>
            <a:pPr marL="0" marR="0" indent="0" algn="ctr"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r>
              <a:rPr lang="en-US" sz="1100" dirty="0">
                <a:latin typeface="Tahoma" pitchFamily="-96" charset="0"/>
              </a:rPr>
              <a:t>(current)</a:t>
            </a:r>
            <a:endParaRPr kumimoji="0" lang="en-US" sz="1100" b="0" i="0" u="none" strike="noStrike" cap="none" normalizeH="0" baseline="0" dirty="0">
              <a:ln>
                <a:noFill/>
              </a:ln>
              <a:solidFill>
                <a:schemeClr val="tx1"/>
              </a:solidFill>
              <a:effectLst/>
              <a:latin typeface="Tahoma" pitchFamily="-96" charset="0"/>
            </a:endParaRPr>
          </a:p>
        </p:txBody>
      </p:sp>
      <p:sp>
        <p:nvSpPr>
          <p:cNvPr id="7" name="Rectangle 6"/>
          <p:cNvSpPr/>
          <p:nvPr/>
        </p:nvSpPr>
        <p:spPr bwMode="auto">
          <a:xfrm>
            <a:off x="345116" y="1222055"/>
            <a:ext cx="796226" cy="534226"/>
          </a:xfrm>
          <a:prstGeom prst="rect">
            <a:avLst/>
          </a:prstGeom>
          <a:solidFill>
            <a:srgbClr val="DDDDDD"/>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r>
              <a:rPr kumimoji="0" lang="en-US" sz="900" b="0" i="0" u="none" strike="noStrike" cap="none" normalizeH="0" baseline="0" dirty="0">
                <a:ln>
                  <a:noFill/>
                </a:ln>
                <a:solidFill>
                  <a:srgbClr val="C0C0C0"/>
                </a:solidFill>
                <a:effectLst/>
                <a:latin typeface="Tahoma" pitchFamily="-96" charset="0"/>
              </a:rPr>
              <a:t>Prepare</a:t>
            </a:r>
          </a:p>
          <a:p>
            <a:pPr marL="0" marR="0" indent="0" algn="ctr"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r>
              <a:rPr lang="en-US" sz="900" dirty="0">
                <a:solidFill>
                  <a:srgbClr val="C0C0C0"/>
                </a:solidFill>
                <a:latin typeface="Tahoma" pitchFamily="-96" charset="0"/>
              </a:rPr>
              <a:t>(RGB2YUV)</a:t>
            </a:r>
            <a:endParaRPr kumimoji="0" lang="en-US" sz="600" b="0" i="0" u="none" strike="noStrike" cap="none" normalizeH="0" baseline="0" dirty="0">
              <a:ln>
                <a:noFill/>
              </a:ln>
              <a:solidFill>
                <a:srgbClr val="C0C0C0"/>
              </a:solidFill>
              <a:effectLst/>
              <a:latin typeface="Tahoma" pitchFamily="-96" charset="0"/>
            </a:endParaRPr>
          </a:p>
        </p:txBody>
      </p:sp>
      <p:sp>
        <p:nvSpPr>
          <p:cNvPr id="8" name="Rectangle 7"/>
          <p:cNvSpPr/>
          <p:nvPr/>
        </p:nvSpPr>
        <p:spPr bwMode="auto">
          <a:xfrm>
            <a:off x="4206518" y="2018887"/>
            <a:ext cx="796226" cy="534226"/>
          </a:xfrm>
          <a:prstGeom prst="rect">
            <a:avLst/>
          </a:prstGeom>
          <a:solidFill>
            <a:srgbClr val="DDDDDD"/>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r>
              <a:rPr kumimoji="0" lang="en-US" sz="1400" b="0" i="0" u="none" strike="noStrike" cap="none" normalizeH="0" baseline="0" dirty="0">
                <a:ln>
                  <a:noFill/>
                </a:ln>
                <a:solidFill>
                  <a:schemeClr val="tx1"/>
                </a:solidFill>
                <a:effectLst/>
                <a:latin typeface="Tahoma" pitchFamily="-96" charset="0"/>
              </a:rPr>
              <a:t>DCT</a:t>
            </a:r>
            <a:endParaRPr kumimoji="0" lang="en-US" sz="1000" b="0" i="0" u="none" strike="noStrike" cap="none" normalizeH="0" baseline="0" dirty="0">
              <a:ln>
                <a:noFill/>
              </a:ln>
              <a:solidFill>
                <a:schemeClr val="tx1"/>
              </a:solidFill>
              <a:effectLst/>
              <a:latin typeface="Tahoma" pitchFamily="-96" charset="0"/>
            </a:endParaRPr>
          </a:p>
        </p:txBody>
      </p:sp>
      <p:sp>
        <p:nvSpPr>
          <p:cNvPr id="11" name="Rectangle 10"/>
          <p:cNvSpPr/>
          <p:nvPr/>
        </p:nvSpPr>
        <p:spPr bwMode="auto">
          <a:xfrm>
            <a:off x="5229461" y="2018887"/>
            <a:ext cx="796226" cy="534226"/>
          </a:xfrm>
          <a:prstGeom prst="rect">
            <a:avLst/>
          </a:prstGeom>
          <a:solidFill>
            <a:srgbClr val="DDDDDD"/>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r>
              <a:rPr kumimoji="0" lang="en-US" sz="1400" b="0" i="0" u="none" strike="noStrike" cap="none" normalizeH="0" baseline="0" dirty="0">
                <a:ln>
                  <a:noFill/>
                </a:ln>
                <a:solidFill>
                  <a:schemeClr val="tx1"/>
                </a:solidFill>
                <a:effectLst/>
                <a:latin typeface="Tahoma" pitchFamily="-96" charset="0"/>
              </a:rPr>
              <a:t>Quant</a:t>
            </a:r>
            <a:endParaRPr kumimoji="0" lang="en-US" sz="1000" b="0" i="0" u="none" strike="noStrike" cap="none" normalizeH="0" baseline="0" dirty="0">
              <a:ln>
                <a:noFill/>
              </a:ln>
              <a:solidFill>
                <a:schemeClr val="tx1"/>
              </a:solidFill>
              <a:effectLst/>
              <a:latin typeface="Tahoma" pitchFamily="-96" charset="0"/>
            </a:endParaRPr>
          </a:p>
        </p:txBody>
      </p:sp>
      <p:sp>
        <p:nvSpPr>
          <p:cNvPr id="13" name="Rectangle 12"/>
          <p:cNvSpPr/>
          <p:nvPr/>
        </p:nvSpPr>
        <p:spPr bwMode="auto">
          <a:xfrm>
            <a:off x="7275347" y="2018887"/>
            <a:ext cx="796226" cy="534226"/>
          </a:xfrm>
          <a:prstGeom prst="rect">
            <a:avLst/>
          </a:prstGeom>
          <a:solidFill>
            <a:srgbClr val="DDDDDD"/>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r>
              <a:rPr kumimoji="0" lang="en-US" sz="1400" b="0" i="0" u="none" strike="noStrike" cap="none" normalizeH="0" baseline="0" dirty="0">
                <a:ln>
                  <a:noFill/>
                </a:ln>
                <a:solidFill>
                  <a:schemeClr val="tx1"/>
                </a:solidFill>
                <a:effectLst/>
                <a:latin typeface="Tahoma" pitchFamily="-96" charset="0"/>
              </a:rPr>
              <a:t>Entropy coding</a:t>
            </a:r>
            <a:endParaRPr kumimoji="0" lang="en-US" sz="1000" b="0" i="0" u="none" strike="noStrike" cap="none" normalizeH="0" baseline="0" dirty="0">
              <a:ln>
                <a:noFill/>
              </a:ln>
              <a:solidFill>
                <a:schemeClr val="tx1"/>
              </a:solidFill>
              <a:effectLst/>
              <a:latin typeface="Tahoma" pitchFamily="-96" charset="0"/>
            </a:endParaRPr>
          </a:p>
        </p:txBody>
      </p:sp>
      <p:cxnSp>
        <p:nvCxnSpPr>
          <p:cNvPr id="4" name="Straight Arrow Connector 3"/>
          <p:cNvCxnSpPr>
            <a:stCxn id="8" idx="3"/>
            <a:endCxn id="11" idx="1"/>
          </p:cNvCxnSpPr>
          <p:nvPr/>
        </p:nvCxnSpPr>
        <p:spPr bwMode="auto">
          <a:xfrm>
            <a:off x="5002744" y="2286000"/>
            <a:ext cx="226717" cy="0"/>
          </a:xfrm>
          <a:prstGeom prst="straightConnector1">
            <a:avLst/>
          </a:prstGeom>
          <a:solidFill>
            <a:srgbClr val="DDDDDD"/>
          </a:solidFill>
          <a:ln w="9525" cap="flat" cmpd="sng" algn="ctr">
            <a:solidFill>
              <a:srgbClr val="800000"/>
            </a:solidFill>
            <a:prstDash val="solid"/>
            <a:round/>
            <a:headEnd type="none" w="med" len="med"/>
            <a:tailEnd type="arrow"/>
          </a:ln>
          <a:effectLst/>
        </p:spPr>
      </p:cxnSp>
      <p:cxnSp>
        <p:nvCxnSpPr>
          <p:cNvPr id="22" name="Straight Arrow Connector 21"/>
          <p:cNvCxnSpPr>
            <a:stCxn id="11" idx="3"/>
            <a:endCxn id="13" idx="1"/>
          </p:cNvCxnSpPr>
          <p:nvPr/>
        </p:nvCxnSpPr>
        <p:spPr bwMode="auto">
          <a:xfrm>
            <a:off x="6025687" y="2286000"/>
            <a:ext cx="1249660" cy="0"/>
          </a:xfrm>
          <a:prstGeom prst="straightConnector1">
            <a:avLst/>
          </a:prstGeom>
          <a:solidFill>
            <a:srgbClr val="DDDDDD"/>
          </a:solidFill>
          <a:ln w="9525" cap="flat" cmpd="sng" algn="ctr">
            <a:solidFill>
              <a:srgbClr val="800000"/>
            </a:solidFill>
            <a:prstDash val="solid"/>
            <a:round/>
            <a:headEnd type="none" w="med" len="med"/>
            <a:tailEnd type="arrow"/>
          </a:ln>
          <a:effectLst/>
        </p:spPr>
      </p:cxnSp>
      <p:cxnSp>
        <p:nvCxnSpPr>
          <p:cNvPr id="28" name="Straight Arrow Connector 27"/>
          <p:cNvCxnSpPr>
            <a:stCxn id="13" idx="3"/>
          </p:cNvCxnSpPr>
          <p:nvPr/>
        </p:nvCxnSpPr>
        <p:spPr bwMode="auto">
          <a:xfrm>
            <a:off x="8071573" y="2286000"/>
            <a:ext cx="414785" cy="2100"/>
          </a:xfrm>
          <a:prstGeom prst="straightConnector1">
            <a:avLst/>
          </a:prstGeom>
          <a:solidFill>
            <a:srgbClr val="DDDDDD"/>
          </a:solidFill>
          <a:ln w="9525" cap="flat" cmpd="sng" algn="ctr">
            <a:solidFill>
              <a:srgbClr val="800000"/>
            </a:solidFill>
            <a:prstDash val="solid"/>
            <a:round/>
            <a:headEnd type="none" w="med" len="med"/>
            <a:tailEnd type="arrow"/>
          </a:ln>
          <a:effectLst/>
        </p:spPr>
      </p:cxnSp>
      <p:cxnSp>
        <p:nvCxnSpPr>
          <p:cNvPr id="54" name="Straight Arrow Connector 53"/>
          <p:cNvCxnSpPr>
            <a:stCxn id="2" idx="3"/>
            <a:endCxn id="8" idx="1"/>
          </p:cNvCxnSpPr>
          <p:nvPr/>
        </p:nvCxnSpPr>
        <p:spPr bwMode="auto">
          <a:xfrm>
            <a:off x="1148984" y="2286000"/>
            <a:ext cx="3057534" cy="0"/>
          </a:xfrm>
          <a:prstGeom prst="straightConnector1">
            <a:avLst/>
          </a:prstGeom>
          <a:solidFill>
            <a:srgbClr val="DDDDDD"/>
          </a:solidFill>
          <a:ln w="9525" cap="flat" cmpd="sng" algn="ctr">
            <a:solidFill>
              <a:srgbClr val="800000"/>
            </a:solidFill>
            <a:prstDash val="solid"/>
            <a:round/>
            <a:headEnd type="none" w="med" len="med"/>
            <a:tailEnd type="arrow"/>
          </a:ln>
          <a:effectLst/>
        </p:spPr>
      </p:cxnSp>
      <p:cxnSp>
        <p:nvCxnSpPr>
          <p:cNvPr id="91" name="Straight Arrow Connector 90"/>
          <p:cNvCxnSpPr>
            <a:stCxn id="7" idx="2"/>
            <a:endCxn id="2" idx="0"/>
          </p:cNvCxnSpPr>
          <p:nvPr/>
        </p:nvCxnSpPr>
        <p:spPr bwMode="auto">
          <a:xfrm>
            <a:off x="743229" y="1756281"/>
            <a:ext cx="7642" cy="262606"/>
          </a:xfrm>
          <a:prstGeom prst="straightConnector1">
            <a:avLst/>
          </a:prstGeom>
          <a:solidFill>
            <a:srgbClr val="DDDDDD"/>
          </a:solidFill>
          <a:ln w="9525" cap="flat" cmpd="sng" algn="ctr">
            <a:solidFill>
              <a:srgbClr val="C0C0C0"/>
            </a:solidFill>
            <a:prstDash val="solid"/>
            <a:round/>
            <a:headEnd type="none" w="med" len="med"/>
            <a:tailEnd type="arrow"/>
          </a:ln>
          <a:effectLst/>
        </p:spPr>
      </p:cxnSp>
      <p:pic>
        <p:nvPicPr>
          <p:cNvPr id="47" name="Picture 46"/>
          <p:cNvPicPr>
            <a:picLocks noChangeAspect="1"/>
          </p:cNvPicPr>
          <p:nvPr/>
        </p:nvPicPr>
        <p:blipFill>
          <a:blip r:embed="rId3"/>
          <a:srcRect b="54509"/>
          <a:stretch>
            <a:fillRect/>
          </a:stretch>
        </p:blipFill>
        <p:spPr>
          <a:xfrm>
            <a:off x="983422" y="3886224"/>
            <a:ext cx="6787273" cy="1770986"/>
          </a:xfrm>
          <a:prstGeom prst="rect">
            <a:avLst/>
          </a:prstGeom>
        </p:spPr>
      </p:pic>
      <p:sp>
        <p:nvSpPr>
          <p:cNvPr id="49" name="TextBox 48"/>
          <p:cNvSpPr txBox="1"/>
          <p:nvPr/>
        </p:nvSpPr>
        <p:spPr>
          <a:xfrm>
            <a:off x="669433" y="3306781"/>
            <a:ext cx="1712428" cy="461665"/>
          </a:xfrm>
          <a:prstGeom prst="rect">
            <a:avLst/>
          </a:prstGeom>
          <a:noFill/>
        </p:spPr>
        <p:txBody>
          <a:bodyPr wrap="none" rtlCol="0">
            <a:spAutoFit/>
          </a:bodyPr>
          <a:lstStyle/>
          <a:p>
            <a:r>
              <a:rPr lang="en-US" sz="2400" b="1" u="sng" dirty="0"/>
              <a:t>Encoding:</a:t>
            </a:r>
          </a:p>
        </p:txBody>
      </p:sp>
    </p:spTree>
    <p:extLst>
      <p:ext uri="{BB962C8B-B14F-4D97-AF65-F5344CB8AC3E}">
        <p14:creationId xmlns:p14="http://schemas.microsoft.com/office/powerpoint/2010/main" val="8984321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rcRect t="25554" b="50053"/>
          <a:stretch>
            <a:fillRect/>
          </a:stretch>
        </p:blipFill>
        <p:spPr bwMode="auto">
          <a:xfrm>
            <a:off x="105117" y="849868"/>
            <a:ext cx="2304290" cy="1672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9" name="Table 18"/>
          <p:cNvGraphicFramePr>
            <a:graphicFrameLocks noGrp="1"/>
          </p:cNvGraphicFramePr>
          <p:nvPr>
            <p:extLst>
              <p:ext uri="{D42A27DB-BD31-4B8C-83A1-F6EECF244321}">
                <p14:modId xmlns:p14="http://schemas.microsoft.com/office/powerpoint/2010/main" val="70095191"/>
              </p:ext>
            </p:extLst>
          </p:nvPr>
        </p:nvGraphicFramePr>
        <p:xfrm>
          <a:off x="116229" y="847277"/>
          <a:ext cx="2291080" cy="1676400"/>
        </p:xfrm>
        <a:graphic>
          <a:graphicData uri="http://schemas.openxmlformats.org/drawingml/2006/table">
            <a:tbl>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gridCol w="208280">
                  <a:extLst>
                    <a:ext uri="{9D8B030D-6E8A-4147-A177-3AD203B41FA5}">
                      <a16:colId xmlns:a16="http://schemas.microsoft.com/office/drawing/2014/main" val="20008"/>
                    </a:ext>
                  </a:extLst>
                </a:gridCol>
                <a:gridCol w="208280">
                  <a:extLst>
                    <a:ext uri="{9D8B030D-6E8A-4147-A177-3AD203B41FA5}">
                      <a16:colId xmlns:a16="http://schemas.microsoft.com/office/drawing/2014/main" val="20009"/>
                    </a:ext>
                  </a:extLst>
                </a:gridCol>
                <a:gridCol w="208280">
                  <a:extLst>
                    <a:ext uri="{9D8B030D-6E8A-4147-A177-3AD203B41FA5}">
                      <a16:colId xmlns:a16="http://schemas.microsoft.com/office/drawing/2014/main" val="20010"/>
                    </a:ext>
                  </a:extLst>
                </a:gridCol>
              </a:tblGrid>
              <a:tr h="201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1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1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1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01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TextBox 1"/>
          <p:cNvSpPr txBox="1"/>
          <p:nvPr/>
        </p:nvSpPr>
        <p:spPr>
          <a:xfrm>
            <a:off x="5148428" y="1030257"/>
            <a:ext cx="4048858" cy="4499695"/>
          </a:xfrm>
          <a:prstGeom prst="rect">
            <a:avLst/>
          </a:prstGeom>
          <a:noFill/>
        </p:spPr>
        <p:txBody>
          <a:bodyPr wrap="square" rtlCol="0">
            <a:spAutoFit/>
          </a:bodyPr>
          <a:lstStyle/>
          <a:p>
            <a:r>
              <a:rPr lang="en-US" sz="800" dirty="0"/>
              <a:t>// Make 8x8 block of the entire picture</a:t>
            </a:r>
          </a:p>
          <a:p>
            <a:r>
              <a:rPr lang="en-US" sz="800" dirty="0"/>
              <a:t>for(y = 0; y &lt; height; y += 8)</a:t>
            </a:r>
          </a:p>
          <a:p>
            <a:r>
              <a:rPr lang="en-US" sz="800" dirty="0"/>
              <a:t>    {</a:t>
            </a:r>
          </a:p>
          <a:p>
            <a:r>
              <a:rPr lang="en-US" sz="800" dirty="0"/>
              <a:t>        for(x = 0; x &lt; width; x += 8)</a:t>
            </a:r>
          </a:p>
          <a:p>
            <a:r>
              <a:rPr lang="en-US" sz="800" dirty="0"/>
              <a:t>        {</a:t>
            </a:r>
          </a:p>
          <a:p>
            <a:r>
              <a:rPr lang="en-US" sz="800" dirty="0"/>
              <a:t>            …</a:t>
            </a:r>
          </a:p>
          <a:p>
            <a:r>
              <a:rPr lang="en-US" sz="800" dirty="0"/>
              <a:t>            //Loop through all elements of the block</a:t>
            </a:r>
          </a:p>
          <a:p>
            <a:r>
              <a:rPr lang="en-US" sz="800" dirty="0"/>
              <a:t>            for(u = 0; u &lt; 8; ++u)</a:t>
            </a:r>
          </a:p>
          <a:p>
            <a:r>
              <a:rPr lang="en-US" sz="800" dirty="0"/>
              <a:t>            {</a:t>
            </a:r>
          </a:p>
          <a:p>
            <a:r>
              <a:rPr lang="en-US" sz="800" dirty="0"/>
              <a:t>                for(v = 0; v &lt; 8; ++v)</a:t>
            </a:r>
          </a:p>
          <a:p>
            <a:r>
              <a:rPr lang="en-US" sz="800" dirty="0"/>
              <a:t>                {</a:t>
            </a:r>
          </a:p>
          <a:p>
            <a:r>
              <a:rPr lang="en-US" sz="800" dirty="0"/>
              <a:t>                   </a:t>
            </a:r>
            <a:r>
              <a:rPr lang="en-US" sz="800" dirty="0">
                <a:solidFill>
                  <a:srgbClr val="008000"/>
                </a:solidFill>
              </a:rPr>
              <a:t> for(j = 0; j &lt; </a:t>
            </a:r>
            <a:r>
              <a:rPr lang="en-US" sz="800" dirty="0" err="1">
                <a:solidFill>
                  <a:srgbClr val="008000"/>
                </a:solidFill>
              </a:rPr>
              <a:t>jj</a:t>
            </a:r>
            <a:r>
              <a:rPr lang="en-US" sz="800" dirty="0">
                <a:solidFill>
                  <a:srgbClr val="008000"/>
                </a:solidFill>
              </a:rPr>
              <a:t>; ++j)  // Inner DCT</a:t>
            </a:r>
          </a:p>
          <a:p>
            <a:r>
              <a:rPr lang="en-US" sz="800" dirty="0">
                <a:solidFill>
                  <a:srgbClr val="008000"/>
                </a:solidFill>
              </a:rPr>
              <a:t>                        for(</a:t>
            </a:r>
            <a:r>
              <a:rPr lang="en-US" sz="800" dirty="0" err="1">
                <a:solidFill>
                  <a:srgbClr val="008000"/>
                </a:solidFill>
              </a:rPr>
              <a:t>i</a:t>
            </a:r>
            <a:r>
              <a:rPr lang="en-US" sz="800" dirty="0">
                <a:solidFill>
                  <a:srgbClr val="008000"/>
                </a:solidFill>
              </a:rPr>
              <a:t> = 0; </a:t>
            </a:r>
            <a:r>
              <a:rPr lang="en-US" sz="800" dirty="0" err="1">
                <a:solidFill>
                  <a:srgbClr val="008000"/>
                </a:solidFill>
              </a:rPr>
              <a:t>i</a:t>
            </a:r>
            <a:r>
              <a:rPr lang="en-US" sz="800" dirty="0">
                <a:solidFill>
                  <a:srgbClr val="008000"/>
                </a:solidFill>
              </a:rPr>
              <a:t> &lt; ii; ++</a:t>
            </a:r>
            <a:r>
              <a:rPr lang="en-US" sz="800" dirty="0" err="1">
                <a:solidFill>
                  <a:srgbClr val="008000"/>
                </a:solidFill>
              </a:rPr>
              <a:t>i</a:t>
            </a:r>
            <a:r>
              <a:rPr lang="en-US" sz="800" dirty="0">
                <a:solidFill>
                  <a:srgbClr val="008000"/>
                </a:solidFill>
              </a:rPr>
              <a:t>)</a:t>
            </a:r>
          </a:p>
          <a:p>
            <a:r>
              <a:rPr lang="en-US" sz="800" dirty="0">
                <a:solidFill>
                  <a:srgbClr val="008000"/>
                </a:solidFill>
              </a:rPr>
              <a:t>                        {   // Inner sum of DCT</a:t>
            </a:r>
          </a:p>
          <a:p>
            <a:r>
              <a:rPr lang="en-US" sz="800" dirty="0">
                <a:solidFill>
                  <a:srgbClr val="008000"/>
                </a:solidFill>
              </a:rPr>
              <a:t>                            float </a:t>
            </a:r>
            <a:r>
              <a:rPr lang="en-US" sz="800" dirty="0" err="1">
                <a:solidFill>
                  <a:srgbClr val="008000"/>
                </a:solidFill>
              </a:rPr>
              <a:t>coeff</a:t>
            </a:r>
            <a:r>
              <a:rPr lang="en-US" sz="800" dirty="0">
                <a:solidFill>
                  <a:srgbClr val="008000"/>
                </a:solidFill>
              </a:rPr>
              <a:t> = </a:t>
            </a:r>
            <a:r>
              <a:rPr lang="en-US" sz="800" dirty="0" err="1">
                <a:solidFill>
                  <a:srgbClr val="008000"/>
                </a:solidFill>
              </a:rPr>
              <a:t>in_data</a:t>
            </a:r>
            <a:r>
              <a:rPr lang="en-US" sz="800" dirty="0">
                <a:solidFill>
                  <a:srgbClr val="008000"/>
                </a:solidFill>
              </a:rPr>
              <a:t>[(</a:t>
            </a:r>
            <a:r>
              <a:rPr lang="en-US" sz="800" dirty="0" err="1">
                <a:solidFill>
                  <a:srgbClr val="008000"/>
                </a:solidFill>
              </a:rPr>
              <a:t>y+j</a:t>
            </a:r>
            <a:r>
              <a:rPr lang="en-US" sz="800" dirty="0">
                <a:solidFill>
                  <a:srgbClr val="008000"/>
                </a:solidFill>
              </a:rPr>
              <a:t>)*width+(</a:t>
            </a:r>
            <a:r>
              <a:rPr lang="en-US" sz="800" dirty="0" err="1">
                <a:solidFill>
                  <a:srgbClr val="008000"/>
                </a:solidFill>
              </a:rPr>
              <a:t>x+i</a:t>
            </a:r>
            <a:r>
              <a:rPr lang="en-US" sz="800" dirty="0">
                <a:solidFill>
                  <a:srgbClr val="008000"/>
                </a:solidFill>
              </a:rPr>
              <a:t>)] - 128.0f;</a:t>
            </a:r>
          </a:p>
          <a:p>
            <a:r>
              <a:rPr lang="en-US" sz="800" dirty="0">
                <a:solidFill>
                  <a:srgbClr val="008000"/>
                </a:solidFill>
              </a:rPr>
              <a:t>                            </a:t>
            </a:r>
            <a:r>
              <a:rPr lang="en-US" sz="800" dirty="0" err="1">
                <a:solidFill>
                  <a:srgbClr val="008000"/>
                </a:solidFill>
              </a:rPr>
              <a:t>dct</a:t>
            </a:r>
            <a:r>
              <a:rPr lang="en-US" sz="800" dirty="0">
                <a:solidFill>
                  <a:srgbClr val="008000"/>
                </a:solidFill>
              </a:rPr>
              <a:t> += </a:t>
            </a:r>
            <a:r>
              <a:rPr lang="en-US" sz="800" dirty="0" err="1">
                <a:solidFill>
                  <a:srgbClr val="008000"/>
                </a:solidFill>
              </a:rPr>
              <a:t>coeff</a:t>
            </a:r>
            <a:r>
              <a:rPr lang="en-US" sz="800" dirty="0">
                <a:solidFill>
                  <a:srgbClr val="008000"/>
                </a:solidFill>
              </a:rPr>
              <a:t> * (float) (</a:t>
            </a:r>
            <a:r>
              <a:rPr lang="en-US" sz="800" dirty="0" err="1">
                <a:solidFill>
                  <a:srgbClr val="008000"/>
                </a:solidFill>
              </a:rPr>
              <a:t>cos</a:t>
            </a:r>
            <a:r>
              <a:rPr lang="en-US" sz="800" dirty="0">
                <a:solidFill>
                  <a:srgbClr val="008000"/>
                </a:solidFill>
              </a:rPr>
              <a:t>(…) * </a:t>
            </a:r>
            <a:r>
              <a:rPr lang="en-US" sz="800" dirty="0" err="1">
                <a:solidFill>
                  <a:srgbClr val="008000"/>
                </a:solidFill>
              </a:rPr>
              <a:t>cos</a:t>
            </a:r>
            <a:r>
              <a:rPr lang="en-US" sz="800" dirty="0">
                <a:solidFill>
                  <a:srgbClr val="008000"/>
                </a:solidFill>
              </a:rPr>
              <a:t>(…));</a:t>
            </a:r>
          </a:p>
          <a:p>
            <a:r>
              <a:rPr lang="en-US" sz="800" dirty="0">
                <a:solidFill>
                  <a:srgbClr val="008000"/>
                </a:solidFill>
              </a:rPr>
              <a:t>                        }</a:t>
            </a:r>
          </a:p>
          <a:p>
            <a:endParaRPr lang="en-US" sz="800" dirty="0">
              <a:solidFill>
                <a:srgbClr val="008000"/>
              </a:solidFill>
            </a:endParaRPr>
          </a:p>
          <a:p>
            <a:endParaRPr lang="en-US" sz="800" dirty="0">
              <a:solidFill>
                <a:srgbClr val="008000"/>
              </a:solidFill>
            </a:endParaRPr>
          </a:p>
          <a:p>
            <a:r>
              <a:rPr lang="en-US" sz="800" dirty="0">
                <a:solidFill>
                  <a:srgbClr val="008000"/>
                </a:solidFill>
              </a:rPr>
              <a:t>                    float a1 = !u ? ISQRT2 : 1.0f;  float a2 = !v ? ISQRT2 : 1.0f;</a:t>
            </a:r>
          </a:p>
          <a:p>
            <a:r>
              <a:rPr lang="en-US" sz="800" dirty="0">
                <a:solidFill>
                  <a:srgbClr val="008000"/>
                </a:solidFill>
              </a:rPr>
              <a:t>                    /* Scale according to normalizing function */</a:t>
            </a:r>
          </a:p>
          <a:p>
            <a:r>
              <a:rPr lang="en-US" sz="800" dirty="0">
                <a:solidFill>
                  <a:srgbClr val="008000"/>
                </a:solidFill>
              </a:rPr>
              <a:t>                    </a:t>
            </a:r>
            <a:r>
              <a:rPr lang="en-US" sz="800" dirty="0" err="1">
                <a:solidFill>
                  <a:srgbClr val="008000"/>
                </a:solidFill>
              </a:rPr>
              <a:t>dct</a:t>
            </a:r>
            <a:r>
              <a:rPr lang="en-US" sz="800" dirty="0">
                <a:solidFill>
                  <a:srgbClr val="008000"/>
                </a:solidFill>
              </a:rPr>
              <a:t> *= a1*a2/4.0f;</a:t>
            </a:r>
          </a:p>
          <a:p>
            <a:endParaRPr lang="en-US" sz="800" dirty="0"/>
          </a:p>
          <a:p>
            <a:r>
              <a:rPr lang="en-US" sz="800" dirty="0"/>
              <a:t>                   </a:t>
            </a:r>
            <a:r>
              <a:rPr lang="en-US" sz="800" dirty="0">
                <a:solidFill>
                  <a:srgbClr val="0000FF"/>
                </a:solidFill>
              </a:rPr>
              <a:t> /* Quantization */</a:t>
            </a:r>
          </a:p>
          <a:p>
            <a:r>
              <a:rPr lang="en-US" sz="800" dirty="0">
                <a:solidFill>
                  <a:srgbClr val="0000FF"/>
                </a:solidFill>
              </a:rPr>
              <a:t>                    </a:t>
            </a:r>
            <a:r>
              <a:rPr lang="en-US" sz="800" dirty="0" err="1">
                <a:solidFill>
                  <a:srgbClr val="0000FF"/>
                </a:solidFill>
              </a:rPr>
              <a:t>out_data</a:t>
            </a:r>
            <a:r>
              <a:rPr lang="en-US" sz="800" dirty="0">
                <a:solidFill>
                  <a:srgbClr val="0000FF"/>
                </a:solidFill>
              </a:rPr>
              <a:t>[…] = (int16_t)(floor(0.5f + </a:t>
            </a:r>
            <a:r>
              <a:rPr lang="en-US" sz="800" dirty="0" err="1">
                <a:solidFill>
                  <a:srgbClr val="0000FF"/>
                </a:solidFill>
              </a:rPr>
              <a:t>dct</a:t>
            </a:r>
            <a:r>
              <a:rPr lang="en-US" sz="800" dirty="0">
                <a:solidFill>
                  <a:srgbClr val="0000FF"/>
                </a:solidFill>
              </a:rPr>
              <a:t> / (float)(</a:t>
            </a:r>
            <a:r>
              <a:rPr lang="en-US" sz="800" dirty="0" err="1">
                <a:solidFill>
                  <a:srgbClr val="0000FF"/>
                </a:solidFill>
              </a:rPr>
              <a:t>quanti</a:t>
            </a:r>
            <a:r>
              <a:rPr lang="en-US" sz="800" dirty="0">
                <a:solidFill>
                  <a:srgbClr val="0000FF"/>
                </a:solidFill>
              </a:rPr>
              <a:t> […])));</a:t>
            </a:r>
          </a:p>
          <a:p>
            <a:r>
              <a:rPr lang="en-US" sz="800" dirty="0"/>
              <a:t>                }</a:t>
            </a:r>
          </a:p>
          <a:p>
            <a:r>
              <a:rPr lang="en-US" sz="800" dirty="0"/>
              <a:t>            }</a:t>
            </a:r>
          </a:p>
          <a:p>
            <a:r>
              <a:rPr lang="en-US" sz="800" dirty="0"/>
              <a:t>        }</a:t>
            </a:r>
          </a:p>
          <a:p>
            <a:r>
              <a:rPr lang="en-US" sz="800" dirty="0"/>
              <a:t>    }</a:t>
            </a:r>
          </a:p>
          <a:p>
            <a:endParaRPr lang="en-US" sz="80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8434" y="5766999"/>
            <a:ext cx="4775644" cy="378795"/>
          </a:xfrm>
          <a:prstGeom prst="rect">
            <a:avLst/>
          </a:prstGeom>
          <a:noFill/>
          <a:ln w="28575" cmpd="sng">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363822" y="1382413"/>
            <a:ext cx="3392508" cy="1585790"/>
            <a:chOff x="1363822" y="1382413"/>
            <a:chExt cx="3392508" cy="1585790"/>
          </a:xfrm>
        </p:grpSpPr>
        <p:sp>
          <p:nvSpPr>
            <p:cNvPr id="7" name="Rectangle 6"/>
            <p:cNvSpPr/>
            <p:nvPr/>
          </p:nvSpPr>
          <p:spPr bwMode="auto">
            <a:xfrm>
              <a:off x="1363822" y="1849540"/>
              <a:ext cx="196049" cy="340929"/>
            </a:xfrm>
            <a:prstGeom prst="rect">
              <a:avLst/>
            </a:prstGeom>
            <a:noFill/>
            <a:ln w="19050" cap="flat" cmpd="sng" algn="ctr">
              <a:solidFill>
                <a:srgbClr val="FF0000"/>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grpSp>
          <p:nvGrpSpPr>
            <p:cNvPr id="5" name="Group 4"/>
            <p:cNvGrpSpPr/>
            <p:nvPr/>
          </p:nvGrpSpPr>
          <p:grpSpPr>
            <a:xfrm>
              <a:off x="1457628" y="1382413"/>
              <a:ext cx="3298702" cy="1585790"/>
              <a:chOff x="1432055" y="1390937"/>
              <a:chExt cx="3298702" cy="1585790"/>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46133" y="1390937"/>
                <a:ext cx="1584624" cy="1585790"/>
              </a:xfrm>
              <a:prstGeom prst="rect">
                <a:avLst/>
              </a:prstGeom>
              <a:noFill/>
              <a:ln w="38100" cmpd="sng">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
            <p:nvSpPr>
              <p:cNvPr id="4" name="Trapezoid 3"/>
              <p:cNvSpPr/>
              <p:nvPr/>
            </p:nvSpPr>
            <p:spPr bwMode="auto">
              <a:xfrm rot="16200000">
                <a:off x="1653681" y="1210275"/>
                <a:ext cx="1201818" cy="1645069"/>
              </a:xfrm>
              <a:prstGeom prst="trapezoid">
                <a:avLst>
                  <a:gd name="adj" fmla="val 40781"/>
                </a:avLst>
              </a:prstGeom>
              <a:gradFill flip="none" rotWithShape="1">
                <a:gsLst>
                  <a:gs pos="0">
                    <a:srgbClr val="DDDDDD"/>
                  </a:gs>
                  <a:gs pos="100000">
                    <a:schemeClr val="tx1">
                      <a:lumMod val="65000"/>
                      <a:lumOff val="35000"/>
                    </a:schemeClr>
                  </a:gs>
                </a:gsLst>
                <a:lin ang="16200000" scaled="0"/>
                <a:tileRect/>
              </a:gra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grpSp>
      </p:grpSp>
      <p:grpSp>
        <p:nvGrpSpPr>
          <p:cNvPr id="14" name="Group 13"/>
          <p:cNvGrpSpPr/>
          <p:nvPr/>
        </p:nvGrpSpPr>
        <p:grpSpPr>
          <a:xfrm>
            <a:off x="181267" y="2564298"/>
            <a:ext cx="4904584" cy="3046147"/>
            <a:chOff x="102984" y="2564298"/>
            <a:chExt cx="4904584" cy="3046147"/>
          </a:xfrm>
        </p:grpSpPr>
        <p:sp>
          <p:nvSpPr>
            <p:cNvPr id="12" name="Freeform 11"/>
            <p:cNvSpPr/>
            <p:nvPr/>
          </p:nvSpPr>
          <p:spPr>
            <a:xfrm>
              <a:off x="102984" y="3400747"/>
              <a:ext cx="4820206" cy="2209698"/>
            </a:xfrm>
            <a:custGeom>
              <a:avLst/>
              <a:gdLst>
                <a:gd name="connsiteX0" fmla="*/ 0 w 4731830"/>
                <a:gd name="connsiteY0" fmla="*/ 0 h 3157703"/>
                <a:gd name="connsiteX1" fmla="*/ 1487395 w 4731830"/>
                <a:gd name="connsiteY1" fmla="*/ 8699 h 3157703"/>
                <a:gd name="connsiteX2" fmla="*/ 4705735 w 4731830"/>
                <a:gd name="connsiteY2" fmla="*/ 730708 h 3157703"/>
                <a:gd name="connsiteX3" fmla="*/ 4731830 w 4731830"/>
                <a:gd name="connsiteY3" fmla="*/ 3149004 h 3157703"/>
                <a:gd name="connsiteX4" fmla="*/ 8699 w 4731830"/>
                <a:gd name="connsiteY4" fmla="*/ 3157703 h 3157703"/>
                <a:gd name="connsiteX5" fmla="*/ 0 w 4731830"/>
                <a:gd name="connsiteY5" fmla="*/ 0 h 315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1830" h="3157703">
                  <a:moveTo>
                    <a:pt x="0" y="0"/>
                  </a:moveTo>
                  <a:lnTo>
                    <a:pt x="1487395" y="8699"/>
                  </a:lnTo>
                  <a:lnTo>
                    <a:pt x="4705735" y="730708"/>
                  </a:lnTo>
                  <a:lnTo>
                    <a:pt x="4731830" y="3149004"/>
                  </a:lnTo>
                  <a:lnTo>
                    <a:pt x="8699" y="3157703"/>
                  </a:lnTo>
                  <a:cubicBezTo>
                    <a:pt x="5799" y="2105135"/>
                    <a:pt x="2900" y="1052568"/>
                    <a:pt x="0" y="0"/>
                  </a:cubicBezTo>
                  <a:close/>
                </a:path>
              </a:pathLst>
            </a:custGeom>
            <a:ln w="28575" cmpd="sng">
              <a:solidFill>
                <a:srgbClr val="008000"/>
              </a:solidFill>
            </a:ln>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21" name="Rectangle 20"/>
            <p:cNvSpPr/>
            <p:nvPr/>
          </p:nvSpPr>
          <p:spPr bwMode="auto">
            <a:xfrm>
              <a:off x="3279100" y="2564298"/>
              <a:ext cx="205603" cy="197052"/>
            </a:xfrm>
            <a:prstGeom prst="rect">
              <a:avLst/>
            </a:prstGeom>
            <a:noFill/>
            <a:ln w="19050" cap="flat" cmpd="sng" algn="ctr">
              <a:solidFill>
                <a:srgbClr val="008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20" name="Trapezoid 19"/>
            <p:cNvSpPr/>
            <p:nvPr/>
          </p:nvSpPr>
          <p:spPr bwMode="auto">
            <a:xfrm rot="529571">
              <a:off x="1592997" y="2642839"/>
              <a:ext cx="3414571" cy="1007286"/>
            </a:xfrm>
            <a:prstGeom prst="trapezoid">
              <a:avLst>
                <a:gd name="adj" fmla="val 164889"/>
              </a:avLst>
            </a:prstGeom>
            <a:gradFill flip="none" rotWithShape="1">
              <a:gsLst>
                <a:gs pos="0">
                  <a:schemeClr val="bg1">
                    <a:lumMod val="95000"/>
                  </a:schemeClr>
                </a:gs>
                <a:gs pos="100000">
                  <a:srgbClr val="008000"/>
                </a:gs>
              </a:gsLst>
              <a:lin ang="16200000" scaled="0"/>
              <a:tileRect/>
            </a:gra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grpSp>
      <p:grpSp>
        <p:nvGrpSpPr>
          <p:cNvPr id="15" name="Group 14"/>
          <p:cNvGrpSpPr/>
          <p:nvPr/>
        </p:nvGrpSpPr>
        <p:grpSpPr>
          <a:xfrm>
            <a:off x="347602" y="3596802"/>
            <a:ext cx="4361590" cy="1790836"/>
            <a:chOff x="147548" y="3596802"/>
            <a:chExt cx="4361590" cy="1790836"/>
          </a:xfrm>
        </p:grpSpPr>
        <p:pic>
          <p:nvPicPr>
            <p:cNvPr id="10"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7548" y="4442441"/>
              <a:ext cx="4361590" cy="438748"/>
            </a:xfrm>
            <a:prstGeom prst="rect">
              <a:avLst/>
            </a:prstGeom>
            <a:noFill/>
            <a:ln w="38100" cmpd="sng">
              <a:noFill/>
              <a:miter lim="800000"/>
              <a:headEnd/>
              <a:tailEnd/>
            </a:ln>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159713" y="5079861"/>
              <a:ext cx="1593098" cy="307777"/>
            </a:xfrm>
            <a:prstGeom prst="rect">
              <a:avLst/>
            </a:prstGeom>
            <a:noFill/>
            <a:ln w="38100" cmpd="sng">
              <a:noFill/>
            </a:ln>
          </p:spPr>
          <p:txBody>
            <a:bodyPr wrap="none" rtlCol="0">
              <a:spAutoFit/>
            </a:bodyPr>
            <a:lstStyle/>
            <a:p>
              <a:r>
                <a:rPr lang="en-US" dirty="0" err="1">
                  <a:latin typeface="Monotype Corsiva"/>
                  <a:cs typeface="Monotype Corsiva"/>
                </a:rPr>
                <a:t>g</a:t>
              </a:r>
              <a:r>
                <a:rPr lang="en-US" baseline="-25000" dirty="0" err="1">
                  <a:latin typeface="Monotype Corsiva"/>
                  <a:cs typeface="Monotype Corsiva"/>
                </a:rPr>
                <a:t>x,y</a:t>
              </a:r>
              <a:r>
                <a:rPr lang="en-US" dirty="0">
                  <a:latin typeface="Monotype Corsiva"/>
                  <a:cs typeface="Monotype Corsiva"/>
                </a:rPr>
                <a:t> = pixel(</a:t>
              </a:r>
              <a:r>
                <a:rPr lang="en-US" dirty="0" err="1">
                  <a:latin typeface="Monotype Corsiva"/>
                  <a:cs typeface="Monotype Corsiva"/>
                </a:rPr>
                <a:t>x,y</a:t>
              </a:r>
              <a:r>
                <a:rPr lang="en-US" dirty="0">
                  <a:latin typeface="Monotype Corsiva"/>
                  <a:cs typeface="Monotype Corsiva"/>
                </a:rPr>
                <a:t>) - 128;</a:t>
              </a:r>
            </a:p>
          </p:txBody>
        </p:sp>
        <p:pic>
          <p:nvPicPr>
            <p:cNvPr id="23" name="Picture 22"/>
            <p:cNvPicPr>
              <a:picLocks noChangeAspect="1"/>
            </p:cNvPicPr>
            <p:nvPr/>
          </p:nvPicPr>
          <p:blipFill>
            <a:blip r:embed="rId7"/>
            <a:stretch>
              <a:fillRect/>
            </a:stretch>
          </p:blipFill>
          <p:spPr>
            <a:xfrm>
              <a:off x="270310" y="3596802"/>
              <a:ext cx="1255987" cy="422468"/>
            </a:xfrm>
            <a:prstGeom prst="rect">
              <a:avLst/>
            </a:prstGeom>
          </p:spPr>
        </p:pic>
        <p:sp>
          <p:nvSpPr>
            <p:cNvPr id="24" name="Trapezoid 23"/>
            <p:cNvSpPr/>
            <p:nvPr/>
          </p:nvSpPr>
          <p:spPr bwMode="auto">
            <a:xfrm>
              <a:off x="1354318" y="4797534"/>
              <a:ext cx="1092039" cy="376064"/>
            </a:xfrm>
            <a:prstGeom prst="trapezoid">
              <a:avLst>
                <a:gd name="adj" fmla="val 122379"/>
              </a:avLst>
            </a:prstGeom>
            <a:gradFill flip="none" rotWithShape="1">
              <a:gsLst>
                <a:gs pos="0">
                  <a:schemeClr val="bg1">
                    <a:lumMod val="95000"/>
                  </a:schemeClr>
                </a:gs>
                <a:gs pos="100000">
                  <a:srgbClr val="008000"/>
                </a:gs>
              </a:gsLst>
              <a:lin ang="16200000" scaled="0"/>
              <a:tileRect/>
            </a:gra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25" name="Trapezoid 24"/>
            <p:cNvSpPr/>
            <p:nvPr/>
          </p:nvSpPr>
          <p:spPr bwMode="auto">
            <a:xfrm rot="10800000">
              <a:off x="306861" y="4057055"/>
              <a:ext cx="1209362" cy="484806"/>
            </a:xfrm>
            <a:prstGeom prst="trapezoid">
              <a:avLst>
                <a:gd name="adj" fmla="val 85456"/>
              </a:avLst>
            </a:prstGeom>
            <a:gradFill flip="none" rotWithShape="1">
              <a:gsLst>
                <a:gs pos="0">
                  <a:schemeClr val="bg1">
                    <a:lumMod val="95000"/>
                  </a:schemeClr>
                </a:gs>
                <a:gs pos="100000">
                  <a:srgbClr val="008000"/>
                </a:gs>
              </a:gsLst>
              <a:lin ang="16200000" scaled="0"/>
              <a:tileRect/>
            </a:gra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grpSp>
      <p:sp>
        <p:nvSpPr>
          <p:cNvPr id="26" name="Rectangle 25"/>
          <p:cNvSpPr/>
          <p:nvPr/>
        </p:nvSpPr>
        <p:spPr bwMode="auto">
          <a:xfrm>
            <a:off x="5825344" y="4352524"/>
            <a:ext cx="3140057" cy="382751"/>
          </a:xfrm>
          <a:prstGeom prst="rect">
            <a:avLst/>
          </a:prstGeom>
          <a:solidFill>
            <a:schemeClr val="bg1"/>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29" name="Rectangle 28"/>
          <p:cNvSpPr/>
          <p:nvPr/>
        </p:nvSpPr>
        <p:spPr bwMode="auto">
          <a:xfrm>
            <a:off x="5815467" y="2669533"/>
            <a:ext cx="3116700" cy="1625996"/>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cxnSp>
        <p:nvCxnSpPr>
          <p:cNvPr id="16" name="Straight Arrow Connector 15"/>
          <p:cNvCxnSpPr/>
          <p:nvPr/>
        </p:nvCxnSpPr>
        <p:spPr bwMode="auto">
          <a:xfrm flipV="1">
            <a:off x="1747397" y="2835843"/>
            <a:ext cx="4184787" cy="1586130"/>
          </a:xfrm>
          <a:prstGeom prst="straightConnector1">
            <a:avLst/>
          </a:prstGeom>
          <a:solidFill>
            <a:srgbClr val="DDDDDD"/>
          </a:solidFill>
          <a:ln w="19050" cap="flat" cmpd="sng" algn="ctr">
            <a:solidFill>
              <a:srgbClr val="000000"/>
            </a:solidFill>
            <a:prstDash val="solid"/>
            <a:round/>
            <a:headEnd type="none" w="med" len="med"/>
            <a:tailEnd type="triangle"/>
          </a:ln>
          <a:effectLst/>
        </p:spPr>
      </p:cxnSp>
      <p:cxnSp>
        <p:nvCxnSpPr>
          <p:cNvPr id="30" name="Straight Arrow Connector 29"/>
          <p:cNvCxnSpPr/>
          <p:nvPr/>
        </p:nvCxnSpPr>
        <p:spPr bwMode="auto">
          <a:xfrm flipV="1">
            <a:off x="2087572" y="3196210"/>
            <a:ext cx="3998483" cy="1997037"/>
          </a:xfrm>
          <a:prstGeom prst="straightConnector1">
            <a:avLst/>
          </a:prstGeom>
          <a:solidFill>
            <a:srgbClr val="DDDDDD"/>
          </a:solidFill>
          <a:ln w="19050" cap="flat" cmpd="sng" algn="ctr">
            <a:solidFill>
              <a:srgbClr val="000000"/>
            </a:solidFill>
            <a:prstDash val="solid"/>
            <a:round/>
            <a:headEnd type="none" w="med" len="med"/>
            <a:tailEnd type="triangle"/>
          </a:ln>
          <a:effectLst/>
        </p:spPr>
      </p:cxnSp>
      <p:grpSp>
        <p:nvGrpSpPr>
          <p:cNvPr id="34" name="Group 33"/>
          <p:cNvGrpSpPr/>
          <p:nvPr/>
        </p:nvGrpSpPr>
        <p:grpSpPr>
          <a:xfrm>
            <a:off x="1878815" y="3375176"/>
            <a:ext cx="4236031" cy="1567944"/>
            <a:chOff x="1652665" y="3392573"/>
            <a:chExt cx="4236031" cy="1567944"/>
          </a:xfrm>
        </p:grpSpPr>
        <p:sp>
          <p:nvSpPr>
            <p:cNvPr id="28" name="Frame 27"/>
            <p:cNvSpPr/>
            <p:nvPr/>
          </p:nvSpPr>
          <p:spPr bwMode="auto">
            <a:xfrm>
              <a:off x="1652665" y="4355368"/>
              <a:ext cx="3009900" cy="605149"/>
            </a:xfrm>
            <a:prstGeom prst="frame">
              <a:avLst/>
            </a:prstGeom>
            <a:solidFill>
              <a:srgbClr val="FF0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cxnSp>
          <p:nvCxnSpPr>
            <p:cNvPr id="32" name="Straight Arrow Connector 31"/>
            <p:cNvCxnSpPr/>
            <p:nvPr/>
          </p:nvCxnSpPr>
          <p:spPr bwMode="auto">
            <a:xfrm flipV="1">
              <a:off x="4602899" y="3392573"/>
              <a:ext cx="1285797" cy="1005412"/>
            </a:xfrm>
            <a:prstGeom prst="straightConnector1">
              <a:avLst/>
            </a:prstGeom>
            <a:solidFill>
              <a:srgbClr val="DDDDDD"/>
            </a:solidFill>
            <a:ln w="19050" cap="flat" cmpd="sng" algn="ctr">
              <a:solidFill>
                <a:srgbClr val="FF0000"/>
              </a:solidFill>
              <a:prstDash val="solid"/>
              <a:round/>
              <a:headEnd type="none" w="med" len="med"/>
              <a:tailEnd type="triangle"/>
            </a:ln>
            <a:effectLst/>
          </p:spPr>
        </p:cxnSp>
      </p:grpSp>
      <p:cxnSp>
        <p:nvCxnSpPr>
          <p:cNvPr id="36" name="Straight Arrow Connector 35"/>
          <p:cNvCxnSpPr/>
          <p:nvPr/>
        </p:nvCxnSpPr>
        <p:spPr bwMode="auto">
          <a:xfrm>
            <a:off x="1848126" y="3799337"/>
            <a:ext cx="4005774" cy="236955"/>
          </a:xfrm>
          <a:prstGeom prst="straightConnector1">
            <a:avLst/>
          </a:prstGeom>
          <a:solidFill>
            <a:srgbClr val="DDDDDD"/>
          </a:solidFill>
          <a:ln w="19050" cap="flat" cmpd="sng" algn="ctr">
            <a:solidFill>
              <a:srgbClr val="000000"/>
            </a:solidFill>
            <a:prstDash val="solid"/>
            <a:round/>
            <a:headEnd type="none" w="med" len="med"/>
            <a:tailEnd type="triangle"/>
          </a:ln>
          <a:effectLst/>
        </p:spPr>
      </p:cxnSp>
      <p:sp>
        <p:nvSpPr>
          <p:cNvPr id="38" name="Title 37"/>
          <p:cNvSpPr>
            <a:spLocks noGrp="1"/>
          </p:cNvSpPr>
          <p:nvPr>
            <p:ph type="title"/>
          </p:nvPr>
        </p:nvSpPr>
        <p:spPr/>
        <p:txBody>
          <a:bodyPr/>
          <a:lstStyle/>
          <a:p>
            <a:r>
              <a:rPr lang="en-US" dirty="0">
                <a:ea typeface="ＭＳ Ｐゴシック" charset="-128"/>
              </a:rPr>
              <a:t>DCT / Quantization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9" presetClass="emph" presetSubtype="0" fill="hold" nodeType="withEffect">
                                  <p:stCondLst>
                                    <p:cond delay="0"/>
                                  </p:stCondLst>
                                  <p:childTnLst>
                                    <p:animClr clrSpc="rgb" dir="cw">
                                      <p:cBhvr override="childStyle">
                                        <p:cTn id="8" dur="500" fill="hold"/>
                                        <p:tgtEl>
                                          <p:spTgt spid="2">
                                            <p:txEl>
                                              <p:pRg st="1" end="1"/>
                                            </p:txEl>
                                          </p:spTgt>
                                        </p:tgtEl>
                                        <p:attrNameLst>
                                          <p:attrName>style.color</p:attrName>
                                        </p:attrNameLst>
                                      </p:cBhvr>
                                      <p:to>
                                        <a:schemeClr val="tx2"/>
                                      </p:to>
                                    </p:animClr>
                                    <p:animClr clrSpc="rgb" dir="cw">
                                      <p:cBhvr>
                                        <p:cTn id="9" dur="500" fill="hold"/>
                                        <p:tgtEl>
                                          <p:spTgt spid="2">
                                            <p:txEl>
                                              <p:pRg st="1" end="1"/>
                                            </p:txEl>
                                          </p:spTgt>
                                        </p:tgtEl>
                                        <p:attrNameLst>
                                          <p:attrName>fillcolor</p:attrName>
                                        </p:attrNameLst>
                                      </p:cBhvr>
                                      <p:to>
                                        <a:schemeClr val="tx2"/>
                                      </p:to>
                                    </p:animClr>
                                    <p:set>
                                      <p:cBhvr>
                                        <p:cTn id="10" dur="500" fill="hold"/>
                                        <p:tgtEl>
                                          <p:spTgt spid="2">
                                            <p:txEl>
                                              <p:pRg st="1" end="1"/>
                                            </p:txEl>
                                          </p:spTgt>
                                        </p:tgtEl>
                                        <p:attrNameLst>
                                          <p:attrName>fill.type</p:attrName>
                                        </p:attrNameLst>
                                      </p:cBhvr>
                                      <p:to>
                                        <p:strVal val="solid"/>
                                      </p:to>
                                    </p:set>
                                    <p:set>
                                      <p:cBhvr>
                                        <p:cTn id="11" dur="500" fill="hold"/>
                                        <p:tgtEl>
                                          <p:spTgt spid="2">
                                            <p:txEl>
                                              <p:pRg st="1" end="1"/>
                                            </p:txEl>
                                          </p:spTgt>
                                        </p:tgtEl>
                                        <p:attrNameLst>
                                          <p:attrName>fill.on</p:attrName>
                                        </p:attrNameLst>
                                      </p:cBhvr>
                                      <p:to>
                                        <p:strVal val="true"/>
                                      </p:to>
                                    </p:set>
                                  </p:childTnLst>
                                </p:cTn>
                              </p:par>
                              <p:par>
                                <p:cTn id="12" presetID="19" presetClass="emph" presetSubtype="0" fill="hold" nodeType="withEffect">
                                  <p:stCondLst>
                                    <p:cond delay="0"/>
                                  </p:stCondLst>
                                  <p:childTnLst>
                                    <p:animClr clrSpc="rgb" dir="cw">
                                      <p:cBhvr override="childStyle">
                                        <p:cTn id="13" dur="500" fill="hold"/>
                                        <p:tgtEl>
                                          <p:spTgt spid="2">
                                            <p:txEl>
                                              <p:pRg st="2" end="2"/>
                                            </p:txEl>
                                          </p:spTgt>
                                        </p:tgtEl>
                                        <p:attrNameLst>
                                          <p:attrName>style.color</p:attrName>
                                        </p:attrNameLst>
                                      </p:cBhvr>
                                      <p:to>
                                        <a:schemeClr val="tx2"/>
                                      </p:to>
                                    </p:animClr>
                                    <p:animClr clrSpc="rgb" dir="cw">
                                      <p:cBhvr>
                                        <p:cTn id="14" dur="500" fill="hold"/>
                                        <p:tgtEl>
                                          <p:spTgt spid="2">
                                            <p:txEl>
                                              <p:pRg st="2" end="2"/>
                                            </p:txEl>
                                          </p:spTgt>
                                        </p:tgtEl>
                                        <p:attrNameLst>
                                          <p:attrName>fillcolor</p:attrName>
                                        </p:attrNameLst>
                                      </p:cBhvr>
                                      <p:to>
                                        <a:schemeClr val="tx2"/>
                                      </p:to>
                                    </p:animClr>
                                    <p:set>
                                      <p:cBhvr>
                                        <p:cTn id="15" dur="500" fill="hold"/>
                                        <p:tgtEl>
                                          <p:spTgt spid="2">
                                            <p:txEl>
                                              <p:pRg st="2" end="2"/>
                                            </p:txEl>
                                          </p:spTgt>
                                        </p:tgtEl>
                                        <p:attrNameLst>
                                          <p:attrName>fill.type</p:attrName>
                                        </p:attrNameLst>
                                      </p:cBhvr>
                                      <p:to>
                                        <p:strVal val="solid"/>
                                      </p:to>
                                    </p:set>
                                    <p:set>
                                      <p:cBhvr>
                                        <p:cTn id="16" dur="500" fill="hold"/>
                                        <p:tgtEl>
                                          <p:spTgt spid="2">
                                            <p:txEl>
                                              <p:pRg st="2" end="2"/>
                                            </p:txEl>
                                          </p:spTgt>
                                        </p:tgtEl>
                                        <p:attrNameLst>
                                          <p:attrName>fill.on</p:attrName>
                                        </p:attrNameLst>
                                      </p:cBhvr>
                                      <p:to>
                                        <p:strVal val="true"/>
                                      </p:to>
                                    </p:set>
                                  </p:childTnLst>
                                </p:cTn>
                              </p:par>
                              <p:par>
                                <p:cTn id="17" presetID="19" presetClass="emph" presetSubtype="0" fill="hold" nodeType="withEffect">
                                  <p:stCondLst>
                                    <p:cond delay="0"/>
                                  </p:stCondLst>
                                  <p:childTnLst>
                                    <p:animClr clrSpc="rgb" dir="cw">
                                      <p:cBhvr override="childStyle">
                                        <p:cTn id="18" dur="500" fill="hold"/>
                                        <p:tgtEl>
                                          <p:spTgt spid="2">
                                            <p:txEl>
                                              <p:pRg st="3" end="3"/>
                                            </p:txEl>
                                          </p:spTgt>
                                        </p:tgtEl>
                                        <p:attrNameLst>
                                          <p:attrName>style.color</p:attrName>
                                        </p:attrNameLst>
                                      </p:cBhvr>
                                      <p:to>
                                        <a:schemeClr val="tx2"/>
                                      </p:to>
                                    </p:animClr>
                                    <p:animClr clrSpc="rgb" dir="cw">
                                      <p:cBhvr>
                                        <p:cTn id="19" dur="500" fill="hold"/>
                                        <p:tgtEl>
                                          <p:spTgt spid="2">
                                            <p:txEl>
                                              <p:pRg st="3" end="3"/>
                                            </p:txEl>
                                          </p:spTgt>
                                        </p:tgtEl>
                                        <p:attrNameLst>
                                          <p:attrName>fillcolor</p:attrName>
                                        </p:attrNameLst>
                                      </p:cBhvr>
                                      <p:to>
                                        <a:schemeClr val="tx2"/>
                                      </p:to>
                                    </p:animClr>
                                    <p:set>
                                      <p:cBhvr>
                                        <p:cTn id="20" dur="500" fill="hold"/>
                                        <p:tgtEl>
                                          <p:spTgt spid="2">
                                            <p:txEl>
                                              <p:pRg st="3" end="3"/>
                                            </p:txEl>
                                          </p:spTgt>
                                        </p:tgtEl>
                                        <p:attrNameLst>
                                          <p:attrName>fill.type</p:attrName>
                                        </p:attrNameLst>
                                      </p:cBhvr>
                                      <p:to>
                                        <p:strVal val="solid"/>
                                      </p:to>
                                    </p:set>
                                    <p:set>
                                      <p:cBhvr>
                                        <p:cTn id="21" dur="500" fill="hold"/>
                                        <p:tgtEl>
                                          <p:spTgt spid="2">
                                            <p:txEl>
                                              <p:pRg st="3" end="3"/>
                                            </p:txEl>
                                          </p:spTgt>
                                        </p:tgtEl>
                                        <p:attrNameLst>
                                          <p:attrName>fill.on</p:attrName>
                                        </p:attrNameLst>
                                      </p:cBhvr>
                                      <p:to>
                                        <p:strVal val="true"/>
                                      </p:to>
                                    </p:set>
                                  </p:childTnLst>
                                </p:cTn>
                              </p:par>
                              <p:par>
                                <p:cTn id="22" presetID="19" presetClass="emph" presetSubtype="0" fill="hold" nodeType="withEffect">
                                  <p:stCondLst>
                                    <p:cond delay="0"/>
                                  </p:stCondLst>
                                  <p:childTnLst>
                                    <p:animClr clrSpc="rgb" dir="cw">
                                      <p:cBhvr override="childStyle">
                                        <p:cTn id="23" dur="500" fill="hold"/>
                                        <p:tgtEl>
                                          <p:spTgt spid="2">
                                            <p:txEl>
                                              <p:pRg st="4" end="4"/>
                                            </p:txEl>
                                          </p:spTgt>
                                        </p:tgtEl>
                                        <p:attrNameLst>
                                          <p:attrName>style.color</p:attrName>
                                        </p:attrNameLst>
                                      </p:cBhvr>
                                      <p:to>
                                        <a:schemeClr val="tx2"/>
                                      </p:to>
                                    </p:animClr>
                                    <p:animClr clrSpc="rgb" dir="cw">
                                      <p:cBhvr>
                                        <p:cTn id="24" dur="500" fill="hold"/>
                                        <p:tgtEl>
                                          <p:spTgt spid="2">
                                            <p:txEl>
                                              <p:pRg st="4" end="4"/>
                                            </p:txEl>
                                          </p:spTgt>
                                        </p:tgtEl>
                                        <p:attrNameLst>
                                          <p:attrName>fillcolor</p:attrName>
                                        </p:attrNameLst>
                                      </p:cBhvr>
                                      <p:to>
                                        <a:schemeClr val="tx2"/>
                                      </p:to>
                                    </p:animClr>
                                    <p:set>
                                      <p:cBhvr>
                                        <p:cTn id="25" dur="500" fill="hold"/>
                                        <p:tgtEl>
                                          <p:spTgt spid="2">
                                            <p:txEl>
                                              <p:pRg st="4" end="4"/>
                                            </p:txEl>
                                          </p:spTgt>
                                        </p:tgtEl>
                                        <p:attrNameLst>
                                          <p:attrName>fill.type</p:attrName>
                                        </p:attrNameLst>
                                      </p:cBhvr>
                                      <p:to>
                                        <p:strVal val="solid"/>
                                      </p:to>
                                    </p:set>
                                    <p:set>
                                      <p:cBhvr>
                                        <p:cTn id="26" dur="500" fill="hold"/>
                                        <p:tgtEl>
                                          <p:spTgt spid="2">
                                            <p:txEl>
                                              <p:pRg st="4" end="4"/>
                                            </p:txEl>
                                          </p:spTgt>
                                        </p:tgtEl>
                                        <p:attrNameLst>
                                          <p:attrName>fill.on</p:attrName>
                                        </p:attrNameLst>
                                      </p:cBhvr>
                                      <p:to>
                                        <p:strVal val="true"/>
                                      </p:to>
                                    </p:set>
                                  </p:childTnLst>
                                </p:cTn>
                              </p:par>
                              <p:par>
                                <p:cTn id="27" presetID="3" presetClass="emph" presetSubtype="2" fill="hold" nodeType="withEffect">
                                  <p:stCondLst>
                                    <p:cond delay="0"/>
                                  </p:stCondLst>
                                  <p:childTnLst>
                                    <p:animClr clrSpc="rgb" dir="cw">
                                      <p:cBhvr override="childStyle">
                                        <p:cTn id="28" dur="2000" fill="hold"/>
                                        <p:tgtEl>
                                          <p:spTgt spid="2">
                                            <p:txEl>
                                              <p:pRg st="27" end="27"/>
                                            </p:txEl>
                                          </p:spTgt>
                                        </p:tgtEl>
                                        <p:attrNameLst>
                                          <p:attrName>style.color</p:attrName>
                                        </p:attrNameLst>
                                      </p:cBhvr>
                                      <p:to>
                                        <a:schemeClr val="tx2"/>
                                      </p:to>
                                    </p:animClr>
                                  </p:childTnLst>
                                </p:cTn>
                              </p:par>
                              <p:par>
                                <p:cTn id="29" presetID="3" presetClass="emph" presetSubtype="2" fill="hold" nodeType="withEffect">
                                  <p:stCondLst>
                                    <p:cond delay="0"/>
                                  </p:stCondLst>
                                  <p:childTnLst>
                                    <p:animClr clrSpc="rgb" dir="cw">
                                      <p:cBhvr override="childStyle">
                                        <p:cTn id="30" dur="2000" fill="hold"/>
                                        <p:tgtEl>
                                          <p:spTgt spid="2">
                                            <p:txEl>
                                              <p:pRg st="28" end="28"/>
                                            </p:txEl>
                                          </p:spTgt>
                                        </p:tgtEl>
                                        <p:attrNameLst>
                                          <p:attrName>style.color</p:attrName>
                                        </p:attrNameLst>
                                      </p:cBhvr>
                                      <p:to>
                                        <a:schemeClr val="tx2"/>
                                      </p:to>
                                    </p:animClr>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par>
                                <p:cTn id="36" presetID="3" presetClass="emph" presetSubtype="2" fill="hold" nodeType="withEffect">
                                  <p:stCondLst>
                                    <p:cond delay="0"/>
                                  </p:stCondLst>
                                  <p:childTnLst>
                                    <p:animClr clrSpc="rgb" dir="cw">
                                      <p:cBhvr override="childStyle">
                                        <p:cTn id="37" dur="2000" fill="hold"/>
                                        <p:tgtEl>
                                          <p:spTgt spid="2">
                                            <p:txEl>
                                              <p:pRg st="6" end="6"/>
                                            </p:txEl>
                                          </p:spTgt>
                                        </p:tgtEl>
                                        <p:attrNameLst>
                                          <p:attrName>style.color</p:attrName>
                                        </p:attrNameLst>
                                      </p:cBhvr>
                                      <p:to>
                                        <a:schemeClr val="hlink"/>
                                      </p:to>
                                    </p:animClr>
                                  </p:childTnLst>
                                </p:cTn>
                              </p:par>
                              <p:par>
                                <p:cTn id="38" presetID="3" presetClass="emph" presetSubtype="2" fill="hold" nodeType="withEffect">
                                  <p:stCondLst>
                                    <p:cond delay="0"/>
                                  </p:stCondLst>
                                  <p:childTnLst>
                                    <p:animClr clrSpc="rgb" dir="cw">
                                      <p:cBhvr override="childStyle">
                                        <p:cTn id="39" dur="2000" fill="hold"/>
                                        <p:tgtEl>
                                          <p:spTgt spid="2">
                                            <p:txEl>
                                              <p:pRg st="7" end="7"/>
                                            </p:txEl>
                                          </p:spTgt>
                                        </p:tgtEl>
                                        <p:attrNameLst>
                                          <p:attrName>style.color</p:attrName>
                                        </p:attrNameLst>
                                      </p:cBhvr>
                                      <p:to>
                                        <a:schemeClr val="hlink"/>
                                      </p:to>
                                    </p:animClr>
                                  </p:childTnLst>
                                </p:cTn>
                              </p:par>
                              <p:par>
                                <p:cTn id="40" presetID="3" presetClass="emph" presetSubtype="2" fill="hold" nodeType="withEffect">
                                  <p:stCondLst>
                                    <p:cond delay="0"/>
                                  </p:stCondLst>
                                  <p:childTnLst>
                                    <p:animClr clrSpc="rgb" dir="cw">
                                      <p:cBhvr override="childStyle">
                                        <p:cTn id="41" dur="2000" fill="hold"/>
                                        <p:tgtEl>
                                          <p:spTgt spid="2">
                                            <p:txEl>
                                              <p:pRg st="8" end="8"/>
                                            </p:txEl>
                                          </p:spTgt>
                                        </p:tgtEl>
                                        <p:attrNameLst>
                                          <p:attrName>style.color</p:attrName>
                                        </p:attrNameLst>
                                      </p:cBhvr>
                                      <p:to>
                                        <a:schemeClr val="hlink"/>
                                      </p:to>
                                    </p:animClr>
                                  </p:childTnLst>
                                </p:cTn>
                              </p:par>
                              <p:par>
                                <p:cTn id="42" presetID="3" presetClass="emph" presetSubtype="2" fill="hold" nodeType="withEffect">
                                  <p:stCondLst>
                                    <p:cond delay="0"/>
                                  </p:stCondLst>
                                  <p:childTnLst>
                                    <p:animClr clrSpc="rgb" dir="cw">
                                      <p:cBhvr override="childStyle">
                                        <p:cTn id="43" dur="2000" fill="hold"/>
                                        <p:tgtEl>
                                          <p:spTgt spid="2">
                                            <p:txEl>
                                              <p:pRg st="9" end="9"/>
                                            </p:txEl>
                                          </p:spTgt>
                                        </p:tgtEl>
                                        <p:attrNameLst>
                                          <p:attrName>style.color</p:attrName>
                                        </p:attrNameLst>
                                      </p:cBhvr>
                                      <p:to>
                                        <a:schemeClr val="hlink"/>
                                      </p:to>
                                    </p:animClr>
                                  </p:childTnLst>
                                </p:cTn>
                              </p:par>
                              <p:par>
                                <p:cTn id="44" presetID="3" presetClass="emph" presetSubtype="2" fill="hold" nodeType="withEffect">
                                  <p:stCondLst>
                                    <p:cond delay="0"/>
                                  </p:stCondLst>
                                  <p:childTnLst>
                                    <p:animClr clrSpc="rgb" dir="cw">
                                      <p:cBhvr override="childStyle">
                                        <p:cTn id="45" dur="2000" fill="hold"/>
                                        <p:tgtEl>
                                          <p:spTgt spid="2">
                                            <p:txEl>
                                              <p:pRg st="10" end="10"/>
                                            </p:txEl>
                                          </p:spTgt>
                                        </p:tgtEl>
                                        <p:attrNameLst>
                                          <p:attrName>style.color</p:attrName>
                                        </p:attrNameLst>
                                      </p:cBhvr>
                                      <p:to>
                                        <a:schemeClr val="hlink"/>
                                      </p:to>
                                    </p:animClr>
                                  </p:childTnLst>
                                </p:cTn>
                              </p:par>
                              <p:par>
                                <p:cTn id="46" presetID="3" presetClass="emph" presetSubtype="2" fill="hold" nodeType="withEffect">
                                  <p:stCondLst>
                                    <p:cond delay="0"/>
                                  </p:stCondLst>
                                  <p:childTnLst>
                                    <p:animClr clrSpc="rgb" dir="cw">
                                      <p:cBhvr override="childStyle">
                                        <p:cTn id="47" dur="2000" fill="hold"/>
                                        <p:tgtEl>
                                          <p:spTgt spid="2">
                                            <p:txEl>
                                              <p:pRg st="25" end="25"/>
                                            </p:txEl>
                                          </p:spTgt>
                                        </p:tgtEl>
                                        <p:attrNameLst>
                                          <p:attrName>style.color</p:attrName>
                                        </p:attrNameLst>
                                      </p:cBhvr>
                                      <p:to>
                                        <a:schemeClr val="hlink"/>
                                      </p:to>
                                    </p:animClr>
                                  </p:childTnLst>
                                </p:cTn>
                              </p:par>
                              <p:par>
                                <p:cTn id="48" presetID="3" presetClass="emph" presetSubtype="2" fill="hold" nodeType="withEffect">
                                  <p:stCondLst>
                                    <p:cond delay="0"/>
                                  </p:stCondLst>
                                  <p:childTnLst>
                                    <p:animClr clrSpc="rgb" dir="cw">
                                      <p:cBhvr override="childStyle">
                                        <p:cTn id="49" dur="2000" fill="hold"/>
                                        <p:tgtEl>
                                          <p:spTgt spid="2">
                                            <p:txEl>
                                              <p:pRg st="26" end="26"/>
                                            </p:txEl>
                                          </p:spTgt>
                                        </p:tgtEl>
                                        <p:attrNameLst>
                                          <p:attrName>style.color</p:attrName>
                                        </p:attrNameLst>
                                      </p:cBhvr>
                                      <p:to>
                                        <a:schemeClr val="hlink"/>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up)">
                                      <p:cBhvr>
                                        <p:cTn id="54" dur="500"/>
                                        <p:tgtEl>
                                          <p:spTgt spid="14"/>
                                        </p:tgtEl>
                                      </p:cBhvr>
                                    </p:animEffect>
                                  </p:childTnLst>
                                </p:cTn>
                              </p:par>
                            </p:childTnLst>
                          </p:cTn>
                        </p:par>
                        <p:par>
                          <p:cTn id="55" fill="hold">
                            <p:stCondLst>
                              <p:cond delay="500"/>
                            </p:stCondLst>
                            <p:childTnLst>
                              <p:par>
                                <p:cTn id="56" presetID="1" presetClass="entr" presetSubtype="0"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childTnLst>
                                </p:cTn>
                              </p:par>
                              <p:par>
                                <p:cTn id="58" presetID="1" presetClass="exit" presetSubtype="0" fill="hold" grpId="0" nodeType="withEffect">
                                  <p:stCondLst>
                                    <p:cond delay="0"/>
                                  </p:stCondLst>
                                  <p:childTnLst>
                                    <p:set>
                                      <p:cBhvr>
                                        <p:cTn id="59" dur="1" fill="hold">
                                          <p:stCondLst>
                                            <p:cond delay="0"/>
                                          </p:stCondLst>
                                        </p:cTn>
                                        <p:tgtEl>
                                          <p:spTgt spid="29"/>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down)">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down)">
                                      <p:cBhvr>
                                        <p:cTn id="69" dur="500"/>
                                        <p:tgtEl>
                                          <p:spTgt spid="30"/>
                                        </p:tgtEl>
                                      </p:cBhvr>
                                    </p:animEffect>
                                  </p:childTnLst>
                                </p:cTn>
                              </p:par>
                              <p:par>
                                <p:cTn id="70" presetID="1" presetClass="exit" presetSubtype="0" fill="hold" nodeType="withEffect">
                                  <p:stCondLst>
                                    <p:cond delay="0"/>
                                  </p:stCondLst>
                                  <p:childTnLst>
                                    <p:set>
                                      <p:cBhvr>
                                        <p:cTn id="71" dur="1" fill="hold">
                                          <p:stCondLst>
                                            <p:cond delay="0"/>
                                          </p:stCondLst>
                                        </p:cTn>
                                        <p:tgtEl>
                                          <p:spTgt spid="16"/>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down)">
                                      <p:cBhvr>
                                        <p:cTn id="76" dur="500"/>
                                        <p:tgtEl>
                                          <p:spTgt spid="34"/>
                                        </p:tgtEl>
                                      </p:cBhvr>
                                    </p:animEffect>
                                  </p:childTnLst>
                                </p:cTn>
                              </p:par>
                              <p:par>
                                <p:cTn id="77" presetID="1" presetClass="exit" presetSubtype="0" fill="hold" nodeType="withEffect">
                                  <p:stCondLst>
                                    <p:cond delay="0"/>
                                  </p:stCondLst>
                                  <p:childTnLst>
                                    <p:set>
                                      <p:cBhvr>
                                        <p:cTn id="78" dur="1" fill="hold">
                                          <p:stCondLst>
                                            <p:cond delay="0"/>
                                          </p:stCondLst>
                                        </p:cTn>
                                        <p:tgtEl>
                                          <p:spTgt spid="3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left)">
                                      <p:cBhvr>
                                        <p:cTn id="83" dur="500"/>
                                        <p:tgtEl>
                                          <p:spTgt spid="36"/>
                                        </p:tgtEl>
                                      </p:cBhvr>
                                    </p:animEffect>
                                  </p:childTnLst>
                                </p:cTn>
                              </p:par>
                              <p:par>
                                <p:cTn id="84" presetID="1" presetClass="exit" presetSubtype="0" fill="hold" nodeType="withEffect">
                                  <p:stCondLst>
                                    <p:cond delay="0"/>
                                  </p:stCondLst>
                                  <p:childTnLst>
                                    <p:set>
                                      <p:cBhvr>
                                        <p:cTn id="85" dur="1" fill="hold">
                                          <p:stCondLst>
                                            <p:cond delay="0"/>
                                          </p:stCondLst>
                                        </p:cTn>
                                        <p:tgtEl>
                                          <p:spTgt spid="34"/>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11"/>
                                        </p:tgtEl>
                                        <p:attrNameLst>
                                          <p:attrName>style.visibility</p:attrName>
                                        </p:attrNameLst>
                                      </p:cBhvr>
                                      <p:to>
                                        <p:strVal val="visible"/>
                                      </p:to>
                                    </p:set>
                                  </p:childTnLst>
                                </p:cTn>
                              </p:par>
                              <p:par>
                                <p:cTn id="90" presetID="1" presetClass="exit" presetSubtype="0" fill="hold" grpId="0" nodeType="withEffect">
                                  <p:stCondLst>
                                    <p:cond delay="0"/>
                                  </p:stCondLst>
                                  <p:childTnLst>
                                    <p:set>
                                      <p:cBhvr>
                                        <p:cTn id="91" dur="1" fill="hold">
                                          <p:stCondLst>
                                            <p:cond delay="0"/>
                                          </p:stCondLst>
                                        </p:cTn>
                                        <p:tgtEl>
                                          <p:spTgt spid="26"/>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rcRect t="25554" b="50053"/>
          <a:stretch>
            <a:fillRect/>
          </a:stretch>
        </p:blipFill>
        <p:spPr bwMode="auto">
          <a:xfrm>
            <a:off x="105117" y="849868"/>
            <a:ext cx="2304290" cy="1672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9" name="Table 18"/>
          <p:cNvGraphicFramePr>
            <a:graphicFrameLocks noGrp="1"/>
          </p:cNvGraphicFramePr>
          <p:nvPr>
            <p:extLst>
              <p:ext uri="{D42A27DB-BD31-4B8C-83A1-F6EECF244321}">
                <p14:modId xmlns:p14="http://schemas.microsoft.com/office/powerpoint/2010/main" val="2793494304"/>
              </p:ext>
            </p:extLst>
          </p:nvPr>
        </p:nvGraphicFramePr>
        <p:xfrm>
          <a:off x="116229" y="847277"/>
          <a:ext cx="2291080" cy="1676400"/>
        </p:xfrm>
        <a:graphic>
          <a:graphicData uri="http://schemas.openxmlformats.org/drawingml/2006/table">
            <a:tbl>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gridCol w="208280">
                  <a:extLst>
                    <a:ext uri="{9D8B030D-6E8A-4147-A177-3AD203B41FA5}">
                      <a16:colId xmlns:a16="http://schemas.microsoft.com/office/drawing/2014/main" val="20008"/>
                    </a:ext>
                  </a:extLst>
                </a:gridCol>
                <a:gridCol w="208280">
                  <a:extLst>
                    <a:ext uri="{9D8B030D-6E8A-4147-A177-3AD203B41FA5}">
                      <a16:colId xmlns:a16="http://schemas.microsoft.com/office/drawing/2014/main" val="20009"/>
                    </a:ext>
                  </a:extLst>
                </a:gridCol>
                <a:gridCol w="208280">
                  <a:extLst>
                    <a:ext uri="{9D8B030D-6E8A-4147-A177-3AD203B41FA5}">
                      <a16:colId xmlns:a16="http://schemas.microsoft.com/office/drawing/2014/main" val="20010"/>
                    </a:ext>
                  </a:extLst>
                </a:gridCol>
              </a:tblGrid>
              <a:tr h="201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1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1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1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01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TextBox 1"/>
          <p:cNvSpPr txBox="1"/>
          <p:nvPr/>
        </p:nvSpPr>
        <p:spPr>
          <a:xfrm>
            <a:off x="5148428" y="1030257"/>
            <a:ext cx="4048858" cy="4499695"/>
          </a:xfrm>
          <a:prstGeom prst="rect">
            <a:avLst/>
          </a:prstGeom>
          <a:noFill/>
        </p:spPr>
        <p:txBody>
          <a:bodyPr wrap="square" rtlCol="0">
            <a:spAutoFit/>
          </a:bodyPr>
          <a:lstStyle/>
          <a:p>
            <a:r>
              <a:rPr lang="en-US" sz="800" dirty="0"/>
              <a:t>// Make 8x8 block of the entire picture</a:t>
            </a:r>
          </a:p>
          <a:p>
            <a:r>
              <a:rPr lang="en-US" sz="800" dirty="0"/>
              <a:t>for(y = 0; y &lt; height; y += 8)</a:t>
            </a:r>
          </a:p>
          <a:p>
            <a:r>
              <a:rPr lang="en-US" sz="800" dirty="0"/>
              <a:t>    {</a:t>
            </a:r>
          </a:p>
          <a:p>
            <a:r>
              <a:rPr lang="en-US" sz="800" dirty="0"/>
              <a:t>        for(x = 0; x &lt; width; x += 8)</a:t>
            </a:r>
          </a:p>
          <a:p>
            <a:r>
              <a:rPr lang="en-US" sz="800" dirty="0"/>
              <a:t>        {</a:t>
            </a:r>
          </a:p>
          <a:p>
            <a:r>
              <a:rPr lang="en-US" sz="800" dirty="0"/>
              <a:t>            …</a:t>
            </a:r>
          </a:p>
          <a:p>
            <a:r>
              <a:rPr lang="en-US" sz="800" dirty="0"/>
              <a:t>            //Loop through all elements of the block</a:t>
            </a:r>
          </a:p>
          <a:p>
            <a:r>
              <a:rPr lang="en-US" sz="800" dirty="0"/>
              <a:t>            for(u = 0; u &lt; 8; ++u)</a:t>
            </a:r>
          </a:p>
          <a:p>
            <a:r>
              <a:rPr lang="en-US" sz="800" dirty="0"/>
              <a:t>            {</a:t>
            </a:r>
          </a:p>
          <a:p>
            <a:r>
              <a:rPr lang="en-US" sz="800" dirty="0"/>
              <a:t>                for(v = 0; v &lt; 8; ++v)</a:t>
            </a:r>
          </a:p>
          <a:p>
            <a:r>
              <a:rPr lang="en-US" sz="800" dirty="0"/>
              <a:t>                {</a:t>
            </a:r>
          </a:p>
          <a:p>
            <a:r>
              <a:rPr lang="en-US" sz="800" dirty="0"/>
              <a:t>                   </a:t>
            </a:r>
            <a:r>
              <a:rPr lang="en-US" sz="800" dirty="0">
                <a:solidFill>
                  <a:srgbClr val="008000"/>
                </a:solidFill>
              </a:rPr>
              <a:t> for(j = 0; j &lt; </a:t>
            </a:r>
            <a:r>
              <a:rPr lang="en-US" sz="800" dirty="0" err="1">
                <a:solidFill>
                  <a:srgbClr val="008000"/>
                </a:solidFill>
              </a:rPr>
              <a:t>jj</a:t>
            </a:r>
            <a:r>
              <a:rPr lang="en-US" sz="800" dirty="0">
                <a:solidFill>
                  <a:srgbClr val="008000"/>
                </a:solidFill>
              </a:rPr>
              <a:t>; ++j)  // Inner DCT</a:t>
            </a:r>
          </a:p>
          <a:p>
            <a:r>
              <a:rPr lang="en-US" sz="800" dirty="0">
                <a:solidFill>
                  <a:srgbClr val="008000"/>
                </a:solidFill>
              </a:rPr>
              <a:t>                        for(</a:t>
            </a:r>
            <a:r>
              <a:rPr lang="en-US" sz="800" dirty="0" err="1">
                <a:solidFill>
                  <a:srgbClr val="008000"/>
                </a:solidFill>
              </a:rPr>
              <a:t>i</a:t>
            </a:r>
            <a:r>
              <a:rPr lang="en-US" sz="800" dirty="0">
                <a:solidFill>
                  <a:srgbClr val="008000"/>
                </a:solidFill>
              </a:rPr>
              <a:t> = 0; </a:t>
            </a:r>
            <a:r>
              <a:rPr lang="en-US" sz="800" dirty="0" err="1">
                <a:solidFill>
                  <a:srgbClr val="008000"/>
                </a:solidFill>
              </a:rPr>
              <a:t>i</a:t>
            </a:r>
            <a:r>
              <a:rPr lang="en-US" sz="800" dirty="0">
                <a:solidFill>
                  <a:srgbClr val="008000"/>
                </a:solidFill>
              </a:rPr>
              <a:t> &lt; ii; ++</a:t>
            </a:r>
            <a:r>
              <a:rPr lang="en-US" sz="800" dirty="0" err="1">
                <a:solidFill>
                  <a:srgbClr val="008000"/>
                </a:solidFill>
              </a:rPr>
              <a:t>i</a:t>
            </a:r>
            <a:r>
              <a:rPr lang="en-US" sz="800" dirty="0">
                <a:solidFill>
                  <a:srgbClr val="008000"/>
                </a:solidFill>
              </a:rPr>
              <a:t>)</a:t>
            </a:r>
          </a:p>
          <a:p>
            <a:r>
              <a:rPr lang="en-US" sz="800" dirty="0">
                <a:solidFill>
                  <a:srgbClr val="008000"/>
                </a:solidFill>
              </a:rPr>
              <a:t>                        {   // Inner sum of DCT</a:t>
            </a:r>
          </a:p>
          <a:p>
            <a:r>
              <a:rPr lang="en-US" sz="800" dirty="0">
                <a:solidFill>
                  <a:srgbClr val="008000"/>
                </a:solidFill>
              </a:rPr>
              <a:t>                            float </a:t>
            </a:r>
            <a:r>
              <a:rPr lang="en-US" sz="800" dirty="0" err="1">
                <a:solidFill>
                  <a:srgbClr val="008000"/>
                </a:solidFill>
              </a:rPr>
              <a:t>coeff</a:t>
            </a:r>
            <a:r>
              <a:rPr lang="en-US" sz="800" dirty="0">
                <a:solidFill>
                  <a:srgbClr val="008000"/>
                </a:solidFill>
              </a:rPr>
              <a:t> = </a:t>
            </a:r>
            <a:r>
              <a:rPr lang="en-US" sz="800" dirty="0" err="1">
                <a:solidFill>
                  <a:srgbClr val="008000"/>
                </a:solidFill>
              </a:rPr>
              <a:t>in_data</a:t>
            </a:r>
            <a:r>
              <a:rPr lang="en-US" sz="800" dirty="0">
                <a:solidFill>
                  <a:srgbClr val="008000"/>
                </a:solidFill>
              </a:rPr>
              <a:t>[(</a:t>
            </a:r>
            <a:r>
              <a:rPr lang="en-US" sz="800" dirty="0" err="1">
                <a:solidFill>
                  <a:srgbClr val="008000"/>
                </a:solidFill>
              </a:rPr>
              <a:t>y+j</a:t>
            </a:r>
            <a:r>
              <a:rPr lang="en-US" sz="800" dirty="0">
                <a:solidFill>
                  <a:srgbClr val="008000"/>
                </a:solidFill>
              </a:rPr>
              <a:t>)*width+(</a:t>
            </a:r>
            <a:r>
              <a:rPr lang="en-US" sz="800" dirty="0" err="1">
                <a:solidFill>
                  <a:srgbClr val="008000"/>
                </a:solidFill>
              </a:rPr>
              <a:t>x+i</a:t>
            </a:r>
            <a:r>
              <a:rPr lang="en-US" sz="800" dirty="0">
                <a:solidFill>
                  <a:srgbClr val="008000"/>
                </a:solidFill>
              </a:rPr>
              <a:t>)] - 128.0f;</a:t>
            </a:r>
          </a:p>
          <a:p>
            <a:r>
              <a:rPr lang="en-US" sz="800" dirty="0">
                <a:solidFill>
                  <a:srgbClr val="008000"/>
                </a:solidFill>
              </a:rPr>
              <a:t>                            </a:t>
            </a:r>
            <a:r>
              <a:rPr lang="en-US" sz="800" dirty="0" err="1">
                <a:solidFill>
                  <a:srgbClr val="008000"/>
                </a:solidFill>
              </a:rPr>
              <a:t>dct</a:t>
            </a:r>
            <a:r>
              <a:rPr lang="en-US" sz="800" dirty="0">
                <a:solidFill>
                  <a:srgbClr val="008000"/>
                </a:solidFill>
              </a:rPr>
              <a:t> += </a:t>
            </a:r>
            <a:r>
              <a:rPr lang="en-US" sz="800" dirty="0" err="1">
                <a:solidFill>
                  <a:srgbClr val="008000"/>
                </a:solidFill>
              </a:rPr>
              <a:t>coeff</a:t>
            </a:r>
            <a:r>
              <a:rPr lang="en-US" sz="800" dirty="0">
                <a:solidFill>
                  <a:srgbClr val="008000"/>
                </a:solidFill>
              </a:rPr>
              <a:t> * (float) (</a:t>
            </a:r>
            <a:r>
              <a:rPr lang="en-US" sz="800" dirty="0" err="1">
                <a:solidFill>
                  <a:srgbClr val="008000"/>
                </a:solidFill>
              </a:rPr>
              <a:t>cos</a:t>
            </a:r>
            <a:r>
              <a:rPr lang="en-US" sz="800" dirty="0">
                <a:solidFill>
                  <a:srgbClr val="008000"/>
                </a:solidFill>
              </a:rPr>
              <a:t>(…) * </a:t>
            </a:r>
            <a:r>
              <a:rPr lang="en-US" sz="800" dirty="0" err="1">
                <a:solidFill>
                  <a:srgbClr val="008000"/>
                </a:solidFill>
              </a:rPr>
              <a:t>cos</a:t>
            </a:r>
            <a:r>
              <a:rPr lang="en-US" sz="800" dirty="0">
                <a:solidFill>
                  <a:srgbClr val="008000"/>
                </a:solidFill>
              </a:rPr>
              <a:t>(…));</a:t>
            </a:r>
          </a:p>
          <a:p>
            <a:r>
              <a:rPr lang="en-US" sz="800" dirty="0">
                <a:solidFill>
                  <a:srgbClr val="008000"/>
                </a:solidFill>
              </a:rPr>
              <a:t>                        }</a:t>
            </a:r>
          </a:p>
          <a:p>
            <a:endParaRPr lang="en-US" sz="800" dirty="0">
              <a:solidFill>
                <a:srgbClr val="008000"/>
              </a:solidFill>
            </a:endParaRPr>
          </a:p>
          <a:p>
            <a:endParaRPr lang="en-US" sz="800" dirty="0">
              <a:solidFill>
                <a:srgbClr val="008000"/>
              </a:solidFill>
            </a:endParaRPr>
          </a:p>
          <a:p>
            <a:r>
              <a:rPr lang="en-US" sz="800" dirty="0">
                <a:solidFill>
                  <a:srgbClr val="008000"/>
                </a:solidFill>
              </a:rPr>
              <a:t>                    float a1 = !u ? ISQRT2 : 1.0f;  float a2 = !v ? ISQRT2 : 1.0f;</a:t>
            </a:r>
          </a:p>
          <a:p>
            <a:r>
              <a:rPr lang="en-US" sz="800" dirty="0">
                <a:solidFill>
                  <a:srgbClr val="008000"/>
                </a:solidFill>
              </a:rPr>
              <a:t>                    /* Scale according to normalizing function */</a:t>
            </a:r>
          </a:p>
          <a:p>
            <a:r>
              <a:rPr lang="en-US" sz="800" dirty="0">
                <a:solidFill>
                  <a:srgbClr val="008000"/>
                </a:solidFill>
              </a:rPr>
              <a:t>                    </a:t>
            </a:r>
            <a:r>
              <a:rPr lang="en-US" sz="800" dirty="0" err="1">
                <a:solidFill>
                  <a:srgbClr val="008000"/>
                </a:solidFill>
              </a:rPr>
              <a:t>dct</a:t>
            </a:r>
            <a:r>
              <a:rPr lang="en-US" sz="800" dirty="0">
                <a:solidFill>
                  <a:srgbClr val="008000"/>
                </a:solidFill>
              </a:rPr>
              <a:t> *= a1*a2/4.0f;</a:t>
            </a:r>
          </a:p>
          <a:p>
            <a:endParaRPr lang="en-US" sz="800" dirty="0"/>
          </a:p>
          <a:p>
            <a:r>
              <a:rPr lang="en-US" sz="800" dirty="0"/>
              <a:t>                   </a:t>
            </a:r>
            <a:r>
              <a:rPr lang="en-US" sz="800" dirty="0">
                <a:solidFill>
                  <a:srgbClr val="0000FF"/>
                </a:solidFill>
              </a:rPr>
              <a:t> /* Quantization */</a:t>
            </a:r>
          </a:p>
          <a:p>
            <a:r>
              <a:rPr lang="en-US" sz="800" dirty="0">
                <a:solidFill>
                  <a:srgbClr val="0000FF"/>
                </a:solidFill>
              </a:rPr>
              <a:t>                    </a:t>
            </a:r>
            <a:r>
              <a:rPr lang="en-US" sz="800" dirty="0" err="1">
                <a:solidFill>
                  <a:srgbClr val="0000FF"/>
                </a:solidFill>
              </a:rPr>
              <a:t>out_data</a:t>
            </a:r>
            <a:r>
              <a:rPr lang="en-US" sz="800" dirty="0">
                <a:solidFill>
                  <a:srgbClr val="0000FF"/>
                </a:solidFill>
              </a:rPr>
              <a:t>[…] = (int16_t)(floor(0.5f + </a:t>
            </a:r>
            <a:r>
              <a:rPr lang="en-US" sz="800" dirty="0" err="1">
                <a:solidFill>
                  <a:srgbClr val="0000FF"/>
                </a:solidFill>
              </a:rPr>
              <a:t>dct</a:t>
            </a:r>
            <a:r>
              <a:rPr lang="en-US" sz="800" dirty="0">
                <a:solidFill>
                  <a:srgbClr val="0000FF"/>
                </a:solidFill>
              </a:rPr>
              <a:t> / (float)(</a:t>
            </a:r>
            <a:r>
              <a:rPr lang="en-US" sz="800" dirty="0" err="1">
                <a:solidFill>
                  <a:srgbClr val="0000FF"/>
                </a:solidFill>
              </a:rPr>
              <a:t>quanti</a:t>
            </a:r>
            <a:r>
              <a:rPr lang="en-US" sz="800" dirty="0">
                <a:solidFill>
                  <a:srgbClr val="0000FF"/>
                </a:solidFill>
              </a:rPr>
              <a:t> […])));</a:t>
            </a:r>
          </a:p>
          <a:p>
            <a:r>
              <a:rPr lang="en-US" sz="800" dirty="0"/>
              <a:t>                }</a:t>
            </a:r>
          </a:p>
          <a:p>
            <a:r>
              <a:rPr lang="en-US" sz="800" dirty="0"/>
              <a:t>            }</a:t>
            </a:r>
          </a:p>
          <a:p>
            <a:r>
              <a:rPr lang="en-US" sz="800" dirty="0"/>
              <a:t>        }</a:t>
            </a:r>
          </a:p>
          <a:p>
            <a:r>
              <a:rPr lang="en-US" sz="800" dirty="0"/>
              <a:t>    }</a:t>
            </a:r>
          </a:p>
          <a:p>
            <a:endParaRPr lang="en-US" sz="80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8434" y="5766999"/>
            <a:ext cx="4775644" cy="378795"/>
          </a:xfrm>
          <a:prstGeom prst="rect">
            <a:avLst/>
          </a:prstGeom>
          <a:noFill/>
          <a:ln w="28575" cmpd="sng">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363822" y="1382413"/>
            <a:ext cx="3392508" cy="1585790"/>
            <a:chOff x="1363822" y="1382413"/>
            <a:chExt cx="3392508" cy="1585790"/>
          </a:xfrm>
        </p:grpSpPr>
        <p:sp>
          <p:nvSpPr>
            <p:cNvPr id="7" name="Rectangle 6"/>
            <p:cNvSpPr/>
            <p:nvPr/>
          </p:nvSpPr>
          <p:spPr bwMode="auto">
            <a:xfrm>
              <a:off x="1363822" y="1849540"/>
              <a:ext cx="196049" cy="340929"/>
            </a:xfrm>
            <a:prstGeom prst="rect">
              <a:avLst/>
            </a:prstGeom>
            <a:noFill/>
            <a:ln w="19050" cap="flat" cmpd="sng" algn="ctr">
              <a:solidFill>
                <a:srgbClr val="FF0000"/>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grpSp>
          <p:nvGrpSpPr>
            <p:cNvPr id="5" name="Group 4"/>
            <p:cNvGrpSpPr/>
            <p:nvPr/>
          </p:nvGrpSpPr>
          <p:grpSpPr>
            <a:xfrm>
              <a:off x="1457628" y="1382413"/>
              <a:ext cx="3298702" cy="1585790"/>
              <a:chOff x="1432055" y="1390937"/>
              <a:chExt cx="3298702" cy="1585790"/>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46133" y="1390937"/>
                <a:ext cx="1584624" cy="1585790"/>
              </a:xfrm>
              <a:prstGeom prst="rect">
                <a:avLst/>
              </a:prstGeom>
              <a:noFill/>
              <a:ln w="38100" cmpd="sng">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
            <p:nvSpPr>
              <p:cNvPr id="4" name="Trapezoid 3"/>
              <p:cNvSpPr/>
              <p:nvPr/>
            </p:nvSpPr>
            <p:spPr bwMode="auto">
              <a:xfrm rot="16200000">
                <a:off x="1653681" y="1210275"/>
                <a:ext cx="1201818" cy="1645069"/>
              </a:xfrm>
              <a:prstGeom prst="trapezoid">
                <a:avLst>
                  <a:gd name="adj" fmla="val 40781"/>
                </a:avLst>
              </a:prstGeom>
              <a:gradFill flip="none" rotWithShape="1">
                <a:gsLst>
                  <a:gs pos="0">
                    <a:srgbClr val="DDDDDD"/>
                  </a:gs>
                  <a:gs pos="100000">
                    <a:schemeClr val="tx1">
                      <a:lumMod val="65000"/>
                      <a:lumOff val="35000"/>
                    </a:schemeClr>
                  </a:gs>
                </a:gsLst>
                <a:lin ang="16200000" scaled="0"/>
                <a:tileRect/>
              </a:gra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grpSp>
      </p:grpSp>
      <p:grpSp>
        <p:nvGrpSpPr>
          <p:cNvPr id="14" name="Group 13"/>
          <p:cNvGrpSpPr/>
          <p:nvPr/>
        </p:nvGrpSpPr>
        <p:grpSpPr>
          <a:xfrm>
            <a:off x="181267" y="2564298"/>
            <a:ext cx="4904584" cy="3046147"/>
            <a:chOff x="102984" y="2564298"/>
            <a:chExt cx="4904584" cy="3046147"/>
          </a:xfrm>
        </p:grpSpPr>
        <p:sp>
          <p:nvSpPr>
            <p:cNvPr id="12" name="Freeform 11"/>
            <p:cNvSpPr/>
            <p:nvPr/>
          </p:nvSpPr>
          <p:spPr>
            <a:xfrm>
              <a:off x="102984" y="3400747"/>
              <a:ext cx="4820206" cy="2209698"/>
            </a:xfrm>
            <a:custGeom>
              <a:avLst/>
              <a:gdLst>
                <a:gd name="connsiteX0" fmla="*/ 0 w 4731830"/>
                <a:gd name="connsiteY0" fmla="*/ 0 h 3157703"/>
                <a:gd name="connsiteX1" fmla="*/ 1487395 w 4731830"/>
                <a:gd name="connsiteY1" fmla="*/ 8699 h 3157703"/>
                <a:gd name="connsiteX2" fmla="*/ 4705735 w 4731830"/>
                <a:gd name="connsiteY2" fmla="*/ 730708 h 3157703"/>
                <a:gd name="connsiteX3" fmla="*/ 4731830 w 4731830"/>
                <a:gd name="connsiteY3" fmla="*/ 3149004 h 3157703"/>
                <a:gd name="connsiteX4" fmla="*/ 8699 w 4731830"/>
                <a:gd name="connsiteY4" fmla="*/ 3157703 h 3157703"/>
                <a:gd name="connsiteX5" fmla="*/ 0 w 4731830"/>
                <a:gd name="connsiteY5" fmla="*/ 0 h 315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1830" h="3157703">
                  <a:moveTo>
                    <a:pt x="0" y="0"/>
                  </a:moveTo>
                  <a:lnTo>
                    <a:pt x="1487395" y="8699"/>
                  </a:lnTo>
                  <a:lnTo>
                    <a:pt x="4705735" y="730708"/>
                  </a:lnTo>
                  <a:lnTo>
                    <a:pt x="4731830" y="3149004"/>
                  </a:lnTo>
                  <a:lnTo>
                    <a:pt x="8699" y="3157703"/>
                  </a:lnTo>
                  <a:cubicBezTo>
                    <a:pt x="5799" y="2105135"/>
                    <a:pt x="2900" y="1052568"/>
                    <a:pt x="0" y="0"/>
                  </a:cubicBezTo>
                  <a:close/>
                </a:path>
              </a:pathLst>
            </a:custGeom>
            <a:ln w="28575" cmpd="sng">
              <a:solidFill>
                <a:srgbClr val="008000"/>
              </a:solidFill>
            </a:ln>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21" name="Rectangle 20"/>
            <p:cNvSpPr/>
            <p:nvPr/>
          </p:nvSpPr>
          <p:spPr bwMode="auto">
            <a:xfrm>
              <a:off x="3279100" y="2564298"/>
              <a:ext cx="205603" cy="197052"/>
            </a:xfrm>
            <a:prstGeom prst="rect">
              <a:avLst/>
            </a:prstGeom>
            <a:noFill/>
            <a:ln w="19050" cap="flat" cmpd="sng" algn="ctr">
              <a:solidFill>
                <a:srgbClr val="008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20" name="Trapezoid 19"/>
            <p:cNvSpPr/>
            <p:nvPr/>
          </p:nvSpPr>
          <p:spPr bwMode="auto">
            <a:xfrm rot="529571">
              <a:off x="1592997" y="2642839"/>
              <a:ext cx="3414571" cy="1007286"/>
            </a:xfrm>
            <a:prstGeom prst="trapezoid">
              <a:avLst>
                <a:gd name="adj" fmla="val 164889"/>
              </a:avLst>
            </a:prstGeom>
            <a:gradFill flip="none" rotWithShape="1">
              <a:gsLst>
                <a:gs pos="0">
                  <a:schemeClr val="bg1">
                    <a:lumMod val="95000"/>
                  </a:schemeClr>
                </a:gs>
                <a:gs pos="100000">
                  <a:srgbClr val="008000"/>
                </a:gs>
              </a:gsLst>
              <a:lin ang="16200000" scaled="0"/>
              <a:tileRect/>
            </a:gra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grpSp>
      <p:grpSp>
        <p:nvGrpSpPr>
          <p:cNvPr id="15" name="Group 14"/>
          <p:cNvGrpSpPr/>
          <p:nvPr/>
        </p:nvGrpSpPr>
        <p:grpSpPr>
          <a:xfrm>
            <a:off x="347602" y="3596802"/>
            <a:ext cx="4361590" cy="1790836"/>
            <a:chOff x="147548" y="3596802"/>
            <a:chExt cx="4361590" cy="1790836"/>
          </a:xfrm>
        </p:grpSpPr>
        <p:pic>
          <p:nvPicPr>
            <p:cNvPr id="10"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7548" y="4442441"/>
              <a:ext cx="4361590" cy="438748"/>
            </a:xfrm>
            <a:prstGeom prst="rect">
              <a:avLst/>
            </a:prstGeom>
            <a:noFill/>
            <a:ln w="38100" cmpd="sng">
              <a:noFill/>
              <a:miter lim="800000"/>
              <a:headEnd/>
              <a:tailEnd/>
            </a:ln>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179033" y="5079861"/>
              <a:ext cx="1593098" cy="307777"/>
            </a:xfrm>
            <a:prstGeom prst="rect">
              <a:avLst/>
            </a:prstGeom>
            <a:noFill/>
            <a:ln w="38100" cmpd="sng">
              <a:noFill/>
            </a:ln>
          </p:spPr>
          <p:txBody>
            <a:bodyPr wrap="none" rtlCol="0">
              <a:spAutoFit/>
            </a:bodyPr>
            <a:lstStyle/>
            <a:p>
              <a:r>
                <a:rPr lang="en-US" dirty="0" err="1">
                  <a:latin typeface="Monotype Corsiva"/>
                  <a:cs typeface="Monotype Corsiva"/>
                </a:rPr>
                <a:t>g</a:t>
              </a:r>
              <a:r>
                <a:rPr lang="en-US" baseline="-25000" dirty="0" err="1">
                  <a:latin typeface="Monotype Corsiva"/>
                  <a:cs typeface="Monotype Corsiva"/>
                </a:rPr>
                <a:t>x,y</a:t>
              </a:r>
              <a:r>
                <a:rPr lang="en-US" dirty="0">
                  <a:latin typeface="Monotype Corsiva"/>
                  <a:cs typeface="Monotype Corsiva"/>
                </a:rPr>
                <a:t> = pixel(</a:t>
              </a:r>
              <a:r>
                <a:rPr lang="en-US" dirty="0" err="1">
                  <a:latin typeface="Monotype Corsiva"/>
                  <a:cs typeface="Monotype Corsiva"/>
                </a:rPr>
                <a:t>x,y</a:t>
              </a:r>
              <a:r>
                <a:rPr lang="en-US" dirty="0">
                  <a:latin typeface="Monotype Corsiva"/>
                  <a:cs typeface="Monotype Corsiva"/>
                </a:rPr>
                <a:t>) - 128;</a:t>
              </a:r>
            </a:p>
          </p:txBody>
        </p:sp>
        <p:pic>
          <p:nvPicPr>
            <p:cNvPr id="23" name="Picture 22"/>
            <p:cNvPicPr>
              <a:picLocks noChangeAspect="1"/>
            </p:cNvPicPr>
            <p:nvPr/>
          </p:nvPicPr>
          <p:blipFill>
            <a:blip r:embed="rId7"/>
            <a:stretch>
              <a:fillRect/>
            </a:stretch>
          </p:blipFill>
          <p:spPr>
            <a:xfrm>
              <a:off x="270310" y="3596802"/>
              <a:ext cx="1255987" cy="422468"/>
            </a:xfrm>
            <a:prstGeom prst="rect">
              <a:avLst/>
            </a:prstGeom>
          </p:spPr>
        </p:pic>
        <p:sp>
          <p:nvSpPr>
            <p:cNvPr id="24" name="Trapezoid 23"/>
            <p:cNvSpPr/>
            <p:nvPr/>
          </p:nvSpPr>
          <p:spPr bwMode="auto">
            <a:xfrm>
              <a:off x="1354318" y="4797534"/>
              <a:ext cx="1092039" cy="376064"/>
            </a:xfrm>
            <a:prstGeom prst="trapezoid">
              <a:avLst>
                <a:gd name="adj" fmla="val 122379"/>
              </a:avLst>
            </a:prstGeom>
            <a:gradFill flip="none" rotWithShape="1">
              <a:gsLst>
                <a:gs pos="0">
                  <a:schemeClr val="bg1">
                    <a:lumMod val="95000"/>
                  </a:schemeClr>
                </a:gs>
                <a:gs pos="100000">
                  <a:srgbClr val="008000"/>
                </a:gs>
              </a:gsLst>
              <a:lin ang="16200000" scaled="0"/>
              <a:tileRect/>
            </a:gra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25" name="Trapezoid 24"/>
            <p:cNvSpPr/>
            <p:nvPr/>
          </p:nvSpPr>
          <p:spPr bwMode="auto">
            <a:xfrm rot="10800000">
              <a:off x="306861" y="4057055"/>
              <a:ext cx="1209362" cy="484806"/>
            </a:xfrm>
            <a:prstGeom prst="trapezoid">
              <a:avLst>
                <a:gd name="adj" fmla="val 85456"/>
              </a:avLst>
            </a:prstGeom>
            <a:gradFill flip="none" rotWithShape="1">
              <a:gsLst>
                <a:gs pos="0">
                  <a:schemeClr val="bg1">
                    <a:lumMod val="95000"/>
                  </a:schemeClr>
                </a:gs>
                <a:gs pos="100000">
                  <a:srgbClr val="008000"/>
                </a:gs>
              </a:gsLst>
              <a:lin ang="16200000" scaled="0"/>
              <a:tileRect/>
            </a:gra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grpSp>
      <p:sp>
        <p:nvSpPr>
          <p:cNvPr id="38" name="Title 37"/>
          <p:cNvSpPr>
            <a:spLocks noGrp="1"/>
          </p:cNvSpPr>
          <p:nvPr>
            <p:ph type="title"/>
          </p:nvPr>
        </p:nvSpPr>
        <p:spPr/>
        <p:txBody>
          <a:bodyPr/>
          <a:lstStyle/>
          <a:p>
            <a:r>
              <a:rPr lang="en-US" dirty="0">
                <a:ea typeface="ＭＳ Ｐゴシック" charset="-128"/>
              </a:rPr>
              <a:t>DCT / Quantization</a:t>
            </a:r>
            <a:endParaRPr lang="en-US" dirty="0"/>
          </a:p>
        </p:txBody>
      </p:sp>
    </p:spTree>
    <p:extLst>
      <p:ext uri="{BB962C8B-B14F-4D97-AF65-F5344CB8AC3E}">
        <p14:creationId xmlns:p14="http://schemas.microsoft.com/office/powerpoint/2010/main" val="2918573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ea typeface="ＭＳ Ｐゴシック" charset="-128"/>
              </a:rPr>
              <a:t>Zigzag</a:t>
            </a:r>
            <a:endParaRPr lang="en-US" dirty="0">
              <a:ea typeface="ＭＳ Ｐゴシック" charset="-128"/>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0562" y="3537138"/>
            <a:ext cx="2324650" cy="232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5099030" y="4867999"/>
            <a:ext cx="3743833" cy="1538883"/>
          </a:xfrm>
          <a:prstGeom prst="rect">
            <a:avLst/>
          </a:prstGeom>
          <a:noFill/>
        </p:spPr>
        <p:txBody>
          <a:bodyPr wrap="none" rtlCol="0">
            <a:spAutoFit/>
          </a:bodyPr>
          <a:lstStyle/>
          <a:p>
            <a:r>
              <a:rPr lang="nl-NL" sz="1000" dirty="0"/>
              <a:t>…</a:t>
            </a:r>
          </a:p>
          <a:p>
            <a:r>
              <a:rPr lang="nl-NL" sz="1000" dirty="0" err="1"/>
              <a:t>for</a:t>
            </a:r>
            <a:r>
              <a:rPr lang="nl-NL" sz="1000" dirty="0"/>
              <a:t> (zigzag = 0; zigzag &lt; 64; zigzag++)</a:t>
            </a:r>
          </a:p>
          <a:p>
            <a:r>
              <a:rPr lang="nl-NL" sz="1000" dirty="0"/>
              <a:t>{</a:t>
            </a:r>
          </a:p>
          <a:p>
            <a:r>
              <a:rPr lang="nl-NL" sz="1000" dirty="0"/>
              <a:t>        uint8_t u = </a:t>
            </a:r>
            <a:r>
              <a:rPr lang="nl-NL" sz="1000" dirty="0" err="1">
                <a:solidFill>
                  <a:srgbClr val="FF0000"/>
                </a:solidFill>
              </a:rPr>
              <a:t>zigzag_U</a:t>
            </a:r>
            <a:r>
              <a:rPr lang="nl-NL" sz="1000" dirty="0"/>
              <a:t>[zigzag];</a:t>
            </a:r>
          </a:p>
          <a:p>
            <a:r>
              <a:rPr lang="nl-NL" sz="1000" dirty="0"/>
              <a:t>        uint8_t v = </a:t>
            </a:r>
            <a:r>
              <a:rPr lang="nl-NL" sz="1000" dirty="0" err="1">
                <a:solidFill>
                  <a:srgbClr val="3366FF"/>
                </a:solidFill>
              </a:rPr>
              <a:t>zigzag_V</a:t>
            </a:r>
            <a:r>
              <a:rPr lang="nl-NL" sz="1000" dirty="0"/>
              <a:t>[zigzag];</a:t>
            </a:r>
          </a:p>
          <a:p>
            <a:r>
              <a:rPr lang="nl-NL" sz="1000" dirty="0"/>
              <a:t>        block[zigzag] = </a:t>
            </a:r>
            <a:r>
              <a:rPr lang="nl-NL" sz="1000" dirty="0" err="1"/>
              <a:t>in_data</a:t>
            </a:r>
            <a:r>
              <a:rPr lang="nl-NL" sz="1000" dirty="0"/>
              <a:t>[(</a:t>
            </a:r>
            <a:r>
              <a:rPr lang="nl-NL" sz="1000" dirty="0" err="1"/>
              <a:t>voffset+v</a:t>
            </a:r>
            <a:r>
              <a:rPr lang="nl-NL" sz="1000" dirty="0"/>
              <a:t>)*</a:t>
            </a:r>
            <a:r>
              <a:rPr lang="nl-NL" sz="1000" dirty="0" err="1"/>
              <a:t>width</a:t>
            </a:r>
            <a:r>
              <a:rPr lang="nl-NL" sz="1000" dirty="0"/>
              <a:t>+(</a:t>
            </a:r>
            <a:r>
              <a:rPr lang="nl-NL" sz="1000" dirty="0" err="1"/>
              <a:t>uoffset+u</a:t>
            </a:r>
            <a:r>
              <a:rPr lang="nl-NL" sz="1000" dirty="0"/>
              <a:t>)];</a:t>
            </a:r>
          </a:p>
          <a:p>
            <a:r>
              <a:rPr lang="nl-NL" sz="1000" dirty="0"/>
              <a:t>}</a:t>
            </a:r>
          </a:p>
          <a:p>
            <a:r>
              <a:rPr lang="nl-NL" sz="1000" dirty="0"/>
              <a:t>…</a:t>
            </a:r>
            <a:endParaRPr lang="en-US" sz="10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rcRect t="25554" b="50053"/>
          <a:stretch>
            <a:fillRect/>
          </a:stretch>
        </p:blipFill>
        <p:spPr bwMode="auto">
          <a:xfrm>
            <a:off x="105117" y="849868"/>
            <a:ext cx="2304290" cy="1672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88151766"/>
              </p:ext>
            </p:extLst>
          </p:nvPr>
        </p:nvGraphicFramePr>
        <p:xfrm>
          <a:off x="116229" y="847277"/>
          <a:ext cx="2291080" cy="1676400"/>
        </p:xfrm>
        <a:graphic>
          <a:graphicData uri="http://schemas.openxmlformats.org/drawingml/2006/table">
            <a:tbl>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gridCol w="208280">
                  <a:extLst>
                    <a:ext uri="{9D8B030D-6E8A-4147-A177-3AD203B41FA5}">
                      <a16:colId xmlns:a16="http://schemas.microsoft.com/office/drawing/2014/main" val="20008"/>
                    </a:ext>
                  </a:extLst>
                </a:gridCol>
                <a:gridCol w="208280">
                  <a:extLst>
                    <a:ext uri="{9D8B030D-6E8A-4147-A177-3AD203B41FA5}">
                      <a16:colId xmlns:a16="http://schemas.microsoft.com/office/drawing/2014/main" val="20009"/>
                    </a:ext>
                  </a:extLst>
                </a:gridCol>
                <a:gridCol w="208280">
                  <a:extLst>
                    <a:ext uri="{9D8B030D-6E8A-4147-A177-3AD203B41FA5}">
                      <a16:colId xmlns:a16="http://schemas.microsoft.com/office/drawing/2014/main" val="20010"/>
                    </a:ext>
                  </a:extLst>
                </a:gridCol>
              </a:tblGrid>
              <a:tr h="201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1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1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1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0166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7" name="TextBox 6"/>
          <p:cNvSpPr txBox="1"/>
          <p:nvPr/>
        </p:nvSpPr>
        <p:spPr>
          <a:xfrm>
            <a:off x="5038338" y="929031"/>
            <a:ext cx="1879842" cy="3385542"/>
          </a:xfrm>
          <a:prstGeom prst="rect">
            <a:avLst/>
          </a:prstGeom>
          <a:noFill/>
        </p:spPr>
        <p:txBody>
          <a:bodyPr wrap="none" rtlCol="0">
            <a:spAutoFit/>
          </a:bodyPr>
          <a:lstStyle/>
          <a:p>
            <a:r>
              <a:rPr lang="nl-NL" sz="1000" dirty="0"/>
              <a:t> </a:t>
            </a:r>
            <a:r>
              <a:rPr lang="nl-NL" sz="1000" dirty="0" err="1"/>
              <a:t>static</a:t>
            </a:r>
            <a:r>
              <a:rPr lang="nl-NL" sz="1000" dirty="0"/>
              <a:t> uint8_t </a:t>
            </a:r>
            <a:r>
              <a:rPr lang="nl-NL" sz="1000" dirty="0" err="1">
                <a:solidFill>
                  <a:srgbClr val="FF0000"/>
                </a:solidFill>
              </a:rPr>
              <a:t>zigzag_U</a:t>
            </a:r>
            <a:r>
              <a:rPr lang="nl-NL" sz="1000" dirty="0"/>
              <a:t>[64] =</a:t>
            </a:r>
          </a:p>
          <a:p>
            <a:r>
              <a:rPr lang="nl-NL" sz="1000" dirty="0"/>
              <a:t>{</a:t>
            </a:r>
          </a:p>
          <a:p>
            <a:r>
              <a:rPr lang="nl-NL" sz="1000" dirty="0"/>
              <a:t>  0,</a:t>
            </a:r>
          </a:p>
          <a:p>
            <a:r>
              <a:rPr lang="nl-NL" sz="1000" dirty="0"/>
              <a:t>  1, 0,</a:t>
            </a:r>
          </a:p>
          <a:p>
            <a:r>
              <a:rPr lang="nl-NL" sz="1000" dirty="0"/>
              <a:t>  0, 1, 2,</a:t>
            </a:r>
          </a:p>
          <a:p>
            <a:r>
              <a:rPr lang="nl-NL" sz="1000" dirty="0"/>
              <a:t>  3, 2, 1, 0,</a:t>
            </a:r>
          </a:p>
          <a:p>
            <a:r>
              <a:rPr lang="nl-NL" sz="1000" dirty="0"/>
              <a:t>  0, 1, 2, 3, 4,</a:t>
            </a:r>
          </a:p>
          <a:p>
            <a:r>
              <a:rPr lang="nl-NL" sz="1000" dirty="0"/>
              <a:t>  5, 4, 3, 2, 1, 0,</a:t>
            </a:r>
          </a:p>
          <a:p>
            <a:r>
              <a:rPr lang="nl-NL" sz="1000" dirty="0"/>
              <a:t>  0, 1, 2, 3, 4, 5, 6,</a:t>
            </a:r>
          </a:p>
          <a:p>
            <a:r>
              <a:rPr lang="nl-NL" sz="1000" dirty="0"/>
              <a:t>  7, 6, 5, 4, 3, 2, 1, 0,</a:t>
            </a:r>
          </a:p>
          <a:p>
            <a:r>
              <a:rPr lang="nl-NL" sz="1000" dirty="0"/>
              <a:t>  1, 2, 3, 4, 5, 6, 7,</a:t>
            </a:r>
          </a:p>
          <a:p>
            <a:r>
              <a:rPr lang="nl-NL" sz="1000" dirty="0"/>
              <a:t>  7, 6, 5, 4, 3, 2,</a:t>
            </a:r>
          </a:p>
          <a:p>
            <a:r>
              <a:rPr lang="nl-NL" sz="1000" dirty="0"/>
              <a:t>  3, 4, 5, 6, 7,</a:t>
            </a:r>
          </a:p>
          <a:p>
            <a:r>
              <a:rPr lang="nl-NL" sz="1000" dirty="0"/>
              <a:t>  7, 6, 5, 4,</a:t>
            </a:r>
          </a:p>
          <a:p>
            <a:r>
              <a:rPr lang="nl-NL" sz="1000" dirty="0"/>
              <a:t>  5, 6, 7,</a:t>
            </a:r>
          </a:p>
          <a:p>
            <a:r>
              <a:rPr lang="nl-NL" sz="1000" dirty="0"/>
              <a:t>  7, 6,</a:t>
            </a:r>
          </a:p>
          <a:p>
            <a:r>
              <a:rPr lang="nl-NL" sz="1000" dirty="0"/>
              <a:t>  7,</a:t>
            </a:r>
          </a:p>
          <a:p>
            <a:r>
              <a:rPr lang="nl-NL" sz="1000" dirty="0"/>
              <a:t>};</a:t>
            </a:r>
          </a:p>
        </p:txBody>
      </p:sp>
      <p:sp>
        <p:nvSpPr>
          <p:cNvPr id="8" name="TextBox 7"/>
          <p:cNvSpPr txBox="1"/>
          <p:nvPr/>
        </p:nvSpPr>
        <p:spPr>
          <a:xfrm>
            <a:off x="7160782" y="929257"/>
            <a:ext cx="1832190" cy="3385542"/>
          </a:xfrm>
          <a:prstGeom prst="rect">
            <a:avLst/>
          </a:prstGeom>
          <a:noFill/>
        </p:spPr>
        <p:txBody>
          <a:bodyPr wrap="none" rtlCol="0">
            <a:spAutoFit/>
          </a:bodyPr>
          <a:lstStyle/>
          <a:p>
            <a:r>
              <a:rPr lang="nl-NL" sz="1000" dirty="0" err="1"/>
              <a:t>static</a:t>
            </a:r>
            <a:r>
              <a:rPr lang="nl-NL" sz="1000" dirty="0"/>
              <a:t> uint8_t </a:t>
            </a:r>
            <a:r>
              <a:rPr lang="nl-NL" sz="1000" dirty="0" err="1">
                <a:solidFill>
                  <a:srgbClr val="3366FF"/>
                </a:solidFill>
              </a:rPr>
              <a:t>zigzag_V</a:t>
            </a:r>
            <a:r>
              <a:rPr lang="nl-NL" sz="1000" dirty="0"/>
              <a:t>[64] =</a:t>
            </a:r>
          </a:p>
          <a:p>
            <a:r>
              <a:rPr lang="nl-NL" sz="1000" dirty="0"/>
              <a:t>{</a:t>
            </a:r>
          </a:p>
          <a:p>
            <a:r>
              <a:rPr lang="nl-NL" sz="1000" dirty="0"/>
              <a:t>  0,</a:t>
            </a:r>
          </a:p>
          <a:p>
            <a:r>
              <a:rPr lang="nl-NL" sz="1000" dirty="0"/>
              <a:t>  0, 1,</a:t>
            </a:r>
          </a:p>
          <a:p>
            <a:r>
              <a:rPr lang="nl-NL" sz="1000" dirty="0"/>
              <a:t>  2, 1, 0,</a:t>
            </a:r>
          </a:p>
          <a:p>
            <a:r>
              <a:rPr lang="nl-NL" sz="1000" dirty="0"/>
              <a:t>  0, 1, 2, 3,</a:t>
            </a:r>
          </a:p>
          <a:p>
            <a:r>
              <a:rPr lang="nl-NL" sz="1000" dirty="0"/>
              <a:t>  4, 3, 2, 1, 0,</a:t>
            </a:r>
          </a:p>
          <a:p>
            <a:r>
              <a:rPr lang="nl-NL" sz="1000" dirty="0"/>
              <a:t>  0, 1, 2, 3, 4, 5,</a:t>
            </a:r>
          </a:p>
          <a:p>
            <a:r>
              <a:rPr lang="nl-NL" sz="1000" dirty="0"/>
              <a:t>  6, 5, 4, 3, 2, 1, 0,</a:t>
            </a:r>
          </a:p>
          <a:p>
            <a:r>
              <a:rPr lang="nl-NL" sz="1000" dirty="0"/>
              <a:t>  0, 1, 2, 3, 4, 5, 6, 7,</a:t>
            </a:r>
          </a:p>
          <a:p>
            <a:r>
              <a:rPr lang="nl-NL" sz="1000" dirty="0"/>
              <a:t>  7, 6, 5, 4, 3, 2, 1,</a:t>
            </a:r>
          </a:p>
          <a:p>
            <a:r>
              <a:rPr lang="nl-NL" sz="1000" dirty="0"/>
              <a:t>  2, 3, 4, 5, 6, 7,</a:t>
            </a:r>
          </a:p>
          <a:p>
            <a:r>
              <a:rPr lang="nl-NL" sz="1000" dirty="0"/>
              <a:t>  7, 6, 5, 4, 3,</a:t>
            </a:r>
          </a:p>
          <a:p>
            <a:r>
              <a:rPr lang="nl-NL" sz="1000" dirty="0"/>
              <a:t>  4, 5, 6, 7,</a:t>
            </a:r>
          </a:p>
          <a:p>
            <a:r>
              <a:rPr lang="nl-NL" sz="1000" dirty="0"/>
              <a:t>  7, 6, 5,</a:t>
            </a:r>
          </a:p>
          <a:p>
            <a:r>
              <a:rPr lang="nl-NL" sz="1000" dirty="0"/>
              <a:t>  6, 7,</a:t>
            </a:r>
          </a:p>
          <a:p>
            <a:r>
              <a:rPr lang="nl-NL" sz="1000" dirty="0"/>
              <a:t>  7,</a:t>
            </a:r>
          </a:p>
          <a:p>
            <a:r>
              <a:rPr lang="nl-NL" sz="1000" dirty="0"/>
              <a:t>};</a:t>
            </a:r>
          </a:p>
        </p:txBody>
      </p:sp>
      <p:sp>
        <p:nvSpPr>
          <p:cNvPr id="9" name="Rectangle 8"/>
          <p:cNvSpPr/>
          <p:nvPr/>
        </p:nvSpPr>
        <p:spPr bwMode="auto">
          <a:xfrm>
            <a:off x="1576920" y="1184729"/>
            <a:ext cx="196049" cy="340929"/>
          </a:xfrm>
          <a:prstGeom prst="rect">
            <a:avLst/>
          </a:prstGeom>
          <a:noFill/>
          <a:ln w="28575" cap="flat" cmpd="sng" algn="ctr">
            <a:solidFill>
              <a:srgbClr val="FF0000"/>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0" name="TextBox 9"/>
          <p:cNvSpPr txBox="1"/>
          <p:nvPr/>
        </p:nvSpPr>
        <p:spPr>
          <a:xfrm>
            <a:off x="2378879" y="1193468"/>
            <a:ext cx="576951" cy="246221"/>
          </a:xfrm>
          <a:prstGeom prst="rect">
            <a:avLst/>
          </a:prstGeom>
          <a:noFill/>
        </p:spPr>
        <p:txBody>
          <a:bodyPr wrap="none" rtlCol="0">
            <a:spAutoFit/>
          </a:bodyPr>
          <a:lstStyle/>
          <a:p>
            <a:r>
              <a:rPr lang="nl-NL" sz="1000" dirty="0" err="1"/>
              <a:t>voffset</a:t>
            </a:r>
            <a:endParaRPr lang="nl-NL" sz="1000" dirty="0"/>
          </a:p>
        </p:txBody>
      </p:sp>
      <p:sp>
        <p:nvSpPr>
          <p:cNvPr id="11" name="TextBox 10"/>
          <p:cNvSpPr txBox="1"/>
          <p:nvPr/>
        </p:nvSpPr>
        <p:spPr>
          <a:xfrm>
            <a:off x="2258514" y="2786302"/>
            <a:ext cx="2080392" cy="430887"/>
          </a:xfrm>
          <a:prstGeom prst="rect">
            <a:avLst/>
          </a:prstGeom>
          <a:noFill/>
        </p:spPr>
        <p:txBody>
          <a:bodyPr wrap="none" rtlCol="0">
            <a:spAutoFit/>
          </a:bodyPr>
          <a:lstStyle/>
          <a:p>
            <a:endParaRPr lang="nl-NL" sz="1000" dirty="0"/>
          </a:p>
          <a:p>
            <a:r>
              <a:rPr lang="nl-NL" sz="1000" dirty="0" err="1"/>
              <a:t>width</a:t>
            </a:r>
            <a:r>
              <a:rPr lang="nl-NL" sz="1000" dirty="0"/>
              <a:t> = (</a:t>
            </a:r>
            <a:r>
              <a:rPr lang="nl-NL" sz="1000" dirty="0" err="1"/>
              <a:t>padded</a:t>
            </a:r>
            <a:r>
              <a:rPr lang="nl-NL" sz="1000" dirty="0"/>
              <a:t>) </a:t>
            </a:r>
            <a:r>
              <a:rPr lang="nl-NL" sz="1000" dirty="0" err="1"/>
              <a:t>width</a:t>
            </a:r>
            <a:r>
              <a:rPr lang="nl-NL" sz="1000" dirty="0"/>
              <a:t> of image  </a:t>
            </a:r>
            <a:endParaRPr lang="en-US" sz="1000" dirty="0"/>
          </a:p>
        </p:txBody>
      </p:sp>
      <p:sp>
        <p:nvSpPr>
          <p:cNvPr id="12" name="TextBox 11"/>
          <p:cNvSpPr txBox="1"/>
          <p:nvPr/>
        </p:nvSpPr>
        <p:spPr>
          <a:xfrm>
            <a:off x="1950624" y="3151783"/>
            <a:ext cx="256175" cy="430887"/>
          </a:xfrm>
          <a:prstGeom prst="rect">
            <a:avLst/>
          </a:prstGeom>
          <a:noFill/>
        </p:spPr>
        <p:txBody>
          <a:bodyPr wrap="none" rtlCol="0">
            <a:spAutoFit/>
          </a:bodyPr>
          <a:lstStyle/>
          <a:p>
            <a:endParaRPr lang="nl-NL" sz="1000" dirty="0"/>
          </a:p>
          <a:p>
            <a:r>
              <a:rPr lang="nl-NL" sz="1000" dirty="0"/>
              <a:t>u</a:t>
            </a:r>
            <a:endParaRPr lang="en-US" sz="1000" dirty="0"/>
          </a:p>
        </p:txBody>
      </p:sp>
      <p:sp>
        <p:nvSpPr>
          <p:cNvPr id="13" name="TextBox 12"/>
          <p:cNvSpPr txBox="1"/>
          <p:nvPr/>
        </p:nvSpPr>
        <p:spPr>
          <a:xfrm>
            <a:off x="798872" y="4352539"/>
            <a:ext cx="274434" cy="430887"/>
          </a:xfrm>
          <a:prstGeom prst="rect">
            <a:avLst/>
          </a:prstGeom>
          <a:noFill/>
        </p:spPr>
        <p:txBody>
          <a:bodyPr wrap="none" rtlCol="0">
            <a:spAutoFit/>
          </a:bodyPr>
          <a:lstStyle/>
          <a:p>
            <a:endParaRPr lang="nl-NL" sz="1000" dirty="0"/>
          </a:p>
          <a:p>
            <a:r>
              <a:rPr lang="nl-NL" sz="1000" dirty="0"/>
              <a:t>v</a:t>
            </a:r>
            <a:endParaRPr lang="en-US" sz="1000" dirty="0"/>
          </a:p>
        </p:txBody>
      </p:sp>
      <p:sp>
        <p:nvSpPr>
          <p:cNvPr id="14" name="TextBox 13"/>
          <p:cNvSpPr txBox="1"/>
          <p:nvPr/>
        </p:nvSpPr>
        <p:spPr>
          <a:xfrm rot="19326262">
            <a:off x="1269746" y="2573220"/>
            <a:ext cx="572768" cy="246221"/>
          </a:xfrm>
          <a:prstGeom prst="rect">
            <a:avLst/>
          </a:prstGeom>
          <a:noFill/>
        </p:spPr>
        <p:txBody>
          <a:bodyPr wrap="none" rtlCol="0">
            <a:spAutoFit/>
          </a:bodyPr>
          <a:lstStyle/>
          <a:p>
            <a:r>
              <a:rPr lang="nl-NL" sz="1000" dirty="0" err="1"/>
              <a:t>uoffset</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1" y="2473628"/>
            <a:ext cx="6892060" cy="1462087"/>
          </a:xfrm>
        </p:spPr>
        <p:txBody>
          <a:bodyPr/>
          <a:lstStyle/>
          <a:p>
            <a:pPr lvl="0" eaLnBrk="1" hangingPunct="1">
              <a:lnSpc>
                <a:spcPct val="100000"/>
              </a:lnSpc>
              <a:spcBef>
                <a:spcPct val="20000"/>
              </a:spcBef>
            </a:pPr>
            <a:r>
              <a:rPr lang="en-US" sz="4800" b="1" dirty="0">
                <a:effectLst>
                  <a:outerShdw blurRad="38100" dist="38100" dir="2700000" algn="tl">
                    <a:srgbClr val="C0C0C0"/>
                  </a:outerShdw>
                </a:effectLst>
                <a:ea typeface="ＭＳ Ｐゴシック" charset="-128"/>
              </a:rPr>
              <a:t>(M-)JPEG</a:t>
            </a:r>
            <a:br>
              <a:rPr lang="en-US" sz="2000" b="1" dirty="0">
                <a:effectLst>
                  <a:outerShdw blurRad="38100" dist="38100" dir="2700000" algn="tl">
                    <a:srgbClr val="C0C0C0"/>
                  </a:outerShdw>
                </a:effectLst>
                <a:ea typeface="ＭＳ Ｐゴシック" charset="-128"/>
              </a:rPr>
            </a:br>
            <a:r>
              <a:rPr lang="en-US" sz="2000" b="1" dirty="0">
                <a:effectLst>
                  <a:outerShdw blurRad="38100" dist="38100" dir="2700000" algn="tl">
                    <a:srgbClr val="C0C0C0"/>
                  </a:outerShdw>
                </a:effectLst>
                <a:ea typeface="ＭＳ Ｐゴシック" charset="-128"/>
              </a:rPr>
              <a:t> </a:t>
            </a:r>
            <a:br>
              <a:rPr lang="en-US" sz="2000" b="1" dirty="0">
                <a:effectLst>
                  <a:outerShdw blurRad="38100" dist="38100" dir="2700000" algn="tl">
                    <a:srgbClr val="C0C0C0"/>
                  </a:outerShdw>
                </a:effectLst>
                <a:ea typeface="ＭＳ Ｐゴシック" charset="-128"/>
              </a:rPr>
            </a:br>
            <a:r>
              <a:rPr lang="en-US" sz="2000" kern="1200" dirty="0">
                <a:solidFill>
                  <a:srgbClr val="000000"/>
                </a:solidFill>
                <a:latin typeface="Tahoma" charset="0"/>
                <a:ea typeface="ＭＳ Ｐゴシック" charset="-128"/>
                <a:cs typeface="+mn-cs"/>
              </a:rPr>
              <a:t>SSE / AVX examples</a:t>
            </a:r>
            <a:endParaRPr lang="en-US" sz="4800" b="1" dirty="0">
              <a:effectLst>
                <a:outerShdw blurRad="38100" dist="38100" dir="2700000" algn="tl">
                  <a:srgbClr val="C0C0C0"/>
                </a:outerShdw>
              </a:effectLst>
              <a:ea typeface="ＭＳ Ｐゴシック" charset="-128"/>
            </a:endParaRPr>
          </a:p>
        </p:txBody>
      </p:sp>
      <p:pic>
        <p:nvPicPr>
          <p:cNvPr id="4" name="Picture 3"/>
          <p:cNvPicPr>
            <a:picLocks noChangeAspect="1"/>
          </p:cNvPicPr>
          <p:nvPr/>
        </p:nvPicPr>
        <p:blipFill>
          <a:blip r:embed="rId3"/>
          <a:stretch>
            <a:fillRect/>
          </a:stretch>
        </p:blipFill>
        <p:spPr>
          <a:xfrm>
            <a:off x="7081096" y="5312813"/>
            <a:ext cx="2062904" cy="1545187"/>
          </a:xfrm>
          <a:prstGeom prst="rect">
            <a:avLst/>
          </a:prstGeom>
        </p:spPr>
      </p:pic>
      <p:pic>
        <p:nvPicPr>
          <p:cNvPr id="5" name="Picture 4"/>
          <p:cNvPicPr>
            <a:picLocks noChangeAspect="1"/>
          </p:cNvPicPr>
          <p:nvPr/>
        </p:nvPicPr>
        <p:blipFill>
          <a:blip r:embed="rId4"/>
          <a:stretch>
            <a:fillRect/>
          </a:stretch>
        </p:blipFill>
        <p:spPr>
          <a:xfrm>
            <a:off x="0" y="5354362"/>
            <a:ext cx="2066653" cy="1514494"/>
          </a:xfrm>
          <a:prstGeom prst="rect">
            <a:avLst/>
          </a:prstGeom>
        </p:spPr>
      </p:pic>
      <p:pic>
        <p:nvPicPr>
          <p:cNvPr id="6" name="Picture 5"/>
          <p:cNvPicPr>
            <a:picLocks noChangeAspect="1"/>
          </p:cNvPicPr>
          <p:nvPr/>
        </p:nvPicPr>
        <p:blipFill>
          <a:blip r:embed="rId5"/>
          <a:stretch>
            <a:fillRect/>
          </a:stretch>
        </p:blipFill>
        <p:spPr>
          <a:xfrm>
            <a:off x="0" y="14127"/>
            <a:ext cx="9144000" cy="1879600"/>
          </a:xfrm>
          <a:prstGeom prst="rect">
            <a:avLst/>
          </a:prstGeom>
        </p:spPr>
      </p:pic>
    </p:spTree>
    <p:extLst>
      <p:ext uri="{BB962C8B-B14F-4D97-AF65-F5344CB8AC3E}">
        <p14:creationId xmlns:p14="http://schemas.microsoft.com/office/powerpoint/2010/main" val="343151570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7575" y="751220"/>
            <a:ext cx="4492279" cy="5755420"/>
          </a:xfrm>
          <a:prstGeom prst="rect">
            <a:avLst/>
          </a:prstGeom>
          <a:noFill/>
        </p:spPr>
        <p:txBody>
          <a:bodyPr wrap="square" rtlCol="0">
            <a:spAutoFit/>
          </a:bodyPr>
          <a:lstStyle/>
          <a:p>
            <a:r>
              <a:rPr lang="en-US" sz="1000" dirty="0"/>
              <a:t>// Make 8x8 block of the entire picture</a:t>
            </a:r>
          </a:p>
          <a:p>
            <a:r>
              <a:rPr lang="en-US" sz="1000" dirty="0"/>
              <a:t>for(y = 0; y &lt; height; y += 8)</a:t>
            </a:r>
          </a:p>
          <a:p>
            <a:r>
              <a:rPr lang="en-US" sz="1000" dirty="0"/>
              <a:t>    {</a:t>
            </a:r>
          </a:p>
          <a:p>
            <a:r>
              <a:rPr lang="en-US" sz="1000" dirty="0"/>
              <a:t>        for(x = 0; x &lt; width; x += 8)</a:t>
            </a:r>
          </a:p>
          <a:p>
            <a:r>
              <a:rPr lang="en-US" sz="1000" dirty="0"/>
              <a:t>        {</a:t>
            </a:r>
          </a:p>
          <a:p>
            <a:r>
              <a:rPr lang="en-US" sz="1000" dirty="0"/>
              <a:t>            …</a:t>
            </a:r>
          </a:p>
          <a:p>
            <a:r>
              <a:rPr lang="en-US" sz="1000" dirty="0"/>
              <a:t>            //Loop through all elements of the block</a:t>
            </a:r>
          </a:p>
          <a:p>
            <a:r>
              <a:rPr lang="en-US" sz="1000" dirty="0"/>
              <a:t>            for(u = 0; u &lt; 8; ++u)</a:t>
            </a:r>
          </a:p>
          <a:p>
            <a:r>
              <a:rPr lang="en-US" sz="1000" dirty="0"/>
              <a:t>            {</a:t>
            </a:r>
          </a:p>
          <a:p>
            <a:r>
              <a:rPr lang="en-US" sz="1000" dirty="0"/>
              <a:t>                for(v = 0; v &lt; 8; ++v)</a:t>
            </a:r>
          </a:p>
          <a:p>
            <a:r>
              <a:rPr lang="en-US" sz="1000" dirty="0"/>
              <a:t>                {</a:t>
            </a:r>
          </a:p>
          <a:p>
            <a:r>
              <a:rPr lang="en-US" sz="1000" dirty="0"/>
              <a:t>                    for(j = 0; j &lt; </a:t>
            </a:r>
            <a:r>
              <a:rPr lang="en-US" sz="1000" dirty="0" err="1"/>
              <a:t>jj</a:t>
            </a:r>
            <a:r>
              <a:rPr lang="en-US" sz="1000" dirty="0"/>
              <a:t>; ++j)  // Inner DCT</a:t>
            </a:r>
          </a:p>
          <a:p>
            <a:r>
              <a:rPr lang="en-US" sz="1000" dirty="0"/>
              <a:t>                        for(</a:t>
            </a:r>
            <a:r>
              <a:rPr lang="en-US" sz="1000" dirty="0" err="1"/>
              <a:t>i</a:t>
            </a:r>
            <a:r>
              <a:rPr lang="en-US" sz="1000" dirty="0"/>
              <a:t> = 0; </a:t>
            </a:r>
            <a:r>
              <a:rPr lang="en-US" sz="1000" dirty="0" err="1"/>
              <a:t>i</a:t>
            </a:r>
            <a:r>
              <a:rPr lang="en-US" sz="1000" dirty="0"/>
              <a:t> &lt; ii; ++</a:t>
            </a:r>
            <a:r>
              <a:rPr lang="en-US" sz="1000" dirty="0" err="1"/>
              <a:t>i</a:t>
            </a:r>
            <a:r>
              <a:rPr lang="en-US" sz="1000" dirty="0"/>
              <a:t>)</a:t>
            </a:r>
          </a:p>
          <a:p>
            <a:r>
              <a:rPr lang="en-US" sz="1000" dirty="0"/>
              <a:t>                        {   // Inner sum of DCT</a:t>
            </a:r>
          </a:p>
          <a:p>
            <a:r>
              <a:rPr lang="en-US" sz="1000" dirty="0"/>
              <a:t>                            float </a:t>
            </a:r>
            <a:r>
              <a:rPr lang="en-US" sz="1000" dirty="0" err="1"/>
              <a:t>coeff</a:t>
            </a:r>
            <a:r>
              <a:rPr lang="en-US" sz="1000" dirty="0"/>
              <a:t> = </a:t>
            </a:r>
            <a:r>
              <a:rPr lang="en-US" sz="1000" dirty="0" err="1"/>
              <a:t>in_data</a:t>
            </a:r>
            <a:r>
              <a:rPr lang="en-US" sz="1000" dirty="0"/>
              <a:t>[(</a:t>
            </a:r>
            <a:r>
              <a:rPr lang="en-US" sz="1000" dirty="0" err="1"/>
              <a:t>y+j</a:t>
            </a:r>
            <a:r>
              <a:rPr lang="en-US" sz="1000" dirty="0"/>
              <a:t>)*width+(</a:t>
            </a:r>
            <a:r>
              <a:rPr lang="en-US" sz="1000" dirty="0" err="1"/>
              <a:t>x+i</a:t>
            </a:r>
            <a:r>
              <a:rPr lang="en-US" sz="1000" dirty="0"/>
              <a:t>)] - 128.0f;</a:t>
            </a:r>
          </a:p>
          <a:p>
            <a:r>
              <a:rPr lang="en-US" sz="1000" dirty="0"/>
              <a:t>                            </a:t>
            </a:r>
            <a:r>
              <a:rPr lang="en-US" sz="1000" dirty="0" err="1"/>
              <a:t>dct</a:t>
            </a:r>
            <a:r>
              <a:rPr lang="en-US" sz="1000" dirty="0"/>
              <a:t> += </a:t>
            </a:r>
            <a:r>
              <a:rPr lang="en-US" sz="1000" dirty="0" err="1"/>
              <a:t>coeff</a:t>
            </a:r>
            <a:r>
              <a:rPr lang="en-US" sz="1000" dirty="0"/>
              <a:t> * (float) (</a:t>
            </a:r>
            <a:r>
              <a:rPr lang="en-US" sz="1000" dirty="0" err="1"/>
              <a:t>cos</a:t>
            </a:r>
            <a:r>
              <a:rPr lang="en-US" sz="1000" dirty="0"/>
              <a:t>(…) * </a:t>
            </a:r>
            <a:r>
              <a:rPr lang="en-US" sz="1000" dirty="0" err="1"/>
              <a:t>cos</a:t>
            </a:r>
            <a:r>
              <a:rPr lang="en-US" sz="1000" dirty="0"/>
              <a:t>(…));</a:t>
            </a:r>
          </a:p>
          <a:p>
            <a:r>
              <a:rPr lang="en-US" sz="1000" dirty="0"/>
              <a:t>                        }</a:t>
            </a:r>
          </a:p>
          <a:p>
            <a:endParaRPr lang="en-US" sz="1000" dirty="0"/>
          </a:p>
          <a:p>
            <a:endParaRPr lang="en-US" sz="1000" dirty="0"/>
          </a:p>
          <a:p>
            <a:r>
              <a:rPr lang="en-US" sz="1000" dirty="0"/>
              <a:t>                    float a1 = !u ? ISQRT2 : 1.0f;  float a2 = !v ? ISQRT2 : 1.0f;</a:t>
            </a:r>
          </a:p>
          <a:p>
            <a:r>
              <a:rPr lang="en-US" sz="1000" dirty="0"/>
              <a:t>                    /* Scale according to normalizing function */</a:t>
            </a:r>
          </a:p>
          <a:p>
            <a:r>
              <a:rPr lang="en-US" sz="1000" dirty="0"/>
              <a:t>                    </a:t>
            </a:r>
            <a:r>
              <a:rPr lang="en-US" sz="1000" dirty="0" err="1"/>
              <a:t>dct</a:t>
            </a:r>
            <a:r>
              <a:rPr lang="en-US" sz="1000" dirty="0"/>
              <a:t> *= a1*a2/4.0f;</a:t>
            </a:r>
          </a:p>
          <a:p>
            <a:endParaRPr lang="en-US" sz="1000" dirty="0"/>
          </a:p>
          <a:p>
            <a:r>
              <a:rPr lang="en-US" sz="1000" dirty="0"/>
              <a:t>                    /* Quantization */</a:t>
            </a:r>
          </a:p>
          <a:p>
            <a:r>
              <a:rPr lang="en-US" sz="1000" dirty="0"/>
              <a:t>                   </a:t>
            </a:r>
          </a:p>
          <a:p>
            <a:r>
              <a:rPr lang="en-US" sz="1000" dirty="0"/>
              <a:t>                }</a:t>
            </a:r>
          </a:p>
          <a:p>
            <a:r>
              <a:rPr lang="en-US" sz="1000" dirty="0"/>
              <a:t>            }</a:t>
            </a:r>
          </a:p>
          <a:p>
            <a:r>
              <a:rPr lang="en-US" sz="1000" dirty="0"/>
              <a:t>        }</a:t>
            </a:r>
          </a:p>
          <a:p>
            <a:r>
              <a:rPr lang="en-US" sz="1000" dirty="0"/>
              <a:t>    }</a:t>
            </a:r>
          </a:p>
          <a:p>
            <a:endParaRPr lang="en-US" sz="1000" dirty="0"/>
          </a:p>
        </p:txBody>
      </p:sp>
      <p:sp>
        <p:nvSpPr>
          <p:cNvPr id="38" name="Title 37"/>
          <p:cNvSpPr>
            <a:spLocks noGrp="1"/>
          </p:cNvSpPr>
          <p:nvPr>
            <p:ph type="title"/>
          </p:nvPr>
        </p:nvSpPr>
        <p:spPr/>
        <p:txBody>
          <a:bodyPr/>
          <a:lstStyle/>
          <a:p>
            <a:r>
              <a:rPr lang="en-US" dirty="0">
                <a:ea typeface="ＭＳ Ｐゴシック" charset="-128"/>
              </a:rPr>
              <a:t>Optimizing DCT</a:t>
            </a:r>
            <a:endParaRPr lang="en-US" dirty="0"/>
          </a:p>
        </p:txBody>
      </p:sp>
      <p:sp>
        <p:nvSpPr>
          <p:cNvPr id="16" name="Rectangle 15"/>
          <p:cNvSpPr/>
          <p:nvPr/>
        </p:nvSpPr>
        <p:spPr>
          <a:xfrm rot="1442178">
            <a:off x="8286674" y="130867"/>
            <a:ext cx="897088" cy="307777"/>
          </a:xfrm>
          <a:prstGeom prst="rect">
            <a:avLst/>
          </a:prstGeom>
        </p:spPr>
        <p:txBody>
          <a:bodyPr wrap="none">
            <a:spAutoFit/>
          </a:bodyPr>
          <a:lstStyle/>
          <a:p>
            <a:r>
              <a:rPr lang="en-US" i="1" dirty="0">
                <a:solidFill>
                  <a:srgbClr val="008000"/>
                </a:solidFill>
              </a:rPr>
              <a:t>v-</a:t>
            </a:r>
            <a:r>
              <a:rPr lang="en-US" i="1" dirty="0" err="1">
                <a:solidFill>
                  <a:srgbClr val="008000"/>
                </a:solidFill>
              </a:rPr>
              <a:t>ph</a:t>
            </a:r>
            <a:r>
              <a:rPr lang="en-US" i="1" dirty="0">
                <a:solidFill>
                  <a:srgbClr val="008000"/>
                </a:solidFill>
              </a:rPr>
              <a:t>-</a:t>
            </a:r>
            <a:r>
              <a:rPr lang="en-US" i="1" dirty="0" err="1">
                <a:solidFill>
                  <a:srgbClr val="008000"/>
                </a:solidFill>
              </a:rPr>
              <a:t>dct</a:t>
            </a:r>
            <a:endParaRPr lang="en-US" i="1" dirty="0">
              <a:solidFill>
                <a:srgbClr val="008000"/>
              </a:solidFill>
            </a:endParaRPr>
          </a:p>
        </p:txBody>
      </p:sp>
    </p:spTree>
    <p:extLst>
      <p:ext uri="{BB962C8B-B14F-4D97-AF65-F5344CB8AC3E}">
        <p14:creationId xmlns:p14="http://schemas.microsoft.com/office/powerpoint/2010/main" val="1780951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7575" y="751220"/>
            <a:ext cx="4492279" cy="5755420"/>
          </a:xfrm>
          <a:prstGeom prst="rect">
            <a:avLst/>
          </a:prstGeom>
          <a:noFill/>
        </p:spPr>
        <p:txBody>
          <a:bodyPr wrap="square" rtlCol="0">
            <a:spAutoFit/>
          </a:bodyPr>
          <a:lstStyle/>
          <a:p>
            <a:r>
              <a:rPr lang="en-US" sz="1000" dirty="0"/>
              <a:t>// Make 8x8 block of the entire picture</a:t>
            </a:r>
          </a:p>
          <a:p>
            <a:r>
              <a:rPr lang="en-US" sz="1000" dirty="0"/>
              <a:t>for(y = 0; y &lt; height; y += 8)</a:t>
            </a:r>
          </a:p>
          <a:p>
            <a:r>
              <a:rPr lang="en-US" sz="1000" dirty="0"/>
              <a:t>    {</a:t>
            </a:r>
          </a:p>
          <a:p>
            <a:r>
              <a:rPr lang="en-US" sz="1000" dirty="0"/>
              <a:t>        for(x = 0; x &lt; width; x += 8)</a:t>
            </a:r>
          </a:p>
          <a:p>
            <a:r>
              <a:rPr lang="en-US" sz="1000" dirty="0"/>
              <a:t>        {</a:t>
            </a:r>
          </a:p>
          <a:p>
            <a:r>
              <a:rPr lang="en-US" sz="1000" dirty="0"/>
              <a:t>            …</a:t>
            </a:r>
          </a:p>
          <a:p>
            <a:r>
              <a:rPr lang="en-US" sz="1000" dirty="0"/>
              <a:t>            //Loop through all elements of the block</a:t>
            </a:r>
          </a:p>
          <a:p>
            <a:r>
              <a:rPr lang="en-US" sz="1000" dirty="0"/>
              <a:t>           </a:t>
            </a:r>
            <a:r>
              <a:rPr lang="en-US" sz="1000" dirty="0">
                <a:solidFill>
                  <a:srgbClr val="FF0000"/>
                </a:solidFill>
              </a:rPr>
              <a:t> for(u = 0; u &lt; 8; ++u)</a:t>
            </a:r>
          </a:p>
          <a:p>
            <a:r>
              <a:rPr lang="en-US" sz="1000" dirty="0">
                <a:solidFill>
                  <a:srgbClr val="FF0000"/>
                </a:solidFill>
              </a:rPr>
              <a:t>            {</a:t>
            </a:r>
          </a:p>
          <a:p>
            <a:r>
              <a:rPr lang="en-US" sz="1000" dirty="0">
                <a:solidFill>
                  <a:srgbClr val="FF0000"/>
                </a:solidFill>
              </a:rPr>
              <a:t>                for(v = 0; v &lt; 8; ++v)</a:t>
            </a:r>
          </a:p>
          <a:p>
            <a:r>
              <a:rPr lang="en-US" sz="1000" dirty="0"/>
              <a:t>                {</a:t>
            </a:r>
          </a:p>
          <a:p>
            <a:r>
              <a:rPr lang="en-US" sz="1000" dirty="0"/>
              <a:t>                  </a:t>
            </a:r>
            <a:r>
              <a:rPr lang="en-US" sz="1000" dirty="0">
                <a:solidFill>
                  <a:srgbClr val="000000"/>
                </a:solidFill>
              </a:rPr>
              <a:t>  for(j = 0; j &lt; </a:t>
            </a:r>
            <a:r>
              <a:rPr lang="en-US" sz="1000" dirty="0" err="1">
                <a:solidFill>
                  <a:srgbClr val="000000"/>
                </a:solidFill>
              </a:rPr>
              <a:t>jj</a:t>
            </a:r>
            <a:r>
              <a:rPr lang="en-US" sz="1000" dirty="0">
                <a:solidFill>
                  <a:srgbClr val="000000"/>
                </a:solidFill>
              </a:rPr>
              <a:t>; ++j)  // Inner DCT</a:t>
            </a:r>
          </a:p>
          <a:p>
            <a:r>
              <a:rPr lang="en-US" sz="1000" dirty="0">
                <a:solidFill>
                  <a:srgbClr val="000000"/>
                </a:solidFill>
              </a:rPr>
              <a:t>                        for(</a:t>
            </a:r>
            <a:r>
              <a:rPr lang="en-US" sz="1000" dirty="0" err="1">
                <a:solidFill>
                  <a:srgbClr val="000000"/>
                </a:solidFill>
              </a:rPr>
              <a:t>i</a:t>
            </a:r>
            <a:r>
              <a:rPr lang="en-US" sz="1000" dirty="0">
                <a:solidFill>
                  <a:srgbClr val="000000"/>
                </a:solidFill>
              </a:rPr>
              <a:t> = 0; </a:t>
            </a:r>
            <a:r>
              <a:rPr lang="en-US" sz="1000" dirty="0" err="1">
                <a:solidFill>
                  <a:srgbClr val="000000"/>
                </a:solidFill>
              </a:rPr>
              <a:t>i</a:t>
            </a:r>
            <a:r>
              <a:rPr lang="en-US" sz="1000" dirty="0">
                <a:solidFill>
                  <a:srgbClr val="000000"/>
                </a:solidFill>
              </a:rPr>
              <a:t> &lt; ii; ++</a:t>
            </a:r>
            <a:r>
              <a:rPr lang="en-US" sz="1000" dirty="0" err="1">
                <a:solidFill>
                  <a:srgbClr val="000000"/>
                </a:solidFill>
              </a:rPr>
              <a:t>i</a:t>
            </a:r>
            <a:r>
              <a:rPr lang="en-US" sz="1000" dirty="0">
                <a:solidFill>
                  <a:srgbClr val="000000"/>
                </a:solidFill>
              </a:rPr>
              <a:t>)</a:t>
            </a:r>
          </a:p>
          <a:p>
            <a:r>
              <a:rPr lang="en-US" sz="1000" dirty="0">
                <a:solidFill>
                  <a:srgbClr val="000000"/>
                </a:solidFill>
              </a:rPr>
              <a:t>                        {   // Inner sum of DCT</a:t>
            </a:r>
          </a:p>
          <a:p>
            <a:r>
              <a:rPr lang="en-US" sz="1000" dirty="0">
                <a:solidFill>
                  <a:srgbClr val="000000"/>
                </a:solidFill>
              </a:rPr>
              <a:t>                            float </a:t>
            </a:r>
            <a:r>
              <a:rPr lang="en-US" sz="1000" dirty="0" err="1">
                <a:solidFill>
                  <a:srgbClr val="000000"/>
                </a:solidFill>
              </a:rPr>
              <a:t>coeff</a:t>
            </a:r>
            <a:r>
              <a:rPr lang="en-US" sz="1000" dirty="0">
                <a:solidFill>
                  <a:srgbClr val="000000"/>
                </a:solidFill>
              </a:rPr>
              <a:t> = </a:t>
            </a:r>
            <a:r>
              <a:rPr lang="en-US" sz="1000" dirty="0" err="1">
                <a:solidFill>
                  <a:srgbClr val="000000"/>
                </a:solidFill>
              </a:rPr>
              <a:t>in_data</a:t>
            </a:r>
            <a:r>
              <a:rPr lang="en-US" sz="1000" dirty="0">
                <a:solidFill>
                  <a:srgbClr val="000000"/>
                </a:solidFill>
              </a:rPr>
              <a:t>[(</a:t>
            </a:r>
            <a:r>
              <a:rPr lang="en-US" sz="1000" dirty="0" err="1">
                <a:solidFill>
                  <a:srgbClr val="000000"/>
                </a:solidFill>
              </a:rPr>
              <a:t>y+j</a:t>
            </a:r>
            <a:r>
              <a:rPr lang="en-US" sz="1000" dirty="0">
                <a:solidFill>
                  <a:srgbClr val="000000"/>
                </a:solidFill>
              </a:rPr>
              <a:t>)*width+(</a:t>
            </a:r>
            <a:r>
              <a:rPr lang="en-US" sz="1000" dirty="0" err="1">
                <a:solidFill>
                  <a:srgbClr val="000000"/>
                </a:solidFill>
              </a:rPr>
              <a:t>x+i</a:t>
            </a:r>
            <a:r>
              <a:rPr lang="en-US" sz="1000" dirty="0">
                <a:solidFill>
                  <a:srgbClr val="000000"/>
                </a:solidFill>
              </a:rPr>
              <a:t>)] - 128.0f;</a:t>
            </a:r>
          </a:p>
          <a:p>
            <a:r>
              <a:rPr lang="en-US" sz="1000" dirty="0">
                <a:solidFill>
                  <a:srgbClr val="000000"/>
                </a:solidFill>
              </a:rPr>
              <a:t>                            </a:t>
            </a:r>
            <a:r>
              <a:rPr lang="en-US" sz="1000" dirty="0" err="1">
                <a:solidFill>
                  <a:srgbClr val="000000"/>
                </a:solidFill>
              </a:rPr>
              <a:t>dct</a:t>
            </a:r>
            <a:r>
              <a:rPr lang="en-US" sz="1000" dirty="0">
                <a:solidFill>
                  <a:srgbClr val="000000"/>
                </a:solidFill>
              </a:rPr>
              <a:t> += </a:t>
            </a:r>
            <a:r>
              <a:rPr lang="en-US" sz="1000" dirty="0" err="1">
                <a:solidFill>
                  <a:srgbClr val="000000"/>
                </a:solidFill>
              </a:rPr>
              <a:t>coeff</a:t>
            </a:r>
            <a:r>
              <a:rPr lang="en-US" sz="1000" dirty="0">
                <a:solidFill>
                  <a:srgbClr val="000000"/>
                </a:solidFill>
              </a:rPr>
              <a:t> * (float) (</a:t>
            </a:r>
            <a:r>
              <a:rPr lang="en-US" sz="1000" dirty="0" err="1">
                <a:solidFill>
                  <a:srgbClr val="000000"/>
                </a:solidFill>
              </a:rPr>
              <a:t>cos</a:t>
            </a:r>
            <a:r>
              <a:rPr lang="en-US" sz="1000" dirty="0">
                <a:solidFill>
                  <a:srgbClr val="000000"/>
                </a:solidFill>
              </a:rPr>
              <a:t>(…) * </a:t>
            </a:r>
            <a:r>
              <a:rPr lang="en-US" sz="1000" dirty="0" err="1">
                <a:solidFill>
                  <a:srgbClr val="000000"/>
                </a:solidFill>
              </a:rPr>
              <a:t>cos</a:t>
            </a:r>
            <a:r>
              <a:rPr lang="en-US" sz="1000" dirty="0">
                <a:solidFill>
                  <a:srgbClr val="000000"/>
                </a:solidFill>
              </a:rPr>
              <a:t>(…));</a:t>
            </a:r>
          </a:p>
          <a:p>
            <a:r>
              <a:rPr lang="en-US" sz="1000" dirty="0">
                <a:solidFill>
                  <a:srgbClr val="000000"/>
                </a:solidFill>
              </a:rPr>
              <a:t>                        }</a:t>
            </a:r>
          </a:p>
          <a:p>
            <a:endParaRPr lang="en-US" sz="1000" dirty="0">
              <a:solidFill>
                <a:srgbClr val="000000"/>
              </a:solidFill>
            </a:endParaRPr>
          </a:p>
          <a:p>
            <a:endParaRPr lang="en-US" sz="1000" dirty="0">
              <a:solidFill>
                <a:srgbClr val="000000"/>
              </a:solidFill>
            </a:endParaRPr>
          </a:p>
          <a:p>
            <a:r>
              <a:rPr lang="en-US" sz="1000" dirty="0">
                <a:solidFill>
                  <a:srgbClr val="000000"/>
                </a:solidFill>
              </a:rPr>
              <a:t>                   </a:t>
            </a:r>
            <a:r>
              <a:rPr lang="en-US" sz="1000" dirty="0">
                <a:solidFill>
                  <a:srgbClr val="FF0000"/>
                </a:solidFill>
              </a:rPr>
              <a:t> float a1 = !u ? ISQRT2 : 1.0f;  float a2 = !v ? ISQRT2 : 1.0f;</a:t>
            </a:r>
          </a:p>
          <a:p>
            <a:r>
              <a:rPr lang="en-US" sz="1000" dirty="0">
                <a:solidFill>
                  <a:srgbClr val="FF0000"/>
                </a:solidFill>
              </a:rPr>
              <a:t>                    /* Scale according to normalizing function */</a:t>
            </a:r>
          </a:p>
          <a:p>
            <a:r>
              <a:rPr lang="en-US" sz="1000" b="1" dirty="0">
                <a:solidFill>
                  <a:srgbClr val="FF0000"/>
                </a:solidFill>
              </a:rPr>
              <a:t>                    </a:t>
            </a:r>
            <a:r>
              <a:rPr lang="en-US" sz="1000" b="1" dirty="0" err="1">
                <a:solidFill>
                  <a:srgbClr val="FF0000"/>
                </a:solidFill>
              </a:rPr>
              <a:t>dct</a:t>
            </a:r>
            <a:r>
              <a:rPr lang="en-US" sz="1000" b="1" dirty="0">
                <a:solidFill>
                  <a:srgbClr val="FF0000"/>
                </a:solidFill>
              </a:rPr>
              <a:t> *= a1*a2/4.0f;</a:t>
            </a:r>
          </a:p>
          <a:p>
            <a:endParaRPr lang="en-US" sz="1000" dirty="0">
              <a:solidFill>
                <a:srgbClr val="000000"/>
              </a:solidFill>
            </a:endParaRPr>
          </a:p>
          <a:p>
            <a:r>
              <a:rPr lang="en-US" sz="1000" dirty="0">
                <a:solidFill>
                  <a:srgbClr val="000000"/>
                </a:solidFill>
              </a:rPr>
              <a:t>                    /* Quantization */</a:t>
            </a:r>
          </a:p>
          <a:p>
            <a:r>
              <a:rPr lang="en-US" sz="1000" dirty="0">
                <a:solidFill>
                  <a:srgbClr val="0000FF"/>
                </a:solidFill>
              </a:rPr>
              <a:t>                   </a:t>
            </a:r>
          </a:p>
          <a:p>
            <a:r>
              <a:rPr lang="en-US" sz="1000" dirty="0"/>
              <a:t>                }</a:t>
            </a:r>
          </a:p>
          <a:p>
            <a:r>
              <a:rPr lang="en-US" sz="1000" dirty="0"/>
              <a:t>            }</a:t>
            </a:r>
          </a:p>
          <a:p>
            <a:r>
              <a:rPr lang="en-US" sz="1000" dirty="0"/>
              <a:t>        }</a:t>
            </a:r>
          </a:p>
          <a:p>
            <a:r>
              <a:rPr lang="en-US" sz="1000" dirty="0"/>
              <a:t>    }</a:t>
            </a:r>
          </a:p>
          <a:p>
            <a:endParaRPr lang="en-US" sz="1000" dirty="0"/>
          </a:p>
        </p:txBody>
      </p:sp>
      <p:sp>
        <p:nvSpPr>
          <p:cNvPr id="38" name="Title 37"/>
          <p:cNvSpPr>
            <a:spLocks noGrp="1"/>
          </p:cNvSpPr>
          <p:nvPr>
            <p:ph type="title"/>
          </p:nvPr>
        </p:nvSpPr>
        <p:spPr/>
        <p:txBody>
          <a:bodyPr/>
          <a:lstStyle/>
          <a:p>
            <a:r>
              <a:rPr lang="en-US" dirty="0">
                <a:ea typeface="ＭＳ Ｐゴシック" charset="-128"/>
              </a:rPr>
              <a:t>DCT – Approach 1 – normalization table</a:t>
            </a: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984425801"/>
              </p:ext>
            </p:extLst>
          </p:nvPr>
        </p:nvGraphicFramePr>
        <p:xfrm>
          <a:off x="134698" y="1579813"/>
          <a:ext cx="4647168" cy="3578860"/>
        </p:xfrm>
        <a:graphic>
          <a:graphicData uri="http://schemas.openxmlformats.org/drawingml/2006/table">
            <a:tbl>
              <a:tblPr firstRow="1" bandRow="1">
                <a:tableStyleId>{F5AB1C69-6EDB-4FF4-983F-18BD219EF322}</a:tableStyleId>
              </a:tblPr>
              <a:tblGrid>
                <a:gridCol w="516352">
                  <a:extLst>
                    <a:ext uri="{9D8B030D-6E8A-4147-A177-3AD203B41FA5}">
                      <a16:colId xmlns:a16="http://schemas.microsoft.com/office/drawing/2014/main" val="20000"/>
                    </a:ext>
                  </a:extLst>
                </a:gridCol>
                <a:gridCol w="516352">
                  <a:extLst>
                    <a:ext uri="{9D8B030D-6E8A-4147-A177-3AD203B41FA5}">
                      <a16:colId xmlns:a16="http://schemas.microsoft.com/office/drawing/2014/main" val="20001"/>
                    </a:ext>
                  </a:extLst>
                </a:gridCol>
                <a:gridCol w="516352">
                  <a:extLst>
                    <a:ext uri="{9D8B030D-6E8A-4147-A177-3AD203B41FA5}">
                      <a16:colId xmlns:a16="http://schemas.microsoft.com/office/drawing/2014/main" val="20002"/>
                    </a:ext>
                  </a:extLst>
                </a:gridCol>
                <a:gridCol w="516352">
                  <a:extLst>
                    <a:ext uri="{9D8B030D-6E8A-4147-A177-3AD203B41FA5}">
                      <a16:colId xmlns:a16="http://schemas.microsoft.com/office/drawing/2014/main" val="20003"/>
                    </a:ext>
                  </a:extLst>
                </a:gridCol>
                <a:gridCol w="516352">
                  <a:extLst>
                    <a:ext uri="{9D8B030D-6E8A-4147-A177-3AD203B41FA5}">
                      <a16:colId xmlns:a16="http://schemas.microsoft.com/office/drawing/2014/main" val="20004"/>
                    </a:ext>
                  </a:extLst>
                </a:gridCol>
                <a:gridCol w="516352">
                  <a:extLst>
                    <a:ext uri="{9D8B030D-6E8A-4147-A177-3AD203B41FA5}">
                      <a16:colId xmlns:a16="http://schemas.microsoft.com/office/drawing/2014/main" val="20005"/>
                    </a:ext>
                  </a:extLst>
                </a:gridCol>
                <a:gridCol w="516352">
                  <a:extLst>
                    <a:ext uri="{9D8B030D-6E8A-4147-A177-3AD203B41FA5}">
                      <a16:colId xmlns:a16="http://schemas.microsoft.com/office/drawing/2014/main" val="20006"/>
                    </a:ext>
                  </a:extLst>
                </a:gridCol>
                <a:gridCol w="516352">
                  <a:extLst>
                    <a:ext uri="{9D8B030D-6E8A-4147-A177-3AD203B41FA5}">
                      <a16:colId xmlns:a16="http://schemas.microsoft.com/office/drawing/2014/main" val="20007"/>
                    </a:ext>
                  </a:extLst>
                </a:gridCol>
                <a:gridCol w="516352">
                  <a:extLst>
                    <a:ext uri="{9D8B030D-6E8A-4147-A177-3AD203B41FA5}">
                      <a16:colId xmlns:a16="http://schemas.microsoft.com/office/drawing/2014/main" val="20008"/>
                    </a:ext>
                  </a:extLst>
                </a:gridCol>
              </a:tblGrid>
              <a:tr h="370840">
                <a:tc>
                  <a:txBody>
                    <a:bodyPr/>
                    <a:lstStyle/>
                    <a:p>
                      <a:endParaRPr lang="en-US" sz="1000" b="0" dirty="0">
                        <a:solidFill>
                          <a:srgbClr val="0000FF"/>
                        </a:solidFill>
                      </a:endParaRP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FF"/>
                          </a:solidFill>
                        </a:rPr>
                        <a:t>√</a:t>
                      </a:r>
                      <a:r>
                        <a:rPr lang="en-US" sz="600" dirty="0">
                          <a:solidFill>
                            <a:srgbClr val="0000FF"/>
                          </a:solidFill>
                        </a:rPr>
                        <a:t>1/8</a:t>
                      </a:r>
                      <a:endParaRPr lang="en-US" sz="1100" dirty="0">
                        <a:solidFill>
                          <a:srgbClr val="0000FF"/>
                        </a:solidFill>
                      </a:endParaRPr>
                    </a:p>
                    <a:p>
                      <a:endParaRPr lang="en-US" sz="105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FF"/>
                          </a:solidFill>
                          <a:effectLst/>
                          <a:uLnTx/>
                          <a:uFillTx/>
                          <a:latin typeface="+mn-lt"/>
                          <a:ea typeface="+mn-ea"/>
                          <a:cs typeface="+mn-cs"/>
                        </a:rPr>
                        <a:t>√</a:t>
                      </a:r>
                      <a:r>
                        <a:rPr kumimoji="0" lang="en-US" sz="600" b="1" i="0" u="none" strike="noStrike" kern="1200" cap="none" spc="0" normalizeH="0" baseline="0" noProof="0" dirty="0">
                          <a:ln>
                            <a:noFill/>
                          </a:ln>
                          <a:solidFill>
                            <a:srgbClr val="0000FF"/>
                          </a:solidFill>
                          <a:effectLst/>
                          <a:uLnTx/>
                          <a:uFillTx/>
                          <a:latin typeface="+mn-lt"/>
                          <a:ea typeface="+mn-ea"/>
                          <a:cs typeface="+mn-cs"/>
                        </a:rPr>
                        <a:t>2/8</a:t>
                      </a:r>
                      <a:endParaRPr kumimoji="0" lang="en-US" sz="1100" b="1" i="0" u="none" strike="noStrike" kern="1200" cap="none" spc="0" normalizeH="0" baseline="0" noProof="0" dirty="0">
                        <a:ln>
                          <a:noFill/>
                        </a:ln>
                        <a:solidFill>
                          <a:srgbClr val="0000FF"/>
                        </a:solidFill>
                        <a:effectLst/>
                        <a:uLnTx/>
                        <a:uFillTx/>
                        <a:latin typeface="+mn-lt"/>
                        <a:ea typeface="+mn-ea"/>
                        <a:cs typeface="+mn-cs"/>
                      </a:endParaRPr>
                    </a:p>
                    <a:p>
                      <a:endParaRPr lang="en-US" sz="105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FF"/>
                          </a:solidFill>
                          <a:effectLst/>
                          <a:uLnTx/>
                          <a:uFillTx/>
                          <a:latin typeface="+mn-lt"/>
                          <a:ea typeface="+mn-ea"/>
                          <a:cs typeface="+mn-cs"/>
                        </a:rPr>
                        <a:t>√</a:t>
                      </a:r>
                      <a:r>
                        <a:rPr kumimoji="0" lang="en-US" sz="600" b="1" i="0" u="none" strike="noStrike" kern="1200" cap="none" spc="0" normalizeH="0" baseline="0" noProof="0" dirty="0">
                          <a:ln>
                            <a:noFill/>
                          </a:ln>
                          <a:solidFill>
                            <a:srgbClr val="0000FF"/>
                          </a:solidFill>
                          <a:effectLst/>
                          <a:uLnTx/>
                          <a:uFillTx/>
                          <a:latin typeface="+mn-lt"/>
                          <a:ea typeface="+mn-ea"/>
                          <a:cs typeface="+mn-cs"/>
                        </a:rPr>
                        <a:t>2/8</a:t>
                      </a:r>
                      <a:endParaRPr kumimoji="0" lang="en-US" sz="1100" b="1" i="0" u="none" strike="noStrike" kern="1200" cap="none" spc="0" normalizeH="0" baseline="0" noProof="0" dirty="0">
                        <a:ln>
                          <a:noFill/>
                        </a:ln>
                        <a:solidFill>
                          <a:srgbClr val="0000FF"/>
                        </a:solidFill>
                        <a:effectLst/>
                        <a:uLnTx/>
                        <a:uFillTx/>
                        <a:latin typeface="+mn-lt"/>
                        <a:ea typeface="+mn-ea"/>
                        <a:cs typeface="+mn-cs"/>
                      </a:endParaRPr>
                    </a:p>
                    <a:p>
                      <a:endParaRPr lang="en-US" sz="105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FF"/>
                          </a:solidFill>
                          <a:effectLst/>
                          <a:uLnTx/>
                          <a:uFillTx/>
                          <a:latin typeface="+mn-lt"/>
                          <a:ea typeface="+mn-ea"/>
                          <a:cs typeface="+mn-cs"/>
                        </a:rPr>
                        <a:t>√</a:t>
                      </a:r>
                      <a:r>
                        <a:rPr kumimoji="0" lang="en-US" sz="600" b="1" i="0" u="none" strike="noStrike" kern="1200" cap="none" spc="0" normalizeH="0" baseline="0" noProof="0" dirty="0">
                          <a:ln>
                            <a:noFill/>
                          </a:ln>
                          <a:solidFill>
                            <a:srgbClr val="0000FF"/>
                          </a:solidFill>
                          <a:effectLst/>
                          <a:uLnTx/>
                          <a:uFillTx/>
                          <a:latin typeface="+mn-lt"/>
                          <a:ea typeface="+mn-ea"/>
                          <a:cs typeface="+mn-cs"/>
                        </a:rPr>
                        <a:t>2/8</a:t>
                      </a:r>
                      <a:endParaRPr kumimoji="0" lang="en-US" sz="1100" b="1" i="0" u="none" strike="noStrike" kern="1200" cap="none" spc="0" normalizeH="0" baseline="0" noProof="0" dirty="0">
                        <a:ln>
                          <a:noFill/>
                        </a:ln>
                        <a:solidFill>
                          <a:srgbClr val="0000FF"/>
                        </a:solidFill>
                        <a:effectLst/>
                        <a:uLnTx/>
                        <a:uFillTx/>
                        <a:latin typeface="+mn-lt"/>
                        <a:ea typeface="+mn-ea"/>
                        <a:cs typeface="+mn-cs"/>
                      </a:endParaRPr>
                    </a:p>
                    <a:p>
                      <a:endParaRPr lang="en-US" sz="105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FF"/>
                          </a:solidFill>
                          <a:effectLst/>
                          <a:uLnTx/>
                          <a:uFillTx/>
                          <a:latin typeface="+mn-lt"/>
                          <a:ea typeface="+mn-ea"/>
                          <a:cs typeface="+mn-cs"/>
                        </a:rPr>
                        <a:t>√</a:t>
                      </a:r>
                      <a:r>
                        <a:rPr kumimoji="0" lang="en-US" sz="600" b="1" i="0" u="none" strike="noStrike" kern="1200" cap="none" spc="0" normalizeH="0" baseline="0" noProof="0" dirty="0">
                          <a:ln>
                            <a:noFill/>
                          </a:ln>
                          <a:solidFill>
                            <a:srgbClr val="0000FF"/>
                          </a:solidFill>
                          <a:effectLst/>
                          <a:uLnTx/>
                          <a:uFillTx/>
                          <a:latin typeface="+mn-lt"/>
                          <a:ea typeface="+mn-ea"/>
                          <a:cs typeface="+mn-cs"/>
                        </a:rPr>
                        <a:t>2/8</a:t>
                      </a:r>
                      <a:endParaRPr kumimoji="0" lang="en-US" sz="1100" b="1" i="0" u="none" strike="noStrike" kern="1200" cap="none" spc="0" normalizeH="0" baseline="0" noProof="0" dirty="0">
                        <a:ln>
                          <a:noFill/>
                        </a:ln>
                        <a:solidFill>
                          <a:srgbClr val="0000FF"/>
                        </a:solidFill>
                        <a:effectLst/>
                        <a:uLnTx/>
                        <a:uFillTx/>
                        <a:latin typeface="+mn-lt"/>
                        <a:ea typeface="+mn-ea"/>
                        <a:cs typeface="+mn-cs"/>
                      </a:endParaRPr>
                    </a:p>
                    <a:p>
                      <a:endParaRPr lang="en-US" sz="105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FF"/>
                          </a:solidFill>
                          <a:effectLst/>
                          <a:uLnTx/>
                          <a:uFillTx/>
                          <a:latin typeface="+mn-lt"/>
                          <a:ea typeface="+mn-ea"/>
                          <a:cs typeface="+mn-cs"/>
                        </a:rPr>
                        <a:t>√</a:t>
                      </a:r>
                      <a:r>
                        <a:rPr kumimoji="0" lang="en-US" sz="600" b="1" i="0" u="none" strike="noStrike" kern="1200" cap="none" spc="0" normalizeH="0" baseline="0" noProof="0" dirty="0">
                          <a:ln>
                            <a:noFill/>
                          </a:ln>
                          <a:solidFill>
                            <a:srgbClr val="0000FF"/>
                          </a:solidFill>
                          <a:effectLst/>
                          <a:uLnTx/>
                          <a:uFillTx/>
                          <a:latin typeface="+mn-lt"/>
                          <a:ea typeface="+mn-ea"/>
                          <a:cs typeface="+mn-cs"/>
                        </a:rPr>
                        <a:t>2/8</a:t>
                      </a:r>
                      <a:endParaRPr kumimoji="0" lang="en-US" sz="1100" b="1" i="0" u="none" strike="noStrike" kern="1200" cap="none" spc="0" normalizeH="0" baseline="0" noProof="0" dirty="0">
                        <a:ln>
                          <a:noFill/>
                        </a:ln>
                        <a:solidFill>
                          <a:srgbClr val="0000FF"/>
                        </a:solidFill>
                        <a:effectLst/>
                        <a:uLnTx/>
                        <a:uFillTx/>
                        <a:latin typeface="+mn-lt"/>
                        <a:ea typeface="+mn-ea"/>
                        <a:cs typeface="+mn-cs"/>
                      </a:endParaRPr>
                    </a:p>
                    <a:p>
                      <a:endParaRPr lang="en-US" sz="105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FF"/>
                          </a:solidFill>
                          <a:effectLst/>
                          <a:uLnTx/>
                          <a:uFillTx/>
                          <a:latin typeface="+mn-lt"/>
                          <a:ea typeface="+mn-ea"/>
                          <a:cs typeface="+mn-cs"/>
                        </a:rPr>
                        <a:t>√</a:t>
                      </a:r>
                      <a:r>
                        <a:rPr kumimoji="0" lang="en-US" sz="600" b="1" i="0" u="none" strike="noStrike" kern="1200" cap="none" spc="0" normalizeH="0" baseline="0" noProof="0" dirty="0">
                          <a:ln>
                            <a:noFill/>
                          </a:ln>
                          <a:solidFill>
                            <a:srgbClr val="0000FF"/>
                          </a:solidFill>
                          <a:effectLst/>
                          <a:uLnTx/>
                          <a:uFillTx/>
                          <a:latin typeface="+mn-lt"/>
                          <a:ea typeface="+mn-ea"/>
                          <a:cs typeface="+mn-cs"/>
                        </a:rPr>
                        <a:t>2/8</a:t>
                      </a:r>
                      <a:endParaRPr kumimoji="0" lang="en-US" sz="1100" b="1" i="0" u="none" strike="noStrike" kern="1200" cap="none" spc="0" normalizeH="0" baseline="0" noProof="0" dirty="0">
                        <a:ln>
                          <a:noFill/>
                        </a:ln>
                        <a:solidFill>
                          <a:srgbClr val="0000FF"/>
                        </a:solidFill>
                        <a:effectLst/>
                        <a:uLnTx/>
                        <a:uFillTx/>
                        <a:latin typeface="+mn-lt"/>
                        <a:ea typeface="+mn-ea"/>
                        <a:cs typeface="+mn-cs"/>
                      </a:endParaRPr>
                    </a:p>
                    <a:p>
                      <a:endParaRPr lang="en-US" sz="105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FF"/>
                          </a:solidFill>
                          <a:effectLst/>
                          <a:uLnTx/>
                          <a:uFillTx/>
                          <a:latin typeface="+mn-lt"/>
                          <a:ea typeface="+mn-ea"/>
                          <a:cs typeface="+mn-cs"/>
                        </a:rPr>
                        <a:t>√</a:t>
                      </a:r>
                      <a:r>
                        <a:rPr kumimoji="0" lang="en-US" sz="600" b="1" i="0" u="none" strike="noStrike" kern="1200" cap="none" spc="0" normalizeH="0" baseline="0" noProof="0" dirty="0">
                          <a:ln>
                            <a:noFill/>
                          </a:ln>
                          <a:solidFill>
                            <a:srgbClr val="0000FF"/>
                          </a:solidFill>
                          <a:effectLst/>
                          <a:uLnTx/>
                          <a:uFillTx/>
                          <a:latin typeface="+mn-lt"/>
                          <a:ea typeface="+mn-ea"/>
                          <a:cs typeface="+mn-cs"/>
                        </a:rPr>
                        <a:t>2/8</a:t>
                      </a:r>
                      <a:endParaRPr kumimoji="0" lang="en-US" sz="1100" b="1" i="0" u="none" strike="noStrike" kern="1200" cap="none" spc="0" normalizeH="0" baseline="0" noProof="0" dirty="0">
                        <a:ln>
                          <a:noFill/>
                        </a:ln>
                        <a:solidFill>
                          <a:srgbClr val="0000FF"/>
                        </a:solidFill>
                        <a:effectLst/>
                        <a:uLnTx/>
                        <a:uFillTx/>
                        <a:latin typeface="+mn-lt"/>
                        <a:ea typeface="+mn-ea"/>
                        <a:cs typeface="+mn-cs"/>
                      </a:endParaRPr>
                    </a:p>
                    <a:p>
                      <a:endParaRPr lang="en-US" sz="105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DDDD"/>
                    </a:solidFill>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FF"/>
                          </a:solidFill>
                          <a:effectLst/>
                          <a:uLnTx/>
                          <a:uFillTx/>
                          <a:latin typeface="+mn-lt"/>
                          <a:ea typeface="+mn-ea"/>
                          <a:cs typeface="+mn-cs"/>
                        </a:rPr>
                        <a:t>√</a:t>
                      </a:r>
                      <a:r>
                        <a:rPr kumimoji="0" lang="en-US" sz="600" b="1" i="0" u="none" strike="noStrike" kern="1200" cap="none" spc="0" normalizeH="0" baseline="0" noProof="0" dirty="0">
                          <a:ln>
                            <a:noFill/>
                          </a:ln>
                          <a:solidFill>
                            <a:srgbClr val="0000FF"/>
                          </a:solidFill>
                          <a:effectLst/>
                          <a:uLnTx/>
                          <a:uFillTx/>
                          <a:latin typeface="+mn-lt"/>
                          <a:ea typeface="+mn-ea"/>
                          <a:cs typeface="+mn-cs"/>
                        </a:rPr>
                        <a:t>1/8</a:t>
                      </a:r>
                      <a:endParaRPr kumimoji="0" lang="en-US" sz="1100" b="1" i="0" u="none" strike="noStrike" kern="1200" cap="none" spc="0" normalizeH="0" baseline="0" noProof="0" dirty="0">
                        <a:ln>
                          <a:noFill/>
                        </a:ln>
                        <a:solidFill>
                          <a:srgbClr val="0000FF"/>
                        </a:solidFill>
                        <a:effectLst/>
                        <a:uLnTx/>
                        <a:uFillTx/>
                        <a:latin typeface="+mn-lt"/>
                        <a:ea typeface="+mn-ea"/>
                        <a:cs typeface="+mn-cs"/>
                      </a:endParaRPr>
                    </a:p>
                    <a:p>
                      <a:endParaRPr lang="en-US" sz="105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FF"/>
                          </a:solidFill>
                          <a:effectLst/>
                          <a:uLnTx/>
                          <a:uFillTx/>
                          <a:latin typeface="+mn-lt"/>
                          <a:ea typeface="+mn-ea"/>
                          <a:cs typeface="+mn-cs"/>
                        </a:rPr>
                        <a:t>ISQRT2 * ISQRT2 / 4</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FF"/>
                          </a:solidFill>
                          <a:effectLst/>
                          <a:uLnTx/>
                          <a:uFillTx/>
                          <a:latin typeface="+mn-lt"/>
                          <a:ea typeface="+mn-ea"/>
                          <a:cs typeface="+mn-cs"/>
                        </a:rPr>
                        <a:t>1 * ISQRT2 / </a:t>
                      </a:r>
                      <a:br>
                        <a:rPr kumimoji="0" lang="en-US" sz="600" b="0" i="0" u="none" strike="noStrike" kern="1200" cap="none" spc="0" normalizeH="0" baseline="0" noProof="0" dirty="0">
                          <a:ln>
                            <a:noFill/>
                          </a:ln>
                          <a:solidFill>
                            <a:srgbClr val="0000FF"/>
                          </a:solidFill>
                          <a:effectLst/>
                          <a:uLnTx/>
                          <a:uFillTx/>
                          <a:latin typeface="+mn-lt"/>
                          <a:ea typeface="+mn-ea"/>
                          <a:cs typeface="+mn-cs"/>
                        </a:rPr>
                      </a:br>
                      <a:r>
                        <a:rPr kumimoji="0" lang="en-US" sz="600" b="0" i="0" u="none" strike="noStrike" kern="1200" cap="none" spc="0" normalizeH="0" baseline="0" noProof="0" dirty="0">
                          <a:ln>
                            <a:noFill/>
                          </a:ln>
                          <a:solidFill>
                            <a:srgbClr val="0000FF"/>
                          </a:solidFill>
                          <a:effectLst/>
                          <a:uLnTx/>
                          <a:uFillTx/>
                          <a:latin typeface="+mn-lt"/>
                          <a:ea typeface="+mn-ea"/>
                          <a:cs typeface="+mn-cs"/>
                        </a:rPr>
                        <a:t>4</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FF"/>
                          </a:solidFill>
                          <a:effectLst/>
                          <a:uLnTx/>
                          <a:uFillTx/>
                          <a:latin typeface="+mn-lt"/>
                          <a:ea typeface="+mn-ea"/>
                          <a:cs typeface="+mn-cs"/>
                        </a:rPr>
                        <a:t>1 * ISQRT2 / </a:t>
                      </a:r>
                      <a:br>
                        <a:rPr kumimoji="0" lang="en-US" sz="600" b="0" i="0" u="none" strike="noStrike" kern="1200" cap="none" spc="0" normalizeH="0" baseline="0" noProof="0" dirty="0">
                          <a:ln>
                            <a:noFill/>
                          </a:ln>
                          <a:solidFill>
                            <a:srgbClr val="0000FF"/>
                          </a:solidFill>
                          <a:effectLst/>
                          <a:uLnTx/>
                          <a:uFillTx/>
                          <a:latin typeface="+mn-lt"/>
                          <a:ea typeface="+mn-ea"/>
                          <a:cs typeface="+mn-cs"/>
                        </a:rPr>
                      </a:br>
                      <a:r>
                        <a:rPr kumimoji="0" lang="en-US" sz="600" b="0" i="0" u="none" strike="noStrike" kern="1200" cap="none" spc="0" normalizeH="0" baseline="0" noProof="0" dirty="0">
                          <a:ln>
                            <a:noFill/>
                          </a:ln>
                          <a:solidFill>
                            <a:srgbClr val="0000FF"/>
                          </a:solidFill>
                          <a:effectLst/>
                          <a:uLnTx/>
                          <a:uFillTx/>
                          <a:latin typeface="+mn-lt"/>
                          <a:ea typeface="+mn-ea"/>
                          <a:cs typeface="+mn-cs"/>
                        </a:rPr>
                        <a:t>4</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FF"/>
                          </a:solidFill>
                          <a:effectLst/>
                          <a:uLnTx/>
                          <a:uFillTx/>
                          <a:latin typeface="+mn-lt"/>
                          <a:ea typeface="+mn-ea"/>
                          <a:cs typeface="+mn-cs"/>
                        </a:rPr>
                        <a:t>1 * ISQRT2 / </a:t>
                      </a:r>
                      <a:br>
                        <a:rPr kumimoji="0" lang="en-US" sz="600" b="0" i="0" u="none" strike="noStrike" kern="1200" cap="none" spc="0" normalizeH="0" baseline="0" noProof="0" dirty="0">
                          <a:ln>
                            <a:noFill/>
                          </a:ln>
                          <a:solidFill>
                            <a:srgbClr val="0000FF"/>
                          </a:solidFill>
                          <a:effectLst/>
                          <a:uLnTx/>
                          <a:uFillTx/>
                          <a:latin typeface="+mn-lt"/>
                          <a:ea typeface="+mn-ea"/>
                          <a:cs typeface="+mn-cs"/>
                        </a:rPr>
                      </a:br>
                      <a:r>
                        <a:rPr kumimoji="0" lang="en-US" sz="600" b="0" i="0" u="none" strike="noStrike" kern="1200" cap="none" spc="0" normalizeH="0" baseline="0" noProof="0" dirty="0">
                          <a:ln>
                            <a:noFill/>
                          </a:ln>
                          <a:solidFill>
                            <a:srgbClr val="0000FF"/>
                          </a:solidFill>
                          <a:effectLst/>
                          <a:uLnTx/>
                          <a:uFillTx/>
                          <a:latin typeface="+mn-lt"/>
                          <a:ea typeface="+mn-ea"/>
                          <a:cs typeface="+mn-cs"/>
                        </a:rPr>
                        <a:t>4</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FF"/>
                          </a:solidFill>
                          <a:effectLst/>
                          <a:uLnTx/>
                          <a:uFillTx/>
                          <a:latin typeface="+mn-lt"/>
                          <a:ea typeface="+mn-ea"/>
                          <a:cs typeface="+mn-cs"/>
                        </a:rPr>
                        <a:t>1 * ISQRT2 / </a:t>
                      </a:r>
                      <a:br>
                        <a:rPr kumimoji="0" lang="en-US" sz="600" b="0" i="0" u="none" strike="noStrike" kern="1200" cap="none" spc="0" normalizeH="0" baseline="0" noProof="0" dirty="0">
                          <a:ln>
                            <a:noFill/>
                          </a:ln>
                          <a:solidFill>
                            <a:srgbClr val="0000FF"/>
                          </a:solidFill>
                          <a:effectLst/>
                          <a:uLnTx/>
                          <a:uFillTx/>
                          <a:latin typeface="+mn-lt"/>
                          <a:ea typeface="+mn-ea"/>
                          <a:cs typeface="+mn-cs"/>
                        </a:rPr>
                      </a:br>
                      <a:r>
                        <a:rPr kumimoji="0" lang="en-US" sz="600" b="0" i="0" u="none" strike="noStrike" kern="1200" cap="none" spc="0" normalizeH="0" baseline="0" noProof="0" dirty="0">
                          <a:ln>
                            <a:noFill/>
                          </a:ln>
                          <a:solidFill>
                            <a:srgbClr val="0000FF"/>
                          </a:solidFill>
                          <a:effectLst/>
                          <a:uLnTx/>
                          <a:uFillTx/>
                          <a:latin typeface="+mn-lt"/>
                          <a:ea typeface="+mn-ea"/>
                          <a:cs typeface="+mn-cs"/>
                        </a:rPr>
                        <a:t>4</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ISQRT2 / </a:t>
                      </a:r>
                      <a:br>
                        <a:rPr kumimoji="0" lang="en-US" sz="600" b="0" i="0" u="none" strike="noStrike" kern="1200" cap="none" spc="0" normalizeH="0" baseline="0" noProof="0">
                          <a:ln>
                            <a:noFill/>
                          </a:ln>
                          <a:solidFill>
                            <a:srgbClr val="0000FF"/>
                          </a:solidFill>
                          <a:effectLst/>
                          <a:uLnTx/>
                          <a:uFillTx/>
                          <a:latin typeface="+mn-lt"/>
                          <a:ea typeface="+mn-ea"/>
                          <a:cs typeface="+mn-cs"/>
                        </a:rPr>
                      </a:br>
                      <a:r>
                        <a:rPr kumimoji="0" lang="en-US" sz="600" b="0" i="0" u="none" strike="noStrike" kern="1200" cap="none" spc="0" normalizeH="0" baseline="0" noProof="0">
                          <a:ln>
                            <a:noFill/>
                          </a:ln>
                          <a:solidFill>
                            <a:srgbClr val="0000FF"/>
                          </a:solidFill>
                          <a:effectLst/>
                          <a:uLnTx/>
                          <a:uFillTx/>
                          <a:latin typeface="+mn-lt"/>
                          <a:ea typeface="+mn-ea"/>
                          <a:cs typeface="+mn-cs"/>
                        </a:rPr>
                        <a:t>4</a:t>
                      </a:r>
                      <a:endParaRPr kumimoji="0" lang="en-US" sz="6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ISQRT2 / </a:t>
                      </a:r>
                      <a:br>
                        <a:rPr kumimoji="0" lang="en-US" sz="600" b="0" i="0" u="none" strike="noStrike" kern="1200" cap="none" spc="0" normalizeH="0" baseline="0" noProof="0">
                          <a:ln>
                            <a:noFill/>
                          </a:ln>
                          <a:solidFill>
                            <a:srgbClr val="0000FF"/>
                          </a:solidFill>
                          <a:effectLst/>
                          <a:uLnTx/>
                          <a:uFillTx/>
                          <a:latin typeface="+mn-lt"/>
                          <a:ea typeface="+mn-ea"/>
                          <a:cs typeface="+mn-cs"/>
                        </a:rPr>
                      </a:br>
                      <a:r>
                        <a:rPr kumimoji="0" lang="en-US" sz="600" b="0" i="0" u="none" strike="noStrike" kern="1200" cap="none" spc="0" normalizeH="0" baseline="0" noProof="0">
                          <a:ln>
                            <a:noFill/>
                          </a:ln>
                          <a:solidFill>
                            <a:srgbClr val="0000FF"/>
                          </a:solidFill>
                          <a:effectLst/>
                          <a:uLnTx/>
                          <a:uFillTx/>
                          <a:latin typeface="+mn-lt"/>
                          <a:ea typeface="+mn-ea"/>
                          <a:cs typeface="+mn-cs"/>
                        </a:rPr>
                        <a:t>4</a:t>
                      </a:r>
                      <a:endParaRPr kumimoji="0" lang="en-US" sz="6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FF"/>
                          </a:solidFill>
                          <a:effectLst/>
                          <a:uLnTx/>
                          <a:uFillTx/>
                          <a:latin typeface="+mn-lt"/>
                          <a:ea typeface="+mn-ea"/>
                          <a:cs typeface="+mn-cs"/>
                        </a:rPr>
                        <a:t>1 * ISQRT2 / </a:t>
                      </a:r>
                      <a:br>
                        <a:rPr kumimoji="0" lang="en-US" sz="600" b="0" i="0" u="none" strike="noStrike" kern="1200" cap="none" spc="0" normalizeH="0" baseline="0" noProof="0" dirty="0">
                          <a:ln>
                            <a:noFill/>
                          </a:ln>
                          <a:solidFill>
                            <a:srgbClr val="0000FF"/>
                          </a:solidFill>
                          <a:effectLst/>
                          <a:uLnTx/>
                          <a:uFillTx/>
                          <a:latin typeface="+mn-lt"/>
                          <a:ea typeface="+mn-ea"/>
                          <a:cs typeface="+mn-cs"/>
                        </a:rPr>
                      </a:br>
                      <a:r>
                        <a:rPr kumimoji="0" lang="en-US" sz="600" b="0" i="0" u="none" strike="noStrike" kern="1200" cap="none" spc="0" normalizeH="0" baseline="0" noProof="0" dirty="0">
                          <a:ln>
                            <a:noFill/>
                          </a:ln>
                          <a:solidFill>
                            <a:srgbClr val="0000FF"/>
                          </a:solidFill>
                          <a:effectLst/>
                          <a:uLnTx/>
                          <a:uFillTx/>
                          <a:latin typeface="+mn-lt"/>
                          <a:ea typeface="+mn-ea"/>
                          <a:cs typeface="+mn-cs"/>
                        </a:rPr>
                        <a:t>4</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FF"/>
                          </a:solidFill>
                          <a:effectLst/>
                          <a:uLnTx/>
                          <a:uFillTx/>
                          <a:latin typeface="+mn-lt"/>
                          <a:ea typeface="+mn-ea"/>
                          <a:cs typeface="+mn-cs"/>
                        </a:rPr>
                        <a:t>√</a:t>
                      </a:r>
                      <a:r>
                        <a:rPr kumimoji="0" lang="en-US" sz="600" b="1" i="0" u="none" strike="noStrike" kern="1200" cap="none" spc="0" normalizeH="0" baseline="0" noProof="0" dirty="0">
                          <a:ln>
                            <a:noFill/>
                          </a:ln>
                          <a:solidFill>
                            <a:srgbClr val="0000FF"/>
                          </a:solidFill>
                          <a:effectLst/>
                          <a:uLnTx/>
                          <a:uFillTx/>
                          <a:latin typeface="+mn-lt"/>
                          <a:ea typeface="+mn-ea"/>
                          <a:cs typeface="+mn-cs"/>
                        </a:rPr>
                        <a:t>2/8</a:t>
                      </a:r>
                      <a:endParaRPr kumimoji="0" lang="en-US" sz="1100" b="1" i="0" u="none" strike="noStrike" kern="1200" cap="none" spc="0" normalizeH="0" baseline="0" noProof="0" dirty="0">
                        <a:ln>
                          <a:noFill/>
                        </a:ln>
                        <a:solidFill>
                          <a:srgbClr val="0000FF"/>
                        </a:solidFill>
                        <a:effectLst/>
                        <a:uLnTx/>
                        <a:uFillTx/>
                        <a:latin typeface="+mn-lt"/>
                        <a:ea typeface="+mn-ea"/>
                        <a:cs typeface="+mn-cs"/>
                      </a:endParaRPr>
                    </a:p>
                    <a:p>
                      <a:endParaRPr lang="en-US" sz="105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FF"/>
                          </a:solidFill>
                          <a:effectLst/>
                          <a:uLnTx/>
                          <a:uFillTx/>
                          <a:latin typeface="+mn-lt"/>
                          <a:ea typeface="+mn-ea"/>
                          <a:cs typeface="+mn-cs"/>
                        </a:rPr>
                        <a:t>ISQRT2 * 1 / 4</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FF"/>
                          </a:solidFill>
                          <a:effectLst/>
                          <a:uLnTx/>
                          <a:uFillTx/>
                          <a:latin typeface="+mn-lt"/>
                          <a:ea typeface="+mn-ea"/>
                          <a:cs typeface="+mn-cs"/>
                        </a:rPr>
                        <a:t>√</a:t>
                      </a:r>
                      <a:r>
                        <a:rPr kumimoji="0" lang="en-US" sz="600" b="1" i="0" u="none" strike="noStrike" kern="1200" cap="none" spc="0" normalizeH="0" baseline="0" noProof="0" dirty="0">
                          <a:ln>
                            <a:noFill/>
                          </a:ln>
                          <a:solidFill>
                            <a:srgbClr val="0000FF"/>
                          </a:solidFill>
                          <a:effectLst/>
                          <a:uLnTx/>
                          <a:uFillTx/>
                          <a:latin typeface="+mn-lt"/>
                          <a:ea typeface="+mn-ea"/>
                          <a:cs typeface="+mn-cs"/>
                        </a:rPr>
                        <a:t>2/8</a:t>
                      </a:r>
                      <a:endParaRPr kumimoji="0" lang="en-US" sz="1100" b="1" i="0" u="none" strike="noStrike" kern="1200" cap="none" spc="0" normalizeH="0" baseline="0" noProof="0" dirty="0">
                        <a:ln>
                          <a:noFill/>
                        </a:ln>
                        <a:solidFill>
                          <a:srgbClr val="0000FF"/>
                        </a:solidFill>
                        <a:effectLst/>
                        <a:uLnTx/>
                        <a:uFillTx/>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FF"/>
                          </a:solidFill>
                          <a:effectLst/>
                          <a:uLnTx/>
                          <a:uFillTx/>
                          <a:latin typeface="+mn-lt"/>
                          <a:ea typeface="+mn-ea"/>
                          <a:cs typeface="+mn-cs"/>
                        </a:rPr>
                        <a:t>ISQRT2 * 1 / 4</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FF"/>
                          </a:solidFill>
                          <a:effectLst/>
                          <a:uLnTx/>
                          <a:uFillTx/>
                          <a:latin typeface="+mn-lt"/>
                          <a:ea typeface="+mn-ea"/>
                          <a:cs typeface="+mn-cs"/>
                        </a:rPr>
                        <a:t>√</a:t>
                      </a:r>
                      <a:r>
                        <a:rPr kumimoji="0" lang="en-US" sz="600" b="1" i="0" u="none" strike="noStrike" kern="1200" cap="none" spc="0" normalizeH="0" baseline="0" noProof="0" dirty="0">
                          <a:ln>
                            <a:noFill/>
                          </a:ln>
                          <a:solidFill>
                            <a:srgbClr val="0000FF"/>
                          </a:solidFill>
                          <a:effectLst/>
                          <a:uLnTx/>
                          <a:uFillTx/>
                          <a:latin typeface="+mn-lt"/>
                          <a:ea typeface="+mn-ea"/>
                          <a:cs typeface="+mn-cs"/>
                        </a:rPr>
                        <a:t>2/8</a:t>
                      </a:r>
                      <a:endParaRPr kumimoji="0" lang="en-US" sz="1100" b="1" i="0" u="none" strike="noStrike" kern="1200" cap="none" spc="0" normalizeH="0" baseline="0" noProof="0" dirty="0">
                        <a:ln>
                          <a:noFill/>
                        </a:ln>
                        <a:solidFill>
                          <a:srgbClr val="0000FF"/>
                        </a:solidFill>
                        <a:effectLst/>
                        <a:uLnTx/>
                        <a:uFillTx/>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FF"/>
                          </a:solidFill>
                          <a:effectLst/>
                          <a:uLnTx/>
                          <a:uFillTx/>
                          <a:latin typeface="+mn-lt"/>
                          <a:ea typeface="+mn-ea"/>
                          <a:cs typeface="+mn-cs"/>
                        </a:rPr>
                        <a:t>ISQRT2 * 1 / 4</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FF"/>
                          </a:solidFill>
                          <a:effectLst/>
                          <a:uLnTx/>
                          <a:uFillTx/>
                          <a:latin typeface="+mn-lt"/>
                          <a:ea typeface="+mn-ea"/>
                          <a:cs typeface="+mn-cs"/>
                        </a:rPr>
                        <a:t>√</a:t>
                      </a:r>
                      <a:r>
                        <a:rPr kumimoji="0" lang="en-US" sz="600" b="1" i="0" u="none" strike="noStrike" kern="1200" cap="none" spc="0" normalizeH="0" baseline="0" noProof="0" dirty="0">
                          <a:ln>
                            <a:noFill/>
                          </a:ln>
                          <a:solidFill>
                            <a:srgbClr val="0000FF"/>
                          </a:solidFill>
                          <a:effectLst/>
                          <a:uLnTx/>
                          <a:uFillTx/>
                          <a:latin typeface="+mn-lt"/>
                          <a:ea typeface="+mn-ea"/>
                          <a:cs typeface="+mn-cs"/>
                        </a:rPr>
                        <a:t>2/8</a:t>
                      </a:r>
                      <a:endParaRPr kumimoji="0" lang="en-US" sz="1100" b="1" i="0" u="none" strike="noStrike" kern="1200" cap="none" spc="0" normalizeH="0" baseline="0" noProof="0" dirty="0">
                        <a:ln>
                          <a:noFill/>
                        </a:ln>
                        <a:solidFill>
                          <a:srgbClr val="0000FF"/>
                        </a:solidFill>
                        <a:effectLst/>
                        <a:uLnTx/>
                        <a:uFillTx/>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FF"/>
                          </a:solidFill>
                          <a:effectLst/>
                          <a:uLnTx/>
                          <a:uFillTx/>
                          <a:latin typeface="+mn-lt"/>
                          <a:ea typeface="+mn-ea"/>
                          <a:cs typeface="+mn-cs"/>
                        </a:rPr>
                        <a:t>ISQRT2 * 1 / 4</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FF"/>
                          </a:solidFill>
                          <a:effectLst/>
                          <a:uLnTx/>
                          <a:uFillTx/>
                          <a:latin typeface="+mn-lt"/>
                          <a:ea typeface="+mn-ea"/>
                          <a:cs typeface="+mn-cs"/>
                        </a:rPr>
                        <a:t>√</a:t>
                      </a:r>
                      <a:r>
                        <a:rPr kumimoji="0" lang="en-US" sz="600" b="1" i="0" u="none" strike="noStrike" kern="1200" cap="none" spc="0" normalizeH="0" baseline="0" noProof="0" dirty="0">
                          <a:ln>
                            <a:noFill/>
                          </a:ln>
                          <a:solidFill>
                            <a:srgbClr val="0000FF"/>
                          </a:solidFill>
                          <a:effectLst/>
                          <a:uLnTx/>
                          <a:uFillTx/>
                          <a:latin typeface="+mn-lt"/>
                          <a:ea typeface="+mn-ea"/>
                          <a:cs typeface="+mn-cs"/>
                        </a:rPr>
                        <a:t>2/8</a:t>
                      </a:r>
                      <a:endParaRPr kumimoji="0" lang="en-US" sz="1100" b="1" i="0" u="none" strike="noStrike" kern="1200" cap="none" spc="0" normalizeH="0" baseline="0" noProof="0" dirty="0">
                        <a:ln>
                          <a:noFill/>
                        </a:ln>
                        <a:solidFill>
                          <a:srgbClr val="0000FF"/>
                        </a:solidFill>
                        <a:effectLst/>
                        <a:uLnTx/>
                        <a:uFillTx/>
                        <a:latin typeface="+mn-lt"/>
                        <a:ea typeface="+mn-ea"/>
                        <a:cs typeface="+mn-cs"/>
                      </a:endParaRPr>
                    </a:p>
                    <a:p>
                      <a:endParaRPr lang="en-US" sz="105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FF"/>
                          </a:solidFill>
                          <a:effectLst/>
                          <a:uLnTx/>
                          <a:uFillTx/>
                          <a:latin typeface="+mn-lt"/>
                          <a:ea typeface="+mn-ea"/>
                          <a:cs typeface="+mn-cs"/>
                        </a:rPr>
                        <a:t>ISQRT2 * 1 / 4</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FF"/>
                          </a:solidFill>
                          <a:effectLst/>
                          <a:uLnTx/>
                          <a:uFillTx/>
                          <a:latin typeface="+mn-lt"/>
                          <a:ea typeface="+mn-ea"/>
                          <a:cs typeface="+mn-cs"/>
                        </a:rPr>
                        <a:t>√</a:t>
                      </a:r>
                      <a:r>
                        <a:rPr kumimoji="0" lang="en-US" sz="600" b="1" i="0" u="none" strike="noStrike" kern="1200" cap="none" spc="0" normalizeH="0" baseline="0" noProof="0" dirty="0">
                          <a:ln>
                            <a:noFill/>
                          </a:ln>
                          <a:solidFill>
                            <a:srgbClr val="0000FF"/>
                          </a:solidFill>
                          <a:effectLst/>
                          <a:uLnTx/>
                          <a:uFillTx/>
                          <a:latin typeface="+mn-lt"/>
                          <a:ea typeface="+mn-ea"/>
                          <a:cs typeface="+mn-cs"/>
                        </a:rPr>
                        <a:t>2/8</a:t>
                      </a:r>
                      <a:endParaRPr kumimoji="0" lang="en-US" sz="1100" b="1" i="0" u="none" strike="noStrike" kern="1200" cap="none" spc="0" normalizeH="0" baseline="0" noProof="0" dirty="0">
                        <a:ln>
                          <a:noFill/>
                        </a:ln>
                        <a:solidFill>
                          <a:srgbClr val="0000FF"/>
                        </a:solidFill>
                        <a:effectLst/>
                        <a:uLnTx/>
                        <a:uFillTx/>
                        <a:latin typeface="+mn-lt"/>
                        <a:ea typeface="+mn-ea"/>
                        <a:cs typeface="+mn-cs"/>
                      </a:endParaRPr>
                    </a:p>
                    <a:p>
                      <a:endParaRPr lang="en-US" sz="105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FF"/>
                          </a:solidFill>
                          <a:effectLst/>
                          <a:uLnTx/>
                          <a:uFillTx/>
                          <a:latin typeface="+mn-lt"/>
                          <a:ea typeface="+mn-ea"/>
                          <a:cs typeface="+mn-cs"/>
                        </a:rPr>
                        <a:t>ISQRT2 * 1 / 4</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FF"/>
                          </a:solidFill>
                          <a:effectLst/>
                          <a:uLnTx/>
                          <a:uFillTx/>
                          <a:latin typeface="+mn-lt"/>
                          <a:ea typeface="+mn-ea"/>
                          <a:cs typeface="+mn-cs"/>
                        </a:rPr>
                        <a:t>√</a:t>
                      </a:r>
                      <a:r>
                        <a:rPr kumimoji="0" lang="en-US" sz="600" b="1" i="0" u="none" strike="noStrike" kern="1200" cap="none" spc="0" normalizeH="0" baseline="0" noProof="0" dirty="0">
                          <a:ln>
                            <a:noFill/>
                          </a:ln>
                          <a:solidFill>
                            <a:srgbClr val="0000FF"/>
                          </a:solidFill>
                          <a:effectLst/>
                          <a:uLnTx/>
                          <a:uFillTx/>
                          <a:latin typeface="+mn-lt"/>
                          <a:ea typeface="+mn-ea"/>
                          <a:cs typeface="+mn-cs"/>
                        </a:rPr>
                        <a:t>2/8</a:t>
                      </a:r>
                      <a:endParaRPr kumimoji="0" lang="en-US" sz="1100" b="1" i="0" u="none" strike="noStrike" kern="1200" cap="none" spc="0" normalizeH="0" baseline="0" noProof="0" dirty="0">
                        <a:ln>
                          <a:noFill/>
                        </a:ln>
                        <a:solidFill>
                          <a:srgbClr val="0000FF"/>
                        </a:solidFill>
                        <a:effectLst/>
                        <a:uLnTx/>
                        <a:uFillTx/>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FF"/>
                          </a:solidFill>
                          <a:effectLst/>
                          <a:uLnTx/>
                          <a:uFillTx/>
                          <a:latin typeface="+mn-lt"/>
                          <a:ea typeface="+mn-ea"/>
                          <a:cs typeface="+mn-cs"/>
                        </a:rPr>
                        <a:t>ISQRT2 * 1 / 4</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FF"/>
                          </a:solidFill>
                          <a:effectLst/>
                          <a:uLnTx/>
                          <a:uFillTx/>
                          <a:latin typeface="+mn-lt"/>
                          <a:ea typeface="+mn-ea"/>
                          <a:cs typeface="+mn-cs"/>
                        </a:rPr>
                        <a:t>1 * 1 / 4</a:t>
                      </a:r>
                      <a:endParaRPr kumimoji="0" lang="en-US" sz="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pic>
        <p:nvPicPr>
          <p:cNvPr id="101" name="Picture 10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237" y="5600748"/>
            <a:ext cx="1749425"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rot="1442178">
            <a:off x="8286674" y="130867"/>
            <a:ext cx="897088" cy="307777"/>
          </a:xfrm>
          <a:prstGeom prst="rect">
            <a:avLst/>
          </a:prstGeom>
        </p:spPr>
        <p:txBody>
          <a:bodyPr wrap="none">
            <a:spAutoFit/>
          </a:bodyPr>
          <a:lstStyle/>
          <a:p>
            <a:r>
              <a:rPr lang="en-US" i="1" dirty="0">
                <a:solidFill>
                  <a:srgbClr val="008000"/>
                </a:solidFill>
              </a:rPr>
              <a:t>v-</a:t>
            </a:r>
            <a:r>
              <a:rPr lang="en-US" i="1" dirty="0" err="1">
                <a:solidFill>
                  <a:srgbClr val="008000"/>
                </a:solidFill>
              </a:rPr>
              <a:t>ph</a:t>
            </a:r>
            <a:r>
              <a:rPr lang="en-US" i="1" dirty="0">
                <a:solidFill>
                  <a:srgbClr val="008000"/>
                </a:solidFill>
              </a:rPr>
              <a:t>-</a:t>
            </a:r>
            <a:r>
              <a:rPr lang="en-US" i="1" dirty="0" err="1">
                <a:solidFill>
                  <a:srgbClr val="008000"/>
                </a:solidFill>
              </a:rPr>
              <a:t>dct</a:t>
            </a:r>
            <a:endParaRPr lang="en-US" i="1" dirty="0">
              <a:solidFill>
                <a:srgbClr val="008000"/>
              </a:solidFill>
            </a:endParaRPr>
          </a:p>
        </p:txBody>
      </p:sp>
      <p:sp>
        <p:nvSpPr>
          <p:cNvPr id="4" name="Rectangle 3"/>
          <p:cNvSpPr/>
          <p:nvPr/>
        </p:nvSpPr>
        <p:spPr>
          <a:xfrm>
            <a:off x="5199513" y="4266169"/>
            <a:ext cx="3788367" cy="566309"/>
          </a:xfrm>
          <a:prstGeom prst="rect">
            <a:avLst/>
          </a:prstGeom>
          <a:solidFill>
            <a:srgbClr val="FFFFFF"/>
          </a:solidFill>
        </p:spPr>
        <p:txBody>
          <a:bodyPr wrap="none">
            <a:spAutoFit/>
          </a:bodyPr>
          <a:lstStyle/>
          <a:p>
            <a:r>
              <a:rPr lang="en-US" dirty="0">
                <a:solidFill>
                  <a:srgbClr val="0000FF"/>
                </a:solidFill>
              </a:rPr>
              <a:t> /* Scale according to normalizing function */</a:t>
            </a:r>
          </a:p>
          <a:p>
            <a:r>
              <a:rPr lang="en-US" dirty="0" err="1">
                <a:solidFill>
                  <a:srgbClr val="0000FF"/>
                </a:solidFill>
              </a:rPr>
              <a:t>dct</a:t>
            </a:r>
            <a:r>
              <a:rPr lang="en-US" dirty="0">
                <a:solidFill>
                  <a:srgbClr val="0000FF"/>
                </a:solidFill>
              </a:rPr>
              <a:t> *= </a:t>
            </a:r>
            <a:r>
              <a:rPr lang="en-US" dirty="0" err="1">
                <a:solidFill>
                  <a:srgbClr val="0000FF"/>
                </a:solidFill>
              </a:rPr>
              <a:t>dct_norm_table</a:t>
            </a:r>
            <a:r>
              <a:rPr lang="en-US" dirty="0">
                <a:solidFill>
                  <a:srgbClr val="0000FF"/>
                </a:solidFill>
              </a:rPr>
              <a:t>[u][v];</a:t>
            </a:r>
          </a:p>
        </p:txBody>
      </p:sp>
    </p:spTree>
    <p:extLst>
      <p:ext uri="{BB962C8B-B14F-4D97-AF65-F5344CB8AC3E}">
        <p14:creationId xmlns:p14="http://schemas.microsoft.com/office/powerpoint/2010/main" val="53491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7575" y="751220"/>
            <a:ext cx="4492279" cy="5570754"/>
          </a:xfrm>
          <a:prstGeom prst="rect">
            <a:avLst/>
          </a:prstGeom>
          <a:noFill/>
        </p:spPr>
        <p:txBody>
          <a:bodyPr wrap="square" rtlCol="0">
            <a:spAutoFit/>
          </a:bodyPr>
          <a:lstStyle/>
          <a:p>
            <a:r>
              <a:rPr lang="en-US" sz="1000" dirty="0"/>
              <a:t>// Make 8x8 block of the entire picture</a:t>
            </a:r>
          </a:p>
          <a:p>
            <a:r>
              <a:rPr lang="en-US" sz="1000" dirty="0"/>
              <a:t>for(y = 0; y &lt; height; y += 8)</a:t>
            </a:r>
          </a:p>
          <a:p>
            <a:r>
              <a:rPr lang="en-US" sz="1000" dirty="0"/>
              <a:t>    {</a:t>
            </a:r>
          </a:p>
          <a:p>
            <a:r>
              <a:rPr lang="en-US" sz="1000" dirty="0"/>
              <a:t>        for(x = 0; x &lt; width; x += 8)</a:t>
            </a:r>
          </a:p>
          <a:p>
            <a:r>
              <a:rPr lang="en-US" sz="1000" dirty="0"/>
              <a:t>        {</a:t>
            </a:r>
          </a:p>
          <a:p>
            <a:r>
              <a:rPr lang="en-US" sz="1000" dirty="0"/>
              <a:t>            …</a:t>
            </a:r>
          </a:p>
          <a:p>
            <a:r>
              <a:rPr lang="en-US" sz="1000" dirty="0"/>
              <a:t>            //Loop through all elements of the block</a:t>
            </a:r>
          </a:p>
          <a:p>
            <a:r>
              <a:rPr lang="en-US" sz="1000" dirty="0"/>
              <a:t>           </a:t>
            </a:r>
            <a:r>
              <a:rPr lang="en-US" sz="1000" dirty="0">
                <a:solidFill>
                  <a:srgbClr val="FF0000"/>
                </a:solidFill>
              </a:rPr>
              <a:t> for(u = 0; u &lt; 8; ++u)</a:t>
            </a:r>
          </a:p>
          <a:p>
            <a:r>
              <a:rPr lang="en-US" sz="1000" dirty="0">
                <a:solidFill>
                  <a:srgbClr val="FF0000"/>
                </a:solidFill>
              </a:rPr>
              <a:t>            {</a:t>
            </a:r>
          </a:p>
          <a:p>
            <a:r>
              <a:rPr lang="en-US" sz="1000" dirty="0">
                <a:solidFill>
                  <a:srgbClr val="FF0000"/>
                </a:solidFill>
              </a:rPr>
              <a:t>                for(v = 0; v &lt; 8; ++v)</a:t>
            </a:r>
          </a:p>
          <a:p>
            <a:r>
              <a:rPr lang="en-US" sz="1000" dirty="0">
                <a:solidFill>
                  <a:srgbClr val="FF0000"/>
                </a:solidFill>
              </a:rPr>
              <a:t>                {</a:t>
            </a:r>
          </a:p>
          <a:p>
            <a:r>
              <a:rPr lang="en-US" sz="1000" dirty="0">
                <a:solidFill>
                  <a:srgbClr val="FF0000"/>
                </a:solidFill>
              </a:rPr>
              <a:t>                    for(j = 0; j &lt; </a:t>
            </a:r>
            <a:r>
              <a:rPr lang="en-US" sz="1000" dirty="0" err="1">
                <a:solidFill>
                  <a:srgbClr val="FF0000"/>
                </a:solidFill>
              </a:rPr>
              <a:t>jj</a:t>
            </a:r>
            <a:r>
              <a:rPr lang="en-US" sz="1000" dirty="0">
                <a:solidFill>
                  <a:srgbClr val="FF0000"/>
                </a:solidFill>
              </a:rPr>
              <a:t>; ++j)  // Inner DCT</a:t>
            </a:r>
          </a:p>
          <a:p>
            <a:r>
              <a:rPr lang="en-US" sz="1000" dirty="0">
                <a:solidFill>
                  <a:srgbClr val="FF0000"/>
                </a:solidFill>
              </a:rPr>
              <a:t>                        for(</a:t>
            </a:r>
            <a:r>
              <a:rPr lang="en-US" sz="1000" dirty="0" err="1">
                <a:solidFill>
                  <a:srgbClr val="FF0000"/>
                </a:solidFill>
              </a:rPr>
              <a:t>i</a:t>
            </a:r>
            <a:r>
              <a:rPr lang="en-US" sz="1000" dirty="0">
                <a:solidFill>
                  <a:srgbClr val="FF0000"/>
                </a:solidFill>
              </a:rPr>
              <a:t> = 0; </a:t>
            </a:r>
            <a:r>
              <a:rPr lang="en-US" sz="1000" dirty="0" err="1">
                <a:solidFill>
                  <a:srgbClr val="FF0000"/>
                </a:solidFill>
              </a:rPr>
              <a:t>i</a:t>
            </a:r>
            <a:r>
              <a:rPr lang="en-US" sz="1000" dirty="0">
                <a:solidFill>
                  <a:srgbClr val="FF0000"/>
                </a:solidFill>
              </a:rPr>
              <a:t> &lt; ii; ++</a:t>
            </a:r>
            <a:r>
              <a:rPr lang="en-US" sz="1000" dirty="0" err="1">
                <a:solidFill>
                  <a:srgbClr val="FF0000"/>
                </a:solidFill>
              </a:rPr>
              <a:t>i</a:t>
            </a:r>
            <a:r>
              <a:rPr lang="en-US" sz="1000" dirty="0">
                <a:solidFill>
                  <a:srgbClr val="FF0000"/>
                </a:solidFill>
              </a:rPr>
              <a:t>)</a:t>
            </a:r>
          </a:p>
          <a:p>
            <a:r>
              <a:rPr lang="en-US" sz="1000" dirty="0"/>
              <a:t>                        {   // Inner sum of DCT</a:t>
            </a:r>
          </a:p>
          <a:p>
            <a:r>
              <a:rPr lang="en-US" sz="1000" dirty="0"/>
              <a:t>                            float </a:t>
            </a:r>
            <a:r>
              <a:rPr lang="en-US" sz="1000" dirty="0" err="1"/>
              <a:t>coeff</a:t>
            </a:r>
            <a:r>
              <a:rPr lang="en-US" sz="1000" dirty="0"/>
              <a:t> = </a:t>
            </a:r>
            <a:r>
              <a:rPr lang="en-US" sz="1000" dirty="0" err="1"/>
              <a:t>in_data</a:t>
            </a:r>
            <a:r>
              <a:rPr lang="en-US" sz="1000" dirty="0"/>
              <a:t>[(</a:t>
            </a:r>
            <a:r>
              <a:rPr lang="en-US" sz="1000" dirty="0" err="1"/>
              <a:t>y+j</a:t>
            </a:r>
            <a:r>
              <a:rPr lang="en-US" sz="1000" dirty="0"/>
              <a:t>)*width+(</a:t>
            </a:r>
            <a:r>
              <a:rPr lang="en-US" sz="1000" dirty="0" err="1"/>
              <a:t>x+i</a:t>
            </a:r>
            <a:r>
              <a:rPr lang="en-US" sz="1000" dirty="0"/>
              <a:t>)] - 128.0f;</a:t>
            </a:r>
          </a:p>
          <a:p>
            <a:r>
              <a:rPr lang="en-US" sz="1000" dirty="0"/>
              <a:t>                            </a:t>
            </a:r>
            <a:r>
              <a:rPr lang="en-US" sz="1000" dirty="0" err="1"/>
              <a:t>dct</a:t>
            </a:r>
            <a:r>
              <a:rPr lang="en-US" sz="1000" dirty="0"/>
              <a:t> += </a:t>
            </a:r>
            <a:r>
              <a:rPr lang="en-US" sz="1000" dirty="0" err="1"/>
              <a:t>coeff</a:t>
            </a:r>
            <a:r>
              <a:rPr lang="en-US" sz="1000" dirty="0"/>
              <a:t> * (float) (</a:t>
            </a:r>
            <a:r>
              <a:rPr lang="en-US" sz="1000" b="1" dirty="0" err="1">
                <a:solidFill>
                  <a:srgbClr val="FF0000"/>
                </a:solidFill>
              </a:rPr>
              <a:t>cos</a:t>
            </a:r>
            <a:r>
              <a:rPr lang="en-US" sz="1000" b="1" dirty="0">
                <a:solidFill>
                  <a:srgbClr val="FF0000"/>
                </a:solidFill>
              </a:rPr>
              <a:t>(…) </a:t>
            </a:r>
            <a:r>
              <a:rPr lang="en-US" sz="1000" dirty="0"/>
              <a:t>* </a:t>
            </a:r>
            <a:r>
              <a:rPr lang="en-US" sz="1000" dirty="0" err="1"/>
              <a:t>cos</a:t>
            </a:r>
            <a:r>
              <a:rPr lang="en-US" sz="1000" dirty="0"/>
              <a:t>(…));</a:t>
            </a:r>
          </a:p>
          <a:p>
            <a:r>
              <a:rPr lang="en-US" sz="1000" dirty="0"/>
              <a:t>                        }</a:t>
            </a:r>
          </a:p>
          <a:p>
            <a:endParaRPr lang="en-US" sz="1000" dirty="0"/>
          </a:p>
          <a:p>
            <a:endParaRPr lang="en-US" sz="1000" dirty="0"/>
          </a:p>
          <a:p>
            <a:r>
              <a:rPr lang="en-US" sz="1000" dirty="0"/>
              <a:t>                    /* Scale according to normalizing function */</a:t>
            </a:r>
          </a:p>
          <a:p>
            <a:r>
              <a:rPr lang="en-US" sz="1000" dirty="0"/>
              <a:t>                    </a:t>
            </a:r>
            <a:r>
              <a:rPr lang="en-US" sz="1000" dirty="0" err="1"/>
              <a:t>dct</a:t>
            </a:r>
            <a:r>
              <a:rPr lang="en-US" sz="1000" dirty="0"/>
              <a:t> *= </a:t>
            </a:r>
            <a:r>
              <a:rPr lang="en-US" sz="1000" dirty="0" err="1"/>
              <a:t>dct_norm_table</a:t>
            </a:r>
            <a:r>
              <a:rPr lang="en-US" sz="1000" dirty="0"/>
              <a:t>[u][v];</a:t>
            </a:r>
            <a:br>
              <a:rPr lang="en-US" sz="1000" dirty="0"/>
            </a:br>
            <a:endParaRPr lang="en-US" sz="1000" dirty="0"/>
          </a:p>
          <a:p>
            <a:endParaRPr lang="en-US" sz="1000" dirty="0">
              <a:solidFill>
                <a:srgbClr val="000000"/>
              </a:solidFill>
            </a:endParaRPr>
          </a:p>
          <a:p>
            <a:r>
              <a:rPr lang="en-US" sz="1000" dirty="0">
                <a:solidFill>
                  <a:srgbClr val="000000"/>
                </a:solidFill>
              </a:rPr>
              <a:t>                    /* Quantization */</a:t>
            </a:r>
          </a:p>
          <a:p>
            <a:r>
              <a:rPr lang="en-US" sz="1000" dirty="0">
                <a:solidFill>
                  <a:srgbClr val="0000FF"/>
                </a:solidFill>
              </a:rPr>
              <a:t>                   </a:t>
            </a:r>
          </a:p>
          <a:p>
            <a:r>
              <a:rPr lang="en-US" sz="1000" dirty="0"/>
              <a:t>                }</a:t>
            </a:r>
          </a:p>
          <a:p>
            <a:r>
              <a:rPr lang="en-US" sz="1000" dirty="0"/>
              <a:t>            }</a:t>
            </a:r>
          </a:p>
          <a:p>
            <a:r>
              <a:rPr lang="en-US" sz="1000" dirty="0"/>
              <a:t>        }</a:t>
            </a:r>
          </a:p>
          <a:p>
            <a:r>
              <a:rPr lang="en-US" sz="1000" dirty="0"/>
              <a:t>    }</a:t>
            </a:r>
          </a:p>
          <a:p>
            <a:endParaRPr lang="en-US" sz="1000" dirty="0"/>
          </a:p>
        </p:txBody>
      </p:sp>
      <p:sp>
        <p:nvSpPr>
          <p:cNvPr id="38" name="Title 37"/>
          <p:cNvSpPr>
            <a:spLocks noGrp="1"/>
          </p:cNvSpPr>
          <p:nvPr>
            <p:ph type="title"/>
          </p:nvPr>
        </p:nvSpPr>
        <p:spPr/>
        <p:txBody>
          <a:bodyPr/>
          <a:lstStyle/>
          <a:p>
            <a:r>
              <a:rPr lang="en-US" dirty="0">
                <a:ea typeface="ＭＳ Ｐゴシック" charset="-128"/>
              </a:rPr>
              <a:t>DCT – Approach 2 – cosine table</a:t>
            </a: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79437759"/>
              </p:ext>
            </p:extLst>
          </p:nvPr>
        </p:nvGraphicFramePr>
        <p:xfrm>
          <a:off x="134698" y="1579813"/>
          <a:ext cx="4647168" cy="3578860"/>
        </p:xfrm>
        <a:graphic>
          <a:graphicData uri="http://schemas.openxmlformats.org/drawingml/2006/table">
            <a:tbl>
              <a:tblPr firstRow="1" bandRow="1">
                <a:tableStyleId>{F5AB1C69-6EDB-4FF4-983F-18BD219EF322}</a:tableStyleId>
              </a:tblPr>
              <a:tblGrid>
                <a:gridCol w="516352">
                  <a:extLst>
                    <a:ext uri="{9D8B030D-6E8A-4147-A177-3AD203B41FA5}">
                      <a16:colId xmlns:a16="http://schemas.microsoft.com/office/drawing/2014/main" val="20000"/>
                    </a:ext>
                  </a:extLst>
                </a:gridCol>
                <a:gridCol w="516352">
                  <a:extLst>
                    <a:ext uri="{9D8B030D-6E8A-4147-A177-3AD203B41FA5}">
                      <a16:colId xmlns:a16="http://schemas.microsoft.com/office/drawing/2014/main" val="20001"/>
                    </a:ext>
                  </a:extLst>
                </a:gridCol>
                <a:gridCol w="516352">
                  <a:extLst>
                    <a:ext uri="{9D8B030D-6E8A-4147-A177-3AD203B41FA5}">
                      <a16:colId xmlns:a16="http://schemas.microsoft.com/office/drawing/2014/main" val="20002"/>
                    </a:ext>
                  </a:extLst>
                </a:gridCol>
                <a:gridCol w="516352">
                  <a:extLst>
                    <a:ext uri="{9D8B030D-6E8A-4147-A177-3AD203B41FA5}">
                      <a16:colId xmlns:a16="http://schemas.microsoft.com/office/drawing/2014/main" val="20003"/>
                    </a:ext>
                  </a:extLst>
                </a:gridCol>
                <a:gridCol w="516352">
                  <a:extLst>
                    <a:ext uri="{9D8B030D-6E8A-4147-A177-3AD203B41FA5}">
                      <a16:colId xmlns:a16="http://schemas.microsoft.com/office/drawing/2014/main" val="20004"/>
                    </a:ext>
                  </a:extLst>
                </a:gridCol>
                <a:gridCol w="516352">
                  <a:extLst>
                    <a:ext uri="{9D8B030D-6E8A-4147-A177-3AD203B41FA5}">
                      <a16:colId xmlns:a16="http://schemas.microsoft.com/office/drawing/2014/main" val="20005"/>
                    </a:ext>
                  </a:extLst>
                </a:gridCol>
                <a:gridCol w="516352">
                  <a:extLst>
                    <a:ext uri="{9D8B030D-6E8A-4147-A177-3AD203B41FA5}">
                      <a16:colId xmlns:a16="http://schemas.microsoft.com/office/drawing/2014/main" val="20006"/>
                    </a:ext>
                  </a:extLst>
                </a:gridCol>
                <a:gridCol w="516352">
                  <a:extLst>
                    <a:ext uri="{9D8B030D-6E8A-4147-A177-3AD203B41FA5}">
                      <a16:colId xmlns:a16="http://schemas.microsoft.com/office/drawing/2014/main" val="20007"/>
                    </a:ext>
                  </a:extLst>
                </a:gridCol>
                <a:gridCol w="516352">
                  <a:extLst>
                    <a:ext uri="{9D8B030D-6E8A-4147-A177-3AD203B41FA5}">
                      <a16:colId xmlns:a16="http://schemas.microsoft.com/office/drawing/2014/main" val="20008"/>
                    </a:ext>
                  </a:extLst>
                </a:gridCol>
              </a:tblGrid>
              <a:tr h="370840">
                <a:tc>
                  <a:txBody>
                    <a:bodyPr/>
                    <a:lstStyle/>
                    <a:p>
                      <a:endParaRPr lang="en-US" sz="1000" b="0" dirty="0">
                        <a:solidFill>
                          <a:srgbClr val="0000FF"/>
                        </a:solidFill>
                      </a:endParaRP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FF"/>
                          </a:solidFill>
                        </a:rPr>
                        <a:t>0</a:t>
                      </a:r>
                    </a:p>
                    <a:p>
                      <a:endParaRPr lang="en-US" sz="105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FF"/>
                          </a:solidFill>
                          <a:effectLst/>
                          <a:uLnTx/>
                          <a:uFillTx/>
                          <a:latin typeface="+mn-lt"/>
                          <a:ea typeface="+mn-ea"/>
                          <a:cs typeface="+mn-cs"/>
                        </a:rPr>
                        <a:t>1</a:t>
                      </a:r>
                    </a:p>
                    <a:p>
                      <a:endParaRPr lang="en-US" sz="105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FF"/>
                          </a:solidFill>
                          <a:effectLst/>
                          <a:uLnTx/>
                          <a:uFillTx/>
                          <a:latin typeface="+mn-lt"/>
                          <a:ea typeface="+mn-ea"/>
                          <a:cs typeface="+mn-cs"/>
                        </a:rPr>
                        <a:t>2</a:t>
                      </a:r>
                    </a:p>
                    <a:p>
                      <a:endParaRPr lang="en-US" sz="105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FF"/>
                          </a:solidFill>
                          <a:effectLst/>
                          <a:uLnTx/>
                          <a:uFillTx/>
                          <a:latin typeface="+mn-lt"/>
                          <a:ea typeface="+mn-ea"/>
                          <a:cs typeface="+mn-cs"/>
                        </a:rPr>
                        <a:t>3</a:t>
                      </a:r>
                    </a:p>
                    <a:p>
                      <a:endParaRPr lang="en-US" sz="105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FF"/>
                          </a:solidFill>
                          <a:effectLst/>
                          <a:uLnTx/>
                          <a:uFillTx/>
                          <a:latin typeface="+mn-lt"/>
                          <a:ea typeface="+mn-ea"/>
                          <a:cs typeface="+mn-cs"/>
                        </a:rPr>
                        <a:t>4</a:t>
                      </a:r>
                    </a:p>
                    <a:p>
                      <a:endParaRPr lang="en-US" sz="105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FF"/>
                          </a:solidFill>
                          <a:effectLst/>
                          <a:uLnTx/>
                          <a:uFillTx/>
                          <a:latin typeface="+mn-lt"/>
                          <a:ea typeface="+mn-ea"/>
                          <a:cs typeface="+mn-cs"/>
                        </a:rPr>
                        <a:t>5</a:t>
                      </a:r>
                    </a:p>
                    <a:p>
                      <a:endParaRPr lang="en-US" sz="105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FF"/>
                          </a:solidFill>
                          <a:effectLst/>
                          <a:uLnTx/>
                          <a:uFillTx/>
                          <a:latin typeface="+mn-lt"/>
                          <a:ea typeface="+mn-ea"/>
                          <a:cs typeface="+mn-cs"/>
                        </a:rPr>
                        <a:t>6</a:t>
                      </a:r>
                    </a:p>
                    <a:p>
                      <a:endParaRPr lang="en-US" sz="105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FF"/>
                          </a:solidFill>
                          <a:effectLst/>
                          <a:uLnTx/>
                          <a:uFillTx/>
                          <a:latin typeface="+mn-lt"/>
                          <a:ea typeface="+mn-ea"/>
                          <a:cs typeface="+mn-cs"/>
                        </a:rPr>
                        <a:t>7</a:t>
                      </a:r>
                    </a:p>
                    <a:p>
                      <a:endParaRPr lang="en-US" sz="105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DDDD"/>
                    </a:solidFill>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FF"/>
                          </a:solidFill>
                          <a:effectLst/>
                          <a:uLnTx/>
                          <a:uFillTx/>
                          <a:latin typeface="+mn-lt"/>
                          <a:ea typeface="+mn-ea"/>
                          <a:cs typeface="+mn-cs"/>
                        </a:rPr>
                        <a:t>0</a:t>
                      </a:r>
                    </a:p>
                    <a:p>
                      <a:endParaRPr lang="en-US" sz="105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800" dirty="0"/>
                        <a:t>C(</a:t>
                      </a:r>
                      <a:r>
                        <a:rPr lang="es-ES_tradnl" sz="800" b="1" dirty="0">
                          <a:solidFill>
                            <a:srgbClr val="FF0000"/>
                          </a:solidFill>
                        </a:rPr>
                        <a:t>0</a:t>
                      </a:r>
                      <a:r>
                        <a:rPr lang="es-ES_tradnl" sz="800" dirty="0"/>
                        <a:t>, </a:t>
                      </a:r>
                      <a:r>
                        <a:rPr lang="es-ES_tradnl" sz="800" b="1" dirty="0">
                          <a:solidFill>
                            <a:srgbClr val="FF0000"/>
                          </a:solidFill>
                        </a:rPr>
                        <a:t>0</a:t>
                      </a:r>
                      <a:r>
                        <a:rPr lang="es-ES_tradnl" sz="800" dirty="0"/>
                        <a:t>) </a:t>
                      </a:r>
                      <a:endParaRPr kumimoji="0" lang="en-US" sz="6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800" dirty="0"/>
                        <a:t>C(</a:t>
                      </a:r>
                      <a:r>
                        <a:rPr lang="es-ES_tradnl" sz="800" b="1" dirty="0">
                          <a:solidFill>
                            <a:srgbClr val="FF0000"/>
                          </a:solidFill>
                        </a:rPr>
                        <a:t>0</a:t>
                      </a:r>
                      <a:r>
                        <a:rPr lang="es-ES_tradnl" sz="800" dirty="0"/>
                        <a:t>, </a:t>
                      </a:r>
                      <a:r>
                        <a:rPr lang="es-ES_tradnl" sz="800" b="1" dirty="0">
                          <a:solidFill>
                            <a:srgbClr val="FF0000"/>
                          </a:solidFill>
                        </a:rPr>
                        <a:t>1</a:t>
                      </a:r>
                      <a:r>
                        <a:rPr lang="es-ES_tradnl" sz="800" dirty="0"/>
                        <a:t>) </a:t>
                      </a:r>
                      <a:endParaRPr kumimoji="0" lang="en-US" sz="6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800" dirty="0"/>
                        <a:t>C(</a:t>
                      </a:r>
                      <a:r>
                        <a:rPr lang="es-ES_tradnl" sz="800" b="1" dirty="0">
                          <a:solidFill>
                            <a:srgbClr val="FF0000"/>
                          </a:solidFill>
                        </a:rPr>
                        <a:t>0</a:t>
                      </a:r>
                      <a:r>
                        <a:rPr lang="es-ES_tradnl" sz="800" dirty="0"/>
                        <a:t>, </a:t>
                      </a:r>
                      <a:r>
                        <a:rPr lang="es-ES_tradnl" sz="800" b="1" dirty="0">
                          <a:solidFill>
                            <a:srgbClr val="FF0000"/>
                          </a:solidFill>
                        </a:rPr>
                        <a:t>2</a:t>
                      </a:r>
                      <a:r>
                        <a:rPr lang="es-ES_tradnl" sz="800" dirty="0"/>
                        <a:t>) </a:t>
                      </a:r>
                      <a:endParaRPr kumimoji="0" lang="en-US" sz="6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800" dirty="0"/>
                        <a:t>C(</a:t>
                      </a:r>
                      <a:r>
                        <a:rPr lang="es-ES_tradnl" sz="800" b="1" dirty="0">
                          <a:solidFill>
                            <a:srgbClr val="FF0000"/>
                          </a:solidFill>
                        </a:rPr>
                        <a:t>0</a:t>
                      </a:r>
                      <a:r>
                        <a:rPr lang="es-ES_tradnl" sz="800" dirty="0"/>
                        <a:t>, </a:t>
                      </a:r>
                      <a:r>
                        <a:rPr lang="es-ES_tradnl" sz="800" b="1" dirty="0">
                          <a:solidFill>
                            <a:srgbClr val="FF0000"/>
                          </a:solidFill>
                        </a:rPr>
                        <a:t>3</a:t>
                      </a:r>
                      <a:r>
                        <a:rPr lang="es-ES_tradnl" sz="800" dirty="0"/>
                        <a:t>) </a:t>
                      </a:r>
                      <a:endParaRPr kumimoji="0" lang="en-US" sz="6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800" dirty="0"/>
                        <a:t>C(</a:t>
                      </a:r>
                      <a:r>
                        <a:rPr lang="es-ES_tradnl" sz="800" b="1" dirty="0">
                          <a:solidFill>
                            <a:srgbClr val="FF0000"/>
                          </a:solidFill>
                        </a:rPr>
                        <a:t>0</a:t>
                      </a:r>
                      <a:r>
                        <a:rPr lang="es-ES_tradnl" sz="800" dirty="0"/>
                        <a:t>, </a:t>
                      </a:r>
                      <a:r>
                        <a:rPr lang="es-ES_tradnl" sz="800" b="1" dirty="0">
                          <a:solidFill>
                            <a:srgbClr val="FF0000"/>
                          </a:solidFill>
                        </a:rPr>
                        <a:t>4</a:t>
                      </a:r>
                      <a:r>
                        <a:rPr lang="es-ES_tradnl" sz="800" dirty="0"/>
                        <a:t>) </a:t>
                      </a:r>
                      <a:endParaRPr kumimoji="0" lang="en-US" sz="6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800" dirty="0"/>
                        <a:t>C(</a:t>
                      </a:r>
                      <a:r>
                        <a:rPr lang="es-ES_tradnl" sz="800" b="1" dirty="0">
                          <a:solidFill>
                            <a:srgbClr val="FF0000"/>
                          </a:solidFill>
                        </a:rPr>
                        <a:t>0</a:t>
                      </a:r>
                      <a:r>
                        <a:rPr lang="es-ES_tradnl" sz="800" dirty="0"/>
                        <a:t>, </a:t>
                      </a:r>
                      <a:r>
                        <a:rPr lang="es-ES_tradnl" sz="800" b="1" dirty="0">
                          <a:solidFill>
                            <a:srgbClr val="FF0000"/>
                          </a:solidFill>
                        </a:rPr>
                        <a:t>5</a:t>
                      </a:r>
                      <a:r>
                        <a:rPr lang="es-ES_tradnl" sz="800" dirty="0"/>
                        <a:t>) </a:t>
                      </a:r>
                      <a:endParaRPr kumimoji="0" lang="en-US" sz="6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800" dirty="0"/>
                        <a:t>C(</a:t>
                      </a:r>
                      <a:r>
                        <a:rPr lang="es-ES_tradnl" sz="800" b="1" dirty="0">
                          <a:solidFill>
                            <a:srgbClr val="FF0000"/>
                          </a:solidFill>
                        </a:rPr>
                        <a:t>0</a:t>
                      </a:r>
                      <a:r>
                        <a:rPr lang="es-ES_tradnl" sz="800" dirty="0"/>
                        <a:t>, </a:t>
                      </a:r>
                      <a:r>
                        <a:rPr lang="es-ES_tradnl" sz="800" b="1" dirty="0">
                          <a:solidFill>
                            <a:srgbClr val="FF0000"/>
                          </a:solidFill>
                        </a:rPr>
                        <a:t>6</a:t>
                      </a:r>
                      <a:r>
                        <a:rPr lang="es-ES_tradnl" sz="800" dirty="0"/>
                        <a:t>) </a:t>
                      </a:r>
                      <a:endParaRPr kumimoji="0" lang="en-US" sz="6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800" dirty="0"/>
                        <a:t>C(</a:t>
                      </a:r>
                      <a:r>
                        <a:rPr lang="es-ES_tradnl" sz="800" b="1" dirty="0">
                          <a:solidFill>
                            <a:srgbClr val="FF0000"/>
                          </a:solidFill>
                        </a:rPr>
                        <a:t>0</a:t>
                      </a:r>
                      <a:r>
                        <a:rPr lang="es-ES_tradnl" sz="800" dirty="0"/>
                        <a:t>, </a:t>
                      </a:r>
                      <a:r>
                        <a:rPr lang="es-ES_tradnl" sz="800" b="1" dirty="0">
                          <a:solidFill>
                            <a:srgbClr val="FF0000"/>
                          </a:solidFill>
                        </a:rPr>
                        <a:t>6</a:t>
                      </a:r>
                      <a:r>
                        <a:rPr lang="es-ES_tradnl" sz="800" dirty="0"/>
                        <a:t>) </a:t>
                      </a:r>
                      <a:endParaRPr kumimoji="0" lang="en-US" sz="6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FF"/>
                          </a:solidFill>
                          <a:effectLst/>
                          <a:uLnTx/>
                          <a:uFillTx/>
                          <a:latin typeface="+mn-lt"/>
                          <a:ea typeface="+mn-ea"/>
                          <a:cs typeface="+mn-cs"/>
                        </a:rPr>
                        <a:t>1</a:t>
                      </a:r>
                    </a:p>
                    <a:p>
                      <a:endParaRPr lang="en-US" sz="105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800" dirty="0"/>
                        <a:t>C(</a:t>
                      </a:r>
                      <a:r>
                        <a:rPr lang="es-ES_tradnl" sz="800" b="1" dirty="0">
                          <a:solidFill>
                            <a:srgbClr val="FF0000"/>
                          </a:solidFill>
                        </a:rPr>
                        <a:t>1</a:t>
                      </a:r>
                      <a:r>
                        <a:rPr lang="es-ES_tradnl" sz="800" dirty="0"/>
                        <a:t>, </a:t>
                      </a:r>
                      <a:r>
                        <a:rPr lang="es-ES_tradnl" sz="800" b="1" dirty="0">
                          <a:solidFill>
                            <a:srgbClr val="FF0000"/>
                          </a:solidFill>
                        </a:rPr>
                        <a:t>0</a:t>
                      </a:r>
                      <a:r>
                        <a:rPr lang="es-ES_tradnl" sz="800" dirty="0"/>
                        <a:t>) </a:t>
                      </a:r>
                      <a:endParaRPr kumimoji="0" lang="en-US" sz="6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800" dirty="0"/>
                        <a:t>C(</a:t>
                      </a:r>
                      <a:r>
                        <a:rPr lang="es-ES_tradnl" sz="800" b="1" dirty="0">
                          <a:solidFill>
                            <a:srgbClr val="FF0000"/>
                          </a:solidFill>
                        </a:rPr>
                        <a:t>1</a:t>
                      </a:r>
                      <a:r>
                        <a:rPr lang="es-ES_tradnl" sz="800" dirty="0"/>
                        <a:t>, </a:t>
                      </a:r>
                      <a:r>
                        <a:rPr lang="es-ES_tradnl" sz="800" b="1" dirty="0">
                          <a:solidFill>
                            <a:srgbClr val="FF0000"/>
                          </a:solidFill>
                        </a:rPr>
                        <a:t>1</a:t>
                      </a:r>
                      <a:r>
                        <a:rPr lang="es-ES_tradnl" sz="800" dirty="0"/>
                        <a:t>) </a:t>
                      </a:r>
                      <a:endParaRPr kumimoji="0" lang="en-US" sz="6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800" dirty="0"/>
                        <a:t>C(</a:t>
                      </a:r>
                      <a:r>
                        <a:rPr lang="es-ES_tradnl" sz="800" b="1" dirty="0">
                          <a:solidFill>
                            <a:srgbClr val="FF0000"/>
                          </a:solidFill>
                        </a:rPr>
                        <a:t>1</a:t>
                      </a:r>
                      <a:r>
                        <a:rPr lang="es-ES_tradnl" sz="800" dirty="0"/>
                        <a:t>, </a:t>
                      </a:r>
                      <a:r>
                        <a:rPr lang="es-ES_tradnl" sz="800" b="1" dirty="0">
                          <a:solidFill>
                            <a:srgbClr val="FF0000"/>
                          </a:solidFill>
                        </a:rPr>
                        <a:t>2</a:t>
                      </a:r>
                      <a:r>
                        <a:rPr lang="es-ES_tradnl" sz="800" dirty="0"/>
                        <a:t>) </a:t>
                      </a:r>
                      <a:endParaRPr kumimoji="0" lang="en-US" sz="6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800" dirty="0"/>
                        <a:t>C(</a:t>
                      </a:r>
                      <a:r>
                        <a:rPr lang="es-ES_tradnl" sz="800" b="1" dirty="0">
                          <a:solidFill>
                            <a:srgbClr val="FF0000"/>
                          </a:solidFill>
                        </a:rPr>
                        <a:t>1</a:t>
                      </a:r>
                      <a:r>
                        <a:rPr lang="es-ES_tradnl" sz="800" dirty="0"/>
                        <a:t>, </a:t>
                      </a:r>
                      <a:r>
                        <a:rPr lang="es-ES_tradnl" sz="800" b="1" dirty="0">
                          <a:solidFill>
                            <a:srgbClr val="FF0000"/>
                          </a:solidFill>
                        </a:rPr>
                        <a:t>3</a:t>
                      </a:r>
                      <a:r>
                        <a:rPr lang="es-ES_tradnl" sz="800" dirty="0"/>
                        <a:t>) </a:t>
                      </a:r>
                      <a:endParaRPr kumimoji="0" lang="en-US" sz="6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800" dirty="0"/>
                        <a:t>C(</a:t>
                      </a:r>
                      <a:r>
                        <a:rPr lang="es-ES_tradnl" sz="800" b="1" dirty="0">
                          <a:solidFill>
                            <a:srgbClr val="FF0000"/>
                          </a:solidFill>
                        </a:rPr>
                        <a:t>1</a:t>
                      </a:r>
                      <a:r>
                        <a:rPr lang="es-ES_tradnl" sz="800" dirty="0"/>
                        <a:t>, </a:t>
                      </a:r>
                      <a:r>
                        <a:rPr lang="es-ES_tradnl" sz="800" b="1" dirty="0">
                          <a:solidFill>
                            <a:srgbClr val="FF0000"/>
                          </a:solidFill>
                        </a:rPr>
                        <a:t>4</a:t>
                      </a:r>
                      <a:r>
                        <a:rPr lang="es-ES_tradnl" sz="800" dirty="0"/>
                        <a:t>) </a:t>
                      </a:r>
                      <a:endParaRPr kumimoji="0" lang="en-US" sz="6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800" dirty="0"/>
                        <a:t>C(</a:t>
                      </a:r>
                      <a:r>
                        <a:rPr lang="es-ES_tradnl" sz="800" b="1" dirty="0">
                          <a:solidFill>
                            <a:srgbClr val="FF0000"/>
                          </a:solidFill>
                        </a:rPr>
                        <a:t>1</a:t>
                      </a:r>
                      <a:r>
                        <a:rPr lang="es-ES_tradnl" sz="800" dirty="0"/>
                        <a:t>, </a:t>
                      </a:r>
                      <a:r>
                        <a:rPr lang="es-ES_tradnl" sz="800" b="1" dirty="0">
                          <a:solidFill>
                            <a:srgbClr val="FF0000"/>
                          </a:solidFill>
                        </a:rPr>
                        <a:t>5</a:t>
                      </a:r>
                      <a:r>
                        <a:rPr lang="es-ES_tradnl" sz="800" dirty="0"/>
                        <a:t>) </a:t>
                      </a:r>
                      <a:endParaRPr kumimoji="0" lang="en-US" sz="6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800" dirty="0"/>
                        <a:t>C(</a:t>
                      </a:r>
                      <a:r>
                        <a:rPr lang="es-ES_tradnl" sz="800" b="1" dirty="0">
                          <a:solidFill>
                            <a:srgbClr val="FF0000"/>
                          </a:solidFill>
                        </a:rPr>
                        <a:t>1</a:t>
                      </a:r>
                      <a:r>
                        <a:rPr lang="es-ES_tradnl" sz="800" dirty="0"/>
                        <a:t>, </a:t>
                      </a:r>
                      <a:r>
                        <a:rPr lang="es-ES_tradnl" sz="800" b="1" dirty="0">
                          <a:solidFill>
                            <a:srgbClr val="FF0000"/>
                          </a:solidFill>
                        </a:rPr>
                        <a:t>6</a:t>
                      </a:r>
                      <a:r>
                        <a:rPr lang="es-ES_tradnl" sz="800" dirty="0"/>
                        <a:t>) </a:t>
                      </a:r>
                      <a:endParaRPr kumimoji="0" lang="en-US" sz="6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800" dirty="0"/>
                        <a:t>C(</a:t>
                      </a:r>
                      <a:r>
                        <a:rPr lang="es-ES_tradnl" sz="800" b="1" dirty="0">
                          <a:solidFill>
                            <a:srgbClr val="FF0000"/>
                          </a:solidFill>
                        </a:rPr>
                        <a:t>1</a:t>
                      </a:r>
                      <a:r>
                        <a:rPr lang="es-ES_tradnl" sz="800" dirty="0"/>
                        <a:t>, </a:t>
                      </a:r>
                      <a:r>
                        <a:rPr lang="es-ES_tradnl" sz="800" b="1" dirty="0">
                          <a:solidFill>
                            <a:srgbClr val="FF0000"/>
                          </a:solidFill>
                        </a:rPr>
                        <a:t>7</a:t>
                      </a:r>
                      <a:r>
                        <a:rPr lang="es-ES_tradnl" sz="800" dirty="0"/>
                        <a:t>) </a:t>
                      </a:r>
                      <a:endParaRPr kumimoji="0" lang="en-US" sz="6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FF"/>
                          </a:solidFill>
                          <a:effectLst/>
                          <a:uLnTx/>
                          <a:uFillTx/>
                          <a:latin typeface="+mn-lt"/>
                          <a:ea typeface="+mn-ea"/>
                          <a:cs typeface="+mn-cs"/>
                        </a:rPr>
                        <a:t>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800" dirty="0"/>
                        <a:t>C(</a:t>
                      </a:r>
                      <a:r>
                        <a:rPr lang="es-ES_tradnl" sz="800" b="1" dirty="0">
                          <a:solidFill>
                            <a:srgbClr val="FF0000"/>
                          </a:solidFill>
                        </a:rPr>
                        <a:t>2</a:t>
                      </a:r>
                      <a:r>
                        <a:rPr lang="es-ES_tradnl" sz="800" dirty="0"/>
                        <a:t>, </a:t>
                      </a:r>
                      <a:r>
                        <a:rPr lang="es-ES_tradnl" sz="800" b="1" dirty="0">
                          <a:solidFill>
                            <a:srgbClr val="FF0000"/>
                          </a:solidFill>
                        </a:rPr>
                        <a:t>0</a:t>
                      </a:r>
                      <a:r>
                        <a:rPr lang="es-ES_tradnl" sz="800" dirty="0"/>
                        <a:t>) </a:t>
                      </a:r>
                      <a:endParaRPr kumimoji="0" lang="en-US" sz="6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800" dirty="0"/>
                        <a:t>C(</a:t>
                      </a:r>
                      <a:r>
                        <a:rPr lang="es-ES_tradnl" sz="800" b="1" dirty="0">
                          <a:solidFill>
                            <a:srgbClr val="FF0000"/>
                          </a:solidFill>
                        </a:rPr>
                        <a:t>2</a:t>
                      </a:r>
                      <a:r>
                        <a:rPr lang="es-ES_tradnl" sz="800" dirty="0"/>
                        <a:t>, </a:t>
                      </a:r>
                      <a:r>
                        <a:rPr lang="es-ES_tradnl" sz="800" b="1" dirty="0">
                          <a:solidFill>
                            <a:srgbClr val="FF0000"/>
                          </a:solidFill>
                        </a:rPr>
                        <a:t>1</a:t>
                      </a:r>
                      <a:r>
                        <a:rPr lang="es-ES_tradnl" sz="800" dirty="0"/>
                        <a:t>) </a:t>
                      </a:r>
                      <a:endParaRPr kumimoji="0" lang="en-US" sz="6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800" b="0" i="0" u="none" strike="noStrike" kern="1200" cap="none" spc="0" normalizeH="0" baseline="0" noProof="0" dirty="0">
                          <a:ln>
                            <a:noFill/>
                          </a:ln>
                          <a:solidFill>
                            <a:srgbClr val="000000"/>
                          </a:solidFill>
                          <a:effectLst/>
                          <a:uLnTx/>
                          <a:uFillTx/>
                          <a:latin typeface="+mn-lt"/>
                          <a:ea typeface="+mn-ea"/>
                          <a:cs typeface="+mn-cs"/>
                        </a:rPr>
                        <a:t>C(</a:t>
                      </a:r>
                      <a:r>
                        <a:rPr kumimoji="0" lang="es-ES_tradnl" sz="800" b="1" i="0" u="none" strike="noStrike" kern="1200" cap="none" spc="0" normalizeH="0" baseline="0" noProof="0" dirty="0">
                          <a:ln>
                            <a:noFill/>
                          </a:ln>
                          <a:solidFill>
                            <a:srgbClr val="FF0000"/>
                          </a:solidFill>
                          <a:effectLst/>
                          <a:uLnTx/>
                          <a:uFillTx/>
                          <a:latin typeface="+mn-lt"/>
                          <a:ea typeface="+mn-ea"/>
                          <a:cs typeface="+mn-cs"/>
                        </a:rPr>
                        <a:t>2</a:t>
                      </a:r>
                      <a:r>
                        <a:rPr kumimoji="0" lang="es-ES_tradnl" sz="800" b="0" i="0" u="none" strike="noStrike" kern="1200" cap="none" spc="0" normalizeH="0" baseline="0" noProof="0" dirty="0">
                          <a:ln>
                            <a:noFill/>
                          </a:ln>
                          <a:solidFill>
                            <a:srgbClr val="000000"/>
                          </a:solidFill>
                          <a:effectLst/>
                          <a:uLnTx/>
                          <a:uFillTx/>
                          <a:latin typeface="+mn-lt"/>
                          <a:ea typeface="+mn-ea"/>
                          <a:cs typeface="+mn-cs"/>
                        </a:rPr>
                        <a:t>, </a:t>
                      </a:r>
                      <a:r>
                        <a:rPr kumimoji="0" lang="es-ES_tradnl" sz="800" b="1" i="0" u="none" strike="noStrike" kern="1200" cap="none" spc="0" normalizeH="0" baseline="0" noProof="0" dirty="0">
                          <a:ln>
                            <a:noFill/>
                          </a:ln>
                          <a:solidFill>
                            <a:srgbClr val="FF0000"/>
                          </a:solidFill>
                          <a:effectLst/>
                          <a:uLnTx/>
                          <a:uFillTx/>
                          <a:latin typeface="+mn-lt"/>
                          <a:ea typeface="+mn-ea"/>
                          <a:cs typeface="+mn-cs"/>
                        </a:rPr>
                        <a:t>2</a:t>
                      </a:r>
                      <a:r>
                        <a:rPr kumimoji="0" lang="es-ES_tradnl" sz="800" b="0" i="0" u="none" strike="noStrike" kern="1200" cap="none" spc="0" normalizeH="0" baseline="0" noProof="0" dirty="0">
                          <a:ln>
                            <a:noFill/>
                          </a:ln>
                          <a:solidFill>
                            <a:srgbClr val="000000"/>
                          </a:solidFill>
                          <a:effectLst/>
                          <a:uLnTx/>
                          <a:uFillTx/>
                          <a:latin typeface="+mn-lt"/>
                          <a:ea typeface="+mn-ea"/>
                          <a:cs typeface="+mn-cs"/>
                        </a:rPr>
                        <a:t>) </a:t>
                      </a:r>
                      <a:endParaRPr kumimoji="0" lang="en-US" sz="6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FF"/>
                          </a:solidFill>
                          <a:effectLst/>
                          <a:uLnTx/>
                          <a:uFillTx/>
                          <a:latin typeface="+mn-lt"/>
                          <a:ea typeface="+mn-ea"/>
                          <a:cs typeface="+mn-cs"/>
                        </a:rPr>
                        <a:t>…</a:t>
                      </a:r>
                      <a:endParaRPr kumimoji="0" lang="en-US" sz="1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FF"/>
                          </a:solidFill>
                          <a:effectLst/>
                          <a:uLnTx/>
                          <a:uFillTx/>
                          <a:latin typeface="+mn-lt"/>
                          <a:ea typeface="+mn-ea"/>
                          <a:cs typeface="+mn-cs"/>
                        </a:rPr>
                        <a:t>…</a:t>
                      </a:r>
                      <a:endParaRPr kumimoji="0" lang="en-US" sz="1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FF"/>
                          </a:solidFill>
                          <a:effectLst/>
                          <a:uLnTx/>
                          <a:uFillTx/>
                          <a:latin typeface="+mn-lt"/>
                          <a:ea typeface="+mn-ea"/>
                          <a:cs typeface="+mn-cs"/>
                        </a:rPr>
                        <a:t>…</a:t>
                      </a:r>
                      <a:endParaRPr kumimoji="0" lang="en-US" sz="1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FF"/>
                          </a:solidFill>
                          <a:effectLst/>
                          <a:uLnTx/>
                          <a:uFillTx/>
                          <a:latin typeface="+mn-lt"/>
                          <a:ea typeface="+mn-ea"/>
                          <a:cs typeface="+mn-cs"/>
                        </a:rPr>
                        <a:t>…</a:t>
                      </a:r>
                      <a:endParaRPr kumimoji="0" lang="en-US" sz="1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FF"/>
                          </a:solidFill>
                          <a:effectLst/>
                          <a:uLnTx/>
                          <a:uFillTx/>
                          <a:latin typeface="+mn-lt"/>
                          <a:ea typeface="+mn-ea"/>
                          <a:cs typeface="+mn-cs"/>
                        </a:rPr>
                        <a:t>…</a:t>
                      </a:r>
                      <a:endParaRPr kumimoji="0" lang="en-US" sz="1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FF"/>
                          </a:solidFill>
                          <a:effectLst/>
                          <a:uLnTx/>
                          <a:uFillTx/>
                          <a:latin typeface="+mn-lt"/>
                          <a:ea typeface="+mn-ea"/>
                          <a:cs typeface="+mn-cs"/>
                        </a:rPr>
                        <a:t>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800" dirty="0"/>
                        <a:t>C(</a:t>
                      </a:r>
                      <a:r>
                        <a:rPr lang="es-ES_tradnl" sz="800" b="1" dirty="0">
                          <a:solidFill>
                            <a:srgbClr val="FF0000"/>
                          </a:solidFill>
                        </a:rPr>
                        <a:t>3</a:t>
                      </a:r>
                      <a:r>
                        <a:rPr lang="es-ES_tradnl" sz="800" dirty="0"/>
                        <a:t>, </a:t>
                      </a:r>
                      <a:r>
                        <a:rPr lang="es-ES_tradnl" sz="800" b="1" dirty="0">
                          <a:solidFill>
                            <a:srgbClr val="FF0000"/>
                          </a:solidFill>
                        </a:rPr>
                        <a:t>0</a:t>
                      </a:r>
                      <a:r>
                        <a:rPr lang="es-ES_tradnl" sz="800" dirty="0"/>
                        <a:t>) </a:t>
                      </a:r>
                      <a:endParaRPr kumimoji="0" lang="en-US" sz="6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800" dirty="0"/>
                        <a:t>C(</a:t>
                      </a:r>
                      <a:r>
                        <a:rPr lang="es-ES_tradnl" sz="800" b="1" dirty="0">
                          <a:solidFill>
                            <a:srgbClr val="FF0000"/>
                          </a:solidFill>
                        </a:rPr>
                        <a:t>3</a:t>
                      </a:r>
                      <a:r>
                        <a:rPr lang="es-ES_tradnl" sz="800" dirty="0"/>
                        <a:t>, </a:t>
                      </a:r>
                      <a:r>
                        <a:rPr lang="es-ES_tradnl" sz="800" b="1" dirty="0">
                          <a:solidFill>
                            <a:srgbClr val="FF0000"/>
                          </a:solidFill>
                        </a:rPr>
                        <a:t>1</a:t>
                      </a:r>
                      <a:r>
                        <a:rPr lang="es-ES_tradnl" sz="800" dirty="0"/>
                        <a:t>) </a:t>
                      </a:r>
                      <a:endParaRPr kumimoji="0" lang="en-US" sz="6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FF"/>
                          </a:solidFill>
                          <a:effectLst/>
                          <a:uLnTx/>
                          <a:uFillTx/>
                          <a:latin typeface="+mn-lt"/>
                          <a:ea typeface="+mn-ea"/>
                          <a:cs typeface="+mn-cs"/>
                        </a:rPr>
                        <a:t>…</a:t>
                      </a:r>
                      <a:endParaRPr kumimoji="0" lang="en-US" sz="1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800" b="0" i="0" u="none" strike="noStrike" kern="1200" cap="none" spc="0" normalizeH="0" baseline="0" noProof="0" dirty="0">
                          <a:ln>
                            <a:noFill/>
                          </a:ln>
                          <a:solidFill>
                            <a:srgbClr val="000000"/>
                          </a:solidFill>
                          <a:effectLst/>
                          <a:uLnTx/>
                          <a:uFillTx/>
                          <a:latin typeface="+mn-lt"/>
                          <a:ea typeface="+mn-ea"/>
                          <a:cs typeface="+mn-cs"/>
                        </a:rPr>
                        <a:t>C(</a:t>
                      </a:r>
                      <a:r>
                        <a:rPr kumimoji="0" lang="es-ES_tradnl" sz="800" b="1" i="0" u="none" strike="noStrike" kern="1200" cap="none" spc="0" normalizeH="0" baseline="0" noProof="0" dirty="0">
                          <a:ln>
                            <a:noFill/>
                          </a:ln>
                          <a:solidFill>
                            <a:srgbClr val="FF0000"/>
                          </a:solidFill>
                          <a:effectLst/>
                          <a:uLnTx/>
                          <a:uFillTx/>
                          <a:latin typeface="+mn-lt"/>
                          <a:ea typeface="+mn-ea"/>
                          <a:cs typeface="+mn-cs"/>
                        </a:rPr>
                        <a:t>3</a:t>
                      </a:r>
                      <a:r>
                        <a:rPr kumimoji="0" lang="es-ES_tradnl" sz="800" b="0" i="0" u="none" strike="noStrike" kern="1200" cap="none" spc="0" normalizeH="0" baseline="0" noProof="0" dirty="0">
                          <a:ln>
                            <a:noFill/>
                          </a:ln>
                          <a:solidFill>
                            <a:srgbClr val="000000"/>
                          </a:solidFill>
                          <a:effectLst/>
                          <a:uLnTx/>
                          <a:uFillTx/>
                          <a:latin typeface="+mn-lt"/>
                          <a:ea typeface="+mn-ea"/>
                          <a:cs typeface="+mn-cs"/>
                        </a:rPr>
                        <a:t>, </a:t>
                      </a:r>
                      <a:r>
                        <a:rPr kumimoji="0" lang="es-ES_tradnl" sz="800" b="1" i="0" u="none" strike="noStrike" kern="1200" cap="none" spc="0" normalizeH="0" baseline="0" noProof="0" dirty="0">
                          <a:ln>
                            <a:noFill/>
                          </a:ln>
                          <a:solidFill>
                            <a:srgbClr val="FF0000"/>
                          </a:solidFill>
                          <a:effectLst/>
                          <a:uLnTx/>
                          <a:uFillTx/>
                          <a:latin typeface="+mn-lt"/>
                          <a:ea typeface="+mn-ea"/>
                          <a:cs typeface="+mn-cs"/>
                        </a:rPr>
                        <a:t>3</a:t>
                      </a:r>
                      <a:r>
                        <a:rPr kumimoji="0" lang="es-ES_tradnl" sz="800" b="0" i="0" u="none" strike="noStrike" kern="1200" cap="none" spc="0" normalizeH="0" baseline="0" noProof="0" dirty="0">
                          <a:ln>
                            <a:noFill/>
                          </a:ln>
                          <a:solidFill>
                            <a:srgbClr val="000000"/>
                          </a:solidFill>
                          <a:effectLst/>
                          <a:uLnTx/>
                          <a:uFillTx/>
                          <a:latin typeface="+mn-lt"/>
                          <a:ea typeface="+mn-ea"/>
                          <a:cs typeface="+mn-cs"/>
                        </a:rPr>
                        <a:t>) </a:t>
                      </a:r>
                      <a:endParaRPr kumimoji="0" lang="en-US" sz="6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FF"/>
                          </a:solidFill>
                          <a:effectLst/>
                          <a:uLnTx/>
                          <a:uFillTx/>
                          <a:latin typeface="+mn-lt"/>
                          <a:ea typeface="+mn-ea"/>
                          <a:cs typeface="+mn-cs"/>
                        </a:rPr>
                        <a:t>…</a:t>
                      </a:r>
                      <a:endParaRPr kumimoji="0" lang="en-US" sz="1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FF"/>
                          </a:solidFill>
                          <a:effectLst/>
                          <a:uLnTx/>
                          <a:uFillTx/>
                          <a:latin typeface="+mn-lt"/>
                          <a:ea typeface="+mn-ea"/>
                          <a:cs typeface="+mn-cs"/>
                        </a:rPr>
                        <a:t>…</a:t>
                      </a:r>
                      <a:endParaRPr kumimoji="0" lang="en-US" sz="1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FF"/>
                          </a:solidFill>
                          <a:effectLst/>
                          <a:uLnTx/>
                          <a:uFillTx/>
                          <a:latin typeface="+mn-lt"/>
                          <a:ea typeface="+mn-ea"/>
                          <a:cs typeface="+mn-cs"/>
                        </a:rPr>
                        <a:t>…</a:t>
                      </a:r>
                      <a:endParaRPr kumimoji="0" lang="en-US" sz="1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FF"/>
                          </a:solidFill>
                          <a:effectLst/>
                          <a:uLnTx/>
                          <a:uFillTx/>
                          <a:latin typeface="+mn-lt"/>
                          <a:ea typeface="+mn-ea"/>
                          <a:cs typeface="+mn-cs"/>
                        </a:rPr>
                        <a:t>…</a:t>
                      </a:r>
                      <a:endParaRPr kumimoji="0" lang="en-US" sz="1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FF"/>
                          </a:solidFill>
                          <a:effectLst/>
                          <a:uLnTx/>
                          <a:uFillTx/>
                          <a:latin typeface="+mn-lt"/>
                          <a:ea typeface="+mn-ea"/>
                          <a:cs typeface="+mn-cs"/>
                        </a:rPr>
                        <a:t>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800" dirty="0"/>
                        <a:t>C(</a:t>
                      </a:r>
                      <a:r>
                        <a:rPr lang="es-ES_tradnl" sz="800" b="1" dirty="0">
                          <a:solidFill>
                            <a:srgbClr val="FF0000"/>
                          </a:solidFill>
                        </a:rPr>
                        <a:t>4</a:t>
                      </a:r>
                      <a:r>
                        <a:rPr lang="es-ES_tradnl" sz="800" dirty="0"/>
                        <a:t>, </a:t>
                      </a:r>
                      <a:r>
                        <a:rPr lang="es-ES_tradnl" sz="800" b="1" dirty="0">
                          <a:solidFill>
                            <a:srgbClr val="FF0000"/>
                          </a:solidFill>
                        </a:rPr>
                        <a:t>0</a:t>
                      </a:r>
                      <a:r>
                        <a:rPr lang="es-ES_tradnl" sz="800" dirty="0"/>
                        <a:t>) </a:t>
                      </a:r>
                      <a:endParaRPr kumimoji="0" lang="en-US" sz="6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800" dirty="0"/>
                        <a:t>C(</a:t>
                      </a:r>
                      <a:r>
                        <a:rPr lang="es-ES_tradnl" sz="800" b="1" dirty="0">
                          <a:solidFill>
                            <a:srgbClr val="FF0000"/>
                          </a:solidFill>
                        </a:rPr>
                        <a:t>4</a:t>
                      </a:r>
                      <a:r>
                        <a:rPr lang="es-ES_tradnl" sz="800" dirty="0"/>
                        <a:t>, </a:t>
                      </a:r>
                      <a:r>
                        <a:rPr lang="es-ES_tradnl" sz="800" b="1" dirty="0">
                          <a:solidFill>
                            <a:srgbClr val="FF0000"/>
                          </a:solidFill>
                        </a:rPr>
                        <a:t>1</a:t>
                      </a:r>
                      <a:r>
                        <a:rPr lang="es-ES_tradnl" sz="800" dirty="0"/>
                        <a:t>) </a:t>
                      </a:r>
                      <a:endParaRPr kumimoji="0" lang="en-US" sz="6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FF"/>
                          </a:solidFill>
                          <a:effectLst/>
                          <a:uLnTx/>
                          <a:uFillTx/>
                          <a:latin typeface="+mn-lt"/>
                          <a:ea typeface="+mn-ea"/>
                          <a:cs typeface="+mn-cs"/>
                        </a:rPr>
                        <a:t>…</a:t>
                      </a:r>
                      <a:endParaRPr kumimoji="0" lang="en-US" sz="1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FF"/>
                          </a:solidFill>
                          <a:effectLst/>
                          <a:uLnTx/>
                          <a:uFillTx/>
                          <a:latin typeface="+mn-lt"/>
                          <a:ea typeface="+mn-ea"/>
                          <a:cs typeface="+mn-cs"/>
                        </a:rPr>
                        <a:t>…</a:t>
                      </a:r>
                      <a:endParaRPr kumimoji="0" lang="en-US" sz="1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800" b="0" i="0" u="none" strike="noStrike" kern="1200" cap="none" spc="0" normalizeH="0" baseline="0" noProof="0" dirty="0">
                          <a:ln>
                            <a:noFill/>
                          </a:ln>
                          <a:solidFill>
                            <a:srgbClr val="000000"/>
                          </a:solidFill>
                          <a:effectLst/>
                          <a:uLnTx/>
                          <a:uFillTx/>
                          <a:latin typeface="+mn-lt"/>
                          <a:ea typeface="+mn-ea"/>
                          <a:cs typeface="+mn-cs"/>
                        </a:rPr>
                        <a:t>C(</a:t>
                      </a:r>
                      <a:r>
                        <a:rPr kumimoji="0" lang="es-ES_tradnl" sz="800" b="1" i="0" u="none" strike="noStrike" kern="1200" cap="none" spc="0" normalizeH="0" baseline="0" noProof="0" dirty="0">
                          <a:ln>
                            <a:noFill/>
                          </a:ln>
                          <a:solidFill>
                            <a:srgbClr val="FF0000"/>
                          </a:solidFill>
                          <a:effectLst/>
                          <a:uLnTx/>
                          <a:uFillTx/>
                          <a:latin typeface="+mn-lt"/>
                          <a:ea typeface="+mn-ea"/>
                          <a:cs typeface="+mn-cs"/>
                        </a:rPr>
                        <a:t>4</a:t>
                      </a:r>
                      <a:r>
                        <a:rPr kumimoji="0" lang="es-ES_tradnl" sz="800" b="0" i="0" u="none" strike="noStrike" kern="1200" cap="none" spc="0" normalizeH="0" baseline="0" noProof="0" dirty="0">
                          <a:ln>
                            <a:noFill/>
                          </a:ln>
                          <a:solidFill>
                            <a:srgbClr val="000000"/>
                          </a:solidFill>
                          <a:effectLst/>
                          <a:uLnTx/>
                          <a:uFillTx/>
                          <a:latin typeface="+mn-lt"/>
                          <a:ea typeface="+mn-ea"/>
                          <a:cs typeface="+mn-cs"/>
                        </a:rPr>
                        <a:t>, </a:t>
                      </a:r>
                      <a:r>
                        <a:rPr kumimoji="0" lang="es-ES_tradnl" sz="800" b="1" i="0" u="none" strike="noStrike" kern="1200" cap="none" spc="0" normalizeH="0" baseline="0" noProof="0" dirty="0">
                          <a:ln>
                            <a:noFill/>
                          </a:ln>
                          <a:solidFill>
                            <a:srgbClr val="FF0000"/>
                          </a:solidFill>
                          <a:effectLst/>
                          <a:uLnTx/>
                          <a:uFillTx/>
                          <a:latin typeface="+mn-lt"/>
                          <a:ea typeface="+mn-ea"/>
                          <a:cs typeface="+mn-cs"/>
                        </a:rPr>
                        <a:t>4</a:t>
                      </a:r>
                      <a:r>
                        <a:rPr kumimoji="0" lang="es-ES_tradnl" sz="800" b="0" i="0" u="none" strike="noStrike" kern="1200" cap="none" spc="0" normalizeH="0" baseline="0" noProof="0" dirty="0">
                          <a:ln>
                            <a:noFill/>
                          </a:ln>
                          <a:solidFill>
                            <a:srgbClr val="000000"/>
                          </a:solidFill>
                          <a:effectLst/>
                          <a:uLnTx/>
                          <a:uFillTx/>
                          <a:latin typeface="+mn-lt"/>
                          <a:ea typeface="+mn-ea"/>
                          <a:cs typeface="+mn-cs"/>
                        </a:rPr>
                        <a:t>) </a:t>
                      </a:r>
                      <a:endParaRPr kumimoji="0" lang="en-US" sz="6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FF"/>
                          </a:solidFill>
                          <a:effectLst/>
                          <a:uLnTx/>
                          <a:uFillTx/>
                          <a:latin typeface="+mn-lt"/>
                          <a:ea typeface="+mn-ea"/>
                          <a:cs typeface="+mn-cs"/>
                        </a:rPr>
                        <a:t>…</a:t>
                      </a:r>
                      <a:endParaRPr kumimoji="0" lang="en-US" sz="1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FF"/>
                          </a:solidFill>
                          <a:effectLst/>
                          <a:uLnTx/>
                          <a:uFillTx/>
                          <a:latin typeface="+mn-lt"/>
                          <a:ea typeface="+mn-ea"/>
                          <a:cs typeface="+mn-cs"/>
                        </a:rPr>
                        <a:t>…</a:t>
                      </a:r>
                      <a:endParaRPr kumimoji="0" lang="en-US" sz="1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FF"/>
                          </a:solidFill>
                          <a:effectLst/>
                          <a:uLnTx/>
                          <a:uFillTx/>
                          <a:latin typeface="+mn-lt"/>
                          <a:ea typeface="+mn-ea"/>
                          <a:cs typeface="+mn-cs"/>
                        </a:rPr>
                        <a:t>…</a:t>
                      </a:r>
                      <a:endParaRPr kumimoji="0" lang="en-US" sz="1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FF"/>
                          </a:solidFill>
                          <a:effectLst/>
                          <a:uLnTx/>
                          <a:uFillTx/>
                          <a:latin typeface="+mn-lt"/>
                          <a:ea typeface="+mn-ea"/>
                          <a:cs typeface="+mn-cs"/>
                        </a:rPr>
                        <a:t>5</a:t>
                      </a:r>
                    </a:p>
                    <a:p>
                      <a:endParaRPr lang="en-US" sz="105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800" dirty="0"/>
                        <a:t>C(</a:t>
                      </a:r>
                      <a:r>
                        <a:rPr lang="es-ES_tradnl" sz="800" b="1" dirty="0">
                          <a:solidFill>
                            <a:srgbClr val="FF0000"/>
                          </a:solidFill>
                        </a:rPr>
                        <a:t>5</a:t>
                      </a:r>
                      <a:r>
                        <a:rPr lang="es-ES_tradnl" sz="800" dirty="0"/>
                        <a:t>, </a:t>
                      </a:r>
                      <a:r>
                        <a:rPr lang="es-ES_tradnl" sz="800" b="1" dirty="0">
                          <a:solidFill>
                            <a:srgbClr val="FF0000"/>
                          </a:solidFill>
                        </a:rPr>
                        <a:t>0</a:t>
                      </a:r>
                      <a:r>
                        <a:rPr lang="es-ES_tradnl" sz="800" dirty="0"/>
                        <a:t>) </a:t>
                      </a:r>
                      <a:endParaRPr kumimoji="0" lang="en-US" sz="6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800" dirty="0"/>
                        <a:t>C(</a:t>
                      </a:r>
                      <a:r>
                        <a:rPr lang="es-ES_tradnl" sz="800" b="1" dirty="0">
                          <a:solidFill>
                            <a:srgbClr val="FF0000"/>
                          </a:solidFill>
                        </a:rPr>
                        <a:t>5</a:t>
                      </a:r>
                      <a:r>
                        <a:rPr lang="es-ES_tradnl" sz="800" dirty="0"/>
                        <a:t>, </a:t>
                      </a:r>
                      <a:r>
                        <a:rPr lang="es-ES_tradnl" sz="800" b="1" dirty="0">
                          <a:solidFill>
                            <a:srgbClr val="FF0000"/>
                          </a:solidFill>
                        </a:rPr>
                        <a:t>1</a:t>
                      </a:r>
                      <a:r>
                        <a:rPr lang="es-ES_tradnl" sz="800" dirty="0"/>
                        <a:t>) </a:t>
                      </a:r>
                      <a:endParaRPr kumimoji="0" lang="en-US" sz="6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FF"/>
                          </a:solidFill>
                          <a:effectLst/>
                          <a:uLnTx/>
                          <a:uFillTx/>
                          <a:latin typeface="+mn-lt"/>
                          <a:ea typeface="+mn-ea"/>
                          <a:cs typeface="+mn-cs"/>
                        </a:rPr>
                        <a:t>…</a:t>
                      </a:r>
                      <a:endParaRPr kumimoji="0" lang="en-US" sz="1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FF"/>
                          </a:solidFill>
                          <a:effectLst/>
                          <a:uLnTx/>
                          <a:uFillTx/>
                          <a:latin typeface="+mn-lt"/>
                          <a:ea typeface="+mn-ea"/>
                          <a:cs typeface="+mn-cs"/>
                        </a:rPr>
                        <a:t>…</a:t>
                      </a:r>
                      <a:endParaRPr kumimoji="0" lang="en-US" sz="1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FF"/>
                          </a:solidFill>
                          <a:effectLst/>
                          <a:uLnTx/>
                          <a:uFillTx/>
                          <a:latin typeface="+mn-lt"/>
                          <a:ea typeface="+mn-ea"/>
                          <a:cs typeface="+mn-cs"/>
                        </a:rPr>
                        <a:t>…</a:t>
                      </a:r>
                      <a:endParaRPr kumimoji="0" lang="en-US" sz="1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800" b="0" i="0" u="none" strike="noStrike" kern="1200" cap="none" spc="0" normalizeH="0" baseline="0" noProof="0" dirty="0">
                          <a:ln>
                            <a:noFill/>
                          </a:ln>
                          <a:solidFill>
                            <a:srgbClr val="000000"/>
                          </a:solidFill>
                          <a:effectLst/>
                          <a:uLnTx/>
                          <a:uFillTx/>
                          <a:latin typeface="+mn-lt"/>
                          <a:ea typeface="+mn-ea"/>
                          <a:cs typeface="+mn-cs"/>
                        </a:rPr>
                        <a:t>C(</a:t>
                      </a:r>
                      <a:r>
                        <a:rPr kumimoji="0" lang="es-ES_tradnl" sz="800" b="1" i="0" u="none" strike="noStrike" kern="1200" cap="none" spc="0" normalizeH="0" baseline="0" noProof="0" dirty="0">
                          <a:ln>
                            <a:noFill/>
                          </a:ln>
                          <a:solidFill>
                            <a:srgbClr val="FF0000"/>
                          </a:solidFill>
                          <a:effectLst/>
                          <a:uLnTx/>
                          <a:uFillTx/>
                          <a:latin typeface="+mn-lt"/>
                          <a:ea typeface="+mn-ea"/>
                          <a:cs typeface="+mn-cs"/>
                        </a:rPr>
                        <a:t>5</a:t>
                      </a:r>
                      <a:r>
                        <a:rPr kumimoji="0" lang="es-ES_tradnl" sz="800" b="0" i="0" u="none" strike="noStrike" kern="1200" cap="none" spc="0" normalizeH="0" baseline="0" noProof="0" dirty="0">
                          <a:ln>
                            <a:noFill/>
                          </a:ln>
                          <a:solidFill>
                            <a:srgbClr val="000000"/>
                          </a:solidFill>
                          <a:effectLst/>
                          <a:uLnTx/>
                          <a:uFillTx/>
                          <a:latin typeface="+mn-lt"/>
                          <a:ea typeface="+mn-ea"/>
                          <a:cs typeface="+mn-cs"/>
                        </a:rPr>
                        <a:t>, </a:t>
                      </a:r>
                      <a:r>
                        <a:rPr kumimoji="0" lang="es-ES_tradnl" sz="800" b="1" i="0" u="none" strike="noStrike" kern="1200" cap="none" spc="0" normalizeH="0" baseline="0" noProof="0" dirty="0">
                          <a:ln>
                            <a:noFill/>
                          </a:ln>
                          <a:solidFill>
                            <a:srgbClr val="FF0000"/>
                          </a:solidFill>
                          <a:effectLst/>
                          <a:uLnTx/>
                          <a:uFillTx/>
                          <a:latin typeface="+mn-lt"/>
                          <a:ea typeface="+mn-ea"/>
                          <a:cs typeface="+mn-cs"/>
                        </a:rPr>
                        <a:t>5</a:t>
                      </a:r>
                      <a:r>
                        <a:rPr kumimoji="0" lang="es-ES_tradnl" sz="800" b="0" i="0" u="none" strike="noStrike" kern="1200" cap="none" spc="0" normalizeH="0" baseline="0" noProof="0" dirty="0">
                          <a:ln>
                            <a:noFill/>
                          </a:ln>
                          <a:solidFill>
                            <a:srgbClr val="000000"/>
                          </a:solidFill>
                          <a:effectLst/>
                          <a:uLnTx/>
                          <a:uFillTx/>
                          <a:latin typeface="+mn-lt"/>
                          <a:ea typeface="+mn-ea"/>
                          <a:cs typeface="+mn-cs"/>
                        </a:rPr>
                        <a:t>) </a:t>
                      </a:r>
                      <a:endParaRPr kumimoji="0" lang="en-US" sz="6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FF"/>
                          </a:solidFill>
                          <a:effectLst/>
                          <a:uLnTx/>
                          <a:uFillTx/>
                          <a:latin typeface="+mn-lt"/>
                          <a:ea typeface="+mn-ea"/>
                          <a:cs typeface="+mn-cs"/>
                        </a:rPr>
                        <a:t>…</a:t>
                      </a:r>
                      <a:endParaRPr kumimoji="0" lang="en-US" sz="1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FF"/>
                          </a:solidFill>
                          <a:effectLst/>
                          <a:uLnTx/>
                          <a:uFillTx/>
                          <a:latin typeface="+mn-lt"/>
                          <a:ea typeface="+mn-ea"/>
                          <a:cs typeface="+mn-cs"/>
                        </a:rPr>
                        <a:t>…</a:t>
                      </a:r>
                      <a:endParaRPr kumimoji="0" lang="en-US" sz="1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FF"/>
                          </a:solidFill>
                          <a:effectLst/>
                          <a:uLnTx/>
                          <a:uFillTx/>
                          <a:latin typeface="+mn-lt"/>
                          <a:ea typeface="+mn-ea"/>
                          <a:cs typeface="+mn-cs"/>
                        </a:rPr>
                        <a:t>6</a:t>
                      </a:r>
                    </a:p>
                    <a:p>
                      <a:endParaRPr lang="en-US" sz="105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800" dirty="0"/>
                        <a:t>C(</a:t>
                      </a:r>
                      <a:r>
                        <a:rPr lang="es-ES_tradnl" sz="800" b="1" dirty="0">
                          <a:solidFill>
                            <a:srgbClr val="FF0000"/>
                          </a:solidFill>
                        </a:rPr>
                        <a:t>6</a:t>
                      </a:r>
                      <a:r>
                        <a:rPr lang="es-ES_tradnl" sz="800" dirty="0"/>
                        <a:t>, </a:t>
                      </a:r>
                      <a:r>
                        <a:rPr lang="es-ES_tradnl" sz="800" b="1" dirty="0">
                          <a:solidFill>
                            <a:srgbClr val="FF0000"/>
                          </a:solidFill>
                        </a:rPr>
                        <a:t>0</a:t>
                      </a:r>
                      <a:r>
                        <a:rPr lang="es-ES_tradnl" sz="800" dirty="0"/>
                        <a:t>) </a:t>
                      </a:r>
                      <a:endParaRPr kumimoji="0" lang="en-US" sz="6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800" dirty="0"/>
                        <a:t>C(</a:t>
                      </a:r>
                      <a:r>
                        <a:rPr lang="es-ES_tradnl" sz="800" b="1" dirty="0">
                          <a:solidFill>
                            <a:srgbClr val="FF0000"/>
                          </a:solidFill>
                        </a:rPr>
                        <a:t>6</a:t>
                      </a:r>
                      <a:r>
                        <a:rPr lang="es-ES_tradnl" sz="800" dirty="0"/>
                        <a:t>, </a:t>
                      </a:r>
                      <a:r>
                        <a:rPr lang="es-ES_tradnl" sz="800" b="1" dirty="0">
                          <a:solidFill>
                            <a:srgbClr val="FF0000"/>
                          </a:solidFill>
                        </a:rPr>
                        <a:t>1</a:t>
                      </a:r>
                      <a:r>
                        <a:rPr lang="es-ES_tradnl" sz="800" dirty="0"/>
                        <a:t>) </a:t>
                      </a:r>
                      <a:endParaRPr kumimoji="0" lang="en-US" sz="6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FF"/>
                          </a:solidFill>
                          <a:effectLst/>
                          <a:uLnTx/>
                          <a:uFillTx/>
                          <a:latin typeface="+mn-lt"/>
                          <a:ea typeface="+mn-ea"/>
                          <a:cs typeface="+mn-cs"/>
                        </a:rPr>
                        <a:t>…</a:t>
                      </a:r>
                      <a:endParaRPr kumimoji="0" lang="en-US" sz="1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FF"/>
                          </a:solidFill>
                          <a:effectLst/>
                          <a:uLnTx/>
                          <a:uFillTx/>
                          <a:latin typeface="+mn-lt"/>
                          <a:ea typeface="+mn-ea"/>
                          <a:cs typeface="+mn-cs"/>
                        </a:rPr>
                        <a:t>…</a:t>
                      </a:r>
                      <a:endParaRPr kumimoji="0" lang="en-US" sz="1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FF"/>
                          </a:solidFill>
                          <a:effectLst/>
                          <a:uLnTx/>
                          <a:uFillTx/>
                          <a:latin typeface="+mn-lt"/>
                          <a:ea typeface="+mn-ea"/>
                          <a:cs typeface="+mn-cs"/>
                        </a:rPr>
                        <a:t>…</a:t>
                      </a:r>
                      <a:endParaRPr kumimoji="0" lang="en-US" sz="1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FF"/>
                          </a:solidFill>
                          <a:effectLst/>
                          <a:uLnTx/>
                          <a:uFillTx/>
                          <a:latin typeface="+mn-lt"/>
                          <a:ea typeface="+mn-ea"/>
                          <a:cs typeface="+mn-cs"/>
                        </a:rPr>
                        <a:t>…</a:t>
                      </a:r>
                      <a:endParaRPr kumimoji="0" lang="en-US" sz="1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800" b="0" i="0" u="none" strike="noStrike" kern="1200" cap="none" spc="0" normalizeH="0" baseline="0" noProof="0" dirty="0">
                          <a:ln>
                            <a:noFill/>
                          </a:ln>
                          <a:solidFill>
                            <a:srgbClr val="000000"/>
                          </a:solidFill>
                          <a:effectLst/>
                          <a:uLnTx/>
                          <a:uFillTx/>
                          <a:latin typeface="+mn-lt"/>
                          <a:ea typeface="+mn-ea"/>
                          <a:cs typeface="+mn-cs"/>
                        </a:rPr>
                        <a:t>C(</a:t>
                      </a:r>
                      <a:r>
                        <a:rPr kumimoji="0" lang="es-ES_tradnl" sz="800" b="1" i="0" u="none" strike="noStrike" kern="1200" cap="none" spc="0" normalizeH="0" baseline="0" noProof="0" dirty="0">
                          <a:ln>
                            <a:noFill/>
                          </a:ln>
                          <a:solidFill>
                            <a:srgbClr val="FF0000"/>
                          </a:solidFill>
                          <a:effectLst/>
                          <a:uLnTx/>
                          <a:uFillTx/>
                          <a:latin typeface="+mn-lt"/>
                          <a:ea typeface="+mn-ea"/>
                          <a:cs typeface="+mn-cs"/>
                        </a:rPr>
                        <a:t>6</a:t>
                      </a:r>
                      <a:r>
                        <a:rPr kumimoji="0" lang="es-ES_tradnl" sz="800" b="0" i="0" u="none" strike="noStrike" kern="1200" cap="none" spc="0" normalizeH="0" baseline="0" noProof="0" dirty="0">
                          <a:ln>
                            <a:noFill/>
                          </a:ln>
                          <a:solidFill>
                            <a:srgbClr val="000000"/>
                          </a:solidFill>
                          <a:effectLst/>
                          <a:uLnTx/>
                          <a:uFillTx/>
                          <a:latin typeface="+mn-lt"/>
                          <a:ea typeface="+mn-ea"/>
                          <a:cs typeface="+mn-cs"/>
                        </a:rPr>
                        <a:t>, </a:t>
                      </a:r>
                      <a:r>
                        <a:rPr kumimoji="0" lang="es-ES_tradnl" sz="800" b="1" i="0" u="none" strike="noStrike" kern="1200" cap="none" spc="0" normalizeH="0" baseline="0" noProof="0" dirty="0">
                          <a:ln>
                            <a:noFill/>
                          </a:ln>
                          <a:solidFill>
                            <a:srgbClr val="FF0000"/>
                          </a:solidFill>
                          <a:effectLst/>
                          <a:uLnTx/>
                          <a:uFillTx/>
                          <a:latin typeface="+mn-lt"/>
                          <a:ea typeface="+mn-ea"/>
                          <a:cs typeface="+mn-cs"/>
                        </a:rPr>
                        <a:t>6</a:t>
                      </a:r>
                      <a:r>
                        <a:rPr kumimoji="0" lang="es-ES_tradnl" sz="800" b="0" i="0" u="none" strike="noStrike" kern="1200" cap="none" spc="0" normalizeH="0" baseline="0" noProof="0" dirty="0">
                          <a:ln>
                            <a:noFill/>
                          </a:ln>
                          <a:solidFill>
                            <a:srgbClr val="000000"/>
                          </a:solidFill>
                          <a:effectLst/>
                          <a:uLnTx/>
                          <a:uFillTx/>
                          <a:latin typeface="+mn-lt"/>
                          <a:ea typeface="+mn-ea"/>
                          <a:cs typeface="+mn-cs"/>
                        </a:rPr>
                        <a:t>) </a:t>
                      </a:r>
                      <a:endParaRPr kumimoji="0" lang="en-US" sz="6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FF"/>
                          </a:solidFill>
                          <a:effectLst/>
                          <a:uLnTx/>
                          <a:uFillTx/>
                          <a:latin typeface="+mn-lt"/>
                          <a:ea typeface="+mn-ea"/>
                          <a:cs typeface="+mn-cs"/>
                        </a:rPr>
                        <a:t>…</a:t>
                      </a:r>
                      <a:endParaRPr kumimoji="0" lang="en-US" sz="1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FF"/>
                          </a:solidFill>
                          <a:effectLst/>
                          <a:uLnTx/>
                          <a:uFillTx/>
                          <a:latin typeface="+mn-lt"/>
                          <a:ea typeface="+mn-ea"/>
                          <a:cs typeface="+mn-cs"/>
                        </a:rPr>
                        <a:t>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DD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800" dirty="0"/>
                        <a:t>C(</a:t>
                      </a:r>
                      <a:r>
                        <a:rPr lang="es-ES_tradnl" sz="800" b="1" dirty="0">
                          <a:solidFill>
                            <a:srgbClr val="FF0000"/>
                          </a:solidFill>
                        </a:rPr>
                        <a:t>7</a:t>
                      </a:r>
                      <a:r>
                        <a:rPr lang="es-ES_tradnl" sz="800" dirty="0"/>
                        <a:t>, </a:t>
                      </a:r>
                      <a:r>
                        <a:rPr lang="es-ES_tradnl" sz="800" b="1" dirty="0">
                          <a:solidFill>
                            <a:srgbClr val="FF0000"/>
                          </a:solidFill>
                        </a:rPr>
                        <a:t>0</a:t>
                      </a:r>
                      <a:r>
                        <a:rPr lang="es-ES_tradnl" sz="800" dirty="0"/>
                        <a:t>) </a:t>
                      </a:r>
                      <a:endParaRPr kumimoji="0" lang="en-US" sz="6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800" dirty="0"/>
                        <a:t>C(</a:t>
                      </a:r>
                      <a:r>
                        <a:rPr lang="es-ES_tradnl" sz="800" b="1" dirty="0">
                          <a:solidFill>
                            <a:srgbClr val="FF0000"/>
                          </a:solidFill>
                        </a:rPr>
                        <a:t>7</a:t>
                      </a:r>
                      <a:r>
                        <a:rPr lang="es-ES_tradnl" sz="800" dirty="0"/>
                        <a:t>, </a:t>
                      </a:r>
                      <a:r>
                        <a:rPr lang="es-ES_tradnl" sz="800" b="1" dirty="0">
                          <a:solidFill>
                            <a:srgbClr val="FF0000"/>
                          </a:solidFill>
                        </a:rPr>
                        <a:t>1</a:t>
                      </a:r>
                      <a:r>
                        <a:rPr lang="es-ES_tradnl" sz="800" dirty="0"/>
                        <a:t>) </a:t>
                      </a:r>
                      <a:endParaRPr kumimoji="0" lang="en-US" sz="6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FF"/>
                          </a:solidFill>
                          <a:effectLst/>
                          <a:uLnTx/>
                          <a:uFillTx/>
                          <a:latin typeface="+mn-lt"/>
                          <a:ea typeface="+mn-ea"/>
                          <a:cs typeface="+mn-cs"/>
                        </a:rPr>
                        <a:t>…</a:t>
                      </a:r>
                      <a:endParaRPr kumimoji="0" lang="en-US" sz="1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FF"/>
                          </a:solidFill>
                          <a:effectLst/>
                          <a:uLnTx/>
                          <a:uFillTx/>
                          <a:latin typeface="+mn-lt"/>
                          <a:ea typeface="+mn-ea"/>
                          <a:cs typeface="+mn-cs"/>
                        </a:rPr>
                        <a:t>…</a:t>
                      </a:r>
                      <a:endParaRPr kumimoji="0" lang="en-US" sz="1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FF"/>
                          </a:solidFill>
                          <a:effectLst/>
                          <a:uLnTx/>
                          <a:uFillTx/>
                          <a:latin typeface="+mn-lt"/>
                          <a:ea typeface="+mn-ea"/>
                          <a:cs typeface="+mn-cs"/>
                        </a:rPr>
                        <a:t>…</a:t>
                      </a:r>
                      <a:endParaRPr kumimoji="0" lang="en-US" sz="1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FF"/>
                          </a:solidFill>
                          <a:effectLst/>
                          <a:uLnTx/>
                          <a:uFillTx/>
                          <a:latin typeface="+mn-lt"/>
                          <a:ea typeface="+mn-ea"/>
                          <a:cs typeface="+mn-cs"/>
                        </a:rPr>
                        <a:t>…</a:t>
                      </a:r>
                      <a:endParaRPr kumimoji="0" lang="en-US" sz="1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FF"/>
                          </a:solidFill>
                          <a:effectLst/>
                          <a:uLnTx/>
                          <a:uFillTx/>
                          <a:latin typeface="+mn-lt"/>
                          <a:ea typeface="+mn-ea"/>
                          <a:cs typeface="+mn-cs"/>
                        </a:rPr>
                        <a:t>…</a:t>
                      </a:r>
                      <a:endParaRPr kumimoji="0" lang="en-US" sz="18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800" b="0" i="0" u="none" strike="noStrike" kern="1200" cap="none" spc="0" normalizeH="0" baseline="0" noProof="0" dirty="0">
                          <a:ln>
                            <a:noFill/>
                          </a:ln>
                          <a:solidFill>
                            <a:srgbClr val="000000"/>
                          </a:solidFill>
                          <a:effectLst/>
                          <a:uLnTx/>
                          <a:uFillTx/>
                          <a:latin typeface="+mn-lt"/>
                          <a:ea typeface="+mn-ea"/>
                          <a:cs typeface="+mn-cs"/>
                        </a:rPr>
                        <a:t>C(</a:t>
                      </a:r>
                      <a:r>
                        <a:rPr kumimoji="0" lang="es-ES_tradnl" sz="800" b="1" i="0" u="none" strike="noStrike" kern="1200" cap="none" spc="0" normalizeH="0" baseline="0" noProof="0" dirty="0">
                          <a:ln>
                            <a:noFill/>
                          </a:ln>
                          <a:solidFill>
                            <a:srgbClr val="FF0000"/>
                          </a:solidFill>
                          <a:effectLst/>
                          <a:uLnTx/>
                          <a:uFillTx/>
                          <a:latin typeface="+mn-lt"/>
                          <a:ea typeface="+mn-ea"/>
                          <a:cs typeface="+mn-cs"/>
                        </a:rPr>
                        <a:t>7</a:t>
                      </a:r>
                      <a:r>
                        <a:rPr kumimoji="0" lang="es-ES_tradnl" sz="800" b="0" i="0" u="none" strike="noStrike" kern="1200" cap="none" spc="0" normalizeH="0" baseline="0" noProof="0" dirty="0">
                          <a:ln>
                            <a:noFill/>
                          </a:ln>
                          <a:solidFill>
                            <a:srgbClr val="000000"/>
                          </a:solidFill>
                          <a:effectLst/>
                          <a:uLnTx/>
                          <a:uFillTx/>
                          <a:latin typeface="+mn-lt"/>
                          <a:ea typeface="+mn-ea"/>
                          <a:cs typeface="+mn-cs"/>
                        </a:rPr>
                        <a:t>, </a:t>
                      </a:r>
                      <a:r>
                        <a:rPr kumimoji="0" lang="es-ES_tradnl" sz="800" b="1" i="0" u="none" strike="noStrike" kern="1200" cap="none" spc="0" normalizeH="0" baseline="0" noProof="0" dirty="0">
                          <a:ln>
                            <a:noFill/>
                          </a:ln>
                          <a:solidFill>
                            <a:srgbClr val="FF0000"/>
                          </a:solidFill>
                          <a:effectLst/>
                          <a:uLnTx/>
                          <a:uFillTx/>
                          <a:latin typeface="+mn-lt"/>
                          <a:ea typeface="+mn-ea"/>
                          <a:cs typeface="+mn-cs"/>
                        </a:rPr>
                        <a:t>7</a:t>
                      </a:r>
                      <a:r>
                        <a:rPr kumimoji="0" lang="es-ES_tradnl" sz="800" b="0" i="0" u="none" strike="noStrike" kern="1200" cap="none" spc="0" normalizeH="0" baseline="0" noProof="0" dirty="0">
                          <a:ln>
                            <a:noFill/>
                          </a:ln>
                          <a:solidFill>
                            <a:srgbClr val="000000"/>
                          </a:solidFill>
                          <a:effectLst/>
                          <a:uLnTx/>
                          <a:uFillTx/>
                          <a:latin typeface="+mn-lt"/>
                          <a:ea typeface="+mn-ea"/>
                          <a:cs typeface="+mn-cs"/>
                        </a:rPr>
                        <a:t>) </a:t>
                      </a:r>
                      <a:endParaRPr kumimoji="0" lang="en-US" sz="600" b="0" i="0" u="none" strike="noStrike" kern="1200" cap="none" spc="0" normalizeH="0" baseline="0" noProof="0" dirty="0">
                        <a:ln>
                          <a:noFill/>
                        </a:ln>
                        <a:solidFill>
                          <a:srgbClr val="0000FF"/>
                        </a:solidFill>
                        <a:effectLst/>
                        <a:uLnTx/>
                        <a:uFillTx/>
                        <a:latin typeface="+mn-lt"/>
                        <a:ea typeface="+mn-ea"/>
                        <a:cs typeface="+mn-c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178" y="5269918"/>
            <a:ext cx="4361590" cy="438748"/>
          </a:xfrm>
          <a:prstGeom prst="rect">
            <a:avLst/>
          </a:prstGeom>
          <a:noFill/>
          <a:ln w="38100" cmpd="sng">
            <a:noFill/>
            <a:miter lim="800000"/>
            <a:headEnd/>
            <a:tailEnd/>
          </a:ln>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1185020" y="6238651"/>
            <a:ext cx="3098537" cy="307777"/>
          </a:xfrm>
          <a:prstGeom prst="rect">
            <a:avLst/>
          </a:prstGeom>
        </p:spPr>
        <p:txBody>
          <a:bodyPr wrap="none">
            <a:spAutoFit/>
          </a:bodyPr>
          <a:lstStyle/>
          <a:p>
            <a:r>
              <a:rPr lang="es-ES_tradnl" dirty="0"/>
              <a:t>C(</a:t>
            </a:r>
            <a:r>
              <a:rPr lang="es-ES_tradnl" b="1" dirty="0" err="1">
                <a:solidFill>
                  <a:srgbClr val="FF0000"/>
                </a:solidFill>
              </a:rPr>
              <a:t>x</a:t>
            </a:r>
            <a:r>
              <a:rPr lang="es-ES_tradnl" dirty="0" err="1"/>
              <a:t>,</a:t>
            </a:r>
            <a:r>
              <a:rPr lang="es-ES_tradnl" b="1" dirty="0" err="1">
                <a:solidFill>
                  <a:srgbClr val="FF0000"/>
                </a:solidFill>
              </a:rPr>
              <a:t>u</a:t>
            </a:r>
            <a:r>
              <a:rPr lang="es-ES_tradnl" dirty="0"/>
              <a:t>) = </a:t>
            </a:r>
            <a:r>
              <a:rPr lang="es-ES_tradnl" dirty="0" err="1"/>
              <a:t>cos</a:t>
            </a:r>
            <a:r>
              <a:rPr lang="es-ES_tradnl" dirty="0"/>
              <a:t>((2*</a:t>
            </a:r>
            <a:r>
              <a:rPr lang="es-ES_tradnl" b="1" dirty="0">
                <a:solidFill>
                  <a:srgbClr val="FF0000"/>
                </a:solidFill>
              </a:rPr>
              <a:t>x</a:t>
            </a:r>
            <a:r>
              <a:rPr lang="es-ES_tradnl" dirty="0"/>
              <a:t>+1)*</a:t>
            </a:r>
            <a:r>
              <a:rPr lang="es-ES_tradnl" b="1" dirty="0">
                <a:solidFill>
                  <a:srgbClr val="FF0000"/>
                </a:solidFill>
              </a:rPr>
              <a:t>u</a:t>
            </a:r>
            <a:r>
              <a:rPr lang="es-ES_tradnl" dirty="0"/>
              <a:t>*PI/16.0f);</a:t>
            </a:r>
            <a:endParaRPr lang="en-US" dirty="0"/>
          </a:p>
        </p:txBody>
      </p:sp>
      <p:sp>
        <p:nvSpPr>
          <p:cNvPr id="8" name="Trapezoid 7"/>
          <p:cNvSpPr/>
          <p:nvPr/>
        </p:nvSpPr>
        <p:spPr bwMode="auto">
          <a:xfrm>
            <a:off x="1270027" y="5656683"/>
            <a:ext cx="2799857" cy="616785"/>
          </a:xfrm>
          <a:prstGeom prst="trapezoid">
            <a:avLst>
              <a:gd name="adj" fmla="val 125492"/>
            </a:avLst>
          </a:prstGeom>
          <a:gradFill flip="none" rotWithShape="1">
            <a:gsLst>
              <a:gs pos="0">
                <a:srgbClr val="DDDDDD"/>
              </a:gs>
              <a:gs pos="100000">
                <a:schemeClr val="tx1">
                  <a:lumMod val="65000"/>
                  <a:lumOff val="35000"/>
                </a:schemeClr>
              </a:gs>
            </a:gsLst>
            <a:lin ang="16200000" scaled="0"/>
            <a:tileRect/>
          </a:gra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9" name="Rectangle 8"/>
          <p:cNvSpPr/>
          <p:nvPr/>
        </p:nvSpPr>
        <p:spPr>
          <a:xfrm rot="1442178">
            <a:off x="8286674" y="130867"/>
            <a:ext cx="897088" cy="307777"/>
          </a:xfrm>
          <a:prstGeom prst="rect">
            <a:avLst/>
          </a:prstGeom>
        </p:spPr>
        <p:txBody>
          <a:bodyPr wrap="none">
            <a:spAutoFit/>
          </a:bodyPr>
          <a:lstStyle/>
          <a:p>
            <a:r>
              <a:rPr lang="en-US" i="1" dirty="0">
                <a:solidFill>
                  <a:srgbClr val="008000"/>
                </a:solidFill>
              </a:rPr>
              <a:t>v-</a:t>
            </a:r>
            <a:r>
              <a:rPr lang="en-US" i="1" dirty="0" err="1">
                <a:solidFill>
                  <a:srgbClr val="008000"/>
                </a:solidFill>
              </a:rPr>
              <a:t>ph</a:t>
            </a:r>
            <a:r>
              <a:rPr lang="en-US" i="1" dirty="0">
                <a:solidFill>
                  <a:srgbClr val="008000"/>
                </a:solidFill>
              </a:rPr>
              <a:t>-</a:t>
            </a:r>
            <a:r>
              <a:rPr lang="en-US" i="1" dirty="0" err="1">
                <a:solidFill>
                  <a:srgbClr val="008000"/>
                </a:solidFill>
              </a:rPr>
              <a:t>dct</a:t>
            </a:r>
            <a:endParaRPr lang="en-US" i="1" dirty="0">
              <a:solidFill>
                <a:srgbClr val="008000"/>
              </a:solidFill>
            </a:endParaRPr>
          </a:p>
        </p:txBody>
      </p:sp>
      <p:sp>
        <p:nvSpPr>
          <p:cNvPr id="4" name="Rectangle 3"/>
          <p:cNvSpPr/>
          <p:nvPr/>
        </p:nvSpPr>
        <p:spPr>
          <a:xfrm>
            <a:off x="5517492" y="3528433"/>
            <a:ext cx="2771575" cy="200055"/>
          </a:xfrm>
          <a:prstGeom prst="rect">
            <a:avLst/>
          </a:prstGeom>
          <a:solidFill>
            <a:srgbClr val="FFFFFF"/>
          </a:solidFill>
        </p:spPr>
        <p:txBody>
          <a:bodyPr wrap="none" tIns="0">
            <a:spAutoFit/>
          </a:bodyPr>
          <a:lstStyle/>
          <a:p>
            <a:r>
              <a:rPr lang="en-US" sz="1000" dirty="0" err="1">
                <a:solidFill>
                  <a:srgbClr val="0000FF"/>
                </a:solidFill>
              </a:rPr>
              <a:t>dct</a:t>
            </a:r>
            <a:r>
              <a:rPr lang="en-US" sz="1000" dirty="0">
                <a:solidFill>
                  <a:srgbClr val="0000FF"/>
                </a:solidFill>
              </a:rPr>
              <a:t> += </a:t>
            </a:r>
            <a:r>
              <a:rPr lang="en-US" sz="1000" dirty="0" err="1">
                <a:solidFill>
                  <a:srgbClr val="0000FF"/>
                </a:solidFill>
              </a:rPr>
              <a:t>coeff</a:t>
            </a:r>
            <a:r>
              <a:rPr lang="en-US" sz="1000" dirty="0">
                <a:solidFill>
                  <a:srgbClr val="0000FF"/>
                </a:solidFill>
              </a:rPr>
              <a:t> * </a:t>
            </a:r>
            <a:r>
              <a:rPr lang="en-US" sz="1000" dirty="0" err="1">
                <a:solidFill>
                  <a:srgbClr val="0000FF"/>
                </a:solidFill>
              </a:rPr>
              <a:t>costable</a:t>
            </a:r>
            <a:r>
              <a:rPr lang="en-US" sz="1000" dirty="0">
                <a:solidFill>
                  <a:srgbClr val="0000FF"/>
                </a:solidFill>
              </a:rPr>
              <a:t>[</a:t>
            </a:r>
            <a:r>
              <a:rPr lang="en-US" sz="1000" dirty="0" err="1">
                <a:solidFill>
                  <a:srgbClr val="0000FF"/>
                </a:solidFill>
              </a:rPr>
              <a:t>i</a:t>
            </a:r>
            <a:r>
              <a:rPr lang="en-US" sz="1000" dirty="0">
                <a:solidFill>
                  <a:srgbClr val="0000FF"/>
                </a:solidFill>
              </a:rPr>
              <a:t>][u] * </a:t>
            </a:r>
            <a:r>
              <a:rPr lang="en-US" sz="1000" dirty="0" err="1">
                <a:solidFill>
                  <a:srgbClr val="0000FF"/>
                </a:solidFill>
              </a:rPr>
              <a:t>costable</a:t>
            </a:r>
            <a:r>
              <a:rPr lang="en-US" sz="1000" dirty="0">
                <a:solidFill>
                  <a:srgbClr val="0000FF"/>
                </a:solidFill>
              </a:rPr>
              <a:t>[j][v];</a:t>
            </a:r>
          </a:p>
        </p:txBody>
      </p:sp>
      <p:sp>
        <p:nvSpPr>
          <p:cNvPr id="5" name="Rectangle 4"/>
          <p:cNvSpPr/>
          <p:nvPr/>
        </p:nvSpPr>
        <p:spPr bwMode="auto">
          <a:xfrm>
            <a:off x="3082827" y="5373502"/>
            <a:ext cx="172822" cy="211231"/>
          </a:xfrm>
          <a:prstGeom prst="rect">
            <a:avLst/>
          </a:prstGeom>
          <a:solidFill>
            <a:srgbClr val="FF6600">
              <a:alpha val="55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4" name="Rectangle 13"/>
          <p:cNvSpPr/>
          <p:nvPr/>
        </p:nvSpPr>
        <p:spPr bwMode="auto">
          <a:xfrm>
            <a:off x="2551361" y="5373502"/>
            <a:ext cx="172822" cy="211231"/>
          </a:xfrm>
          <a:prstGeom prst="rect">
            <a:avLst/>
          </a:prstGeom>
          <a:solidFill>
            <a:srgbClr val="FF6600">
              <a:alpha val="55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5" name="Rectangle 14"/>
          <p:cNvSpPr/>
          <p:nvPr/>
        </p:nvSpPr>
        <p:spPr bwMode="auto">
          <a:xfrm>
            <a:off x="3821398" y="5373502"/>
            <a:ext cx="172822" cy="211231"/>
          </a:xfrm>
          <a:prstGeom prst="rect">
            <a:avLst/>
          </a:prstGeom>
          <a:solidFill>
            <a:srgbClr val="3366FF">
              <a:alpha val="55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6" name="Rectangle 15"/>
          <p:cNvSpPr/>
          <p:nvPr/>
        </p:nvSpPr>
        <p:spPr bwMode="auto">
          <a:xfrm>
            <a:off x="4342868" y="5373502"/>
            <a:ext cx="172822" cy="211231"/>
          </a:xfrm>
          <a:prstGeom prst="rect">
            <a:avLst/>
          </a:prstGeom>
          <a:solidFill>
            <a:srgbClr val="3366FF">
              <a:alpha val="55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Tree>
    <p:extLst>
      <p:ext uri="{BB962C8B-B14F-4D97-AF65-F5344CB8AC3E}">
        <p14:creationId xmlns:p14="http://schemas.microsoft.com/office/powerpoint/2010/main" val="28188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7575" y="751220"/>
            <a:ext cx="4492279" cy="5755420"/>
          </a:xfrm>
          <a:prstGeom prst="rect">
            <a:avLst/>
          </a:prstGeom>
          <a:noFill/>
        </p:spPr>
        <p:txBody>
          <a:bodyPr wrap="square" rtlCol="0">
            <a:spAutoFit/>
          </a:bodyPr>
          <a:lstStyle/>
          <a:p>
            <a:r>
              <a:rPr lang="en-US" sz="1000" dirty="0"/>
              <a:t>// Make 8x8 block of the entire picture</a:t>
            </a:r>
          </a:p>
          <a:p>
            <a:r>
              <a:rPr lang="en-US" sz="1000" dirty="0"/>
              <a:t>for(y = 0; y &lt; height; y += 8)</a:t>
            </a:r>
          </a:p>
          <a:p>
            <a:r>
              <a:rPr lang="en-US" sz="1000" dirty="0"/>
              <a:t>    {</a:t>
            </a:r>
          </a:p>
          <a:p>
            <a:r>
              <a:rPr lang="en-US" sz="1000" dirty="0"/>
              <a:t>        for(x = 0; x &lt; width; x += 8)</a:t>
            </a:r>
          </a:p>
          <a:p>
            <a:r>
              <a:rPr lang="en-US" sz="1000" dirty="0"/>
              <a:t>        {</a:t>
            </a:r>
          </a:p>
          <a:p>
            <a:r>
              <a:rPr lang="en-US" sz="1000" dirty="0"/>
              <a:t>            …</a:t>
            </a:r>
          </a:p>
          <a:p>
            <a:r>
              <a:rPr lang="en-US" sz="1000" dirty="0"/>
              <a:t>            //Loop through all elements of the block</a:t>
            </a:r>
          </a:p>
          <a:p>
            <a:r>
              <a:rPr lang="en-US" sz="1000" dirty="0"/>
              <a:t>            for(u = 0; u &lt; 8; ++u)</a:t>
            </a:r>
          </a:p>
          <a:p>
            <a:r>
              <a:rPr lang="en-US" sz="1000" dirty="0"/>
              <a:t>            {</a:t>
            </a:r>
          </a:p>
          <a:p>
            <a:r>
              <a:rPr lang="en-US" sz="1000" dirty="0"/>
              <a:t>                for(v = 0; v &lt; 8; ++v)</a:t>
            </a:r>
          </a:p>
          <a:p>
            <a:r>
              <a:rPr lang="en-US" sz="1000" dirty="0"/>
              <a:t>                {</a:t>
            </a:r>
          </a:p>
          <a:p>
            <a:r>
              <a:rPr lang="en-US" sz="1000" dirty="0"/>
              <a:t>                   </a:t>
            </a:r>
            <a:r>
              <a:rPr lang="en-US" sz="1000" dirty="0">
                <a:solidFill>
                  <a:srgbClr val="0000FF"/>
                </a:solidFill>
              </a:rPr>
              <a:t> </a:t>
            </a:r>
            <a:r>
              <a:rPr lang="en-US" sz="1000" dirty="0">
                <a:solidFill>
                  <a:srgbClr val="FF0000"/>
                </a:solidFill>
              </a:rPr>
              <a:t>for(j = 0; j &lt; </a:t>
            </a:r>
            <a:r>
              <a:rPr lang="en-US" sz="1000" dirty="0" err="1">
                <a:solidFill>
                  <a:srgbClr val="FF0000"/>
                </a:solidFill>
              </a:rPr>
              <a:t>jj</a:t>
            </a:r>
            <a:r>
              <a:rPr lang="en-US" sz="1000" dirty="0">
                <a:solidFill>
                  <a:srgbClr val="FF0000"/>
                </a:solidFill>
              </a:rPr>
              <a:t>; ++j)  // Inner DCT</a:t>
            </a:r>
          </a:p>
          <a:p>
            <a:r>
              <a:rPr lang="en-US" sz="1000" dirty="0">
                <a:solidFill>
                  <a:srgbClr val="FF0000"/>
                </a:solidFill>
              </a:rPr>
              <a:t>                        for(</a:t>
            </a:r>
            <a:r>
              <a:rPr lang="en-US" sz="1000" dirty="0" err="1">
                <a:solidFill>
                  <a:srgbClr val="FF0000"/>
                </a:solidFill>
              </a:rPr>
              <a:t>i</a:t>
            </a:r>
            <a:r>
              <a:rPr lang="en-US" sz="1000" dirty="0">
                <a:solidFill>
                  <a:srgbClr val="FF0000"/>
                </a:solidFill>
              </a:rPr>
              <a:t> = 0; </a:t>
            </a:r>
            <a:r>
              <a:rPr lang="en-US" sz="1000" dirty="0" err="1">
                <a:solidFill>
                  <a:srgbClr val="FF0000"/>
                </a:solidFill>
              </a:rPr>
              <a:t>i</a:t>
            </a:r>
            <a:r>
              <a:rPr lang="en-US" sz="1000" dirty="0">
                <a:solidFill>
                  <a:srgbClr val="FF0000"/>
                </a:solidFill>
              </a:rPr>
              <a:t> &lt; ii; ++</a:t>
            </a:r>
            <a:r>
              <a:rPr lang="en-US" sz="1000" dirty="0" err="1">
                <a:solidFill>
                  <a:srgbClr val="FF0000"/>
                </a:solidFill>
              </a:rPr>
              <a:t>i</a:t>
            </a:r>
            <a:r>
              <a:rPr lang="en-US" sz="1000" dirty="0">
                <a:solidFill>
                  <a:srgbClr val="FF0000"/>
                </a:solidFill>
              </a:rPr>
              <a:t>)</a:t>
            </a:r>
          </a:p>
          <a:p>
            <a:r>
              <a:rPr lang="en-US" sz="1000" dirty="0">
                <a:solidFill>
                  <a:srgbClr val="FF0000"/>
                </a:solidFill>
              </a:rPr>
              <a:t>                        {   // Inner sum of DCT</a:t>
            </a:r>
          </a:p>
          <a:p>
            <a:r>
              <a:rPr lang="en-US" sz="1000" dirty="0">
                <a:solidFill>
                  <a:srgbClr val="FF0000"/>
                </a:solidFill>
              </a:rPr>
              <a:t>                            float </a:t>
            </a:r>
            <a:r>
              <a:rPr lang="en-US" sz="1000" dirty="0" err="1">
                <a:solidFill>
                  <a:srgbClr val="FF0000"/>
                </a:solidFill>
              </a:rPr>
              <a:t>coeff</a:t>
            </a:r>
            <a:r>
              <a:rPr lang="en-US" sz="1000" dirty="0">
                <a:solidFill>
                  <a:srgbClr val="FF0000"/>
                </a:solidFill>
              </a:rPr>
              <a:t> = </a:t>
            </a:r>
            <a:r>
              <a:rPr lang="en-US" sz="1000" dirty="0" err="1">
                <a:solidFill>
                  <a:srgbClr val="FF0000"/>
                </a:solidFill>
              </a:rPr>
              <a:t>in_data</a:t>
            </a:r>
            <a:r>
              <a:rPr lang="en-US" sz="1000" dirty="0">
                <a:solidFill>
                  <a:srgbClr val="FF0000"/>
                </a:solidFill>
              </a:rPr>
              <a:t>[(</a:t>
            </a:r>
            <a:r>
              <a:rPr lang="en-US" sz="1000" dirty="0" err="1">
                <a:solidFill>
                  <a:srgbClr val="FF0000"/>
                </a:solidFill>
              </a:rPr>
              <a:t>y+j</a:t>
            </a:r>
            <a:r>
              <a:rPr lang="en-US" sz="1000" dirty="0">
                <a:solidFill>
                  <a:srgbClr val="FF0000"/>
                </a:solidFill>
              </a:rPr>
              <a:t>)*width+(</a:t>
            </a:r>
            <a:r>
              <a:rPr lang="en-US" sz="1000" dirty="0" err="1">
                <a:solidFill>
                  <a:srgbClr val="FF0000"/>
                </a:solidFill>
              </a:rPr>
              <a:t>x+i</a:t>
            </a:r>
            <a:r>
              <a:rPr lang="en-US" sz="1000" dirty="0">
                <a:solidFill>
                  <a:srgbClr val="FF0000"/>
                </a:solidFill>
              </a:rPr>
              <a:t>)] - 128.0f;</a:t>
            </a:r>
          </a:p>
          <a:p>
            <a:r>
              <a:rPr lang="en-US" sz="1000" dirty="0">
                <a:solidFill>
                  <a:srgbClr val="FF0000"/>
                </a:solidFill>
              </a:rPr>
              <a:t>                            </a:t>
            </a:r>
            <a:r>
              <a:rPr lang="en-US" sz="1000" dirty="0" err="1">
                <a:solidFill>
                  <a:srgbClr val="FF0000"/>
                </a:solidFill>
              </a:rPr>
              <a:t>dct</a:t>
            </a:r>
            <a:r>
              <a:rPr lang="en-US" sz="1000" dirty="0">
                <a:solidFill>
                  <a:srgbClr val="FF0000"/>
                </a:solidFill>
              </a:rPr>
              <a:t> += </a:t>
            </a:r>
            <a:r>
              <a:rPr lang="en-US" sz="1000" dirty="0" err="1">
                <a:solidFill>
                  <a:srgbClr val="FF0000"/>
                </a:solidFill>
              </a:rPr>
              <a:t>coeff</a:t>
            </a:r>
            <a:r>
              <a:rPr lang="en-US" sz="1000" dirty="0">
                <a:solidFill>
                  <a:srgbClr val="FF0000"/>
                </a:solidFill>
              </a:rPr>
              <a:t> * </a:t>
            </a:r>
            <a:r>
              <a:rPr lang="en-US" sz="1000" dirty="0" err="1">
                <a:solidFill>
                  <a:srgbClr val="FF0000"/>
                </a:solidFill>
              </a:rPr>
              <a:t>costable</a:t>
            </a:r>
            <a:r>
              <a:rPr lang="en-US" sz="1000" dirty="0">
                <a:solidFill>
                  <a:srgbClr val="FF0000"/>
                </a:solidFill>
              </a:rPr>
              <a:t>[</a:t>
            </a:r>
            <a:r>
              <a:rPr lang="en-US" sz="1000" dirty="0" err="1">
                <a:solidFill>
                  <a:srgbClr val="FF0000"/>
                </a:solidFill>
              </a:rPr>
              <a:t>i</a:t>
            </a:r>
            <a:r>
              <a:rPr lang="en-US" sz="1000" dirty="0">
                <a:solidFill>
                  <a:srgbClr val="FF0000"/>
                </a:solidFill>
              </a:rPr>
              <a:t>][u] * </a:t>
            </a:r>
            <a:r>
              <a:rPr lang="en-US" sz="1000" dirty="0" err="1">
                <a:solidFill>
                  <a:srgbClr val="FF0000"/>
                </a:solidFill>
              </a:rPr>
              <a:t>costable</a:t>
            </a:r>
            <a:r>
              <a:rPr lang="en-US" sz="1000" dirty="0">
                <a:solidFill>
                  <a:srgbClr val="FF0000"/>
                </a:solidFill>
              </a:rPr>
              <a:t>[j][v];</a:t>
            </a:r>
          </a:p>
          <a:p>
            <a:r>
              <a:rPr lang="en-US" sz="1000" dirty="0">
                <a:solidFill>
                  <a:srgbClr val="008000"/>
                </a:solidFill>
              </a:rPr>
              <a:t>                        }</a:t>
            </a:r>
          </a:p>
          <a:p>
            <a:endParaRPr lang="en-US" sz="1000" dirty="0">
              <a:solidFill>
                <a:srgbClr val="008000"/>
              </a:solidFill>
            </a:endParaRPr>
          </a:p>
          <a:p>
            <a:endParaRPr lang="en-US" sz="1000" dirty="0"/>
          </a:p>
          <a:p>
            <a:r>
              <a:rPr lang="en-US" sz="1000" dirty="0"/>
              <a:t>                    /* Scale according to normalizing function */</a:t>
            </a:r>
          </a:p>
          <a:p>
            <a:r>
              <a:rPr lang="en-US" sz="1000" dirty="0"/>
              <a:t>                    </a:t>
            </a:r>
            <a:r>
              <a:rPr lang="en-US" sz="1000" dirty="0" err="1"/>
              <a:t>dct</a:t>
            </a:r>
            <a:r>
              <a:rPr lang="en-US" sz="1000" dirty="0"/>
              <a:t> *= </a:t>
            </a:r>
            <a:r>
              <a:rPr lang="en-US" sz="1000" dirty="0" err="1"/>
              <a:t>dct_norm_table</a:t>
            </a:r>
            <a:r>
              <a:rPr lang="en-US" sz="1000" dirty="0"/>
              <a:t>[u][v];</a:t>
            </a:r>
            <a:br>
              <a:rPr lang="en-US" sz="1000" dirty="0"/>
            </a:br>
            <a:endParaRPr lang="en-US" sz="1000" dirty="0"/>
          </a:p>
          <a:p>
            <a:endParaRPr lang="en-US" sz="1000" dirty="0"/>
          </a:p>
          <a:p>
            <a:r>
              <a:rPr lang="en-US" sz="1000" dirty="0"/>
              <a:t>                    /* Quantization */</a:t>
            </a:r>
          </a:p>
          <a:p>
            <a:r>
              <a:rPr lang="en-US" sz="1000" dirty="0">
                <a:solidFill>
                  <a:srgbClr val="0000FF"/>
                </a:solidFill>
              </a:rPr>
              <a:t>                   </a:t>
            </a:r>
          </a:p>
          <a:p>
            <a:r>
              <a:rPr lang="en-US" sz="1000" dirty="0"/>
              <a:t>                }</a:t>
            </a:r>
          </a:p>
          <a:p>
            <a:r>
              <a:rPr lang="en-US" sz="1000" dirty="0"/>
              <a:t>            }</a:t>
            </a:r>
          </a:p>
          <a:p>
            <a:r>
              <a:rPr lang="en-US" sz="1000" dirty="0"/>
              <a:t>        }</a:t>
            </a:r>
          </a:p>
          <a:p>
            <a:r>
              <a:rPr lang="en-US" sz="1000" dirty="0"/>
              <a:t>    }</a:t>
            </a:r>
          </a:p>
          <a:p>
            <a:endParaRPr lang="en-US" sz="1000" dirty="0"/>
          </a:p>
        </p:txBody>
      </p:sp>
      <p:sp>
        <p:nvSpPr>
          <p:cNvPr id="38" name="Title 37"/>
          <p:cNvSpPr>
            <a:spLocks noGrp="1"/>
          </p:cNvSpPr>
          <p:nvPr>
            <p:ph type="title"/>
          </p:nvPr>
        </p:nvSpPr>
        <p:spPr/>
        <p:txBody>
          <a:bodyPr/>
          <a:lstStyle/>
          <a:p>
            <a:r>
              <a:rPr lang="en-US" dirty="0">
                <a:ea typeface="ＭＳ Ｐゴシック" charset="-128"/>
              </a:rPr>
              <a:t>DCT – Approach 3 – SSE entire row</a:t>
            </a:r>
            <a:endParaRPr lang="en-US" dirty="0"/>
          </a:p>
        </p:txBody>
      </p:sp>
      <p:pic>
        <p:nvPicPr>
          <p:cNvPr id="6" name="Picture 5"/>
          <p:cNvPicPr>
            <a:picLocks noChangeAspect="1"/>
          </p:cNvPicPr>
          <p:nvPr/>
        </p:nvPicPr>
        <p:blipFill>
          <a:blip r:embed="rId3"/>
          <a:stretch>
            <a:fillRect/>
          </a:stretch>
        </p:blipFill>
        <p:spPr>
          <a:xfrm>
            <a:off x="394801" y="810407"/>
            <a:ext cx="2453170" cy="2453170"/>
          </a:xfrm>
          <a:prstGeom prst="rect">
            <a:avLst/>
          </a:prstGeom>
        </p:spPr>
      </p:pic>
      <p:sp>
        <p:nvSpPr>
          <p:cNvPr id="99" name="Trapezoid 98"/>
          <p:cNvSpPr/>
          <p:nvPr/>
        </p:nvSpPr>
        <p:spPr bwMode="auto">
          <a:xfrm>
            <a:off x="288673" y="2770120"/>
            <a:ext cx="1760728" cy="838088"/>
          </a:xfrm>
          <a:prstGeom prst="trapezoid">
            <a:avLst>
              <a:gd name="adj" fmla="val 91268"/>
            </a:avLst>
          </a:prstGeom>
          <a:gradFill flip="none" rotWithShape="1">
            <a:gsLst>
              <a:gs pos="0">
                <a:srgbClr val="DDDDDD"/>
              </a:gs>
              <a:gs pos="100000">
                <a:schemeClr val="tx1">
                  <a:lumMod val="65000"/>
                  <a:lumOff val="35000"/>
                </a:schemeClr>
              </a:gs>
            </a:gsLst>
            <a:lin ang="16200000" scaled="0"/>
            <a:tileRect/>
          </a:gra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pic>
        <p:nvPicPr>
          <p:cNvPr id="100" name="Picture 99"/>
          <p:cNvPicPr>
            <a:picLocks noChangeAspect="1"/>
          </p:cNvPicPr>
          <p:nvPr/>
        </p:nvPicPr>
        <p:blipFill>
          <a:blip r:embed="rId3"/>
          <a:stretch>
            <a:fillRect/>
          </a:stretch>
        </p:blipFill>
        <p:spPr>
          <a:xfrm>
            <a:off x="104629" y="3705045"/>
            <a:ext cx="2173928" cy="2173928"/>
          </a:xfrm>
          <a:prstGeom prst="rect">
            <a:avLst/>
          </a:prstGeom>
        </p:spPr>
      </p:pic>
      <p:sp>
        <p:nvSpPr>
          <p:cNvPr id="3" name="Rectangle 2"/>
          <p:cNvSpPr/>
          <p:nvPr/>
        </p:nvSpPr>
        <p:spPr bwMode="auto">
          <a:xfrm>
            <a:off x="153975" y="3737328"/>
            <a:ext cx="1010253" cy="216000"/>
          </a:xfrm>
          <a:prstGeom prst="rect">
            <a:avLst/>
          </a:prstGeom>
          <a:solidFill>
            <a:srgbClr val="0000FF">
              <a:alpha val="55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0" name="Rectangle 9"/>
          <p:cNvSpPr/>
          <p:nvPr/>
        </p:nvSpPr>
        <p:spPr bwMode="auto">
          <a:xfrm>
            <a:off x="1220414" y="3737328"/>
            <a:ext cx="1010253" cy="216000"/>
          </a:xfrm>
          <a:prstGeom prst="rect">
            <a:avLst/>
          </a:prstGeom>
          <a:solidFill>
            <a:srgbClr val="FF0000">
              <a:alpha val="55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4" name="TextBox 3"/>
          <p:cNvSpPr txBox="1"/>
          <p:nvPr/>
        </p:nvSpPr>
        <p:spPr>
          <a:xfrm>
            <a:off x="2251464" y="3704426"/>
            <a:ext cx="2610861" cy="261610"/>
          </a:xfrm>
          <a:prstGeom prst="rect">
            <a:avLst/>
          </a:prstGeom>
          <a:noFill/>
        </p:spPr>
        <p:txBody>
          <a:bodyPr wrap="none" rtlCol="0">
            <a:spAutoFit/>
          </a:bodyPr>
          <a:lstStyle/>
          <a:p>
            <a:r>
              <a:rPr lang="en-US" sz="1100" dirty="0" err="1"/>
              <a:t>dct</a:t>
            </a:r>
            <a:r>
              <a:rPr lang="en-US" sz="1100" dirty="0"/>
              <a:t> += </a:t>
            </a:r>
            <a:r>
              <a:rPr lang="en-US" sz="1100" dirty="0">
                <a:solidFill>
                  <a:srgbClr val="0000FF"/>
                </a:solidFill>
              </a:rPr>
              <a:t>a0</a:t>
            </a:r>
            <a:r>
              <a:rPr lang="en-US" sz="1100" dirty="0"/>
              <a:t>+</a:t>
            </a:r>
            <a:r>
              <a:rPr lang="en-US" sz="1100" dirty="0">
                <a:solidFill>
                  <a:srgbClr val="0000FF"/>
                </a:solidFill>
              </a:rPr>
              <a:t>a1</a:t>
            </a:r>
            <a:r>
              <a:rPr lang="en-US" sz="1100" dirty="0"/>
              <a:t>+</a:t>
            </a:r>
            <a:r>
              <a:rPr lang="en-US" sz="1100" dirty="0">
                <a:solidFill>
                  <a:srgbClr val="0000FF"/>
                </a:solidFill>
              </a:rPr>
              <a:t>a2</a:t>
            </a:r>
            <a:r>
              <a:rPr lang="en-US" sz="1100" dirty="0"/>
              <a:t>+</a:t>
            </a:r>
            <a:r>
              <a:rPr lang="en-US" sz="1100" dirty="0">
                <a:solidFill>
                  <a:srgbClr val="0000FF"/>
                </a:solidFill>
              </a:rPr>
              <a:t>a3</a:t>
            </a:r>
            <a:r>
              <a:rPr lang="en-US" sz="1100" dirty="0"/>
              <a:t>+</a:t>
            </a:r>
            <a:r>
              <a:rPr lang="en-US" sz="1100" dirty="0">
                <a:solidFill>
                  <a:srgbClr val="FF0000"/>
                </a:solidFill>
              </a:rPr>
              <a:t>b0</a:t>
            </a:r>
            <a:r>
              <a:rPr lang="en-US" sz="1100" dirty="0"/>
              <a:t>+</a:t>
            </a:r>
            <a:r>
              <a:rPr lang="en-US" sz="1100" dirty="0">
                <a:solidFill>
                  <a:srgbClr val="FF0000"/>
                </a:solidFill>
              </a:rPr>
              <a:t>b1</a:t>
            </a:r>
            <a:r>
              <a:rPr lang="en-US" sz="1100" dirty="0"/>
              <a:t>+</a:t>
            </a:r>
            <a:r>
              <a:rPr lang="en-US" sz="1100" dirty="0">
                <a:solidFill>
                  <a:srgbClr val="FF0000"/>
                </a:solidFill>
              </a:rPr>
              <a:t>b2</a:t>
            </a:r>
            <a:r>
              <a:rPr lang="en-US" sz="1100" dirty="0"/>
              <a:t>+</a:t>
            </a:r>
            <a:r>
              <a:rPr lang="en-US" sz="1100" dirty="0">
                <a:solidFill>
                  <a:srgbClr val="FF0000"/>
                </a:solidFill>
              </a:rPr>
              <a:t>b3 </a:t>
            </a:r>
          </a:p>
        </p:txBody>
      </p:sp>
      <p:grpSp>
        <p:nvGrpSpPr>
          <p:cNvPr id="5" name="Group 4"/>
          <p:cNvGrpSpPr/>
          <p:nvPr/>
        </p:nvGrpSpPr>
        <p:grpSpPr>
          <a:xfrm>
            <a:off x="152439" y="3953046"/>
            <a:ext cx="4708350" cy="268146"/>
            <a:chOff x="152439" y="4058888"/>
            <a:chExt cx="4708350" cy="268146"/>
          </a:xfrm>
        </p:grpSpPr>
        <p:sp>
          <p:nvSpPr>
            <p:cNvPr id="11" name="Rectangle 10"/>
            <p:cNvSpPr/>
            <p:nvPr/>
          </p:nvSpPr>
          <p:spPr bwMode="auto">
            <a:xfrm>
              <a:off x="152439" y="4111034"/>
              <a:ext cx="1010253" cy="216000"/>
            </a:xfrm>
            <a:prstGeom prst="rect">
              <a:avLst/>
            </a:prstGeom>
            <a:solidFill>
              <a:srgbClr val="0000FF">
                <a:alpha val="55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2" name="Rectangle 11"/>
            <p:cNvSpPr/>
            <p:nvPr/>
          </p:nvSpPr>
          <p:spPr bwMode="auto">
            <a:xfrm>
              <a:off x="1218878" y="4111034"/>
              <a:ext cx="1010253" cy="216000"/>
            </a:xfrm>
            <a:prstGeom prst="rect">
              <a:avLst/>
            </a:prstGeom>
            <a:solidFill>
              <a:srgbClr val="FF0000">
                <a:alpha val="55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4" name="TextBox 13"/>
            <p:cNvSpPr txBox="1"/>
            <p:nvPr/>
          </p:nvSpPr>
          <p:spPr>
            <a:xfrm>
              <a:off x="2249928" y="4058888"/>
              <a:ext cx="2610861" cy="261610"/>
            </a:xfrm>
            <a:prstGeom prst="rect">
              <a:avLst/>
            </a:prstGeom>
            <a:noFill/>
          </p:spPr>
          <p:txBody>
            <a:bodyPr wrap="none" rtlCol="0">
              <a:spAutoFit/>
            </a:bodyPr>
            <a:lstStyle/>
            <a:p>
              <a:r>
                <a:rPr lang="en-US" sz="1100" dirty="0" err="1"/>
                <a:t>dct</a:t>
              </a:r>
              <a:r>
                <a:rPr lang="en-US" sz="1100" dirty="0"/>
                <a:t> += </a:t>
              </a:r>
              <a:r>
                <a:rPr lang="en-US" sz="1100" dirty="0">
                  <a:solidFill>
                    <a:srgbClr val="0000FF"/>
                  </a:solidFill>
                </a:rPr>
                <a:t>a0</a:t>
              </a:r>
              <a:r>
                <a:rPr lang="en-US" sz="1100" dirty="0"/>
                <a:t>+</a:t>
              </a:r>
              <a:r>
                <a:rPr lang="en-US" sz="1100" dirty="0">
                  <a:solidFill>
                    <a:srgbClr val="0000FF"/>
                  </a:solidFill>
                </a:rPr>
                <a:t>a1</a:t>
              </a:r>
              <a:r>
                <a:rPr lang="en-US" sz="1100" dirty="0"/>
                <a:t>+</a:t>
              </a:r>
              <a:r>
                <a:rPr lang="en-US" sz="1100" dirty="0">
                  <a:solidFill>
                    <a:srgbClr val="0000FF"/>
                  </a:solidFill>
                </a:rPr>
                <a:t>a2</a:t>
              </a:r>
              <a:r>
                <a:rPr lang="en-US" sz="1100" dirty="0"/>
                <a:t>+</a:t>
              </a:r>
              <a:r>
                <a:rPr lang="en-US" sz="1100" dirty="0">
                  <a:solidFill>
                    <a:srgbClr val="0000FF"/>
                  </a:solidFill>
                </a:rPr>
                <a:t>a3</a:t>
              </a:r>
              <a:r>
                <a:rPr lang="en-US" sz="1100" dirty="0"/>
                <a:t>+</a:t>
              </a:r>
              <a:r>
                <a:rPr lang="en-US" sz="1100" dirty="0">
                  <a:solidFill>
                    <a:srgbClr val="FF0000"/>
                  </a:solidFill>
                </a:rPr>
                <a:t>b0</a:t>
              </a:r>
              <a:r>
                <a:rPr lang="en-US" sz="1100" dirty="0"/>
                <a:t>+</a:t>
              </a:r>
              <a:r>
                <a:rPr lang="en-US" sz="1100" dirty="0">
                  <a:solidFill>
                    <a:srgbClr val="FF0000"/>
                  </a:solidFill>
                </a:rPr>
                <a:t>b1</a:t>
              </a:r>
              <a:r>
                <a:rPr lang="en-US" sz="1100" dirty="0"/>
                <a:t>+</a:t>
              </a:r>
              <a:r>
                <a:rPr lang="en-US" sz="1100" dirty="0">
                  <a:solidFill>
                    <a:srgbClr val="FF0000"/>
                  </a:solidFill>
                </a:rPr>
                <a:t>b2</a:t>
              </a:r>
              <a:r>
                <a:rPr lang="en-US" sz="1100" dirty="0"/>
                <a:t>+</a:t>
              </a:r>
              <a:r>
                <a:rPr lang="en-US" sz="1100" dirty="0">
                  <a:solidFill>
                    <a:srgbClr val="FF0000"/>
                  </a:solidFill>
                </a:rPr>
                <a:t>b3 </a:t>
              </a:r>
            </a:p>
          </p:txBody>
        </p:sp>
      </p:grpSp>
      <p:grpSp>
        <p:nvGrpSpPr>
          <p:cNvPr id="16" name="Group 15"/>
          <p:cNvGrpSpPr/>
          <p:nvPr/>
        </p:nvGrpSpPr>
        <p:grpSpPr>
          <a:xfrm>
            <a:off x="150895" y="4220909"/>
            <a:ext cx="4708350" cy="268146"/>
            <a:chOff x="152439" y="4058888"/>
            <a:chExt cx="4708350" cy="268146"/>
          </a:xfrm>
        </p:grpSpPr>
        <p:sp>
          <p:nvSpPr>
            <p:cNvPr id="17" name="Rectangle 16"/>
            <p:cNvSpPr/>
            <p:nvPr/>
          </p:nvSpPr>
          <p:spPr bwMode="auto">
            <a:xfrm>
              <a:off x="152439" y="4111034"/>
              <a:ext cx="1010253" cy="216000"/>
            </a:xfrm>
            <a:prstGeom prst="rect">
              <a:avLst/>
            </a:prstGeom>
            <a:solidFill>
              <a:srgbClr val="0000FF">
                <a:alpha val="55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8" name="Rectangle 17"/>
            <p:cNvSpPr/>
            <p:nvPr/>
          </p:nvSpPr>
          <p:spPr bwMode="auto">
            <a:xfrm>
              <a:off x="1218878" y="4111034"/>
              <a:ext cx="1010253" cy="216000"/>
            </a:xfrm>
            <a:prstGeom prst="rect">
              <a:avLst/>
            </a:prstGeom>
            <a:solidFill>
              <a:srgbClr val="FF0000">
                <a:alpha val="55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9" name="TextBox 18"/>
            <p:cNvSpPr txBox="1"/>
            <p:nvPr/>
          </p:nvSpPr>
          <p:spPr>
            <a:xfrm>
              <a:off x="2249928" y="4058888"/>
              <a:ext cx="2610861" cy="261610"/>
            </a:xfrm>
            <a:prstGeom prst="rect">
              <a:avLst/>
            </a:prstGeom>
            <a:noFill/>
          </p:spPr>
          <p:txBody>
            <a:bodyPr wrap="none" rtlCol="0">
              <a:spAutoFit/>
            </a:bodyPr>
            <a:lstStyle/>
            <a:p>
              <a:r>
                <a:rPr lang="en-US" sz="1100" dirty="0" err="1"/>
                <a:t>dct</a:t>
              </a:r>
              <a:r>
                <a:rPr lang="en-US" sz="1100" dirty="0"/>
                <a:t> += </a:t>
              </a:r>
              <a:r>
                <a:rPr lang="en-US" sz="1100" dirty="0">
                  <a:solidFill>
                    <a:srgbClr val="0000FF"/>
                  </a:solidFill>
                </a:rPr>
                <a:t>a0</a:t>
              </a:r>
              <a:r>
                <a:rPr lang="en-US" sz="1100" dirty="0"/>
                <a:t>+</a:t>
              </a:r>
              <a:r>
                <a:rPr lang="en-US" sz="1100" dirty="0">
                  <a:solidFill>
                    <a:srgbClr val="0000FF"/>
                  </a:solidFill>
                </a:rPr>
                <a:t>a1</a:t>
              </a:r>
              <a:r>
                <a:rPr lang="en-US" sz="1100" dirty="0"/>
                <a:t>+</a:t>
              </a:r>
              <a:r>
                <a:rPr lang="en-US" sz="1100" dirty="0">
                  <a:solidFill>
                    <a:srgbClr val="0000FF"/>
                  </a:solidFill>
                </a:rPr>
                <a:t>a2</a:t>
              </a:r>
              <a:r>
                <a:rPr lang="en-US" sz="1100" dirty="0"/>
                <a:t>+</a:t>
              </a:r>
              <a:r>
                <a:rPr lang="en-US" sz="1100" dirty="0">
                  <a:solidFill>
                    <a:srgbClr val="0000FF"/>
                  </a:solidFill>
                </a:rPr>
                <a:t>a3</a:t>
              </a:r>
              <a:r>
                <a:rPr lang="en-US" sz="1100" dirty="0"/>
                <a:t>+</a:t>
              </a:r>
              <a:r>
                <a:rPr lang="en-US" sz="1100" dirty="0">
                  <a:solidFill>
                    <a:srgbClr val="FF0000"/>
                  </a:solidFill>
                </a:rPr>
                <a:t>b0</a:t>
              </a:r>
              <a:r>
                <a:rPr lang="en-US" sz="1100" dirty="0"/>
                <a:t>+</a:t>
              </a:r>
              <a:r>
                <a:rPr lang="en-US" sz="1100" dirty="0">
                  <a:solidFill>
                    <a:srgbClr val="FF0000"/>
                  </a:solidFill>
                </a:rPr>
                <a:t>b1</a:t>
              </a:r>
              <a:r>
                <a:rPr lang="en-US" sz="1100" dirty="0"/>
                <a:t>+</a:t>
              </a:r>
              <a:r>
                <a:rPr lang="en-US" sz="1100" dirty="0">
                  <a:solidFill>
                    <a:srgbClr val="FF0000"/>
                  </a:solidFill>
                </a:rPr>
                <a:t>b2</a:t>
              </a:r>
              <a:r>
                <a:rPr lang="en-US" sz="1100" dirty="0"/>
                <a:t>+</a:t>
              </a:r>
              <a:r>
                <a:rPr lang="en-US" sz="1100" dirty="0">
                  <a:solidFill>
                    <a:srgbClr val="FF0000"/>
                  </a:solidFill>
                </a:rPr>
                <a:t>b3 </a:t>
              </a:r>
            </a:p>
          </p:txBody>
        </p:sp>
      </p:grpSp>
      <p:grpSp>
        <p:nvGrpSpPr>
          <p:cNvPr id="20" name="Group 19"/>
          <p:cNvGrpSpPr/>
          <p:nvPr/>
        </p:nvGrpSpPr>
        <p:grpSpPr>
          <a:xfrm>
            <a:off x="150895" y="4492620"/>
            <a:ext cx="4708350" cy="268146"/>
            <a:chOff x="152439" y="4058888"/>
            <a:chExt cx="4708350" cy="268146"/>
          </a:xfrm>
        </p:grpSpPr>
        <p:sp>
          <p:nvSpPr>
            <p:cNvPr id="21" name="Rectangle 20"/>
            <p:cNvSpPr/>
            <p:nvPr/>
          </p:nvSpPr>
          <p:spPr bwMode="auto">
            <a:xfrm>
              <a:off x="152439" y="4111034"/>
              <a:ext cx="1010253" cy="216000"/>
            </a:xfrm>
            <a:prstGeom prst="rect">
              <a:avLst/>
            </a:prstGeom>
            <a:solidFill>
              <a:srgbClr val="0000FF">
                <a:alpha val="55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22" name="Rectangle 21"/>
            <p:cNvSpPr/>
            <p:nvPr/>
          </p:nvSpPr>
          <p:spPr bwMode="auto">
            <a:xfrm>
              <a:off x="1218878" y="4111034"/>
              <a:ext cx="1010253" cy="216000"/>
            </a:xfrm>
            <a:prstGeom prst="rect">
              <a:avLst/>
            </a:prstGeom>
            <a:solidFill>
              <a:srgbClr val="FF0000">
                <a:alpha val="55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23" name="TextBox 22"/>
            <p:cNvSpPr txBox="1"/>
            <p:nvPr/>
          </p:nvSpPr>
          <p:spPr>
            <a:xfrm>
              <a:off x="2249928" y="4058888"/>
              <a:ext cx="2610861" cy="261610"/>
            </a:xfrm>
            <a:prstGeom prst="rect">
              <a:avLst/>
            </a:prstGeom>
            <a:noFill/>
          </p:spPr>
          <p:txBody>
            <a:bodyPr wrap="none" rtlCol="0">
              <a:spAutoFit/>
            </a:bodyPr>
            <a:lstStyle/>
            <a:p>
              <a:r>
                <a:rPr lang="en-US" sz="1100" dirty="0" err="1"/>
                <a:t>dct</a:t>
              </a:r>
              <a:r>
                <a:rPr lang="en-US" sz="1100" dirty="0"/>
                <a:t> += </a:t>
              </a:r>
              <a:r>
                <a:rPr lang="en-US" sz="1100" dirty="0">
                  <a:solidFill>
                    <a:srgbClr val="0000FF"/>
                  </a:solidFill>
                </a:rPr>
                <a:t>a0</a:t>
              </a:r>
              <a:r>
                <a:rPr lang="en-US" sz="1100" dirty="0"/>
                <a:t>+</a:t>
              </a:r>
              <a:r>
                <a:rPr lang="en-US" sz="1100" dirty="0">
                  <a:solidFill>
                    <a:srgbClr val="0000FF"/>
                  </a:solidFill>
                </a:rPr>
                <a:t>a1</a:t>
              </a:r>
              <a:r>
                <a:rPr lang="en-US" sz="1100" dirty="0"/>
                <a:t>+</a:t>
              </a:r>
              <a:r>
                <a:rPr lang="en-US" sz="1100" dirty="0">
                  <a:solidFill>
                    <a:srgbClr val="0000FF"/>
                  </a:solidFill>
                </a:rPr>
                <a:t>a2</a:t>
              </a:r>
              <a:r>
                <a:rPr lang="en-US" sz="1100" dirty="0"/>
                <a:t>+</a:t>
              </a:r>
              <a:r>
                <a:rPr lang="en-US" sz="1100" dirty="0">
                  <a:solidFill>
                    <a:srgbClr val="0000FF"/>
                  </a:solidFill>
                </a:rPr>
                <a:t>a3</a:t>
              </a:r>
              <a:r>
                <a:rPr lang="en-US" sz="1100" dirty="0"/>
                <a:t>+</a:t>
              </a:r>
              <a:r>
                <a:rPr lang="en-US" sz="1100" dirty="0">
                  <a:solidFill>
                    <a:srgbClr val="FF0000"/>
                  </a:solidFill>
                </a:rPr>
                <a:t>b0</a:t>
              </a:r>
              <a:r>
                <a:rPr lang="en-US" sz="1100" dirty="0"/>
                <a:t>+</a:t>
              </a:r>
              <a:r>
                <a:rPr lang="en-US" sz="1100" dirty="0">
                  <a:solidFill>
                    <a:srgbClr val="FF0000"/>
                  </a:solidFill>
                </a:rPr>
                <a:t>b1</a:t>
              </a:r>
              <a:r>
                <a:rPr lang="en-US" sz="1100" dirty="0"/>
                <a:t>+</a:t>
              </a:r>
              <a:r>
                <a:rPr lang="en-US" sz="1100" dirty="0">
                  <a:solidFill>
                    <a:srgbClr val="FF0000"/>
                  </a:solidFill>
                </a:rPr>
                <a:t>b2</a:t>
              </a:r>
              <a:r>
                <a:rPr lang="en-US" sz="1100" dirty="0"/>
                <a:t>+</a:t>
              </a:r>
              <a:r>
                <a:rPr lang="en-US" sz="1100" dirty="0">
                  <a:solidFill>
                    <a:srgbClr val="FF0000"/>
                  </a:solidFill>
                </a:rPr>
                <a:t>b3 </a:t>
              </a:r>
            </a:p>
          </p:txBody>
        </p:sp>
      </p:grpSp>
      <p:grpSp>
        <p:nvGrpSpPr>
          <p:cNvPr id="24" name="Group 23"/>
          <p:cNvGrpSpPr/>
          <p:nvPr/>
        </p:nvGrpSpPr>
        <p:grpSpPr>
          <a:xfrm>
            <a:off x="150895" y="4764331"/>
            <a:ext cx="4708350" cy="268146"/>
            <a:chOff x="152439" y="4058888"/>
            <a:chExt cx="4708350" cy="268146"/>
          </a:xfrm>
        </p:grpSpPr>
        <p:sp>
          <p:nvSpPr>
            <p:cNvPr id="25" name="Rectangle 24"/>
            <p:cNvSpPr/>
            <p:nvPr/>
          </p:nvSpPr>
          <p:spPr bwMode="auto">
            <a:xfrm>
              <a:off x="152439" y="4111034"/>
              <a:ext cx="1010253" cy="216000"/>
            </a:xfrm>
            <a:prstGeom prst="rect">
              <a:avLst/>
            </a:prstGeom>
            <a:solidFill>
              <a:srgbClr val="0000FF">
                <a:alpha val="55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26" name="Rectangle 25"/>
            <p:cNvSpPr/>
            <p:nvPr/>
          </p:nvSpPr>
          <p:spPr bwMode="auto">
            <a:xfrm>
              <a:off x="1218878" y="4111034"/>
              <a:ext cx="1010253" cy="216000"/>
            </a:xfrm>
            <a:prstGeom prst="rect">
              <a:avLst/>
            </a:prstGeom>
            <a:solidFill>
              <a:srgbClr val="FF0000">
                <a:alpha val="55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27" name="TextBox 26"/>
            <p:cNvSpPr txBox="1"/>
            <p:nvPr/>
          </p:nvSpPr>
          <p:spPr>
            <a:xfrm>
              <a:off x="2249928" y="4058888"/>
              <a:ext cx="2610861" cy="261610"/>
            </a:xfrm>
            <a:prstGeom prst="rect">
              <a:avLst/>
            </a:prstGeom>
            <a:noFill/>
          </p:spPr>
          <p:txBody>
            <a:bodyPr wrap="none" rtlCol="0">
              <a:spAutoFit/>
            </a:bodyPr>
            <a:lstStyle/>
            <a:p>
              <a:r>
                <a:rPr lang="en-US" sz="1100" dirty="0" err="1"/>
                <a:t>dct</a:t>
              </a:r>
              <a:r>
                <a:rPr lang="en-US" sz="1100" dirty="0"/>
                <a:t> += </a:t>
              </a:r>
              <a:r>
                <a:rPr lang="en-US" sz="1100" dirty="0">
                  <a:solidFill>
                    <a:srgbClr val="0000FF"/>
                  </a:solidFill>
                </a:rPr>
                <a:t>a0</a:t>
              </a:r>
              <a:r>
                <a:rPr lang="en-US" sz="1100" dirty="0"/>
                <a:t>+</a:t>
              </a:r>
              <a:r>
                <a:rPr lang="en-US" sz="1100" dirty="0">
                  <a:solidFill>
                    <a:srgbClr val="0000FF"/>
                  </a:solidFill>
                </a:rPr>
                <a:t>a1</a:t>
              </a:r>
              <a:r>
                <a:rPr lang="en-US" sz="1100" dirty="0"/>
                <a:t>+</a:t>
              </a:r>
              <a:r>
                <a:rPr lang="en-US" sz="1100" dirty="0">
                  <a:solidFill>
                    <a:srgbClr val="0000FF"/>
                  </a:solidFill>
                </a:rPr>
                <a:t>a2</a:t>
              </a:r>
              <a:r>
                <a:rPr lang="en-US" sz="1100" dirty="0"/>
                <a:t>+</a:t>
              </a:r>
              <a:r>
                <a:rPr lang="en-US" sz="1100" dirty="0">
                  <a:solidFill>
                    <a:srgbClr val="0000FF"/>
                  </a:solidFill>
                </a:rPr>
                <a:t>a3</a:t>
              </a:r>
              <a:r>
                <a:rPr lang="en-US" sz="1100" dirty="0"/>
                <a:t>+</a:t>
              </a:r>
              <a:r>
                <a:rPr lang="en-US" sz="1100" dirty="0">
                  <a:solidFill>
                    <a:srgbClr val="FF0000"/>
                  </a:solidFill>
                </a:rPr>
                <a:t>b0</a:t>
              </a:r>
              <a:r>
                <a:rPr lang="en-US" sz="1100" dirty="0"/>
                <a:t>+</a:t>
              </a:r>
              <a:r>
                <a:rPr lang="en-US" sz="1100" dirty="0">
                  <a:solidFill>
                    <a:srgbClr val="FF0000"/>
                  </a:solidFill>
                </a:rPr>
                <a:t>b1</a:t>
              </a:r>
              <a:r>
                <a:rPr lang="en-US" sz="1100" dirty="0"/>
                <a:t>+</a:t>
              </a:r>
              <a:r>
                <a:rPr lang="en-US" sz="1100" dirty="0">
                  <a:solidFill>
                    <a:srgbClr val="FF0000"/>
                  </a:solidFill>
                </a:rPr>
                <a:t>b2</a:t>
              </a:r>
              <a:r>
                <a:rPr lang="en-US" sz="1100" dirty="0"/>
                <a:t>+</a:t>
              </a:r>
              <a:r>
                <a:rPr lang="en-US" sz="1100" dirty="0">
                  <a:solidFill>
                    <a:srgbClr val="FF0000"/>
                  </a:solidFill>
                </a:rPr>
                <a:t>b3 </a:t>
              </a:r>
            </a:p>
          </p:txBody>
        </p:sp>
      </p:grpSp>
      <p:grpSp>
        <p:nvGrpSpPr>
          <p:cNvPr id="28" name="Group 27"/>
          <p:cNvGrpSpPr/>
          <p:nvPr/>
        </p:nvGrpSpPr>
        <p:grpSpPr>
          <a:xfrm>
            <a:off x="150895" y="5036042"/>
            <a:ext cx="4708350" cy="268146"/>
            <a:chOff x="152439" y="4058888"/>
            <a:chExt cx="4708350" cy="268146"/>
          </a:xfrm>
        </p:grpSpPr>
        <p:sp>
          <p:nvSpPr>
            <p:cNvPr id="29" name="Rectangle 28"/>
            <p:cNvSpPr/>
            <p:nvPr/>
          </p:nvSpPr>
          <p:spPr bwMode="auto">
            <a:xfrm>
              <a:off x="152439" y="4111034"/>
              <a:ext cx="1010253" cy="216000"/>
            </a:xfrm>
            <a:prstGeom prst="rect">
              <a:avLst/>
            </a:prstGeom>
            <a:solidFill>
              <a:srgbClr val="0000FF">
                <a:alpha val="55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30" name="Rectangle 29"/>
            <p:cNvSpPr/>
            <p:nvPr/>
          </p:nvSpPr>
          <p:spPr bwMode="auto">
            <a:xfrm>
              <a:off x="1218878" y="4111034"/>
              <a:ext cx="1010253" cy="216000"/>
            </a:xfrm>
            <a:prstGeom prst="rect">
              <a:avLst/>
            </a:prstGeom>
            <a:solidFill>
              <a:srgbClr val="FF0000">
                <a:alpha val="55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31" name="TextBox 30"/>
            <p:cNvSpPr txBox="1"/>
            <p:nvPr/>
          </p:nvSpPr>
          <p:spPr>
            <a:xfrm>
              <a:off x="2249928" y="4058888"/>
              <a:ext cx="2610861" cy="261610"/>
            </a:xfrm>
            <a:prstGeom prst="rect">
              <a:avLst/>
            </a:prstGeom>
            <a:noFill/>
          </p:spPr>
          <p:txBody>
            <a:bodyPr wrap="none" rtlCol="0">
              <a:spAutoFit/>
            </a:bodyPr>
            <a:lstStyle/>
            <a:p>
              <a:r>
                <a:rPr lang="en-US" sz="1100" dirty="0" err="1"/>
                <a:t>dct</a:t>
              </a:r>
              <a:r>
                <a:rPr lang="en-US" sz="1100" dirty="0"/>
                <a:t> += </a:t>
              </a:r>
              <a:r>
                <a:rPr lang="en-US" sz="1100" dirty="0">
                  <a:solidFill>
                    <a:srgbClr val="0000FF"/>
                  </a:solidFill>
                </a:rPr>
                <a:t>a0</a:t>
              </a:r>
              <a:r>
                <a:rPr lang="en-US" sz="1100" dirty="0"/>
                <a:t>+</a:t>
              </a:r>
              <a:r>
                <a:rPr lang="en-US" sz="1100" dirty="0">
                  <a:solidFill>
                    <a:srgbClr val="0000FF"/>
                  </a:solidFill>
                </a:rPr>
                <a:t>a1</a:t>
              </a:r>
              <a:r>
                <a:rPr lang="en-US" sz="1100" dirty="0"/>
                <a:t>+</a:t>
              </a:r>
              <a:r>
                <a:rPr lang="en-US" sz="1100" dirty="0">
                  <a:solidFill>
                    <a:srgbClr val="0000FF"/>
                  </a:solidFill>
                </a:rPr>
                <a:t>a2</a:t>
              </a:r>
              <a:r>
                <a:rPr lang="en-US" sz="1100" dirty="0"/>
                <a:t>+</a:t>
              </a:r>
              <a:r>
                <a:rPr lang="en-US" sz="1100" dirty="0">
                  <a:solidFill>
                    <a:srgbClr val="0000FF"/>
                  </a:solidFill>
                </a:rPr>
                <a:t>a3</a:t>
              </a:r>
              <a:r>
                <a:rPr lang="en-US" sz="1100" dirty="0"/>
                <a:t>+</a:t>
              </a:r>
              <a:r>
                <a:rPr lang="en-US" sz="1100" dirty="0">
                  <a:solidFill>
                    <a:srgbClr val="FF0000"/>
                  </a:solidFill>
                </a:rPr>
                <a:t>b0</a:t>
              </a:r>
              <a:r>
                <a:rPr lang="en-US" sz="1100" dirty="0"/>
                <a:t>+</a:t>
              </a:r>
              <a:r>
                <a:rPr lang="en-US" sz="1100" dirty="0">
                  <a:solidFill>
                    <a:srgbClr val="FF0000"/>
                  </a:solidFill>
                </a:rPr>
                <a:t>b1</a:t>
              </a:r>
              <a:r>
                <a:rPr lang="en-US" sz="1100" dirty="0"/>
                <a:t>+</a:t>
              </a:r>
              <a:r>
                <a:rPr lang="en-US" sz="1100" dirty="0">
                  <a:solidFill>
                    <a:srgbClr val="FF0000"/>
                  </a:solidFill>
                </a:rPr>
                <a:t>b2</a:t>
              </a:r>
              <a:r>
                <a:rPr lang="en-US" sz="1100" dirty="0"/>
                <a:t>+</a:t>
              </a:r>
              <a:r>
                <a:rPr lang="en-US" sz="1100" dirty="0">
                  <a:solidFill>
                    <a:srgbClr val="FF0000"/>
                  </a:solidFill>
                </a:rPr>
                <a:t>b3 </a:t>
              </a:r>
            </a:p>
          </p:txBody>
        </p:sp>
      </p:grpSp>
      <p:grpSp>
        <p:nvGrpSpPr>
          <p:cNvPr id="32" name="Group 31"/>
          <p:cNvGrpSpPr/>
          <p:nvPr/>
        </p:nvGrpSpPr>
        <p:grpSpPr>
          <a:xfrm>
            <a:off x="150895" y="5307753"/>
            <a:ext cx="4708350" cy="268146"/>
            <a:chOff x="152439" y="4058888"/>
            <a:chExt cx="4708350" cy="268146"/>
          </a:xfrm>
        </p:grpSpPr>
        <p:sp>
          <p:nvSpPr>
            <p:cNvPr id="33" name="Rectangle 32"/>
            <p:cNvSpPr/>
            <p:nvPr/>
          </p:nvSpPr>
          <p:spPr bwMode="auto">
            <a:xfrm>
              <a:off x="152439" y="4111034"/>
              <a:ext cx="1010253" cy="216000"/>
            </a:xfrm>
            <a:prstGeom prst="rect">
              <a:avLst/>
            </a:prstGeom>
            <a:solidFill>
              <a:srgbClr val="0000FF">
                <a:alpha val="55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34" name="Rectangle 33"/>
            <p:cNvSpPr/>
            <p:nvPr/>
          </p:nvSpPr>
          <p:spPr bwMode="auto">
            <a:xfrm>
              <a:off x="1218878" y="4111034"/>
              <a:ext cx="1010253" cy="216000"/>
            </a:xfrm>
            <a:prstGeom prst="rect">
              <a:avLst/>
            </a:prstGeom>
            <a:solidFill>
              <a:srgbClr val="FF0000">
                <a:alpha val="55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35" name="TextBox 34"/>
            <p:cNvSpPr txBox="1"/>
            <p:nvPr/>
          </p:nvSpPr>
          <p:spPr>
            <a:xfrm>
              <a:off x="2249928" y="4058888"/>
              <a:ext cx="2610861" cy="261610"/>
            </a:xfrm>
            <a:prstGeom prst="rect">
              <a:avLst/>
            </a:prstGeom>
            <a:noFill/>
          </p:spPr>
          <p:txBody>
            <a:bodyPr wrap="none" rtlCol="0">
              <a:spAutoFit/>
            </a:bodyPr>
            <a:lstStyle/>
            <a:p>
              <a:r>
                <a:rPr lang="en-US" sz="1100" dirty="0" err="1"/>
                <a:t>dct</a:t>
              </a:r>
              <a:r>
                <a:rPr lang="en-US" sz="1100" dirty="0"/>
                <a:t> += </a:t>
              </a:r>
              <a:r>
                <a:rPr lang="en-US" sz="1100" dirty="0">
                  <a:solidFill>
                    <a:srgbClr val="0000FF"/>
                  </a:solidFill>
                </a:rPr>
                <a:t>a0</a:t>
              </a:r>
              <a:r>
                <a:rPr lang="en-US" sz="1100" dirty="0"/>
                <a:t>+</a:t>
              </a:r>
              <a:r>
                <a:rPr lang="en-US" sz="1100" dirty="0">
                  <a:solidFill>
                    <a:srgbClr val="0000FF"/>
                  </a:solidFill>
                </a:rPr>
                <a:t>a1</a:t>
              </a:r>
              <a:r>
                <a:rPr lang="en-US" sz="1100" dirty="0"/>
                <a:t>+</a:t>
              </a:r>
              <a:r>
                <a:rPr lang="en-US" sz="1100" dirty="0">
                  <a:solidFill>
                    <a:srgbClr val="0000FF"/>
                  </a:solidFill>
                </a:rPr>
                <a:t>a2</a:t>
              </a:r>
              <a:r>
                <a:rPr lang="en-US" sz="1100" dirty="0"/>
                <a:t>+</a:t>
              </a:r>
              <a:r>
                <a:rPr lang="en-US" sz="1100" dirty="0">
                  <a:solidFill>
                    <a:srgbClr val="0000FF"/>
                  </a:solidFill>
                </a:rPr>
                <a:t>a3</a:t>
              </a:r>
              <a:r>
                <a:rPr lang="en-US" sz="1100" dirty="0"/>
                <a:t>+</a:t>
              </a:r>
              <a:r>
                <a:rPr lang="en-US" sz="1100" dirty="0">
                  <a:solidFill>
                    <a:srgbClr val="FF0000"/>
                  </a:solidFill>
                </a:rPr>
                <a:t>b0</a:t>
              </a:r>
              <a:r>
                <a:rPr lang="en-US" sz="1100" dirty="0"/>
                <a:t>+</a:t>
              </a:r>
              <a:r>
                <a:rPr lang="en-US" sz="1100" dirty="0">
                  <a:solidFill>
                    <a:srgbClr val="FF0000"/>
                  </a:solidFill>
                </a:rPr>
                <a:t>b1</a:t>
              </a:r>
              <a:r>
                <a:rPr lang="en-US" sz="1100" dirty="0"/>
                <a:t>+</a:t>
              </a:r>
              <a:r>
                <a:rPr lang="en-US" sz="1100" dirty="0">
                  <a:solidFill>
                    <a:srgbClr val="FF0000"/>
                  </a:solidFill>
                </a:rPr>
                <a:t>b2</a:t>
              </a:r>
              <a:r>
                <a:rPr lang="en-US" sz="1100" dirty="0"/>
                <a:t>+</a:t>
              </a:r>
              <a:r>
                <a:rPr lang="en-US" sz="1100" dirty="0">
                  <a:solidFill>
                    <a:srgbClr val="FF0000"/>
                  </a:solidFill>
                </a:rPr>
                <a:t>b3 </a:t>
              </a:r>
            </a:p>
          </p:txBody>
        </p:sp>
      </p:grpSp>
      <p:grpSp>
        <p:nvGrpSpPr>
          <p:cNvPr id="36" name="Group 35"/>
          <p:cNvGrpSpPr/>
          <p:nvPr/>
        </p:nvGrpSpPr>
        <p:grpSpPr>
          <a:xfrm>
            <a:off x="150895" y="5579465"/>
            <a:ext cx="4708350" cy="268146"/>
            <a:chOff x="152439" y="4058888"/>
            <a:chExt cx="4708350" cy="268146"/>
          </a:xfrm>
        </p:grpSpPr>
        <p:sp>
          <p:nvSpPr>
            <p:cNvPr id="37" name="Rectangle 36"/>
            <p:cNvSpPr/>
            <p:nvPr/>
          </p:nvSpPr>
          <p:spPr bwMode="auto">
            <a:xfrm>
              <a:off x="152439" y="4111034"/>
              <a:ext cx="1010253" cy="216000"/>
            </a:xfrm>
            <a:prstGeom prst="rect">
              <a:avLst/>
            </a:prstGeom>
            <a:solidFill>
              <a:srgbClr val="0000FF">
                <a:alpha val="55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39" name="Rectangle 38"/>
            <p:cNvSpPr/>
            <p:nvPr/>
          </p:nvSpPr>
          <p:spPr bwMode="auto">
            <a:xfrm>
              <a:off x="1218878" y="4111034"/>
              <a:ext cx="1010253" cy="216000"/>
            </a:xfrm>
            <a:prstGeom prst="rect">
              <a:avLst/>
            </a:prstGeom>
            <a:solidFill>
              <a:srgbClr val="FF0000">
                <a:alpha val="55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40" name="TextBox 39"/>
            <p:cNvSpPr txBox="1"/>
            <p:nvPr/>
          </p:nvSpPr>
          <p:spPr>
            <a:xfrm>
              <a:off x="2249928" y="4058888"/>
              <a:ext cx="2610861" cy="261610"/>
            </a:xfrm>
            <a:prstGeom prst="rect">
              <a:avLst/>
            </a:prstGeom>
            <a:noFill/>
          </p:spPr>
          <p:txBody>
            <a:bodyPr wrap="none" rtlCol="0">
              <a:spAutoFit/>
            </a:bodyPr>
            <a:lstStyle/>
            <a:p>
              <a:r>
                <a:rPr lang="en-US" sz="1100" dirty="0" err="1"/>
                <a:t>dct</a:t>
              </a:r>
              <a:r>
                <a:rPr lang="en-US" sz="1100" dirty="0"/>
                <a:t> += </a:t>
              </a:r>
              <a:r>
                <a:rPr lang="en-US" sz="1100" dirty="0">
                  <a:solidFill>
                    <a:srgbClr val="0000FF"/>
                  </a:solidFill>
                </a:rPr>
                <a:t>a0</a:t>
              </a:r>
              <a:r>
                <a:rPr lang="en-US" sz="1100" dirty="0"/>
                <a:t>+</a:t>
              </a:r>
              <a:r>
                <a:rPr lang="en-US" sz="1100" dirty="0">
                  <a:solidFill>
                    <a:srgbClr val="0000FF"/>
                  </a:solidFill>
                </a:rPr>
                <a:t>a1</a:t>
              </a:r>
              <a:r>
                <a:rPr lang="en-US" sz="1100" dirty="0"/>
                <a:t>+</a:t>
              </a:r>
              <a:r>
                <a:rPr lang="en-US" sz="1100" dirty="0">
                  <a:solidFill>
                    <a:srgbClr val="0000FF"/>
                  </a:solidFill>
                </a:rPr>
                <a:t>a2</a:t>
              </a:r>
              <a:r>
                <a:rPr lang="en-US" sz="1100" dirty="0"/>
                <a:t>+</a:t>
              </a:r>
              <a:r>
                <a:rPr lang="en-US" sz="1100" dirty="0">
                  <a:solidFill>
                    <a:srgbClr val="0000FF"/>
                  </a:solidFill>
                </a:rPr>
                <a:t>a3</a:t>
              </a:r>
              <a:r>
                <a:rPr lang="en-US" sz="1100" dirty="0"/>
                <a:t>+</a:t>
              </a:r>
              <a:r>
                <a:rPr lang="en-US" sz="1100" dirty="0">
                  <a:solidFill>
                    <a:srgbClr val="FF0000"/>
                  </a:solidFill>
                </a:rPr>
                <a:t>b0</a:t>
              </a:r>
              <a:r>
                <a:rPr lang="en-US" sz="1100" dirty="0"/>
                <a:t>+</a:t>
              </a:r>
              <a:r>
                <a:rPr lang="en-US" sz="1100" dirty="0">
                  <a:solidFill>
                    <a:srgbClr val="FF0000"/>
                  </a:solidFill>
                </a:rPr>
                <a:t>b1</a:t>
              </a:r>
              <a:r>
                <a:rPr lang="en-US" sz="1100" dirty="0"/>
                <a:t>+</a:t>
              </a:r>
              <a:r>
                <a:rPr lang="en-US" sz="1100" dirty="0">
                  <a:solidFill>
                    <a:srgbClr val="FF0000"/>
                  </a:solidFill>
                </a:rPr>
                <a:t>b2</a:t>
              </a:r>
              <a:r>
                <a:rPr lang="en-US" sz="1100" dirty="0"/>
                <a:t>+</a:t>
              </a:r>
              <a:r>
                <a:rPr lang="en-US" sz="1100" dirty="0">
                  <a:solidFill>
                    <a:srgbClr val="FF0000"/>
                  </a:solidFill>
                </a:rPr>
                <a:t>b3 </a:t>
              </a:r>
            </a:p>
          </p:txBody>
        </p:sp>
      </p:grpSp>
      <p:sp>
        <p:nvSpPr>
          <p:cNvPr id="41" name="TextBox 40"/>
          <p:cNvSpPr txBox="1"/>
          <p:nvPr/>
        </p:nvSpPr>
        <p:spPr>
          <a:xfrm>
            <a:off x="123577" y="3731742"/>
            <a:ext cx="1020181" cy="215444"/>
          </a:xfrm>
          <a:prstGeom prst="rect">
            <a:avLst/>
          </a:prstGeom>
          <a:noFill/>
        </p:spPr>
        <p:txBody>
          <a:bodyPr wrap="none" rtlCol="0">
            <a:spAutoFit/>
          </a:bodyPr>
          <a:lstStyle/>
          <a:p>
            <a:r>
              <a:rPr lang="en-US" sz="800" b="1" dirty="0">
                <a:solidFill>
                  <a:schemeClr val="bg1"/>
                </a:solidFill>
              </a:rPr>
              <a:t>-128, *</a:t>
            </a:r>
            <a:r>
              <a:rPr lang="en-US" sz="800" b="1" dirty="0" err="1">
                <a:solidFill>
                  <a:schemeClr val="bg1"/>
                </a:solidFill>
              </a:rPr>
              <a:t>cos</a:t>
            </a:r>
            <a:r>
              <a:rPr lang="en-US" sz="800" b="1" dirty="0">
                <a:solidFill>
                  <a:schemeClr val="bg1"/>
                </a:solidFill>
              </a:rPr>
              <a:t>, *</a:t>
            </a:r>
            <a:r>
              <a:rPr lang="en-US" sz="800" b="1" dirty="0" err="1">
                <a:solidFill>
                  <a:schemeClr val="bg1"/>
                </a:solidFill>
              </a:rPr>
              <a:t>cos</a:t>
            </a:r>
            <a:r>
              <a:rPr lang="en-US" sz="800" b="1" dirty="0">
                <a:solidFill>
                  <a:schemeClr val="bg1"/>
                </a:solidFill>
              </a:rPr>
              <a:t> </a:t>
            </a:r>
          </a:p>
        </p:txBody>
      </p:sp>
      <p:sp>
        <p:nvSpPr>
          <p:cNvPr id="42" name="TextBox 41"/>
          <p:cNvSpPr txBox="1"/>
          <p:nvPr/>
        </p:nvSpPr>
        <p:spPr>
          <a:xfrm>
            <a:off x="1199639" y="3739814"/>
            <a:ext cx="1020181" cy="215444"/>
          </a:xfrm>
          <a:prstGeom prst="rect">
            <a:avLst/>
          </a:prstGeom>
          <a:noFill/>
        </p:spPr>
        <p:txBody>
          <a:bodyPr wrap="none" rtlCol="0">
            <a:spAutoFit/>
          </a:bodyPr>
          <a:lstStyle/>
          <a:p>
            <a:r>
              <a:rPr lang="en-US" sz="800" b="1" dirty="0">
                <a:solidFill>
                  <a:schemeClr val="bg1"/>
                </a:solidFill>
              </a:rPr>
              <a:t>-128, *</a:t>
            </a:r>
            <a:r>
              <a:rPr lang="en-US" sz="800" b="1" dirty="0" err="1">
                <a:solidFill>
                  <a:schemeClr val="bg1"/>
                </a:solidFill>
              </a:rPr>
              <a:t>cos</a:t>
            </a:r>
            <a:r>
              <a:rPr lang="en-US" sz="800" b="1" dirty="0">
                <a:solidFill>
                  <a:schemeClr val="bg1"/>
                </a:solidFill>
              </a:rPr>
              <a:t>, *</a:t>
            </a:r>
            <a:r>
              <a:rPr lang="en-US" sz="800" b="1" dirty="0" err="1">
                <a:solidFill>
                  <a:schemeClr val="bg1"/>
                </a:solidFill>
              </a:rPr>
              <a:t>cos</a:t>
            </a:r>
            <a:r>
              <a:rPr lang="en-US" sz="800" b="1" dirty="0">
                <a:solidFill>
                  <a:schemeClr val="bg1"/>
                </a:solidFill>
              </a:rPr>
              <a:t> </a:t>
            </a:r>
          </a:p>
        </p:txBody>
      </p:sp>
      <p:sp>
        <p:nvSpPr>
          <p:cNvPr id="43" name="Rectangle 42"/>
          <p:cNvSpPr/>
          <p:nvPr/>
        </p:nvSpPr>
        <p:spPr>
          <a:xfrm rot="1442178">
            <a:off x="8286674" y="130867"/>
            <a:ext cx="897088" cy="307777"/>
          </a:xfrm>
          <a:prstGeom prst="rect">
            <a:avLst/>
          </a:prstGeom>
        </p:spPr>
        <p:txBody>
          <a:bodyPr wrap="none">
            <a:spAutoFit/>
          </a:bodyPr>
          <a:lstStyle/>
          <a:p>
            <a:r>
              <a:rPr lang="en-US" i="1" dirty="0">
                <a:solidFill>
                  <a:srgbClr val="008000"/>
                </a:solidFill>
              </a:rPr>
              <a:t>v-</a:t>
            </a:r>
            <a:r>
              <a:rPr lang="en-US" i="1" dirty="0" err="1">
                <a:solidFill>
                  <a:srgbClr val="008000"/>
                </a:solidFill>
              </a:rPr>
              <a:t>ph</a:t>
            </a:r>
            <a:r>
              <a:rPr lang="en-US" i="1" dirty="0">
                <a:solidFill>
                  <a:srgbClr val="008000"/>
                </a:solidFill>
              </a:rPr>
              <a:t>-</a:t>
            </a:r>
            <a:r>
              <a:rPr lang="en-US" i="1" dirty="0" err="1">
                <a:solidFill>
                  <a:srgbClr val="008000"/>
                </a:solidFill>
              </a:rPr>
              <a:t>dct</a:t>
            </a:r>
            <a:endParaRPr lang="en-US" i="1" dirty="0">
              <a:solidFill>
                <a:srgbClr val="008000"/>
              </a:solidFill>
            </a:endParaRPr>
          </a:p>
        </p:txBody>
      </p:sp>
    </p:spTree>
    <p:extLst>
      <p:ext uri="{BB962C8B-B14F-4D97-AF65-F5344CB8AC3E}">
        <p14:creationId xmlns:p14="http://schemas.microsoft.com/office/powerpoint/2010/main" val="319707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dissolv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dissolve">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dissolve">
                                      <p:cBhvr>
                                        <p:cTn id="30" dur="500"/>
                                        <p:tgtEl>
                                          <p:spTgt spid="5"/>
                                        </p:tgtEl>
                                      </p:cBhvr>
                                    </p:animEffect>
                                  </p:childTnLst>
                                </p:cTn>
                              </p:par>
                            </p:childTnLst>
                          </p:cTn>
                        </p:par>
                        <p:par>
                          <p:cTn id="31" fill="hold">
                            <p:stCondLst>
                              <p:cond delay="500"/>
                            </p:stCondLst>
                            <p:childTnLst>
                              <p:par>
                                <p:cTn id="32" presetID="9"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dissolve">
                                      <p:cBhvr>
                                        <p:cTn id="34" dur="500"/>
                                        <p:tgtEl>
                                          <p:spTgt spid="16"/>
                                        </p:tgtEl>
                                      </p:cBhvr>
                                    </p:animEffect>
                                  </p:childTnLst>
                                </p:cTn>
                              </p:par>
                            </p:childTnLst>
                          </p:cTn>
                        </p:par>
                        <p:par>
                          <p:cTn id="35" fill="hold">
                            <p:stCondLst>
                              <p:cond delay="1000"/>
                            </p:stCondLst>
                            <p:childTnLst>
                              <p:par>
                                <p:cTn id="36" presetID="9" presetClass="entr" presetSubtype="0"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dissolve">
                                      <p:cBhvr>
                                        <p:cTn id="38" dur="500"/>
                                        <p:tgtEl>
                                          <p:spTgt spid="20"/>
                                        </p:tgtEl>
                                      </p:cBhvr>
                                    </p:animEffect>
                                  </p:childTnLst>
                                </p:cTn>
                              </p:par>
                            </p:childTnLst>
                          </p:cTn>
                        </p:par>
                        <p:par>
                          <p:cTn id="39" fill="hold">
                            <p:stCondLst>
                              <p:cond delay="1500"/>
                            </p:stCondLst>
                            <p:childTnLst>
                              <p:par>
                                <p:cTn id="40" presetID="9"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dissolve">
                                      <p:cBhvr>
                                        <p:cTn id="42" dur="500"/>
                                        <p:tgtEl>
                                          <p:spTgt spid="24"/>
                                        </p:tgtEl>
                                      </p:cBhvr>
                                    </p:animEffect>
                                  </p:childTnLst>
                                </p:cTn>
                              </p:par>
                            </p:childTnLst>
                          </p:cTn>
                        </p:par>
                        <p:par>
                          <p:cTn id="43" fill="hold">
                            <p:stCondLst>
                              <p:cond delay="2000"/>
                            </p:stCondLst>
                            <p:childTnLst>
                              <p:par>
                                <p:cTn id="44" presetID="9" presetClass="entr" presetSubtype="0"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dissolve">
                                      <p:cBhvr>
                                        <p:cTn id="46" dur="500"/>
                                        <p:tgtEl>
                                          <p:spTgt spid="28"/>
                                        </p:tgtEl>
                                      </p:cBhvr>
                                    </p:animEffect>
                                  </p:childTnLst>
                                </p:cTn>
                              </p:par>
                            </p:childTnLst>
                          </p:cTn>
                        </p:par>
                        <p:par>
                          <p:cTn id="47" fill="hold">
                            <p:stCondLst>
                              <p:cond delay="2500"/>
                            </p:stCondLst>
                            <p:childTnLst>
                              <p:par>
                                <p:cTn id="48" presetID="9" presetClass="entr" presetSubtype="0"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dissolve">
                                      <p:cBhvr>
                                        <p:cTn id="50" dur="500"/>
                                        <p:tgtEl>
                                          <p:spTgt spid="32"/>
                                        </p:tgtEl>
                                      </p:cBhvr>
                                    </p:animEffect>
                                  </p:childTnLst>
                                </p:cTn>
                              </p:par>
                            </p:childTnLst>
                          </p:cTn>
                        </p:par>
                        <p:par>
                          <p:cTn id="51" fill="hold">
                            <p:stCondLst>
                              <p:cond delay="3000"/>
                            </p:stCondLst>
                            <p:childTnLst>
                              <p:par>
                                <p:cTn id="52" presetID="9" presetClass="entr" presetSubtype="0"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dissolve">
                                      <p:cBhvr>
                                        <p:cTn id="5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4"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a:ea typeface="ＭＳ Ｐゴシック" charset="-128"/>
              </a:rPr>
              <a:t>Why ?</a:t>
            </a:r>
          </a:p>
        </p:txBody>
      </p:sp>
      <p:sp>
        <p:nvSpPr>
          <p:cNvPr id="22531" name="Content Placeholder 2"/>
          <p:cNvSpPr>
            <a:spLocks noGrp="1"/>
          </p:cNvSpPr>
          <p:nvPr>
            <p:ph idx="1"/>
          </p:nvPr>
        </p:nvSpPr>
        <p:spPr>
          <a:xfrm>
            <a:off x="141102" y="853042"/>
            <a:ext cx="8881951" cy="5648325"/>
          </a:xfrm>
        </p:spPr>
        <p:txBody>
          <a:bodyPr/>
          <a:lstStyle/>
          <a:p>
            <a:pPr marL="0" indent="0">
              <a:lnSpc>
                <a:spcPct val="80000"/>
              </a:lnSpc>
              <a:spcAft>
                <a:spcPts val="600"/>
              </a:spcAft>
              <a:buNone/>
            </a:pPr>
            <a:r>
              <a:rPr lang="en-US" sz="1800" dirty="0" err="1">
                <a:ea typeface="ＭＳ Ｐゴシック" charset="-128"/>
              </a:rPr>
              <a:t>Hmmmm</a:t>
            </a:r>
            <a:r>
              <a:rPr lang="en-US" sz="1800" dirty="0">
                <a:ea typeface="ＭＳ Ｐゴシック" charset="-128"/>
              </a:rPr>
              <a:t>… IN5050 is about programming heterogeneous multi-core processors.</a:t>
            </a:r>
          </a:p>
          <a:p>
            <a:pPr marL="0" indent="0">
              <a:lnSpc>
                <a:spcPct val="80000"/>
              </a:lnSpc>
              <a:spcAft>
                <a:spcPts val="600"/>
              </a:spcAft>
              <a:buNone/>
            </a:pPr>
            <a:endParaRPr lang="en-US" sz="1800" dirty="0">
              <a:ea typeface="ＭＳ Ｐゴシック" charset="-128"/>
            </a:endParaRPr>
          </a:p>
          <a:p>
            <a:pPr marL="0" indent="0">
              <a:lnSpc>
                <a:spcPct val="80000"/>
              </a:lnSpc>
              <a:spcAft>
                <a:spcPts val="600"/>
              </a:spcAft>
              <a:buNone/>
            </a:pPr>
            <a:r>
              <a:rPr lang="en-US" sz="2400" b="1" i="1" dirty="0">
                <a:ea typeface="ＭＳ Ｐゴシック" charset="-128"/>
              </a:rPr>
              <a:t>Why video coding?</a:t>
            </a:r>
          </a:p>
          <a:p>
            <a:pPr marL="0" indent="0">
              <a:lnSpc>
                <a:spcPct val="80000"/>
              </a:lnSpc>
              <a:spcAft>
                <a:spcPts val="600"/>
              </a:spcAft>
              <a:buNone/>
            </a:pPr>
            <a:r>
              <a:rPr lang="en-US" sz="1800" dirty="0">
                <a:ea typeface="ＭＳ Ｐゴシック" charset="-128"/>
              </a:rPr>
              <a:t>We want to look at parallelism that is required for everyday tasks…</a:t>
            </a:r>
          </a:p>
          <a:p>
            <a:pPr marL="0" indent="0">
              <a:buNone/>
            </a:pPr>
            <a:r>
              <a:rPr lang="en-US" sz="1800" dirty="0"/>
              <a:t>According to Cisco in 2016, Internet video will in 2017 globally …</a:t>
            </a:r>
          </a:p>
          <a:p>
            <a:r>
              <a:rPr lang="en-US" sz="1800" dirty="0"/>
              <a:t>have a compound annual </a:t>
            </a:r>
            <a:r>
              <a:rPr lang="en-US" sz="1800" dirty="0">
                <a:solidFill>
                  <a:srgbClr val="FF0000"/>
                </a:solidFill>
              </a:rPr>
              <a:t>growth rate of 30%</a:t>
            </a:r>
          </a:p>
          <a:p>
            <a:r>
              <a:rPr lang="en-US" sz="1800" dirty="0"/>
              <a:t>reach </a:t>
            </a:r>
            <a:r>
              <a:rPr lang="en-US" sz="1800" dirty="0">
                <a:solidFill>
                  <a:srgbClr val="FF0000"/>
                </a:solidFill>
              </a:rPr>
              <a:t>62.7 </a:t>
            </a:r>
            <a:r>
              <a:rPr lang="en-US" sz="1800" dirty="0" err="1">
                <a:solidFill>
                  <a:srgbClr val="FF0000"/>
                </a:solidFill>
              </a:rPr>
              <a:t>Exabytes</a:t>
            </a:r>
            <a:r>
              <a:rPr lang="en-US" sz="1800" dirty="0">
                <a:solidFill>
                  <a:srgbClr val="FF0000"/>
                </a:solidFill>
              </a:rPr>
              <a:t> per month </a:t>
            </a:r>
            <a:r>
              <a:rPr lang="en-US" sz="1800" dirty="0"/>
              <a:t>with </a:t>
            </a:r>
            <a:r>
              <a:rPr lang="en-US" sz="1800" dirty="0">
                <a:solidFill>
                  <a:srgbClr val="FF0000"/>
                </a:solidFill>
              </a:rPr>
              <a:t>69% of Internet traffic</a:t>
            </a:r>
          </a:p>
          <a:p>
            <a:r>
              <a:rPr lang="en-US" sz="1800" dirty="0"/>
              <a:t>have 2 trillion minutes (5 million years) of video content crossing the Internet each month. That's </a:t>
            </a:r>
            <a:r>
              <a:rPr lang="en-US" sz="1800" dirty="0">
                <a:solidFill>
                  <a:srgbClr val="FF0000"/>
                </a:solidFill>
              </a:rPr>
              <a:t>914,100 minutes of video every second </a:t>
            </a:r>
            <a:r>
              <a:rPr lang="en-US" sz="1800" dirty="0"/>
              <a:t>streamed or downloaded …</a:t>
            </a:r>
          </a:p>
          <a:p>
            <a:pPr marL="0" indent="0">
              <a:lnSpc>
                <a:spcPct val="80000"/>
              </a:lnSpc>
              <a:spcAft>
                <a:spcPts val="600"/>
              </a:spcAft>
              <a:buNone/>
            </a:pPr>
            <a:endParaRPr lang="en-US" sz="1800" dirty="0">
              <a:ea typeface="ＭＳ Ｐゴシック" charset="-128"/>
            </a:endParaRPr>
          </a:p>
          <a:p>
            <a:pPr>
              <a:lnSpc>
                <a:spcPct val="80000"/>
              </a:lnSpc>
              <a:spcAft>
                <a:spcPts val="600"/>
              </a:spcAft>
            </a:pPr>
            <a:r>
              <a:rPr lang="en-US" sz="1800" dirty="0">
                <a:ea typeface="ＭＳ Ｐゴシック" charset="-128"/>
              </a:rPr>
              <a:t>Many of the video codec applications are time-critical</a:t>
            </a:r>
          </a:p>
          <a:p>
            <a:pPr>
              <a:lnSpc>
                <a:spcPct val="80000"/>
              </a:lnSpc>
              <a:spcAft>
                <a:spcPts val="600"/>
              </a:spcAft>
            </a:pPr>
            <a:r>
              <a:rPr lang="en-US" sz="1800" dirty="0">
                <a:ea typeface="ＭＳ Ｐゴシック" charset="-128"/>
              </a:rPr>
              <a:t>A codec can become memory-bound, CPU-bound, IO-bound</a:t>
            </a:r>
            <a:br>
              <a:rPr lang="en-US" sz="1800" dirty="0">
                <a:ea typeface="ＭＳ Ｐゴシック" charset="-128"/>
              </a:rPr>
            </a:br>
            <a:br>
              <a:rPr lang="en-US" sz="1800" dirty="0">
                <a:ea typeface="ＭＳ Ｐゴシック" charset="-128"/>
              </a:rPr>
            </a:br>
            <a:endParaRPr lang="en-US" sz="1800" dirty="0">
              <a:ea typeface="ＭＳ Ｐゴシック" charset="-128"/>
            </a:endParaRPr>
          </a:p>
          <a:p>
            <a:pPr marL="0" indent="0">
              <a:lnSpc>
                <a:spcPct val="80000"/>
              </a:lnSpc>
              <a:spcAft>
                <a:spcPts val="600"/>
              </a:spcAft>
              <a:buNone/>
            </a:pPr>
            <a:r>
              <a:rPr lang="en-US" sz="1800" dirty="0">
                <a:ea typeface="ＭＳ Ｐゴシック" charset="-128"/>
              </a:rPr>
              <a:t>     opportunities for both </a:t>
            </a:r>
            <a:r>
              <a:rPr lang="en-US" sz="1800" u="sng" dirty="0">
                <a:ea typeface="ＭＳ Ｐゴシック" charset="-128"/>
              </a:rPr>
              <a:t>data and execution parallelism</a:t>
            </a:r>
            <a:r>
              <a:rPr lang="en-US" sz="1800" dirty="0">
                <a:ea typeface="ＭＳ Ｐゴシック" charset="-128"/>
              </a:rPr>
              <a:t> AND </a:t>
            </a:r>
            <a:r>
              <a:rPr lang="en-US" sz="1800" u="sng" dirty="0">
                <a:ea typeface="ＭＳ Ｐゴシック" charset="-128"/>
              </a:rPr>
              <a:t>real-world relevant</a:t>
            </a:r>
            <a:br>
              <a:rPr lang="en-US" sz="1800" u="sng" dirty="0">
                <a:ea typeface="ＭＳ Ｐゴシック" charset="-128"/>
              </a:rPr>
            </a:br>
            <a:br>
              <a:rPr lang="en-US" sz="1800" u="sng" dirty="0">
                <a:ea typeface="ＭＳ Ｐゴシック" charset="-128"/>
              </a:rPr>
            </a:br>
            <a:br>
              <a:rPr lang="en-US" sz="1800" u="sng" dirty="0">
                <a:ea typeface="ＭＳ Ｐゴシック" charset="-128"/>
              </a:rPr>
            </a:br>
            <a:r>
              <a:rPr lang="en-US" sz="1600" dirty="0">
                <a:ea typeface="ＭＳ Ｐゴシック" charset="-128"/>
              </a:rPr>
              <a:t>(Today, we define a video as a sequence of still images – (M)JPEG, more next time)</a:t>
            </a:r>
          </a:p>
        </p:txBody>
      </p:sp>
      <p:sp>
        <p:nvSpPr>
          <p:cNvPr id="3" name="Notched Right Arrow 2"/>
          <p:cNvSpPr/>
          <p:nvPr/>
        </p:nvSpPr>
        <p:spPr bwMode="auto">
          <a:xfrm>
            <a:off x="119062" y="5492959"/>
            <a:ext cx="377021" cy="188502"/>
          </a:xfrm>
          <a:prstGeom prst="notchedRightArrow">
            <a:avLst/>
          </a:prstGeom>
          <a:solidFill>
            <a:srgbClr val="FF6600"/>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Tree>
    <p:extLst>
      <p:ext uri="{BB962C8B-B14F-4D97-AF65-F5344CB8AC3E}">
        <p14:creationId xmlns:p14="http://schemas.microsoft.com/office/powerpoint/2010/main" val="2097790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7575" y="751220"/>
            <a:ext cx="4492279" cy="5755420"/>
          </a:xfrm>
          <a:prstGeom prst="rect">
            <a:avLst/>
          </a:prstGeom>
          <a:noFill/>
        </p:spPr>
        <p:txBody>
          <a:bodyPr wrap="square" rtlCol="0">
            <a:spAutoFit/>
          </a:bodyPr>
          <a:lstStyle/>
          <a:p>
            <a:r>
              <a:rPr lang="en-US" sz="1000" dirty="0"/>
              <a:t>// Make 8x8 block of the entire picture</a:t>
            </a:r>
          </a:p>
          <a:p>
            <a:r>
              <a:rPr lang="en-US" sz="1000" dirty="0"/>
              <a:t>for(y = 0; y &lt; height; y += 8)</a:t>
            </a:r>
          </a:p>
          <a:p>
            <a:r>
              <a:rPr lang="en-US" sz="1000" dirty="0"/>
              <a:t>    {</a:t>
            </a:r>
          </a:p>
          <a:p>
            <a:r>
              <a:rPr lang="en-US" sz="1000" dirty="0"/>
              <a:t>        for(x = 0; x &lt; width; x += 8)</a:t>
            </a:r>
          </a:p>
          <a:p>
            <a:r>
              <a:rPr lang="en-US" sz="1000" dirty="0"/>
              <a:t>        {</a:t>
            </a:r>
          </a:p>
          <a:p>
            <a:r>
              <a:rPr lang="en-US" sz="1000" dirty="0"/>
              <a:t>            …</a:t>
            </a:r>
          </a:p>
          <a:p>
            <a:r>
              <a:rPr lang="en-US" sz="1000" dirty="0"/>
              <a:t>            //Loop through all elements of the block</a:t>
            </a:r>
          </a:p>
          <a:p>
            <a:r>
              <a:rPr lang="en-US" sz="1000" dirty="0"/>
              <a:t>            for(u = 0; u &lt; 8; ++u)</a:t>
            </a:r>
          </a:p>
          <a:p>
            <a:r>
              <a:rPr lang="en-US" sz="1000" dirty="0"/>
              <a:t>            {</a:t>
            </a:r>
          </a:p>
          <a:p>
            <a:r>
              <a:rPr lang="en-US" sz="1000" dirty="0"/>
              <a:t>                for(v = 0; v &lt; 8; ++v)</a:t>
            </a:r>
          </a:p>
          <a:p>
            <a:r>
              <a:rPr lang="en-US" sz="1000" dirty="0"/>
              <a:t>                {</a:t>
            </a:r>
          </a:p>
          <a:p>
            <a:r>
              <a:rPr lang="en-US" sz="1000" dirty="0"/>
              <a:t>                   </a:t>
            </a:r>
            <a:r>
              <a:rPr lang="en-US" sz="1000" dirty="0">
                <a:solidFill>
                  <a:srgbClr val="008000"/>
                </a:solidFill>
              </a:rPr>
              <a:t> </a:t>
            </a:r>
            <a:r>
              <a:rPr lang="en-US" sz="1000" dirty="0">
                <a:solidFill>
                  <a:srgbClr val="FF0000"/>
                </a:solidFill>
              </a:rPr>
              <a:t>for(j = 0; j &lt; </a:t>
            </a:r>
            <a:r>
              <a:rPr lang="en-US" sz="1000" dirty="0" err="1">
                <a:solidFill>
                  <a:srgbClr val="FF0000"/>
                </a:solidFill>
              </a:rPr>
              <a:t>jj</a:t>
            </a:r>
            <a:r>
              <a:rPr lang="en-US" sz="1000" dirty="0">
                <a:solidFill>
                  <a:srgbClr val="FF0000"/>
                </a:solidFill>
              </a:rPr>
              <a:t>; ++j)  // Inner DCT</a:t>
            </a:r>
          </a:p>
          <a:p>
            <a:r>
              <a:rPr lang="en-US" sz="1000" dirty="0">
                <a:solidFill>
                  <a:srgbClr val="FF0000"/>
                </a:solidFill>
              </a:rPr>
              <a:t>                        for(</a:t>
            </a:r>
            <a:r>
              <a:rPr lang="en-US" sz="1000" dirty="0" err="1">
                <a:solidFill>
                  <a:srgbClr val="FF0000"/>
                </a:solidFill>
              </a:rPr>
              <a:t>i</a:t>
            </a:r>
            <a:r>
              <a:rPr lang="en-US" sz="1000" dirty="0">
                <a:solidFill>
                  <a:srgbClr val="FF0000"/>
                </a:solidFill>
              </a:rPr>
              <a:t> = 0; </a:t>
            </a:r>
            <a:r>
              <a:rPr lang="en-US" sz="1000" dirty="0" err="1">
                <a:solidFill>
                  <a:srgbClr val="FF0000"/>
                </a:solidFill>
              </a:rPr>
              <a:t>i</a:t>
            </a:r>
            <a:r>
              <a:rPr lang="en-US" sz="1000" dirty="0">
                <a:solidFill>
                  <a:srgbClr val="FF0000"/>
                </a:solidFill>
              </a:rPr>
              <a:t> &lt; ii; ++</a:t>
            </a:r>
            <a:r>
              <a:rPr lang="en-US" sz="1000" dirty="0" err="1">
                <a:solidFill>
                  <a:srgbClr val="FF0000"/>
                </a:solidFill>
              </a:rPr>
              <a:t>i</a:t>
            </a:r>
            <a:r>
              <a:rPr lang="en-US" sz="1000" dirty="0">
                <a:solidFill>
                  <a:srgbClr val="FF0000"/>
                </a:solidFill>
              </a:rPr>
              <a:t>)</a:t>
            </a:r>
          </a:p>
          <a:p>
            <a:r>
              <a:rPr lang="en-US" sz="1000" dirty="0">
                <a:solidFill>
                  <a:srgbClr val="FF0000"/>
                </a:solidFill>
              </a:rPr>
              <a:t>                        {   // Inner sum of DCT</a:t>
            </a:r>
          </a:p>
          <a:p>
            <a:r>
              <a:rPr lang="en-US" sz="1000" dirty="0">
                <a:solidFill>
                  <a:srgbClr val="FF0000"/>
                </a:solidFill>
              </a:rPr>
              <a:t>                            float </a:t>
            </a:r>
            <a:r>
              <a:rPr lang="en-US" sz="1000" dirty="0" err="1">
                <a:solidFill>
                  <a:srgbClr val="FF0000"/>
                </a:solidFill>
              </a:rPr>
              <a:t>coeff</a:t>
            </a:r>
            <a:r>
              <a:rPr lang="en-US" sz="1000" dirty="0">
                <a:solidFill>
                  <a:srgbClr val="FF0000"/>
                </a:solidFill>
              </a:rPr>
              <a:t> = </a:t>
            </a:r>
            <a:r>
              <a:rPr lang="en-US" sz="1000" dirty="0" err="1">
                <a:solidFill>
                  <a:srgbClr val="FF0000"/>
                </a:solidFill>
              </a:rPr>
              <a:t>in_data</a:t>
            </a:r>
            <a:r>
              <a:rPr lang="en-US" sz="1000" dirty="0">
                <a:solidFill>
                  <a:srgbClr val="FF0000"/>
                </a:solidFill>
              </a:rPr>
              <a:t>[(</a:t>
            </a:r>
            <a:r>
              <a:rPr lang="en-US" sz="1000" dirty="0" err="1">
                <a:solidFill>
                  <a:srgbClr val="FF0000"/>
                </a:solidFill>
              </a:rPr>
              <a:t>y+j</a:t>
            </a:r>
            <a:r>
              <a:rPr lang="en-US" sz="1000" dirty="0">
                <a:solidFill>
                  <a:srgbClr val="FF0000"/>
                </a:solidFill>
              </a:rPr>
              <a:t>)*width+(</a:t>
            </a:r>
            <a:r>
              <a:rPr lang="en-US" sz="1000" dirty="0" err="1">
                <a:solidFill>
                  <a:srgbClr val="FF0000"/>
                </a:solidFill>
              </a:rPr>
              <a:t>x+i</a:t>
            </a:r>
            <a:r>
              <a:rPr lang="en-US" sz="1000" dirty="0">
                <a:solidFill>
                  <a:srgbClr val="FF0000"/>
                </a:solidFill>
              </a:rPr>
              <a:t>)] - 128.0f;</a:t>
            </a:r>
          </a:p>
          <a:p>
            <a:r>
              <a:rPr lang="en-US" sz="1000" dirty="0">
                <a:solidFill>
                  <a:srgbClr val="FF0000"/>
                </a:solidFill>
              </a:rPr>
              <a:t>                            </a:t>
            </a:r>
            <a:r>
              <a:rPr lang="en-US" sz="1000" dirty="0" err="1">
                <a:solidFill>
                  <a:srgbClr val="FF0000"/>
                </a:solidFill>
              </a:rPr>
              <a:t>dct</a:t>
            </a:r>
            <a:r>
              <a:rPr lang="en-US" sz="1000" dirty="0">
                <a:solidFill>
                  <a:srgbClr val="FF0000"/>
                </a:solidFill>
              </a:rPr>
              <a:t> += </a:t>
            </a:r>
            <a:r>
              <a:rPr lang="en-US" sz="1000" dirty="0" err="1">
                <a:solidFill>
                  <a:srgbClr val="FF0000"/>
                </a:solidFill>
              </a:rPr>
              <a:t>coeff</a:t>
            </a:r>
            <a:r>
              <a:rPr lang="en-US" sz="1000" dirty="0">
                <a:solidFill>
                  <a:srgbClr val="FF0000"/>
                </a:solidFill>
              </a:rPr>
              <a:t> * </a:t>
            </a:r>
            <a:r>
              <a:rPr lang="en-US" sz="1000" dirty="0" err="1">
                <a:solidFill>
                  <a:srgbClr val="FF0000"/>
                </a:solidFill>
              </a:rPr>
              <a:t>costable</a:t>
            </a:r>
            <a:r>
              <a:rPr lang="en-US" sz="1000" dirty="0">
                <a:solidFill>
                  <a:srgbClr val="FF0000"/>
                </a:solidFill>
              </a:rPr>
              <a:t>[</a:t>
            </a:r>
            <a:r>
              <a:rPr lang="en-US" sz="1000" dirty="0" err="1">
                <a:solidFill>
                  <a:srgbClr val="FF0000"/>
                </a:solidFill>
              </a:rPr>
              <a:t>i</a:t>
            </a:r>
            <a:r>
              <a:rPr lang="en-US" sz="1000" dirty="0">
                <a:solidFill>
                  <a:srgbClr val="FF0000"/>
                </a:solidFill>
              </a:rPr>
              <a:t>][u] * </a:t>
            </a:r>
            <a:r>
              <a:rPr lang="en-US" sz="1000" dirty="0" err="1">
                <a:solidFill>
                  <a:srgbClr val="FF0000"/>
                </a:solidFill>
              </a:rPr>
              <a:t>costable</a:t>
            </a:r>
            <a:r>
              <a:rPr lang="en-US" sz="1000" dirty="0">
                <a:solidFill>
                  <a:srgbClr val="FF0000"/>
                </a:solidFill>
              </a:rPr>
              <a:t>[j][v];</a:t>
            </a:r>
          </a:p>
          <a:p>
            <a:r>
              <a:rPr lang="en-US" sz="1000" dirty="0">
                <a:solidFill>
                  <a:srgbClr val="008000"/>
                </a:solidFill>
              </a:rPr>
              <a:t>                        }</a:t>
            </a:r>
          </a:p>
          <a:p>
            <a:endParaRPr lang="en-US" sz="1000" dirty="0">
              <a:solidFill>
                <a:srgbClr val="008000"/>
              </a:solidFill>
            </a:endParaRPr>
          </a:p>
          <a:p>
            <a:endParaRPr lang="en-US" sz="1000" dirty="0"/>
          </a:p>
          <a:p>
            <a:r>
              <a:rPr lang="en-US" sz="1000" dirty="0"/>
              <a:t>                    /* Scale according to normalizing function */</a:t>
            </a:r>
          </a:p>
          <a:p>
            <a:r>
              <a:rPr lang="en-US" sz="1000" dirty="0"/>
              <a:t>                    </a:t>
            </a:r>
            <a:r>
              <a:rPr lang="en-US" sz="1000" dirty="0" err="1"/>
              <a:t>dct</a:t>
            </a:r>
            <a:r>
              <a:rPr lang="en-US" sz="1000" dirty="0"/>
              <a:t> *= </a:t>
            </a:r>
            <a:r>
              <a:rPr lang="en-US" sz="1000" dirty="0" err="1"/>
              <a:t>dct_norm_table</a:t>
            </a:r>
            <a:r>
              <a:rPr lang="en-US" sz="1000" dirty="0"/>
              <a:t>[u][v];</a:t>
            </a:r>
            <a:br>
              <a:rPr lang="en-US" sz="1000" dirty="0"/>
            </a:br>
            <a:endParaRPr lang="en-US" sz="1000" dirty="0"/>
          </a:p>
          <a:p>
            <a:endParaRPr lang="en-US" sz="1000" dirty="0"/>
          </a:p>
          <a:p>
            <a:r>
              <a:rPr lang="en-US" sz="1000" dirty="0"/>
              <a:t>                    /* Quantization */</a:t>
            </a:r>
          </a:p>
          <a:p>
            <a:r>
              <a:rPr lang="en-US" sz="1000" dirty="0">
                <a:solidFill>
                  <a:srgbClr val="0000FF"/>
                </a:solidFill>
              </a:rPr>
              <a:t>                   </a:t>
            </a:r>
          </a:p>
          <a:p>
            <a:r>
              <a:rPr lang="en-US" sz="1000" dirty="0"/>
              <a:t>                }</a:t>
            </a:r>
          </a:p>
          <a:p>
            <a:r>
              <a:rPr lang="en-US" sz="1000" dirty="0"/>
              <a:t>            }</a:t>
            </a:r>
          </a:p>
          <a:p>
            <a:r>
              <a:rPr lang="en-US" sz="1000" dirty="0"/>
              <a:t>        }</a:t>
            </a:r>
          </a:p>
          <a:p>
            <a:r>
              <a:rPr lang="en-US" sz="1000" dirty="0"/>
              <a:t>    }</a:t>
            </a:r>
          </a:p>
          <a:p>
            <a:endParaRPr lang="en-US" sz="1000" dirty="0"/>
          </a:p>
        </p:txBody>
      </p:sp>
      <p:sp>
        <p:nvSpPr>
          <p:cNvPr id="38" name="Title 37"/>
          <p:cNvSpPr>
            <a:spLocks noGrp="1"/>
          </p:cNvSpPr>
          <p:nvPr>
            <p:ph type="title"/>
          </p:nvPr>
        </p:nvSpPr>
        <p:spPr/>
        <p:txBody>
          <a:bodyPr/>
          <a:lstStyle/>
          <a:p>
            <a:r>
              <a:rPr lang="en-US" dirty="0">
                <a:ea typeface="ＭＳ Ｐゴシック" charset="-128"/>
              </a:rPr>
              <a:t>DCT – Approach 4 – AVX entire row</a:t>
            </a:r>
            <a:endParaRPr lang="en-US" dirty="0"/>
          </a:p>
        </p:txBody>
      </p:sp>
      <p:pic>
        <p:nvPicPr>
          <p:cNvPr id="6" name="Picture 5"/>
          <p:cNvPicPr>
            <a:picLocks noChangeAspect="1"/>
          </p:cNvPicPr>
          <p:nvPr/>
        </p:nvPicPr>
        <p:blipFill>
          <a:blip r:embed="rId3"/>
          <a:stretch>
            <a:fillRect/>
          </a:stretch>
        </p:blipFill>
        <p:spPr>
          <a:xfrm>
            <a:off x="394801" y="810407"/>
            <a:ext cx="2453170" cy="2453170"/>
          </a:xfrm>
          <a:prstGeom prst="rect">
            <a:avLst/>
          </a:prstGeom>
        </p:spPr>
      </p:pic>
      <p:sp>
        <p:nvSpPr>
          <p:cNvPr id="99" name="Trapezoid 98"/>
          <p:cNvSpPr/>
          <p:nvPr/>
        </p:nvSpPr>
        <p:spPr bwMode="auto">
          <a:xfrm>
            <a:off x="288673" y="2770120"/>
            <a:ext cx="1760728" cy="838088"/>
          </a:xfrm>
          <a:prstGeom prst="trapezoid">
            <a:avLst>
              <a:gd name="adj" fmla="val 91268"/>
            </a:avLst>
          </a:prstGeom>
          <a:gradFill flip="none" rotWithShape="1">
            <a:gsLst>
              <a:gs pos="0">
                <a:srgbClr val="DDDDDD"/>
              </a:gs>
              <a:gs pos="100000">
                <a:schemeClr val="tx1">
                  <a:lumMod val="65000"/>
                  <a:lumOff val="35000"/>
                </a:schemeClr>
              </a:gs>
            </a:gsLst>
            <a:lin ang="16200000" scaled="0"/>
            <a:tileRect/>
          </a:gra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pic>
        <p:nvPicPr>
          <p:cNvPr id="100" name="Picture 99"/>
          <p:cNvPicPr>
            <a:picLocks noChangeAspect="1"/>
          </p:cNvPicPr>
          <p:nvPr/>
        </p:nvPicPr>
        <p:blipFill>
          <a:blip r:embed="rId3"/>
          <a:stretch>
            <a:fillRect/>
          </a:stretch>
        </p:blipFill>
        <p:spPr>
          <a:xfrm>
            <a:off x="104629" y="3705045"/>
            <a:ext cx="2173928" cy="2173928"/>
          </a:xfrm>
          <a:prstGeom prst="rect">
            <a:avLst/>
          </a:prstGeom>
        </p:spPr>
      </p:pic>
      <p:sp>
        <p:nvSpPr>
          <p:cNvPr id="3" name="Rectangle 2"/>
          <p:cNvSpPr/>
          <p:nvPr/>
        </p:nvSpPr>
        <p:spPr bwMode="auto">
          <a:xfrm>
            <a:off x="153975" y="3737328"/>
            <a:ext cx="1010253" cy="216000"/>
          </a:xfrm>
          <a:prstGeom prst="rect">
            <a:avLst/>
          </a:prstGeom>
          <a:solidFill>
            <a:srgbClr val="0000FF">
              <a:alpha val="55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0" name="Rectangle 9"/>
          <p:cNvSpPr/>
          <p:nvPr/>
        </p:nvSpPr>
        <p:spPr bwMode="auto">
          <a:xfrm>
            <a:off x="1220414" y="3737328"/>
            <a:ext cx="1010253" cy="216000"/>
          </a:xfrm>
          <a:prstGeom prst="rect">
            <a:avLst/>
          </a:prstGeom>
          <a:solidFill>
            <a:srgbClr val="FF0000">
              <a:alpha val="55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4" name="TextBox 3"/>
          <p:cNvSpPr txBox="1"/>
          <p:nvPr/>
        </p:nvSpPr>
        <p:spPr>
          <a:xfrm>
            <a:off x="2251464" y="3704426"/>
            <a:ext cx="2610861" cy="261610"/>
          </a:xfrm>
          <a:prstGeom prst="rect">
            <a:avLst/>
          </a:prstGeom>
          <a:noFill/>
        </p:spPr>
        <p:txBody>
          <a:bodyPr wrap="none" rtlCol="0">
            <a:spAutoFit/>
          </a:bodyPr>
          <a:lstStyle/>
          <a:p>
            <a:r>
              <a:rPr lang="en-US" sz="1100" dirty="0" err="1"/>
              <a:t>dct</a:t>
            </a:r>
            <a:r>
              <a:rPr lang="en-US" sz="1100" dirty="0"/>
              <a:t> += </a:t>
            </a:r>
            <a:r>
              <a:rPr lang="en-US" sz="1100" dirty="0">
                <a:solidFill>
                  <a:srgbClr val="0000FF"/>
                </a:solidFill>
              </a:rPr>
              <a:t>a0</a:t>
            </a:r>
            <a:r>
              <a:rPr lang="en-US" sz="1100" dirty="0"/>
              <a:t>+</a:t>
            </a:r>
            <a:r>
              <a:rPr lang="en-US" sz="1100" dirty="0">
                <a:solidFill>
                  <a:srgbClr val="0000FF"/>
                </a:solidFill>
              </a:rPr>
              <a:t>a1</a:t>
            </a:r>
            <a:r>
              <a:rPr lang="en-US" sz="1100" dirty="0"/>
              <a:t>+</a:t>
            </a:r>
            <a:r>
              <a:rPr lang="en-US" sz="1100" dirty="0">
                <a:solidFill>
                  <a:srgbClr val="0000FF"/>
                </a:solidFill>
              </a:rPr>
              <a:t>a2</a:t>
            </a:r>
            <a:r>
              <a:rPr lang="en-US" sz="1100" dirty="0"/>
              <a:t>+</a:t>
            </a:r>
            <a:r>
              <a:rPr lang="en-US" sz="1100" dirty="0">
                <a:solidFill>
                  <a:srgbClr val="0000FF"/>
                </a:solidFill>
              </a:rPr>
              <a:t>a3</a:t>
            </a:r>
            <a:r>
              <a:rPr lang="en-US" sz="1100" dirty="0"/>
              <a:t>+</a:t>
            </a:r>
            <a:r>
              <a:rPr lang="en-US" sz="1100" dirty="0">
                <a:solidFill>
                  <a:srgbClr val="FF0000"/>
                </a:solidFill>
              </a:rPr>
              <a:t>b0</a:t>
            </a:r>
            <a:r>
              <a:rPr lang="en-US" sz="1100" dirty="0"/>
              <a:t>+</a:t>
            </a:r>
            <a:r>
              <a:rPr lang="en-US" sz="1100" dirty="0">
                <a:solidFill>
                  <a:srgbClr val="FF0000"/>
                </a:solidFill>
              </a:rPr>
              <a:t>b1</a:t>
            </a:r>
            <a:r>
              <a:rPr lang="en-US" sz="1100" dirty="0"/>
              <a:t>+</a:t>
            </a:r>
            <a:r>
              <a:rPr lang="en-US" sz="1100" dirty="0">
                <a:solidFill>
                  <a:srgbClr val="FF0000"/>
                </a:solidFill>
              </a:rPr>
              <a:t>b2</a:t>
            </a:r>
            <a:r>
              <a:rPr lang="en-US" sz="1100" dirty="0"/>
              <a:t>+</a:t>
            </a:r>
            <a:r>
              <a:rPr lang="en-US" sz="1100" dirty="0">
                <a:solidFill>
                  <a:srgbClr val="FF0000"/>
                </a:solidFill>
              </a:rPr>
              <a:t>b3 </a:t>
            </a:r>
          </a:p>
        </p:txBody>
      </p:sp>
      <p:sp>
        <p:nvSpPr>
          <p:cNvPr id="43" name="Rectangle 42"/>
          <p:cNvSpPr/>
          <p:nvPr/>
        </p:nvSpPr>
        <p:spPr>
          <a:xfrm rot="1442178">
            <a:off x="8044918" y="130867"/>
            <a:ext cx="1228634" cy="307777"/>
          </a:xfrm>
          <a:prstGeom prst="rect">
            <a:avLst/>
          </a:prstGeom>
        </p:spPr>
        <p:txBody>
          <a:bodyPr wrap="none">
            <a:spAutoFit/>
          </a:bodyPr>
          <a:lstStyle/>
          <a:p>
            <a:r>
              <a:rPr lang="en-US" i="1" dirty="0">
                <a:solidFill>
                  <a:srgbClr val="008000"/>
                </a:solidFill>
              </a:rPr>
              <a:t>v-</a:t>
            </a:r>
            <a:r>
              <a:rPr lang="en-US" i="1" dirty="0" err="1">
                <a:solidFill>
                  <a:srgbClr val="008000"/>
                </a:solidFill>
              </a:rPr>
              <a:t>ph</a:t>
            </a:r>
            <a:r>
              <a:rPr lang="en-US" i="1" dirty="0">
                <a:solidFill>
                  <a:srgbClr val="008000"/>
                </a:solidFill>
              </a:rPr>
              <a:t>-</a:t>
            </a:r>
            <a:r>
              <a:rPr lang="en-US" i="1" dirty="0" err="1">
                <a:solidFill>
                  <a:srgbClr val="008000"/>
                </a:solidFill>
              </a:rPr>
              <a:t>dct-avx</a:t>
            </a:r>
            <a:endParaRPr lang="en-US" i="1" dirty="0">
              <a:solidFill>
                <a:srgbClr val="008000"/>
              </a:solidFill>
            </a:endParaRPr>
          </a:p>
        </p:txBody>
      </p:sp>
      <p:sp>
        <p:nvSpPr>
          <p:cNvPr id="44" name="TextBox 43"/>
          <p:cNvSpPr txBox="1"/>
          <p:nvPr/>
        </p:nvSpPr>
        <p:spPr>
          <a:xfrm>
            <a:off x="2251894" y="3704842"/>
            <a:ext cx="2595156" cy="261610"/>
          </a:xfrm>
          <a:prstGeom prst="rect">
            <a:avLst/>
          </a:prstGeom>
          <a:noFill/>
        </p:spPr>
        <p:txBody>
          <a:bodyPr wrap="none" rtlCol="0">
            <a:spAutoFit/>
          </a:bodyPr>
          <a:lstStyle/>
          <a:p>
            <a:r>
              <a:rPr lang="en-US" sz="1100" dirty="0" err="1"/>
              <a:t>dct</a:t>
            </a:r>
            <a:r>
              <a:rPr lang="en-US" sz="1100" dirty="0"/>
              <a:t> += </a:t>
            </a:r>
            <a:r>
              <a:rPr lang="en-US" sz="1100" dirty="0">
                <a:solidFill>
                  <a:srgbClr val="0000FF"/>
                </a:solidFill>
              </a:rPr>
              <a:t>a0</a:t>
            </a:r>
            <a:r>
              <a:rPr lang="en-US" sz="1100" dirty="0"/>
              <a:t>+</a:t>
            </a:r>
            <a:r>
              <a:rPr lang="en-US" sz="1100" dirty="0">
                <a:solidFill>
                  <a:srgbClr val="0000FF"/>
                </a:solidFill>
              </a:rPr>
              <a:t>a1</a:t>
            </a:r>
            <a:r>
              <a:rPr lang="en-US" sz="1100" dirty="0"/>
              <a:t>+</a:t>
            </a:r>
            <a:r>
              <a:rPr lang="en-US" sz="1100" dirty="0">
                <a:solidFill>
                  <a:srgbClr val="0000FF"/>
                </a:solidFill>
              </a:rPr>
              <a:t>a2</a:t>
            </a:r>
            <a:r>
              <a:rPr lang="en-US" sz="1100" dirty="0"/>
              <a:t>+</a:t>
            </a:r>
            <a:r>
              <a:rPr lang="en-US" sz="1100" dirty="0">
                <a:solidFill>
                  <a:srgbClr val="0000FF"/>
                </a:solidFill>
              </a:rPr>
              <a:t>a3</a:t>
            </a:r>
            <a:r>
              <a:rPr lang="en-US" sz="1100" dirty="0"/>
              <a:t>+</a:t>
            </a:r>
            <a:r>
              <a:rPr lang="en-US" sz="1100" dirty="0">
                <a:solidFill>
                  <a:srgbClr val="0000FF"/>
                </a:solidFill>
              </a:rPr>
              <a:t>a4</a:t>
            </a:r>
            <a:r>
              <a:rPr lang="en-US" sz="1100" dirty="0"/>
              <a:t>+</a:t>
            </a:r>
            <a:r>
              <a:rPr lang="en-US" sz="1100" dirty="0">
                <a:solidFill>
                  <a:srgbClr val="0000FF"/>
                </a:solidFill>
              </a:rPr>
              <a:t>a5</a:t>
            </a:r>
            <a:r>
              <a:rPr lang="en-US" sz="1100" dirty="0"/>
              <a:t>+</a:t>
            </a:r>
            <a:r>
              <a:rPr lang="en-US" sz="1100" dirty="0">
                <a:solidFill>
                  <a:srgbClr val="0000FF"/>
                </a:solidFill>
              </a:rPr>
              <a:t>a6</a:t>
            </a:r>
            <a:r>
              <a:rPr lang="en-US" sz="1100" dirty="0"/>
              <a:t>+</a:t>
            </a:r>
            <a:r>
              <a:rPr lang="en-US" sz="1100" dirty="0">
                <a:solidFill>
                  <a:srgbClr val="0000FF"/>
                </a:solidFill>
              </a:rPr>
              <a:t>a7</a:t>
            </a:r>
            <a:endParaRPr lang="en-US" sz="1100" dirty="0">
              <a:solidFill>
                <a:srgbClr val="FF0000"/>
              </a:solidFill>
            </a:endParaRPr>
          </a:p>
        </p:txBody>
      </p:sp>
      <p:sp>
        <p:nvSpPr>
          <p:cNvPr id="46" name="Rectangle 45"/>
          <p:cNvSpPr/>
          <p:nvPr/>
        </p:nvSpPr>
        <p:spPr bwMode="auto">
          <a:xfrm>
            <a:off x="1163922" y="3737328"/>
            <a:ext cx="1082253" cy="216000"/>
          </a:xfrm>
          <a:prstGeom prst="rect">
            <a:avLst/>
          </a:prstGeom>
          <a:solidFill>
            <a:srgbClr val="0000FF">
              <a:alpha val="55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9" name="TextBox 8"/>
          <p:cNvSpPr txBox="1"/>
          <p:nvPr/>
        </p:nvSpPr>
        <p:spPr>
          <a:xfrm>
            <a:off x="2260423" y="3940568"/>
            <a:ext cx="331416" cy="307777"/>
          </a:xfrm>
          <a:prstGeom prst="rect">
            <a:avLst/>
          </a:prstGeom>
          <a:noFill/>
        </p:spPr>
        <p:txBody>
          <a:bodyPr wrap="none" rtlCol="0">
            <a:spAutoFit/>
          </a:bodyPr>
          <a:lstStyle/>
          <a:p>
            <a:r>
              <a:rPr lang="en-US" dirty="0"/>
              <a:t>…</a:t>
            </a:r>
          </a:p>
        </p:txBody>
      </p:sp>
      <p:sp>
        <p:nvSpPr>
          <p:cNvPr id="81" name="TextBox 80"/>
          <p:cNvSpPr txBox="1"/>
          <p:nvPr/>
        </p:nvSpPr>
        <p:spPr>
          <a:xfrm>
            <a:off x="2260423" y="4219617"/>
            <a:ext cx="331416" cy="307777"/>
          </a:xfrm>
          <a:prstGeom prst="rect">
            <a:avLst/>
          </a:prstGeom>
          <a:noFill/>
        </p:spPr>
        <p:txBody>
          <a:bodyPr wrap="none" rtlCol="0">
            <a:spAutoFit/>
          </a:bodyPr>
          <a:lstStyle/>
          <a:p>
            <a:r>
              <a:rPr lang="en-US" dirty="0"/>
              <a:t>…</a:t>
            </a:r>
          </a:p>
        </p:txBody>
      </p:sp>
      <p:sp>
        <p:nvSpPr>
          <p:cNvPr id="82" name="TextBox 81"/>
          <p:cNvSpPr txBox="1"/>
          <p:nvPr/>
        </p:nvSpPr>
        <p:spPr>
          <a:xfrm>
            <a:off x="2260423" y="4498666"/>
            <a:ext cx="331416" cy="307777"/>
          </a:xfrm>
          <a:prstGeom prst="rect">
            <a:avLst/>
          </a:prstGeom>
          <a:noFill/>
        </p:spPr>
        <p:txBody>
          <a:bodyPr wrap="none" rtlCol="0">
            <a:spAutoFit/>
          </a:bodyPr>
          <a:lstStyle/>
          <a:p>
            <a:r>
              <a:rPr lang="en-US" dirty="0"/>
              <a:t>…</a:t>
            </a:r>
          </a:p>
        </p:txBody>
      </p:sp>
      <p:sp>
        <p:nvSpPr>
          <p:cNvPr id="83" name="TextBox 82"/>
          <p:cNvSpPr txBox="1"/>
          <p:nvPr/>
        </p:nvSpPr>
        <p:spPr>
          <a:xfrm>
            <a:off x="2260423" y="4777715"/>
            <a:ext cx="331416" cy="307777"/>
          </a:xfrm>
          <a:prstGeom prst="rect">
            <a:avLst/>
          </a:prstGeom>
          <a:noFill/>
        </p:spPr>
        <p:txBody>
          <a:bodyPr wrap="none" rtlCol="0">
            <a:spAutoFit/>
          </a:bodyPr>
          <a:lstStyle/>
          <a:p>
            <a:r>
              <a:rPr lang="en-US" dirty="0"/>
              <a:t>…</a:t>
            </a:r>
          </a:p>
        </p:txBody>
      </p:sp>
      <p:sp>
        <p:nvSpPr>
          <p:cNvPr id="84" name="TextBox 83"/>
          <p:cNvSpPr txBox="1"/>
          <p:nvPr/>
        </p:nvSpPr>
        <p:spPr>
          <a:xfrm>
            <a:off x="2260423" y="5056764"/>
            <a:ext cx="331416" cy="307777"/>
          </a:xfrm>
          <a:prstGeom prst="rect">
            <a:avLst/>
          </a:prstGeom>
          <a:noFill/>
        </p:spPr>
        <p:txBody>
          <a:bodyPr wrap="none" rtlCol="0">
            <a:spAutoFit/>
          </a:bodyPr>
          <a:lstStyle/>
          <a:p>
            <a:r>
              <a:rPr lang="en-US" dirty="0"/>
              <a:t>…</a:t>
            </a:r>
          </a:p>
        </p:txBody>
      </p:sp>
      <p:sp>
        <p:nvSpPr>
          <p:cNvPr id="85" name="TextBox 84"/>
          <p:cNvSpPr txBox="1"/>
          <p:nvPr/>
        </p:nvSpPr>
        <p:spPr>
          <a:xfrm>
            <a:off x="2260423" y="5335813"/>
            <a:ext cx="331416" cy="307777"/>
          </a:xfrm>
          <a:prstGeom prst="rect">
            <a:avLst/>
          </a:prstGeom>
          <a:noFill/>
        </p:spPr>
        <p:txBody>
          <a:bodyPr wrap="none" rtlCol="0">
            <a:spAutoFit/>
          </a:bodyPr>
          <a:lstStyle/>
          <a:p>
            <a:r>
              <a:rPr lang="en-US" dirty="0"/>
              <a:t>…</a:t>
            </a:r>
          </a:p>
        </p:txBody>
      </p:sp>
      <p:sp>
        <p:nvSpPr>
          <p:cNvPr id="86" name="TextBox 85"/>
          <p:cNvSpPr txBox="1"/>
          <p:nvPr/>
        </p:nvSpPr>
        <p:spPr>
          <a:xfrm>
            <a:off x="2260423" y="5614859"/>
            <a:ext cx="331416" cy="307777"/>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146449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9" presetClass="exit" presetSubtype="0" fill="hold" grpId="0" nodeType="withEffect">
                                  <p:stCondLst>
                                    <p:cond delay="0"/>
                                  </p:stCondLst>
                                  <p:childTnLst>
                                    <p:animEffect transition="out" filter="dissolv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0" nodeType="clickEffect">
                                  <p:stCondLst>
                                    <p:cond delay="0"/>
                                  </p:stCondLst>
                                  <p:childTnLst>
                                    <p:animEffect transition="out" filter="dissolv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9" presetClass="entr" presetSubtype="0" fill="hold" nodeType="withEffect">
                                  <p:stCondLst>
                                    <p:cond delay="0"/>
                                  </p:stCondLst>
                                  <p:childTnLst>
                                    <p:set>
                                      <p:cBhvr>
                                        <p:cTn id="17" dur="1" fill="hold">
                                          <p:stCondLst>
                                            <p:cond delay="0"/>
                                          </p:stCondLst>
                                        </p:cTn>
                                        <p:tgtEl>
                                          <p:spTgt spid="44">
                                            <p:txEl>
                                              <p:pRg st="0" end="0"/>
                                            </p:txEl>
                                          </p:spTgt>
                                        </p:tgtEl>
                                        <p:attrNameLst>
                                          <p:attrName>style.visibility</p:attrName>
                                        </p:attrNameLst>
                                      </p:cBhvr>
                                      <p:to>
                                        <p:strVal val="visible"/>
                                      </p:to>
                                    </p:set>
                                    <p:animEffect transition="in" filter="dissolve">
                                      <p:cBhvr>
                                        <p:cTn id="18"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P spid="4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7575" y="751220"/>
            <a:ext cx="4492279" cy="5755420"/>
          </a:xfrm>
          <a:prstGeom prst="rect">
            <a:avLst/>
          </a:prstGeom>
          <a:noFill/>
        </p:spPr>
        <p:txBody>
          <a:bodyPr wrap="square" rtlCol="0">
            <a:spAutoFit/>
          </a:bodyPr>
          <a:lstStyle/>
          <a:p>
            <a:r>
              <a:rPr lang="en-US" sz="1000" dirty="0"/>
              <a:t>// Make 8x8 block of the entire picture</a:t>
            </a:r>
          </a:p>
          <a:p>
            <a:r>
              <a:rPr lang="en-US" sz="1000" dirty="0"/>
              <a:t>for(y = 0; y &lt; height; y += 8)</a:t>
            </a:r>
          </a:p>
          <a:p>
            <a:r>
              <a:rPr lang="en-US" sz="1000" dirty="0"/>
              <a:t>    {</a:t>
            </a:r>
          </a:p>
          <a:p>
            <a:r>
              <a:rPr lang="en-US" sz="1000" dirty="0"/>
              <a:t>        for(x = 0; x &lt; width; x += 8)</a:t>
            </a:r>
          </a:p>
          <a:p>
            <a:r>
              <a:rPr lang="en-US" sz="1000" dirty="0"/>
              <a:t>        {</a:t>
            </a:r>
          </a:p>
          <a:p>
            <a:r>
              <a:rPr lang="en-US" sz="1000" dirty="0"/>
              <a:t>            …</a:t>
            </a:r>
          </a:p>
          <a:p>
            <a:r>
              <a:rPr lang="en-US" sz="1000" dirty="0"/>
              <a:t>            //Loop through all elements of the block</a:t>
            </a:r>
          </a:p>
          <a:p>
            <a:r>
              <a:rPr lang="en-US" sz="1000" dirty="0"/>
              <a:t>            for(u = 0; u &lt; 8; ++u)</a:t>
            </a:r>
          </a:p>
          <a:p>
            <a:r>
              <a:rPr lang="en-US" sz="1000" dirty="0"/>
              <a:t>            {</a:t>
            </a:r>
          </a:p>
          <a:p>
            <a:r>
              <a:rPr lang="en-US" sz="1000" dirty="0"/>
              <a:t>                for(v = 0; v &lt; 8; ++v)</a:t>
            </a:r>
          </a:p>
          <a:p>
            <a:r>
              <a:rPr lang="en-US" sz="1000" dirty="0"/>
              <a:t>                {</a:t>
            </a:r>
          </a:p>
          <a:p>
            <a:r>
              <a:rPr lang="en-US" sz="1000" dirty="0"/>
              <a:t>                   </a:t>
            </a:r>
            <a:r>
              <a:rPr lang="en-US" sz="1000" dirty="0">
                <a:solidFill>
                  <a:srgbClr val="008000"/>
                </a:solidFill>
              </a:rPr>
              <a:t> </a:t>
            </a:r>
            <a:r>
              <a:rPr lang="en-US" sz="1000" dirty="0">
                <a:solidFill>
                  <a:srgbClr val="FF0000"/>
                </a:solidFill>
              </a:rPr>
              <a:t>for(j = 0; j &lt; </a:t>
            </a:r>
            <a:r>
              <a:rPr lang="en-US" sz="1000" dirty="0" err="1">
                <a:solidFill>
                  <a:srgbClr val="FF0000"/>
                </a:solidFill>
              </a:rPr>
              <a:t>jj</a:t>
            </a:r>
            <a:r>
              <a:rPr lang="en-US" sz="1000" dirty="0">
                <a:solidFill>
                  <a:srgbClr val="FF0000"/>
                </a:solidFill>
              </a:rPr>
              <a:t>; ++j)  // Inner DCT</a:t>
            </a:r>
          </a:p>
          <a:p>
            <a:r>
              <a:rPr lang="en-US" sz="1000" dirty="0">
                <a:solidFill>
                  <a:srgbClr val="FF0000"/>
                </a:solidFill>
              </a:rPr>
              <a:t>                        for(</a:t>
            </a:r>
            <a:r>
              <a:rPr lang="en-US" sz="1000" dirty="0" err="1">
                <a:solidFill>
                  <a:srgbClr val="FF0000"/>
                </a:solidFill>
              </a:rPr>
              <a:t>i</a:t>
            </a:r>
            <a:r>
              <a:rPr lang="en-US" sz="1000" dirty="0">
                <a:solidFill>
                  <a:srgbClr val="FF0000"/>
                </a:solidFill>
              </a:rPr>
              <a:t> = 0; </a:t>
            </a:r>
            <a:r>
              <a:rPr lang="en-US" sz="1000" dirty="0" err="1">
                <a:solidFill>
                  <a:srgbClr val="FF0000"/>
                </a:solidFill>
              </a:rPr>
              <a:t>i</a:t>
            </a:r>
            <a:r>
              <a:rPr lang="en-US" sz="1000" dirty="0">
                <a:solidFill>
                  <a:srgbClr val="FF0000"/>
                </a:solidFill>
              </a:rPr>
              <a:t> &lt; ii; ++</a:t>
            </a:r>
            <a:r>
              <a:rPr lang="en-US" sz="1000" dirty="0" err="1">
                <a:solidFill>
                  <a:srgbClr val="FF0000"/>
                </a:solidFill>
              </a:rPr>
              <a:t>i</a:t>
            </a:r>
            <a:r>
              <a:rPr lang="en-US" sz="1000" dirty="0">
                <a:solidFill>
                  <a:srgbClr val="FF0000"/>
                </a:solidFill>
              </a:rPr>
              <a:t>)</a:t>
            </a:r>
          </a:p>
          <a:p>
            <a:r>
              <a:rPr lang="en-US" sz="1000" dirty="0">
                <a:solidFill>
                  <a:srgbClr val="FF0000"/>
                </a:solidFill>
              </a:rPr>
              <a:t>                        {   // Inner sum of DCT</a:t>
            </a:r>
          </a:p>
          <a:p>
            <a:r>
              <a:rPr lang="en-US" sz="1000" dirty="0">
                <a:solidFill>
                  <a:srgbClr val="FF0000"/>
                </a:solidFill>
              </a:rPr>
              <a:t>                            float </a:t>
            </a:r>
            <a:r>
              <a:rPr lang="en-US" sz="1000" dirty="0" err="1">
                <a:solidFill>
                  <a:srgbClr val="FF0000"/>
                </a:solidFill>
              </a:rPr>
              <a:t>coeff</a:t>
            </a:r>
            <a:r>
              <a:rPr lang="en-US" sz="1000" dirty="0">
                <a:solidFill>
                  <a:srgbClr val="FF0000"/>
                </a:solidFill>
              </a:rPr>
              <a:t> = </a:t>
            </a:r>
            <a:r>
              <a:rPr lang="en-US" sz="1000" dirty="0" err="1">
                <a:solidFill>
                  <a:srgbClr val="FF0000"/>
                </a:solidFill>
              </a:rPr>
              <a:t>in_data</a:t>
            </a:r>
            <a:r>
              <a:rPr lang="en-US" sz="1000" dirty="0">
                <a:solidFill>
                  <a:srgbClr val="FF0000"/>
                </a:solidFill>
              </a:rPr>
              <a:t>[(</a:t>
            </a:r>
            <a:r>
              <a:rPr lang="en-US" sz="1000" dirty="0" err="1">
                <a:solidFill>
                  <a:srgbClr val="FF0000"/>
                </a:solidFill>
              </a:rPr>
              <a:t>y+j</a:t>
            </a:r>
            <a:r>
              <a:rPr lang="en-US" sz="1000" dirty="0">
                <a:solidFill>
                  <a:srgbClr val="FF0000"/>
                </a:solidFill>
              </a:rPr>
              <a:t>)*width+(</a:t>
            </a:r>
            <a:r>
              <a:rPr lang="en-US" sz="1000" dirty="0" err="1">
                <a:solidFill>
                  <a:srgbClr val="FF0000"/>
                </a:solidFill>
              </a:rPr>
              <a:t>x+i</a:t>
            </a:r>
            <a:r>
              <a:rPr lang="en-US" sz="1000" dirty="0">
                <a:solidFill>
                  <a:srgbClr val="FF0000"/>
                </a:solidFill>
              </a:rPr>
              <a:t>)] - 128.0f;</a:t>
            </a:r>
          </a:p>
          <a:p>
            <a:r>
              <a:rPr lang="en-US" sz="1000" dirty="0">
                <a:solidFill>
                  <a:srgbClr val="FF0000"/>
                </a:solidFill>
              </a:rPr>
              <a:t>                            </a:t>
            </a:r>
            <a:r>
              <a:rPr lang="en-US" sz="1000" dirty="0" err="1">
                <a:solidFill>
                  <a:srgbClr val="FF0000"/>
                </a:solidFill>
              </a:rPr>
              <a:t>dct</a:t>
            </a:r>
            <a:r>
              <a:rPr lang="en-US" sz="1000" dirty="0">
                <a:solidFill>
                  <a:srgbClr val="FF0000"/>
                </a:solidFill>
              </a:rPr>
              <a:t> += </a:t>
            </a:r>
            <a:r>
              <a:rPr lang="en-US" sz="1000" dirty="0" err="1">
                <a:solidFill>
                  <a:srgbClr val="FF0000"/>
                </a:solidFill>
              </a:rPr>
              <a:t>coeff</a:t>
            </a:r>
            <a:r>
              <a:rPr lang="en-US" sz="1000" dirty="0">
                <a:solidFill>
                  <a:srgbClr val="FF0000"/>
                </a:solidFill>
              </a:rPr>
              <a:t> * </a:t>
            </a:r>
            <a:r>
              <a:rPr lang="en-US" sz="1000" dirty="0" err="1">
                <a:solidFill>
                  <a:srgbClr val="FF0000"/>
                </a:solidFill>
              </a:rPr>
              <a:t>costable</a:t>
            </a:r>
            <a:r>
              <a:rPr lang="en-US" sz="1000" dirty="0">
                <a:solidFill>
                  <a:srgbClr val="FF0000"/>
                </a:solidFill>
              </a:rPr>
              <a:t>[</a:t>
            </a:r>
            <a:r>
              <a:rPr lang="en-US" sz="1000" dirty="0" err="1">
                <a:solidFill>
                  <a:srgbClr val="FF0000"/>
                </a:solidFill>
              </a:rPr>
              <a:t>i</a:t>
            </a:r>
            <a:r>
              <a:rPr lang="en-US" sz="1000" dirty="0">
                <a:solidFill>
                  <a:srgbClr val="FF0000"/>
                </a:solidFill>
              </a:rPr>
              <a:t>][u] * </a:t>
            </a:r>
            <a:r>
              <a:rPr lang="en-US" sz="1000" dirty="0" err="1">
                <a:solidFill>
                  <a:srgbClr val="FF0000"/>
                </a:solidFill>
              </a:rPr>
              <a:t>costable</a:t>
            </a:r>
            <a:r>
              <a:rPr lang="en-US" sz="1000" dirty="0">
                <a:solidFill>
                  <a:srgbClr val="FF0000"/>
                </a:solidFill>
              </a:rPr>
              <a:t>[j][v];</a:t>
            </a:r>
          </a:p>
          <a:p>
            <a:r>
              <a:rPr lang="en-US" sz="1000" dirty="0">
                <a:solidFill>
                  <a:srgbClr val="008000"/>
                </a:solidFill>
              </a:rPr>
              <a:t>                        }</a:t>
            </a:r>
          </a:p>
          <a:p>
            <a:endParaRPr lang="en-US" sz="1000" dirty="0">
              <a:solidFill>
                <a:srgbClr val="008000"/>
              </a:solidFill>
            </a:endParaRPr>
          </a:p>
          <a:p>
            <a:endParaRPr lang="en-US" sz="1000" dirty="0"/>
          </a:p>
          <a:p>
            <a:r>
              <a:rPr lang="en-US" sz="1000" dirty="0"/>
              <a:t>                    /* Scale according to normalizing function */</a:t>
            </a:r>
          </a:p>
          <a:p>
            <a:r>
              <a:rPr lang="en-US" sz="1000" dirty="0"/>
              <a:t>                    </a:t>
            </a:r>
            <a:r>
              <a:rPr lang="en-US" sz="1000" dirty="0" err="1"/>
              <a:t>dct</a:t>
            </a:r>
            <a:r>
              <a:rPr lang="en-US" sz="1000" dirty="0"/>
              <a:t> *= </a:t>
            </a:r>
            <a:r>
              <a:rPr lang="en-US" sz="1000" dirty="0" err="1"/>
              <a:t>dct_norm_table</a:t>
            </a:r>
            <a:r>
              <a:rPr lang="en-US" sz="1000" dirty="0"/>
              <a:t>[u][v];</a:t>
            </a:r>
            <a:br>
              <a:rPr lang="en-US" sz="1000" dirty="0"/>
            </a:br>
            <a:endParaRPr lang="en-US" sz="1000" dirty="0"/>
          </a:p>
          <a:p>
            <a:endParaRPr lang="en-US" sz="1000" dirty="0"/>
          </a:p>
          <a:p>
            <a:r>
              <a:rPr lang="en-US" sz="1000" dirty="0"/>
              <a:t>                    /* Quantization */</a:t>
            </a:r>
          </a:p>
          <a:p>
            <a:r>
              <a:rPr lang="en-US" sz="1000" dirty="0">
                <a:solidFill>
                  <a:srgbClr val="0000FF"/>
                </a:solidFill>
              </a:rPr>
              <a:t>                   </a:t>
            </a:r>
          </a:p>
          <a:p>
            <a:r>
              <a:rPr lang="en-US" sz="1000" dirty="0"/>
              <a:t>                }</a:t>
            </a:r>
          </a:p>
          <a:p>
            <a:r>
              <a:rPr lang="en-US" sz="1000" dirty="0"/>
              <a:t>            }</a:t>
            </a:r>
          </a:p>
          <a:p>
            <a:r>
              <a:rPr lang="en-US" sz="1000" dirty="0"/>
              <a:t>        }</a:t>
            </a:r>
          </a:p>
          <a:p>
            <a:r>
              <a:rPr lang="en-US" sz="1000" dirty="0"/>
              <a:t>    }</a:t>
            </a:r>
          </a:p>
          <a:p>
            <a:endParaRPr lang="en-US" sz="1000" dirty="0"/>
          </a:p>
        </p:txBody>
      </p:sp>
      <p:sp>
        <p:nvSpPr>
          <p:cNvPr id="38" name="Title 37"/>
          <p:cNvSpPr>
            <a:spLocks noGrp="1"/>
          </p:cNvSpPr>
          <p:nvPr>
            <p:ph type="title"/>
          </p:nvPr>
        </p:nvSpPr>
        <p:spPr/>
        <p:txBody>
          <a:bodyPr/>
          <a:lstStyle/>
          <a:p>
            <a:r>
              <a:rPr lang="en-US" dirty="0">
                <a:ea typeface="ＭＳ Ｐゴシック" charset="-128"/>
              </a:rPr>
              <a:t>DCT – Approach 5 – AVX entire row, add</a:t>
            </a:r>
            <a:endParaRPr lang="en-US" dirty="0"/>
          </a:p>
        </p:txBody>
      </p:sp>
      <p:pic>
        <p:nvPicPr>
          <p:cNvPr id="6" name="Picture 5"/>
          <p:cNvPicPr>
            <a:picLocks noChangeAspect="1"/>
          </p:cNvPicPr>
          <p:nvPr/>
        </p:nvPicPr>
        <p:blipFill>
          <a:blip r:embed="rId3"/>
          <a:stretch>
            <a:fillRect/>
          </a:stretch>
        </p:blipFill>
        <p:spPr>
          <a:xfrm>
            <a:off x="394801" y="810407"/>
            <a:ext cx="2453170" cy="2453170"/>
          </a:xfrm>
          <a:prstGeom prst="rect">
            <a:avLst/>
          </a:prstGeom>
        </p:spPr>
      </p:pic>
      <p:sp>
        <p:nvSpPr>
          <p:cNvPr id="99" name="Trapezoid 98"/>
          <p:cNvSpPr/>
          <p:nvPr/>
        </p:nvSpPr>
        <p:spPr bwMode="auto">
          <a:xfrm>
            <a:off x="288673" y="2770120"/>
            <a:ext cx="1760728" cy="838088"/>
          </a:xfrm>
          <a:prstGeom prst="trapezoid">
            <a:avLst>
              <a:gd name="adj" fmla="val 91268"/>
            </a:avLst>
          </a:prstGeom>
          <a:gradFill flip="none" rotWithShape="1">
            <a:gsLst>
              <a:gs pos="0">
                <a:srgbClr val="DDDDDD"/>
              </a:gs>
              <a:gs pos="100000">
                <a:schemeClr val="tx1">
                  <a:lumMod val="65000"/>
                  <a:lumOff val="35000"/>
                </a:schemeClr>
              </a:gs>
            </a:gsLst>
            <a:lin ang="16200000" scaled="0"/>
            <a:tileRect/>
          </a:gra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pic>
        <p:nvPicPr>
          <p:cNvPr id="100" name="Picture 99"/>
          <p:cNvPicPr>
            <a:picLocks noChangeAspect="1"/>
          </p:cNvPicPr>
          <p:nvPr/>
        </p:nvPicPr>
        <p:blipFill>
          <a:blip r:embed="rId3"/>
          <a:stretch>
            <a:fillRect/>
          </a:stretch>
        </p:blipFill>
        <p:spPr>
          <a:xfrm>
            <a:off x="104629" y="3705045"/>
            <a:ext cx="2173928" cy="2173928"/>
          </a:xfrm>
          <a:prstGeom prst="rect">
            <a:avLst/>
          </a:prstGeom>
        </p:spPr>
      </p:pic>
      <p:sp>
        <p:nvSpPr>
          <p:cNvPr id="43" name="Rectangle 42"/>
          <p:cNvSpPr/>
          <p:nvPr/>
        </p:nvSpPr>
        <p:spPr>
          <a:xfrm rot="1442178">
            <a:off x="8142064" y="81120"/>
            <a:ext cx="1164602" cy="276999"/>
          </a:xfrm>
          <a:prstGeom prst="rect">
            <a:avLst/>
          </a:prstGeom>
        </p:spPr>
        <p:txBody>
          <a:bodyPr wrap="none">
            <a:spAutoFit/>
          </a:bodyPr>
          <a:lstStyle/>
          <a:p>
            <a:r>
              <a:rPr lang="en-US" sz="1200" i="1" dirty="0">
                <a:solidFill>
                  <a:srgbClr val="008000"/>
                </a:solidFill>
              </a:rPr>
              <a:t>v-ph-dct2-avx</a:t>
            </a:r>
          </a:p>
        </p:txBody>
      </p:sp>
      <p:sp>
        <p:nvSpPr>
          <p:cNvPr id="55" name="TextBox 54"/>
          <p:cNvSpPr txBox="1"/>
          <p:nvPr/>
        </p:nvSpPr>
        <p:spPr>
          <a:xfrm>
            <a:off x="2241469" y="3976658"/>
            <a:ext cx="2595156" cy="261610"/>
          </a:xfrm>
          <a:prstGeom prst="rect">
            <a:avLst/>
          </a:prstGeom>
          <a:noFill/>
        </p:spPr>
        <p:txBody>
          <a:bodyPr wrap="none" rtlCol="0">
            <a:spAutoFit/>
          </a:bodyPr>
          <a:lstStyle/>
          <a:p>
            <a:r>
              <a:rPr lang="en-US" sz="1100" dirty="0" err="1"/>
              <a:t>dct</a:t>
            </a:r>
            <a:r>
              <a:rPr lang="en-US" sz="1100" dirty="0"/>
              <a:t> += </a:t>
            </a:r>
            <a:r>
              <a:rPr lang="en-US" sz="1100" dirty="0">
                <a:solidFill>
                  <a:srgbClr val="0000FF"/>
                </a:solidFill>
              </a:rPr>
              <a:t>a0</a:t>
            </a:r>
            <a:r>
              <a:rPr lang="en-US" sz="1100" dirty="0"/>
              <a:t>+</a:t>
            </a:r>
            <a:r>
              <a:rPr lang="en-US" sz="1100" dirty="0">
                <a:solidFill>
                  <a:srgbClr val="0000FF"/>
                </a:solidFill>
              </a:rPr>
              <a:t>a1</a:t>
            </a:r>
            <a:r>
              <a:rPr lang="en-US" sz="1100" dirty="0"/>
              <a:t>+</a:t>
            </a:r>
            <a:r>
              <a:rPr lang="en-US" sz="1100" dirty="0">
                <a:solidFill>
                  <a:srgbClr val="0000FF"/>
                </a:solidFill>
              </a:rPr>
              <a:t>a2</a:t>
            </a:r>
            <a:r>
              <a:rPr lang="en-US" sz="1100" dirty="0"/>
              <a:t>+</a:t>
            </a:r>
            <a:r>
              <a:rPr lang="en-US" sz="1100" dirty="0">
                <a:solidFill>
                  <a:srgbClr val="0000FF"/>
                </a:solidFill>
              </a:rPr>
              <a:t>a3</a:t>
            </a:r>
            <a:r>
              <a:rPr lang="en-US" sz="1100" dirty="0"/>
              <a:t>+</a:t>
            </a:r>
            <a:r>
              <a:rPr lang="en-US" sz="1100" dirty="0">
                <a:solidFill>
                  <a:srgbClr val="0000FF"/>
                </a:solidFill>
              </a:rPr>
              <a:t>a4</a:t>
            </a:r>
            <a:r>
              <a:rPr lang="en-US" sz="1100" dirty="0"/>
              <a:t>+</a:t>
            </a:r>
            <a:r>
              <a:rPr lang="en-US" sz="1100" dirty="0">
                <a:solidFill>
                  <a:srgbClr val="0000FF"/>
                </a:solidFill>
              </a:rPr>
              <a:t>a5</a:t>
            </a:r>
            <a:r>
              <a:rPr lang="en-US" sz="1100" dirty="0"/>
              <a:t>+</a:t>
            </a:r>
            <a:r>
              <a:rPr lang="en-US" sz="1100" dirty="0">
                <a:solidFill>
                  <a:srgbClr val="0000FF"/>
                </a:solidFill>
              </a:rPr>
              <a:t>a6</a:t>
            </a:r>
            <a:r>
              <a:rPr lang="en-US" sz="1100" dirty="0"/>
              <a:t>+</a:t>
            </a:r>
            <a:r>
              <a:rPr lang="en-US" sz="1100" dirty="0">
                <a:solidFill>
                  <a:srgbClr val="0000FF"/>
                </a:solidFill>
              </a:rPr>
              <a:t>a7</a:t>
            </a:r>
            <a:endParaRPr lang="en-US" sz="1100" dirty="0">
              <a:solidFill>
                <a:srgbClr val="FF0000"/>
              </a:solidFill>
            </a:endParaRPr>
          </a:p>
        </p:txBody>
      </p:sp>
      <p:sp>
        <p:nvSpPr>
          <p:cNvPr id="59" name="TextBox 58"/>
          <p:cNvSpPr txBox="1"/>
          <p:nvPr/>
        </p:nvSpPr>
        <p:spPr>
          <a:xfrm>
            <a:off x="2241469" y="4239423"/>
            <a:ext cx="2595156" cy="261610"/>
          </a:xfrm>
          <a:prstGeom prst="rect">
            <a:avLst/>
          </a:prstGeom>
          <a:noFill/>
        </p:spPr>
        <p:txBody>
          <a:bodyPr wrap="none" rtlCol="0">
            <a:spAutoFit/>
          </a:bodyPr>
          <a:lstStyle/>
          <a:p>
            <a:r>
              <a:rPr lang="en-US" sz="1100" dirty="0" err="1"/>
              <a:t>dct</a:t>
            </a:r>
            <a:r>
              <a:rPr lang="en-US" sz="1100" dirty="0"/>
              <a:t> += </a:t>
            </a:r>
            <a:r>
              <a:rPr lang="en-US" sz="1100" dirty="0">
                <a:solidFill>
                  <a:srgbClr val="0000FF"/>
                </a:solidFill>
              </a:rPr>
              <a:t>a0</a:t>
            </a:r>
            <a:r>
              <a:rPr lang="en-US" sz="1100" dirty="0"/>
              <a:t>+</a:t>
            </a:r>
            <a:r>
              <a:rPr lang="en-US" sz="1100" dirty="0">
                <a:solidFill>
                  <a:srgbClr val="0000FF"/>
                </a:solidFill>
              </a:rPr>
              <a:t>a1</a:t>
            </a:r>
            <a:r>
              <a:rPr lang="en-US" sz="1100" dirty="0"/>
              <a:t>+</a:t>
            </a:r>
            <a:r>
              <a:rPr lang="en-US" sz="1100" dirty="0">
                <a:solidFill>
                  <a:srgbClr val="0000FF"/>
                </a:solidFill>
              </a:rPr>
              <a:t>a2</a:t>
            </a:r>
            <a:r>
              <a:rPr lang="en-US" sz="1100" dirty="0"/>
              <a:t>+</a:t>
            </a:r>
            <a:r>
              <a:rPr lang="en-US" sz="1100" dirty="0">
                <a:solidFill>
                  <a:srgbClr val="0000FF"/>
                </a:solidFill>
              </a:rPr>
              <a:t>a3</a:t>
            </a:r>
            <a:r>
              <a:rPr lang="en-US" sz="1100" dirty="0"/>
              <a:t>+</a:t>
            </a:r>
            <a:r>
              <a:rPr lang="en-US" sz="1100" dirty="0">
                <a:solidFill>
                  <a:srgbClr val="0000FF"/>
                </a:solidFill>
              </a:rPr>
              <a:t>a4</a:t>
            </a:r>
            <a:r>
              <a:rPr lang="en-US" sz="1100" dirty="0"/>
              <a:t>+</a:t>
            </a:r>
            <a:r>
              <a:rPr lang="en-US" sz="1100" dirty="0">
                <a:solidFill>
                  <a:srgbClr val="0000FF"/>
                </a:solidFill>
              </a:rPr>
              <a:t>a5</a:t>
            </a:r>
            <a:r>
              <a:rPr lang="en-US" sz="1100" dirty="0"/>
              <a:t>+</a:t>
            </a:r>
            <a:r>
              <a:rPr lang="en-US" sz="1100" dirty="0">
                <a:solidFill>
                  <a:srgbClr val="0000FF"/>
                </a:solidFill>
              </a:rPr>
              <a:t>a6</a:t>
            </a:r>
            <a:r>
              <a:rPr lang="en-US" sz="1100" dirty="0"/>
              <a:t>+</a:t>
            </a:r>
            <a:r>
              <a:rPr lang="en-US" sz="1100" dirty="0">
                <a:solidFill>
                  <a:srgbClr val="0000FF"/>
                </a:solidFill>
              </a:rPr>
              <a:t>a7</a:t>
            </a:r>
            <a:endParaRPr lang="en-US" sz="1100" dirty="0">
              <a:solidFill>
                <a:srgbClr val="FF0000"/>
              </a:solidFill>
            </a:endParaRPr>
          </a:p>
        </p:txBody>
      </p:sp>
      <p:sp>
        <p:nvSpPr>
          <p:cNvPr id="63" name="TextBox 62"/>
          <p:cNvSpPr txBox="1"/>
          <p:nvPr/>
        </p:nvSpPr>
        <p:spPr>
          <a:xfrm>
            <a:off x="2241469" y="4513044"/>
            <a:ext cx="2595156" cy="261610"/>
          </a:xfrm>
          <a:prstGeom prst="rect">
            <a:avLst/>
          </a:prstGeom>
          <a:noFill/>
        </p:spPr>
        <p:txBody>
          <a:bodyPr wrap="none" rtlCol="0">
            <a:spAutoFit/>
          </a:bodyPr>
          <a:lstStyle/>
          <a:p>
            <a:r>
              <a:rPr lang="en-US" sz="1100" dirty="0" err="1"/>
              <a:t>dct</a:t>
            </a:r>
            <a:r>
              <a:rPr lang="en-US" sz="1100" dirty="0"/>
              <a:t> += </a:t>
            </a:r>
            <a:r>
              <a:rPr lang="en-US" sz="1100" dirty="0">
                <a:solidFill>
                  <a:srgbClr val="0000FF"/>
                </a:solidFill>
              </a:rPr>
              <a:t>a0</a:t>
            </a:r>
            <a:r>
              <a:rPr lang="en-US" sz="1100" dirty="0"/>
              <a:t>+</a:t>
            </a:r>
            <a:r>
              <a:rPr lang="en-US" sz="1100" dirty="0">
                <a:solidFill>
                  <a:srgbClr val="0000FF"/>
                </a:solidFill>
              </a:rPr>
              <a:t>a1</a:t>
            </a:r>
            <a:r>
              <a:rPr lang="en-US" sz="1100" dirty="0"/>
              <a:t>+</a:t>
            </a:r>
            <a:r>
              <a:rPr lang="en-US" sz="1100" dirty="0">
                <a:solidFill>
                  <a:srgbClr val="0000FF"/>
                </a:solidFill>
              </a:rPr>
              <a:t>a2</a:t>
            </a:r>
            <a:r>
              <a:rPr lang="en-US" sz="1100" dirty="0"/>
              <a:t>+</a:t>
            </a:r>
            <a:r>
              <a:rPr lang="en-US" sz="1100" dirty="0">
                <a:solidFill>
                  <a:srgbClr val="0000FF"/>
                </a:solidFill>
              </a:rPr>
              <a:t>a3</a:t>
            </a:r>
            <a:r>
              <a:rPr lang="en-US" sz="1100" dirty="0"/>
              <a:t>+</a:t>
            </a:r>
            <a:r>
              <a:rPr lang="en-US" sz="1100" dirty="0">
                <a:solidFill>
                  <a:srgbClr val="0000FF"/>
                </a:solidFill>
              </a:rPr>
              <a:t>a4</a:t>
            </a:r>
            <a:r>
              <a:rPr lang="en-US" sz="1100" dirty="0"/>
              <a:t>+</a:t>
            </a:r>
            <a:r>
              <a:rPr lang="en-US" sz="1100" dirty="0">
                <a:solidFill>
                  <a:srgbClr val="0000FF"/>
                </a:solidFill>
              </a:rPr>
              <a:t>a5</a:t>
            </a:r>
            <a:r>
              <a:rPr lang="en-US" sz="1100" dirty="0"/>
              <a:t>+</a:t>
            </a:r>
            <a:r>
              <a:rPr lang="en-US" sz="1100" dirty="0">
                <a:solidFill>
                  <a:srgbClr val="0000FF"/>
                </a:solidFill>
              </a:rPr>
              <a:t>a6</a:t>
            </a:r>
            <a:r>
              <a:rPr lang="en-US" sz="1100" dirty="0"/>
              <a:t>+</a:t>
            </a:r>
            <a:r>
              <a:rPr lang="en-US" sz="1100" dirty="0">
                <a:solidFill>
                  <a:srgbClr val="0000FF"/>
                </a:solidFill>
              </a:rPr>
              <a:t>a7</a:t>
            </a:r>
            <a:endParaRPr lang="en-US" sz="1100" dirty="0">
              <a:solidFill>
                <a:srgbClr val="FF0000"/>
              </a:solidFill>
            </a:endParaRPr>
          </a:p>
        </p:txBody>
      </p:sp>
      <p:sp>
        <p:nvSpPr>
          <p:cNvPr id="67" name="TextBox 66"/>
          <p:cNvSpPr txBox="1"/>
          <p:nvPr/>
        </p:nvSpPr>
        <p:spPr>
          <a:xfrm>
            <a:off x="2241469" y="4786665"/>
            <a:ext cx="2595156" cy="261610"/>
          </a:xfrm>
          <a:prstGeom prst="rect">
            <a:avLst/>
          </a:prstGeom>
          <a:noFill/>
        </p:spPr>
        <p:txBody>
          <a:bodyPr wrap="none" rtlCol="0">
            <a:spAutoFit/>
          </a:bodyPr>
          <a:lstStyle/>
          <a:p>
            <a:r>
              <a:rPr lang="en-US" sz="1100" dirty="0" err="1"/>
              <a:t>dct</a:t>
            </a:r>
            <a:r>
              <a:rPr lang="en-US" sz="1100" dirty="0"/>
              <a:t> += </a:t>
            </a:r>
            <a:r>
              <a:rPr lang="en-US" sz="1100" dirty="0">
                <a:solidFill>
                  <a:srgbClr val="0000FF"/>
                </a:solidFill>
              </a:rPr>
              <a:t>a0</a:t>
            </a:r>
            <a:r>
              <a:rPr lang="en-US" sz="1100" dirty="0"/>
              <a:t>+</a:t>
            </a:r>
            <a:r>
              <a:rPr lang="en-US" sz="1100" dirty="0">
                <a:solidFill>
                  <a:srgbClr val="0000FF"/>
                </a:solidFill>
              </a:rPr>
              <a:t>a1</a:t>
            </a:r>
            <a:r>
              <a:rPr lang="en-US" sz="1100" dirty="0"/>
              <a:t>+</a:t>
            </a:r>
            <a:r>
              <a:rPr lang="en-US" sz="1100" dirty="0">
                <a:solidFill>
                  <a:srgbClr val="0000FF"/>
                </a:solidFill>
              </a:rPr>
              <a:t>a2</a:t>
            </a:r>
            <a:r>
              <a:rPr lang="en-US" sz="1100" dirty="0"/>
              <a:t>+</a:t>
            </a:r>
            <a:r>
              <a:rPr lang="en-US" sz="1100" dirty="0">
                <a:solidFill>
                  <a:srgbClr val="0000FF"/>
                </a:solidFill>
              </a:rPr>
              <a:t>a3</a:t>
            </a:r>
            <a:r>
              <a:rPr lang="en-US" sz="1100" dirty="0"/>
              <a:t>+</a:t>
            </a:r>
            <a:r>
              <a:rPr lang="en-US" sz="1100" dirty="0">
                <a:solidFill>
                  <a:srgbClr val="0000FF"/>
                </a:solidFill>
              </a:rPr>
              <a:t>a4</a:t>
            </a:r>
            <a:r>
              <a:rPr lang="en-US" sz="1100" dirty="0"/>
              <a:t>+</a:t>
            </a:r>
            <a:r>
              <a:rPr lang="en-US" sz="1100" dirty="0">
                <a:solidFill>
                  <a:srgbClr val="0000FF"/>
                </a:solidFill>
              </a:rPr>
              <a:t>a5</a:t>
            </a:r>
            <a:r>
              <a:rPr lang="en-US" sz="1100" dirty="0"/>
              <a:t>+</a:t>
            </a:r>
            <a:r>
              <a:rPr lang="en-US" sz="1100" dirty="0">
                <a:solidFill>
                  <a:srgbClr val="0000FF"/>
                </a:solidFill>
              </a:rPr>
              <a:t>a6</a:t>
            </a:r>
            <a:r>
              <a:rPr lang="en-US" sz="1100" dirty="0"/>
              <a:t>+</a:t>
            </a:r>
            <a:r>
              <a:rPr lang="en-US" sz="1100" dirty="0">
                <a:solidFill>
                  <a:srgbClr val="0000FF"/>
                </a:solidFill>
              </a:rPr>
              <a:t>a7</a:t>
            </a:r>
            <a:endParaRPr lang="en-US" sz="1100" dirty="0">
              <a:solidFill>
                <a:srgbClr val="FF0000"/>
              </a:solidFill>
            </a:endParaRPr>
          </a:p>
        </p:txBody>
      </p:sp>
      <p:sp>
        <p:nvSpPr>
          <p:cNvPr id="71" name="TextBox 70"/>
          <p:cNvSpPr txBox="1"/>
          <p:nvPr/>
        </p:nvSpPr>
        <p:spPr>
          <a:xfrm>
            <a:off x="2241469" y="5060286"/>
            <a:ext cx="2595156" cy="261610"/>
          </a:xfrm>
          <a:prstGeom prst="rect">
            <a:avLst/>
          </a:prstGeom>
          <a:noFill/>
        </p:spPr>
        <p:txBody>
          <a:bodyPr wrap="none" rtlCol="0">
            <a:spAutoFit/>
          </a:bodyPr>
          <a:lstStyle/>
          <a:p>
            <a:r>
              <a:rPr lang="en-US" sz="1100" dirty="0" err="1"/>
              <a:t>dct</a:t>
            </a:r>
            <a:r>
              <a:rPr lang="en-US" sz="1100" dirty="0"/>
              <a:t> += </a:t>
            </a:r>
            <a:r>
              <a:rPr lang="en-US" sz="1100" dirty="0">
                <a:solidFill>
                  <a:srgbClr val="0000FF"/>
                </a:solidFill>
              </a:rPr>
              <a:t>a0</a:t>
            </a:r>
            <a:r>
              <a:rPr lang="en-US" sz="1100" dirty="0"/>
              <a:t>+</a:t>
            </a:r>
            <a:r>
              <a:rPr lang="en-US" sz="1100" dirty="0">
                <a:solidFill>
                  <a:srgbClr val="0000FF"/>
                </a:solidFill>
              </a:rPr>
              <a:t>a1</a:t>
            </a:r>
            <a:r>
              <a:rPr lang="en-US" sz="1100" dirty="0"/>
              <a:t>+</a:t>
            </a:r>
            <a:r>
              <a:rPr lang="en-US" sz="1100" dirty="0">
                <a:solidFill>
                  <a:srgbClr val="0000FF"/>
                </a:solidFill>
              </a:rPr>
              <a:t>a2</a:t>
            </a:r>
            <a:r>
              <a:rPr lang="en-US" sz="1100" dirty="0"/>
              <a:t>+</a:t>
            </a:r>
            <a:r>
              <a:rPr lang="en-US" sz="1100" dirty="0">
                <a:solidFill>
                  <a:srgbClr val="0000FF"/>
                </a:solidFill>
              </a:rPr>
              <a:t>a3</a:t>
            </a:r>
            <a:r>
              <a:rPr lang="en-US" sz="1100" dirty="0"/>
              <a:t>+</a:t>
            </a:r>
            <a:r>
              <a:rPr lang="en-US" sz="1100" dirty="0">
                <a:solidFill>
                  <a:srgbClr val="0000FF"/>
                </a:solidFill>
              </a:rPr>
              <a:t>a4</a:t>
            </a:r>
            <a:r>
              <a:rPr lang="en-US" sz="1100" dirty="0"/>
              <a:t>+</a:t>
            </a:r>
            <a:r>
              <a:rPr lang="en-US" sz="1100" dirty="0">
                <a:solidFill>
                  <a:srgbClr val="0000FF"/>
                </a:solidFill>
              </a:rPr>
              <a:t>a5</a:t>
            </a:r>
            <a:r>
              <a:rPr lang="en-US" sz="1100" dirty="0"/>
              <a:t>+</a:t>
            </a:r>
            <a:r>
              <a:rPr lang="en-US" sz="1100" dirty="0">
                <a:solidFill>
                  <a:srgbClr val="0000FF"/>
                </a:solidFill>
              </a:rPr>
              <a:t>a6</a:t>
            </a:r>
            <a:r>
              <a:rPr lang="en-US" sz="1100" dirty="0"/>
              <a:t>+</a:t>
            </a:r>
            <a:r>
              <a:rPr lang="en-US" sz="1100" dirty="0">
                <a:solidFill>
                  <a:srgbClr val="0000FF"/>
                </a:solidFill>
              </a:rPr>
              <a:t>a7</a:t>
            </a:r>
            <a:endParaRPr lang="en-US" sz="1100" dirty="0">
              <a:solidFill>
                <a:srgbClr val="FF0000"/>
              </a:solidFill>
            </a:endParaRPr>
          </a:p>
        </p:txBody>
      </p:sp>
      <p:sp>
        <p:nvSpPr>
          <p:cNvPr id="75" name="TextBox 74"/>
          <p:cNvSpPr txBox="1"/>
          <p:nvPr/>
        </p:nvSpPr>
        <p:spPr>
          <a:xfrm>
            <a:off x="2241469" y="5333907"/>
            <a:ext cx="2595156" cy="261610"/>
          </a:xfrm>
          <a:prstGeom prst="rect">
            <a:avLst/>
          </a:prstGeom>
          <a:noFill/>
        </p:spPr>
        <p:txBody>
          <a:bodyPr wrap="none" rtlCol="0">
            <a:spAutoFit/>
          </a:bodyPr>
          <a:lstStyle/>
          <a:p>
            <a:r>
              <a:rPr lang="en-US" sz="1100" dirty="0" err="1"/>
              <a:t>dct</a:t>
            </a:r>
            <a:r>
              <a:rPr lang="en-US" sz="1100" dirty="0"/>
              <a:t> += </a:t>
            </a:r>
            <a:r>
              <a:rPr lang="en-US" sz="1100" dirty="0">
                <a:solidFill>
                  <a:srgbClr val="0000FF"/>
                </a:solidFill>
              </a:rPr>
              <a:t>a0</a:t>
            </a:r>
            <a:r>
              <a:rPr lang="en-US" sz="1100" dirty="0"/>
              <a:t>+</a:t>
            </a:r>
            <a:r>
              <a:rPr lang="en-US" sz="1100" dirty="0">
                <a:solidFill>
                  <a:srgbClr val="0000FF"/>
                </a:solidFill>
              </a:rPr>
              <a:t>a1</a:t>
            </a:r>
            <a:r>
              <a:rPr lang="en-US" sz="1100" dirty="0"/>
              <a:t>+</a:t>
            </a:r>
            <a:r>
              <a:rPr lang="en-US" sz="1100" dirty="0">
                <a:solidFill>
                  <a:srgbClr val="0000FF"/>
                </a:solidFill>
              </a:rPr>
              <a:t>a2</a:t>
            </a:r>
            <a:r>
              <a:rPr lang="en-US" sz="1100" dirty="0"/>
              <a:t>+</a:t>
            </a:r>
            <a:r>
              <a:rPr lang="en-US" sz="1100" dirty="0">
                <a:solidFill>
                  <a:srgbClr val="0000FF"/>
                </a:solidFill>
              </a:rPr>
              <a:t>a3</a:t>
            </a:r>
            <a:r>
              <a:rPr lang="en-US" sz="1100" dirty="0"/>
              <a:t>+</a:t>
            </a:r>
            <a:r>
              <a:rPr lang="en-US" sz="1100" dirty="0">
                <a:solidFill>
                  <a:srgbClr val="0000FF"/>
                </a:solidFill>
              </a:rPr>
              <a:t>a4</a:t>
            </a:r>
            <a:r>
              <a:rPr lang="en-US" sz="1100" dirty="0"/>
              <a:t>+</a:t>
            </a:r>
            <a:r>
              <a:rPr lang="en-US" sz="1100" dirty="0">
                <a:solidFill>
                  <a:srgbClr val="0000FF"/>
                </a:solidFill>
              </a:rPr>
              <a:t>a5</a:t>
            </a:r>
            <a:r>
              <a:rPr lang="en-US" sz="1100" dirty="0"/>
              <a:t>+</a:t>
            </a:r>
            <a:r>
              <a:rPr lang="en-US" sz="1100" dirty="0">
                <a:solidFill>
                  <a:srgbClr val="0000FF"/>
                </a:solidFill>
              </a:rPr>
              <a:t>a6</a:t>
            </a:r>
            <a:r>
              <a:rPr lang="en-US" sz="1100" dirty="0"/>
              <a:t>+</a:t>
            </a:r>
            <a:r>
              <a:rPr lang="en-US" sz="1100" dirty="0">
                <a:solidFill>
                  <a:srgbClr val="0000FF"/>
                </a:solidFill>
              </a:rPr>
              <a:t>a7</a:t>
            </a:r>
            <a:endParaRPr lang="en-US" sz="1100" dirty="0">
              <a:solidFill>
                <a:srgbClr val="FF0000"/>
              </a:solidFill>
            </a:endParaRPr>
          </a:p>
        </p:txBody>
      </p:sp>
      <p:sp>
        <p:nvSpPr>
          <p:cNvPr id="79" name="TextBox 78"/>
          <p:cNvSpPr txBox="1"/>
          <p:nvPr/>
        </p:nvSpPr>
        <p:spPr>
          <a:xfrm>
            <a:off x="2241469" y="5607525"/>
            <a:ext cx="2595156" cy="261610"/>
          </a:xfrm>
          <a:prstGeom prst="rect">
            <a:avLst/>
          </a:prstGeom>
          <a:noFill/>
        </p:spPr>
        <p:txBody>
          <a:bodyPr wrap="none" rtlCol="0">
            <a:spAutoFit/>
          </a:bodyPr>
          <a:lstStyle/>
          <a:p>
            <a:r>
              <a:rPr lang="en-US" sz="1100" dirty="0" err="1"/>
              <a:t>dct</a:t>
            </a:r>
            <a:r>
              <a:rPr lang="en-US" sz="1100" dirty="0"/>
              <a:t> += </a:t>
            </a:r>
            <a:r>
              <a:rPr lang="en-US" sz="1100" dirty="0">
                <a:solidFill>
                  <a:srgbClr val="0000FF"/>
                </a:solidFill>
              </a:rPr>
              <a:t>a0</a:t>
            </a:r>
            <a:r>
              <a:rPr lang="en-US" sz="1100" dirty="0"/>
              <a:t>+</a:t>
            </a:r>
            <a:r>
              <a:rPr lang="en-US" sz="1100" dirty="0">
                <a:solidFill>
                  <a:srgbClr val="0000FF"/>
                </a:solidFill>
              </a:rPr>
              <a:t>a1</a:t>
            </a:r>
            <a:r>
              <a:rPr lang="en-US" sz="1100" dirty="0"/>
              <a:t>+</a:t>
            </a:r>
            <a:r>
              <a:rPr lang="en-US" sz="1100" dirty="0">
                <a:solidFill>
                  <a:srgbClr val="0000FF"/>
                </a:solidFill>
              </a:rPr>
              <a:t>a2</a:t>
            </a:r>
            <a:r>
              <a:rPr lang="en-US" sz="1100" dirty="0"/>
              <a:t>+</a:t>
            </a:r>
            <a:r>
              <a:rPr lang="en-US" sz="1100" dirty="0">
                <a:solidFill>
                  <a:srgbClr val="0000FF"/>
                </a:solidFill>
              </a:rPr>
              <a:t>a3</a:t>
            </a:r>
            <a:r>
              <a:rPr lang="en-US" sz="1100" dirty="0"/>
              <a:t>+</a:t>
            </a:r>
            <a:r>
              <a:rPr lang="en-US" sz="1100" dirty="0">
                <a:solidFill>
                  <a:srgbClr val="0000FF"/>
                </a:solidFill>
              </a:rPr>
              <a:t>a4</a:t>
            </a:r>
            <a:r>
              <a:rPr lang="en-US" sz="1100" dirty="0"/>
              <a:t>+</a:t>
            </a:r>
            <a:r>
              <a:rPr lang="en-US" sz="1100" dirty="0">
                <a:solidFill>
                  <a:srgbClr val="0000FF"/>
                </a:solidFill>
              </a:rPr>
              <a:t>a5</a:t>
            </a:r>
            <a:r>
              <a:rPr lang="en-US" sz="1100" dirty="0"/>
              <a:t>+</a:t>
            </a:r>
            <a:r>
              <a:rPr lang="en-US" sz="1100" dirty="0">
                <a:solidFill>
                  <a:srgbClr val="0000FF"/>
                </a:solidFill>
              </a:rPr>
              <a:t>a6</a:t>
            </a:r>
            <a:r>
              <a:rPr lang="en-US" sz="1100" dirty="0"/>
              <a:t>+</a:t>
            </a:r>
            <a:r>
              <a:rPr lang="en-US" sz="1100" dirty="0">
                <a:solidFill>
                  <a:srgbClr val="0000FF"/>
                </a:solidFill>
              </a:rPr>
              <a:t>a7</a:t>
            </a:r>
            <a:endParaRPr lang="en-US" sz="1100" dirty="0">
              <a:solidFill>
                <a:srgbClr val="FF0000"/>
              </a:solidFill>
            </a:endParaRPr>
          </a:p>
        </p:txBody>
      </p:sp>
      <p:sp>
        <p:nvSpPr>
          <p:cNvPr id="47" name="TextBox 46"/>
          <p:cNvSpPr txBox="1"/>
          <p:nvPr/>
        </p:nvSpPr>
        <p:spPr>
          <a:xfrm>
            <a:off x="2241899" y="3705674"/>
            <a:ext cx="2595156" cy="261610"/>
          </a:xfrm>
          <a:prstGeom prst="rect">
            <a:avLst/>
          </a:prstGeom>
          <a:noFill/>
        </p:spPr>
        <p:txBody>
          <a:bodyPr wrap="none" rtlCol="0">
            <a:spAutoFit/>
          </a:bodyPr>
          <a:lstStyle/>
          <a:p>
            <a:r>
              <a:rPr lang="en-US" sz="1100" dirty="0" err="1"/>
              <a:t>dct</a:t>
            </a:r>
            <a:r>
              <a:rPr lang="en-US" sz="1100" dirty="0"/>
              <a:t> += </a:t>
            </a:r>
            <a:r>
              <a:rPr lang="en-US" sz="1100" dirty="0">
                <a:solidFill>
                  <a:srgbClr val="0000FF"/>
                </a:solidFill>
              </a:rPr>
              <a:t>a0</a:t>
            </a:r>
            <a:r>
              <a:rPr lang="en-US" sz="1100" dirty="0"/>
              <a:t>+</a:t>
            </a:r>
            <a:r>
              <a:rPr lang="en-US" sz="1100" dirty="0">
                <a:solidFill>
                  <a:srgbClr val="0000FF"/>
                </a:solidFill>
              </a:rPr>
              <a:t>a1</a:t>
            </a:r>
            <a:r>
              <a:rPr lang="en-US" sz="1100" dirty="0"/>
              <a:t>+</a:t>
            </a:r>
            <a:r>
              <a:rPr lang="en-US" sz="1100" dirty="0">
                <a:solidFill>
                  <a:srgbClr val="0000FF"/>
                </a:solidFill>
              </a:rPr>
              <a:t>a2</a:t>
            </a:r>
            <a:r>
              <a:rPr lang="en-US" sz="1100" dirty="0"/>
              <a:t>+</a:t>
            </a:r>
            <a:r>
              <a:rPr lang="en-US" sz="1100" dirty="0">
                <a:solidFill>
                  <a:srgbClr val="0000FF"/>
                </a:solidFill>
              </a:rPr>
              <a:t>a3</a:t>
            </a:r>
            <a:r>
              <a:rPr lang="en-US" sz="1100" dirty="0"/>
              <a:t>+</a:t>
            </a:r>
            <a:r>
              <a:rPr lang="en-US" sz="1100" dirty="0">
                <a:solidFill>
                  <a:srgbClr val="0000FF"/>
                </a:solidFill>
              </a:rPr>
              <a:t>a4</a:t>
            </a:r>
            <a:r>
              <a:rPr lang="en-US" sz="1100" dirty="0"/>
              <a:t>+</a:t>
            </a:r>
            <a:r>
              <a:rPr lang="en-US" sz="1100" dirty="0">
                <a:solidFill>
                  <a:srgbClr val="0000FF"/>
                </a:solidFill>
              </a:rPr>
              <a:t>a5</a:t>
            </a:r>
            <a:r>
              <a:rPr lang="en-US" sz="1100" dirty="0"/>
              <a:t>+</a:t>
            </a:r>
            <a:r>
              <a:rPr lang="en-US" sz="1100" dirty="0">
                <a:solidFill>
                  <a:srgbClr val="0000FF"/>
                </a:solidFill>
              </a:rPr>
              <a:t>a6</a:t>
            </a:r>
            <a:r>
              <a:rPr lang="en-US" sz="1100" dirty="0"/>
              <a:t>+</a:t>
            </a:r>
            <a:r>
              <a:rPr lang="en-US" sz="1100" dirty="0">
                <a:solidFill>
                  <a:srgbClr val="0000FF"/>
                </a:solidFill>
              </a:rPr>
              <a:t>a7</a:t>
            </a:r>
            <a:endParaRPr lang="en-US" sz="1100" dirty="0">
              <a:solidFill>
                <a:srgbClr val="FF0000"/>
              </a:solidFill>
            </a:endParaRPr>
          </a:p>
        </p:txBody>
      </p:sp>
      <p:sp>
        <p:nvSpPr>
          <p:cNvPr id="5" name="Rectangle 4"/>
          <p:cNvSpPr/>
          <p:nvPr/>
        </p:nvSpPr>
        <p:spPr bwMode="auto">
          <a:xfrm>
            <a:off x="2789741" y="3647468"/>
            <a:ext cx="184535" cy="2355657"/>
          </a:xfrm>
          <a:prstGeom prst="rect">
            <a:avLst/>
          </a:prstGeom>
          <a:solidFill>
            <a:srgbClr val="FF6600">
              <a:alpha val="32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49" name="Rectangle 48"/>
          <p:cNvSpPr/>
          <p:nvPr/>
        </p:nvSpPr>
        <p:spPr bwMode="auto">
          <a:xfrm>
            <a:off x="3039652" y="3647468"/>
            <a:ext cx="184535" cy="2355657"/>
          </a:xfrm>
          <a:prstGeom prst="rect">
            <a:avLst/>
          </a:prstGeom>
          <a:solidFill>
            <a:srgbClr val="3366FF">
              <a:alpha val="32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50" name="Rectangle 49"/>
          <p:cNvSpPr/>
          <p:nvPr/>
        </p:nvSpPr>
        <p:spPr bwMode="auto">
          <a:xfrm>
            <a:off x="3289563" y="3647468"/>
            <a:ext cx="184535" cy="2355657"/>
          </a:xfrm>
          <a:prstGeom prst="rect">
            <a:avLst/>
          </a:prstGeom>
          <a:solidFill>
            <a:srgbClr val="FF6600">
              <a:alpha val="32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51" name="Rectangle 50"/>
          <p:cNvSpPr/>
          <p:nvPr/>
        </p:nvSpPr>
        <p:spPr bwMode="auto">
          <a:xfrm>
            <a:off x="3539474" y="3647468"/>
            <a:ext cx="184535" cy="2355657"/>
          </a:xfrm>
          <a:prstGeom prst="rect">
            <a:avLst/>
          </a:prstGeom>
          <a:solidFill>
            <a:srgbClr val="3366FF">
              <a:alpha val="32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52" name="Rectangle 51"/>
          <p:cNvSpPr/>
          <p:nvPr/>
        </p:nvSpPr>
        <p:spPr bwMode="auto">
          <a:xfrm>
            <a:off x="3789385" y="3647468"/>
            <a:ext cx="184535" cy="2355657"/>
          </a:xfrm>
          <a:prstGeom prst="rect">
            <a:avLst/>
          </a:prstGeom>
          <a:solidFill>
            <a:srgbClr val="FF6600">
              <a:alpha val="32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53" name="Rectangle 52"/>
          <p:cNvSpPr/>
          <p:nvPr/>
        </p:nvSpPr>
        <p:spPr bwMode="auto">
          <a:xfrm>
            <a:off x="4039296" y="3647468"/>
            <a:ext cx="184535" cy="2355657"/>
          </a:xfrm>
          <a:prstGeom prst="rect">
            <a:avLst/>
          </a:prstGeom>
          <a:solidFill>
            <a:srgbClr val="3366FF">
              <a:alpha val="32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81" name="Rectangle 80"/>
          <p:cNvSpPr/>
          <p:nvPr/>
        </p:nvSpPr>
        <p:spPr bwMode="auto">
          <a:xfrm>
            <a:off x="4539119" y="3647468"/>
            <a:ext cx="184535" cy="2355657"/>
          </a:xfrm>
          <a:prstGeom prst="rect">
            <a:avLst/>
          </a:prstGeom>
          <a:solidFill>
            <a:srgbClr val="3366FF">
              <a:alpha val="32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82" name="Rectangle 81"/>
          <p:cNvSpPr/>
          <p:nvPr/>
        </p:nvSpPr>
        <p:spPr bwMode="auto">
          <a:xfrm>
            <a:off x="4289207" y="3647468"/>
            <a:ext cx="184535" cy="2355657"/>
          </a:xfrm>
          <a:prstGeom prst="rect">
            <a:avLst/>
          </a:prstGeom>
          <a:solidFill>
            <a:srgbClr val="FF6600">
              <a:alpha val="32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83" name="TextBox 82"/>
          <p:cNvSpPr txBox="1"/>
          <p:nvPr/>
        </p:nvSpPr>
        <p:spPr>
          <a:xfrm>
            <a:off x="2220189" y="6118173"/>
            <a:ext cx="3105344" cy="261610"/>
          </a:xfrm>
          <a:prstGeom prst="rect">
            <a:avLst/>
          </a:prstGeom>
          <a:noFill/>
        </p:spPr>
        <p:txBody>
          <a:bodyPr wrap="none" rtlCol="0">
            <a:spAutoFit/>
          </a:bodyPr>
          <a:lstStyle/>
          <a:p>
            <a:r>
              <a:rPr lang="en-US" sz="1100" b="1" dirty="0" err="1"/>
              <a:t>dct</a:t>
            </a:r>
            <a:r>
              <a:rPr lang="en-US" sz="1100" dirty="0"/>
              <a:t> += </a:t>
            </a:r>
            <a:r>
              <a:rPr lang="en-US" sz="1100" dirty="0" err="1"/>
              <a:t>dct_vec</a:t>
            </a:r>
            <a:r>
              <a:rPr lang="en-US" sz="1100" dirty="0"/>
              <a:t>[</a:t>
            </a:r>
            <a:r>
              <a:rPr lang="en-US" sz="1100" dirty="0">
                <a:solidFill>
                  <a:srgbClr val="0000FF"/>
                </a:solidFill>
              </a:rPr>
              <a:t>0</a:t>
            </a:r>
            <a:r>
              <a:rPr lang="en-US" sz="1100" dirty="0"/>
              <a:t>]+</a:t>
            </a:r>
            <a:r>
              <a:rPr lang="en-US" sz="1100" dirty="0" err="1"/>
              <a:t>dct_vec</a:t>
            </a:r>
            <a:r>
              <a:rPr lang="en-US" sz="1100" dirty="0"/>
              <a:t>[</a:t>
            </a:r>
            <a:r>
              <a:rPr lang="en-US" sz="1100" dirty="0">
                <a:solidFill>
                  <a:srgbClr val="0000FF"/>
                </a:solidFill>
              </a:rPr>
              <a:t>0</a:t>
            </a:r>
            <a:r>
              <a:rPr lang="en-US" sz="1100" dirty="0"/>
              <a:t>]+…+</a:t>
            </a:r>
            <a:r>
              <a:rPr lang="en-US" sz="1100" dirty="0" err="1"/>
              <a:t>dct_vec</a:t>
            </a:r>
            <a:r>
              <a:rPr lang="en-US" sz="1100" dirty="0"/>
              <a:t>[</a:t>
            </a:r>
            <a:r>
              <a:rPr lang="en-US" sz="1100" dirty="0">
                <a:solidFill>
                  <a:srgbClr val="0000FF"/>
                </a:solidFill>
              </a:rPr>
              <a:t>7</a:t>
            </a:r>
            <a:r>
              <a:rPr lang="en-US" sz="1100" dirty="0"/>
              <a:t>]</a:t>
            </a:r>
            <a:endParaRPr lang="en-US" sz="1100" dirty="0">
              <a:solidFill>
                <a:srgbClr val="FF0000"/>
              </a:solidFill>
            </a:endParaRPr>
          </a:p>
        </p:txBody>
      </p:sp>
      <p:grpSp>
        <p:nvGrpSpPr>
          <p:cNvPr id="7" name="Group 6"/>
          <p:cNvGrpSpPr/>
          <p:nvPr/>
        </p:nvGrpSpPr>
        <p:grpSpPr>
          <a:xfrm>
            <a:off x="2242329" y="3697808"/>
            <a:ext cx="2655977" cy="2172610"/>
            <a:chOff x="5455416" y="3741228"/>
            <a:chExt cx="2655977" cy="2172610"/>
          </a:xfrm>
        </p:grpSpPr>
        <p:sp>
          <p:nvSpPr>
            <p:cNvPr id="84" name="TextBox 83"/>
            <p:cNvSpPr txBox="1"/>
            <p:nvPr/>
          </p:nvSpPr>
          <p:spPr>
            <a:xfrm>
              <a:off x="5455416" y="3741228"/>
              <a:ext cx="2655977" cy="261610"/>
            </a:xfrm>
            <a:prstGeom prst="rect">
              <a:avLst/>
            </a:prstGeom>
            <a:noFill/>
          </p:spPr>
          <p:txBody>
            <a:bodyPr wrap="none" rtlCol="0">
              <a:spAutoFit/>
            </a:bodyPr>
            <a:lstStyle/>
            <a:p>
              <a:r>
                <a:rPr lang="en-US" sz="1100" dirty="0" err="1"/>
                <a:t>dct_vec</a:t>
              </a:r>
              <a:r>
                <a:rPr lang="en-US" sz="1100" dirty="0"/>
                <a:t> += [</a:t>
              </a:r>
              <a:r>
                <a:rPr lang="en-US" sz="1100" dirty="0">
                  <a:solidFill>
                    <a:srgbClr val="0000FF"/>
                  </a:solidFill>
                </a:rPr>
                <a:t>a0</a:t>
              </a:r>
              <a:r>
                <a:rPr lang="en-US" sz="1100" dirty="0"/>
                <a:t>,</a:t>
              </a:r>
              <a:r>
                <a:rPr lang="en-US" sz="1100" dirty="0">
                  <a:solidFill>
                    <a:srgbClr val="0000FF"/>
                  </a:solidFill>
                </a:rPr>
                <a:t>a1</a:t>
              </a:r>
              <a:r>
                <a:rPr lang="en-US" sz="1100" dirty="0"/>
                <a:t>,</a:t>
              </a:r>
              <a:r>
                <a:rPr lang="en-US" sz="1100" dirty="0">
                  <a:solidFill>
                    <a:srgbClr val="0000FF"/>
                  </a:solidFill>
                </a:rPr>
                <a:t>a2</a:t>
              </a:r>
              <a:r>
                <a:rPr lang="en-US" sz="1100" dirty="0"/>
                <a:t>,</a:t>
              </a:r>
              <a:r>
                <a:rPr lang="en-US" sz="1100" dirty="0">
                  <a:solidFill>
                    <a:srgbClr val="0000FF"/>
                  </a:solidFill>
                </a:rPr>
                <a:t>a3</a:t>
              </a:r>
              <a:r>
                <a:rPr lang="en-US" sz="1100" dirty="0"/>
                <a:t>,</a:t>
              </a:r>
              <a:r>
                <a:rPr lang="en-US" sz="1100" dirty="0">
                  <a:solidFill>
                    <a:srgbClr val="0000FF"/>
                  </a:solidFill>
                </a:rPr>
                <a:t>a4</a:t>
              </a:r>
              <a:r>
                <a:rPr lang="en-US" sz="1100" dirty="0"/>
                <a:t>,</a:t>
              </a:r>
              <a:r>
                <a:rPr lang="en-US" sz="1100" dirty="0">
                  <a:solidFill>
                    <a:srgbClr val="0000FF"/>
                  </a:solidFill>
                </a:rPr>
                <a:t>a5</a:t>
              </a:r>
              <a:r>
                <a:rPr lang="en-US" sz="1100" dirty="0"/>
                <a:t>,</a:t>
              </a:r>
              <a:r>
                <a:rPr lang="en-US" sz="1100" dirty="0">
                  <a:solidFill>
                    <a:srgbClr val="0000FF"/>
                  </a:solidFill>
                </a:rPr>
                <a:t>a6</a:t>
              </a:r>
              <a:r>
                <a:rPr lang="en-US" sz="1100" dirty="0"/>
                <a:t>,</a:t>
              </a:r>
              <a:r>
                <a:rPr lang="en-US" sz="1100" dirty="0">
                  <a:solidFill>
                    <a:srgbClr val="0000FF"/>
                  </a:solidFill>
                </a:rPr>
                <a:t>a7</a:t>
              </a:r>
              <a:r>
                <a:rPr lang="en-US" sz="1100" dirty="0"/>
                <a:t>]</a:t>
              </a:r>
            </a:p>
          </p:txBody>
        </p:sp>
        <p:sp>
          <p:nvSpPr>
            <p:cNvPr id="86" name="TextBox 85"/>
            <p:cNvSpPr txBox="1"/>
            <p:nvPr/>
          </p:nvSpPr>
          <p:spPr>
            <a:xfrm>
              <a:off x="5455416" y="5652228"/>
              <a:ext cx="2655977" cy="261610"/>
            </a:xfrm>
            <a:prstGeom prst="rect">
              <a:avLst/>
            </a:prstGeom>
            <a:noFill/>
          </p:spPr>
          <p:txBody>
            <a:bodyPr wrap="none" rtlCol="0">
              <a:spAutoFit/>
            </a:bodyPr>
            <a:lstStyle/>
            <a:p>
              <a:r>
                <a:rPr lang="en-US" sz="1100" dirty="0" err="1"/>
                <a:t>dct_vec</a:t>
              </a:r>
              <a:r>
                <a:rPr lang="en-US" sz="1100" dirty="0"/>
                <a:t> += [</a:t>
              </a:r>
              <a:r>
                <a:rPr lang="en-US" sz="1100" dirty="0">
                  <a:solidFill>
                    <a:srgbClr val="0000FF"/>
                  </a:solidFill>
                </a:rPr>
                <a:t>a0</a:t>
              </a:r>
              <a:r>
                <a:rPr lang="en-US" sz="1100" dirty="0"/>
                <a:t>,</a:t>
              </a:r>
              <a:r>
                <a:rPr lang="en-US" sz="1100" dirty="0">
                  <a:solidFill>
                    <a:srgbClr val="0000FF"/>
                  </a:solidFill>
                </a:rPr>
                <a:t>a1</a:t>
              </a:r>
              <a:r>
                <a:rPr lang="en-US" sz="1100" dirty="0"/>
                <a:t>,</a:t>
              </a:r>
              <a:r>
                <a:rPr lang="en-US" sz="1100" dirty="0">
                  <a:solidFill>
                    <a:srgbClr val="0000FF"/>
                  </a:solidFill>
                </a:rPr>
                <a:t>a2</a:t>
              </a:r>
              <a:r>
                <a:rPr lang="en-US" sz="1100" dirty="0"/>
                <a:t>,</a:t>
              </a:r>
              <a:r>
                <a:rPr lang="en-US" sz="1100" dirty="0">
                  <a:solidFill>
                    <a:srgbClr val="0000FF"/>
                  </a:solidFill>
                </a:rPr>
                <a:t>a3</a:t>
              </a:r>
              <a:r>
                <a:rPr lang="en-US" sz="1100" dirty="0"/>
                <a:t>,</a:t>
              </a:r>
              <a:r>
                <a:rPr lang="en-US" sz="1100" dirty="0">
                  <a:solidFill>
                    <a:srgbClr val="0000FF"/>
                  </a:solidFill>
                </a:rPr>
                <a:t>a4</a:t>
              </a:r>
              <a:r>
                <a:rPr lang="en-US" sz="1100" dirty="0"/>
                <a:t>,</a:t>
              </a:r>
              <a:r>
                <a:rPr lang="en-US" sz="1100" dirty="0">
                  <a:solidFill>
                    <a:srgbClr val="0000FF"/>
                  </a:solidFill>
                </a:rPr>
                <a:t>a5</a:t>
              </a:r>
              <a:r>
                <a:rPr lang="en-US" sz="1100" dirty="0"/>
                <a:t>,</a:t>
              </a:r>
              <a:r>
                <a:rPr lang="en-US" sz="1100" dirty="0">
                  <a:solidFill>
                    <a:srgbClr val="0000FF"/>
                  </a:solidFill>
                </a:rPr>
                <a:t>a6</a:t>
              </a:r>
              <a:r>
                <a:rPr lang="en-US" sz="1100" dirty="0"/>
                <a:t>,</a:t>
              </a:r>
              <a:r>
                <a:rPr lang="en-US" sz="1100" dirty="0">
                  <a:solidFill>
                    <a:srgbClr val="0000FF"/>
                  </a:solidFill>
                </a:rPr>
                <a:t>a7</a:t>
              </a:r>
              <a:r>
                <a:rPr lang="en-US" sz="1100" dirty="0"/>
                <a:t>]</a:t>
              </a:r>
            </a:p>
          </p:txBody>
        </p:sp>
        <p:sp>
          <p:nvSpPr>
            <p:cNvPr id="93" name="TextBox 92"/>
            <p:cNvSpPr txBox="1"/>
            <p:nvPr/>
          </p:nvSpPr>
          <p:spPr>
            <a:xfrm>
              <a:off x="5455416" y="4014228"/>
              <a:ext cx="2655977" cy="261610"/>
            </a:xfrm>
            <a:prstGeom prst="rect">
              <a:avLst/>
            </a:prstGeom>
            <a:noFill/>
          </p:spPr>
          <p:txBody>
            <a:bodyPr wrap="none" rtlCol="0">
              <a:spAutoFit/>
            </a:bodyPr>
            <a:lstStyle/>
            <a:p>
              <a:r>
                <a:rPr lang="en-US" sz="1100" dirty="0" err="1"/>
                <a:t>dct_vec</a:t>
              </a:r>
              <a:r>
                <a:rPr lang="en-US" sz="1100" dirty="0"/>
                <a:t> += [</a:t>
              </a:r>
              <a:r>
                <a:rPr lang="en-US" sz="1100" dirty="0">
                  <a:solidFill>
                    <a:srgbClr val="0000FF"/>
                  </a:solidFill>
                </a:rPr>
                <a:t>a0</a:t>
              </a:r>
              <a:r>
                <a:rPr lang="en-US" sz="1100" dirty="0"/>
                <a:t>,</a:t>
              </a:r>
              <a:r>
                <a:rPr lang="en-US" sz="1100" dirty="0">
                  <a:solidFill>
                    <a:srgbClr val="0000FF"/>
                  </a:solidFill>
                </a:rPr>
                <a:t>a1</a:t>
              </a:r>
              <a:r>
                <a:rPr lang="en-US" sz="1100" dirty="0"/>
                <a:t>,</a:t>
              </a:r>
              <a:r>
                <a:rPr lang="en-US" sz="1100" dirty="0">
                  <a:solidFill>
                    <a:srgbClr val="0000FF"/>
                  </a:solidFill>
                </a:rPr>
                <a:t>a2</a:t>
              </a:r>
              <a:r>
                <a:rPr lang="en-US" sz="1100" dirty="0"/>
                <a:t>,</a:t>
              </a:r>
              <a:r>
                <a:rPr lang="en-US" sz="1100" dirty="0">
                  <a:solidFill>
                    <a:srgbClr val="0000FF"/>
                  </a:solidFill>
                </a:rPr>
                <a:t>a3</a:t>
              </a:r>
              <a:r>
                <a:rPr lang="en-US" sz="1100" dirty="0"/>
                <a:t>,</a:t>
              </a:r>
              <a:r>
                <a:rPr lang="en-US" sz="1100" dirty="0">
                  <a:solidFill>
                    <a:srgbClr val="0000FF"/>
                  </a:solidFill>
                </a:rPr>
                <a:t>a4</a:t>
              </a:r>
              <a:r>
                <a:rPr lang="en-US" sz="1100" dirty="0"/>
                <a:t>,</a:t>
              </a:r>
              <a:r>
                <a:rPr lang="en-US" sz="1100" dirty="0">
                  <a:solidFill>
                    <a:srgbClr val="0000FF"/>
                  </a:solidFill>
                </a:rPr>
                <a:t>a5</a:t>
              </a:r>
              <a:r>
                <a:rPr lang="en-US" sz="1100" dirty="0"/>
                <a:t>,</a:t>
              </a:r>
              <a:r>
                <a:rPr lang="en-US" sz="1100" dirty="0">
                  <a:solidFill>
                    <a:srgbClr val="0000FF"/>
                  </a:solidFill>
                </a:rPr>
                <a:t>a6</a:t>
              </a:r>
              <a:r>
                <a:rPr lang="en-US" sz="1100" dirty="0"/>
                <a:t>,</a:t>
              </a:r>
              <a:r>
                <a:rPr lang="en-US" sz="1100" dirty="0">
                  <a:solidFill>
                    <a:srgbClr val="0000FF"/>
                  </a:solidFill>
                </a:rPr>
                <a:t>a7</a:t>
              </a:r>
              <a:r>
                <a:rPr lang="en-US" sz="1100" dirty="0"/>
                <a:t>]</a:t>
              </a:r>
            </a:p>
          </p:txBody>
        </p:sp>
        <p:sp>
          <p:nvSpPr>
            <p:cNvPr id="94" name="TextBox 93"/>
            <p:cNvSpPr txBox="1"/>
            <p:nvPr/>
          </p:nvSpPr>
          <p:spPr>
            <a:xfrm>
              <a:off x="5455416" y="4287228"/>
              <a:ext cx="2655977" cy="261610"/>
            </a:xfrm>
            <a:prstGeom prst="rect">
              <a:avLst/>
            </a:prstGeom>
            <a:noFill/>
          </p:spPr>
          <p:txBody>
            <a:bodyPr wrap="none" rtlCol="0">
              <a:spAutoFit/>
            </a:bodyPr>
            <a:lstStyle/>
            <a:p>
              <a:r>
                <a:rPr lang="en-US" sz="1100" dirty="0" err="1"/>
                <a:t>dct_vec</a:t>
              </a:r>
              <a:r>
                <a:rPr lang="en-US" sz="1100" dirty="0"/>
                <a:t> += [</a:t>
              </a:r>
              <a:r>
                <a:rPr lang="en-US" sz="1100" dirty="0">
                  <a:solidFill>
                    <a:srgbClr val="0000FF"/>
                  </a:solidFill>
                </a:rPr>
                <a:t>a0</a:t>
              </a:r>
              <a:r>
                <a:rPr lang="en-US" sz="1100" dirty="0"/>
                <a:t>,</a:t>
              </a:r>
              <a:r>
                <a:rPr lang="en-US" sz="1100" dirty="0">
                  <a:solidFill>
                    <a:srgbClr val="0000FF"/>
                  </a:solidFill>
                </a:rPr>
                <a:t>a1</a:t>
              </a:r>
              <a:r>
                <a:rPr lang="en-US" sz="1100" dirty="0"/>
                <a:t>,</a:t>
              </a:r>
              <a:r>
                <a:rPr lang="en-US" sz="1100" dirty="0">
                  <a:solidFill>
                    <a:srgbClr val="0000FF"/>
                  </a:solidFill>
                </a:rPr>
                <a:t>a2</a:t>
              </a:r>
              <a:r>
                <a:rPr lang="en-US" sz="1100" dirty="0"/>
                <a:t>,</a:t>
              </a:r>
              <a:r>
                <a:rPr lang="en-US" sz="1100" dirty="0">
                  <a:solidFill>
                    <a:srgbClr val="0000FF"/>
                  </a:solidFill>
                </a:rPr>
                <a:t>a3</a:t>
              </a:r>
              <a:r>
                <a:rPr lang="en-US" sz="1100" dirty="0"/>
                <a:t>,</a:t>
              </a:r>
              <a:r>
                <a:rPr lang="en-US" sz="1100" dirty="0">
                  <a:solidFill>
                    <a:srgbClr val="0000FF"/>
                  </a:solidFill>
                </a:rPr>
                <a:t>a4</a:t>
              </a:r>
              <a:r>
                <a:rPr lang="en-US" sz="1100" dirty="0"/>
                <a:t>,</a:t>
              </a:r>
              <a:r>
                <a:rPr lang="en-US" sz="1100" dirty="0">
                  <a:solidFill>
                    <a:srgbClr val="0000FF"/>
                  </a:solidFill>
                </a:rPr>
                <a:t>a5</a:t>
              </a:r>
              <a:r>
                <a:rPr lang="en-US" sz="1100" dirty="0"/>
                <a:t>,</a:t>
              </a:r>
              <a:r>
                <a:rPr lang="en-US" sz="1100" dirty="0">
                  <a:solidFill>
                    <a:srgbClr val="0000FF"/>
                  </a:solidFill>
                </a:rPr>
                <a:t>a6</a:t>
              </a:r>
              <a:r>
                <a:rPr lang="en-US" sz="1100" dirty="0"/>
                <a:t>,</a:t>
              </a:r>
              <a:r>
                <a:rPr lang="en-US" sz="1100" dirty="0">
                  <a:solidFill>
                    <a:srgbClr val="0000FF"/>
                  </a:solidFill>
                </a:rPr>
                <a:t>a7</a:t>
              </a:r>
              <a:r>
                <a:rPr lang="en-US" sz="1100" dirty="0"/>
                <a:t>]</a:t>
              </a:r>
            </a:p>
          </p:txBody>
        </p:sp>
        <p:sp>
          <p:nvSpPr>
            <p:cNvPr id="95" name="TextBox 94"/>
            <p:cNvSpPr txBox="1"/>
            <p:nvPr/>
          </p:nvSpPr>
          <p:spPr>
            <a:xfrm>
              <a:off x="5455416" y="4560228"/>
              <a:ext cx="2655977" cy="261610"/>
            </a:xfrm>
            <a:prstGeom prst="rect">
              <a:avLst/>
            </a:prstGeom>
            <a:noFill/>
          </p:spPr>
          <p:txBody>
            <a:bodyPr wrap="none" rtlCol="0">
              <a:spAutoFit/>
            </a:bodyPr>
            <a:lstStyle/>
            <a:p>
              <a:r>
                <a:rPr lang="en-US" sz="1100" dirty="0" err="1"/>
                <a:t>dct_vec</a:t>
              </a:r>
              <a:r>
                <a:rPr lang="en-US" sz="1100" dirty="0"/>
                <a:t> += [</a:t>
              </a:r>
              <a:r>
                <a:rPr lang="en-US" sz="1100" dirty="0">
                  <a:solidFill>
                    <a:srgbClr val="0000FF"/>
                  </a:solidFill>
                </a:rPr>
                <a:t>a0</a:t>
              </a:r>
              <a:r>
                <a:rPr lang="en-US" sz="1100" dirty="0"/>
                <a:t>,</a:t>
              </a:r>
              <a:r>
                <a:rPr lang="en-US" sz="1100" dirty="0">
                  <a:solidFill>
                    <a:srgbClr val="0000FF"/>
                  </a:solidFill>
                </a:rPr>
                <a:t>a1</a:t>
              </a:r>
              <a:r>
                <a:rPr lang="en-US" sz="1100" dirty="0"/>
                <a:t>,</a:t>
              </a:r>
              <a:r>
                <a:rPr lang="en-US" sz="1100" dirty="0">
                  <a:solidFill>
                    <a:srgbClr val="0000FF"/>
                  </a:solidFill>
                </a:rPr>
                <a:t>a2</a:t>
              </a:r>
              <a:r>
                <a:rPr lang="en-US" sz="1100" dirty="0"/>
                <a:t>,</a:t>
              </a:r>
              <a:r>
                <a:rPr lang="en-US" sz="1100" dirty="0">
                  <a:solidFill>
                    <a:srgbClr val="0000FF"/>
                  </a:solidFill>
                </a:rPr>
                <a:t>a3</a:t>
              </a:r>
              <a:r>
                <a:rPr lang="en-US" sz="1100" dirty="0"/>
                <a:t>,</a:t>
              </a:r>
              <a:r>
                <a:rPr lang="en-US" sz="1100" dirty="0">
                  <a:solidFill>
                    <a:srgbClr val="0000FF"/>
                  </a:solidFill>
                </a:rPr>
                <a:t>a4</a:t>
              </a:r>
              <a:r>
                <a:rPr lang="en-US" sz="1100" dirty="0"/>
                <a:t>,</a:t>
              </a:r>
              <a:r>
                <a:rPr lang="en-US" sz="1100" dirty="0">
                  <a:solidFill>
                    <a:srgbClr val="0000FF"/>
                  </a:solidFill>
                </a:rPr>
                <a:t>a5</a:t>
              </a:r>
              <a:r>
                <a:rPr lang="en-US" sz="1100" dirty="0"/>
                <a:t>,</a:t>
              </a:r>
              <a:r>
                <a:rPr lang="en-US" sz="1100" dirty="0">
                  <a:solidFill>
                    <a:srgbClr val="0000FF"/>
                  </a:solidFill>
                </a:rPr>
                <a:t>a6</a:t>
              </a:r>
              <a:r>
                <a:rPr lang="en-US" sz="1100" dirty="0"/>
                <a:t>,</a:t>
              </a:r>
              <a:r>
                <a:rPr lang="en-US" sz="1100" dirty="0">
                  <a:solidFill>
                    <a:srgbClr val="0000FF"/>
                  </a:solidFill>
                </a:rPr>
                <a:t>a7</a:t>
              </a:r>
              <a:r>
                <a:rPr lang="en-US" sz="1100" dirty="0"/>
                <a:t>]</a:t>
              </a:r>
            </a:p>
          </p:txBody>
        </p:sp>
        <p:sp>
          <p:nvSpPr>
            <p:cNvPr id="96" name="TextBox 95"/>
            <p:cNvSpPr txBox="1"/>
            <p:nvPr/>
          </p:nvSpPr>
          <p:spPr>
            <a:xfrm>
              <a:off x="5455416" y="4833228"/>
              <a:ext cx="2655977" cy="261610"/>
            </a:xfrm>
            <a:prstGeom prst="rect">
              <a:avLst/>
            </a:prstGeom>
            <a:noFill/>
          </p:spPr>
          <p:txBody>
            <a:bodyPr wrap="none" rtlCol="0">
              <a:spAutoFit/>
            </a:bodyPr>
            <a:lstStyle/>
            <a:p>
              <a:r>
                <a:rPr lang="en-US" sz="1100" dirty="0" err="1"/>
                <a:t>dct_vec</a:t>
              </a:r>
              <a:r>
                <a:rPr lang="en-US" sz="1100" dirty="0"/>
                <a:t> += [</a:t>
              </a:r>
              <a:r>
                <a:rPr lang="en-US" sz="1100" dirty="0">
                  <a:solidFill>
                    <a:srgbClr val="0000FF"/>
                  </a:solidFill>
                </a:rPr>
                <a:t>a0</a:t>
              </a:r>
              <a:r>
                <a:rPr lang="en-US" sz="1100" dirty="0"/>
                <a:t>,</a:t>
              </a:r>
              <a:r>
                <a:rPr lang="en-US" sz="1100" dirty="0">
                  <a:solidFill>
                    <a:srgbClr val="0000FF"/>
                  </a:solidFill>
                </a:rPr>
                <a:t>a1</a:t>
              </a:r>
              <a:r>
                <a:rPr lang="en-US" sz="1100" dirty="0"/>
                <a:t>,</a:t>
              </a:r>
              <a:r>
                <a:rPr lang="en-US" sz="1100" dirty="0">
                  <a:solidFill>
                    <a:srgbClr val="0000FF"/>
                  </a:solidFill>
                </a:rPr>
                <a:t>a2</a:t>
              </a:r>
              <a:r>
                <a:rPr lang="en-US" sz="1100" dirty="0"/>
                <a:t>,</a:t>
              </a:r>
              <a:r>
                <a:rPr lang="en-US" sz="1100" dirty="0">
                  <a:solidFill>
                    <a:srgbClr val="0000FF"/>
                  </a:solidFill>
                </a:rPr>
                <a:t>a3</a:t>
              </a:r>
              <a:r>
                <a:rPr lang="en-US" sz="1100" dirty="0"/>
                <a:t>,</a:t>
              </a:r>
              <a:r>
                <a:rPr lang="en-US" sz="1100" dirty="0">
                  <a:solidFill>
                    <a:srgbClr val="0000FF"/>
                  </a:solidFill>
                </a:rPr>
                <a:t>a4</a:t>
              </a:r>
              <a:r>
                <a:rPr lang="en-US" sz="1100" dirty="0"/>
                <a:t>,</a:t>
              </a:r>
              <a:r>
                <a:rPr lang="en-US" sz="1100" dirty="0">
                  <a:solidFill>
                    <a:srgbClr val="0000FF"/>
                  </a:solidFill>
                </a:rPr>
                <a:t>a5</a:t>
              </a:r>
              <a:r>
                <a:rPr lang="en-US" sz="1100" dirty="0"/>
                <a:t>,</a:t>
              </a:r>
              <a:r>
                <a:rPr lang="en-US" sz="1100" dirty="0">
                  <a:solidFill>
                    <a:srgbClr val="0000FF"/>
                  </a:solidFill>
                </a:rPr>
                <a:t>a6</a:t>
              </a:r>
              <a:r>
                <a:rPr lang="en-US" sz="1100" dirty="0"/>
                <a:t>,</a:t>
              </a:r>
              <a:r>
                <a:rPr lang="en-US" sz="1100" dirty="0">
                  <a:solidFill>
                    <a:srgbClr val="0000FF"/>
                  </a:solidFill>
                </a:rPr>
                <a:t>a7</a:t>
              </a:r>
              <a:r>
                <a:rPr lang="en-US" sz="1100" dirty="0"/>
                <a:t>]</a:t>
              </a:r>
            </a:p>
          </p:txBody>
        </p:sp>
        <p:sp>
          <p:nvSpPr>
            <p:cNvPr id="97" name="TextBox 96"/>
            <p:cNvSpPr txBox="1"/>
            <p:nvPr/>
          </p:nvSpPr>
          <p:spPr>
            <a:xfrm>
              <a:off x="5455416" y="5106228"/>
              <a:ext cx="2655977" cy="261610"/>
            </a:xfrm>
            <a:prstGeom prst="rect">
              <a:avLst/>
            </a:prstGeom>
            <a:noFill/>
          </p:spPr>
          <p:txBody>
            <a:bodyPr wrap="none" rtlCol="0">
              <a:spAutoFit/>
            </a:bodyPr>
            <a:lstStyle/>
            <a:p>
              <a:r>
                <a:rPr lang="en-US" sz="1100" dirty="0" err="1"/>
                <a:t>dct_vec</a:t>
              </a:r>
              <a:r>
                <a:rPr lang="en-US" sz="1100" dirty="0"/>
                <a:t> += [</a:t>
              </a:r>
              <a:r>
                <a:rPr lang="en-US" sz="1100" dirty="0">
                  <a:solidFill>
                    <a:srgbClr val="0000FF"/>
                  </a:solidFill>
                </a:rPr>
                <a:t>a0</a:t>
              </a:r>
              <a:r>
                <a:rPr lang="en-US" sz="1100" dirty="0"/>
                <a:t>,</a:t>
              </a:r>
              <a:r>
                <a:rPr lang="en-US" sz="1100" dirty="0">
                  <a:solidFill>
                    <a:srgbClr val="0000FF"/>
                  </a:solidFill>
                </a:rPr>
                <a:t>a1</a:t>
              </a:r>
              <a:r>
                <a:rPr lang="en-US" sz="1100" dirty="0"/>
                <a:t>,</a:t>
              </a:r>
              <a:r>
                <a:rPr lang="en-US" sz="1100" dirty="0">
                  <a:solidFill>
                    <a:srgbClr val="0000FF"/>
                  </a:solidFill>
                </a:rPr>
                <a:t>a2</a:t>
              </a:r>
              <a:r>
                <a:rPr lang="en-US" sz="1100" dirty="0"/>
                <a:t>,</a:t>
              </a:r>
              <a:r>
                <a:rPr lang="en-US" sz="1100" dirty="0">
                  <a:solidFill>
                    <a:srgbClr val="0000FF"/>
                  </a:solidFill>
                </a:rPr>
                <a:t>a3</a:t>
              </a:r>
              <a:r>
                <a:rPr lang="en-US" sz="1100" dirty="0"/>
                <a:t>,</a:t>
              </a:r>
              <a:r>
                <a:rPr lang="en-US" sz="1100" dirty="0">
                  <a:solidFill>
                    <a:srgbClr val="0000FF"/>
                  </a:solidFill>
                </a:rPr>
                <a:t>a4</a:t>
              </a:r>
              <a:r>
                <a:rPr lang="en-US" sz="1100" dirty="0"/>
                <a:t>,</a:t>
              </a:r>
              <a:r>
                <a:rPr lang="en-US" sz="1100" dirty="0">
                  <a:solidFill>
                    <a:srgbClr val="0000FF"/>
                  </a:solidFill>
                </a:rPr>
                <a:t>a5</a:t>
              </a:r>
              <a:r>
                <a:rPr lang="en-US" sz="1100" dirty="0"/>
                <a:t>,</a:t>
              </a:r>
              <a:r>
                <a:rPr lang="en-US" sz="1100" dirty="0">
                  <a:solidFill>
                    <a:srgbClr val="0000FF"/>
                  </a:solidFill>
                </a:rPr>
                <a:t>a6</a:t>
              </a:r>
              <a:r>
                <a:rPr lang="en-US" sz="1100" dirty="0"/>
                <a:t>,</a:t>
              </a:r>
              <a:r>
                <a:rPr lang="en-US" sz="1100" dirty="0">
                  <a:solidFill>
                    <a:srgbClr val="0000FF"/>
                  </a:solidFill>
                </a:rPr>
                <a:t>a7</a:t>
              </a:r>
              <a:r>
                <a:rPr lang="en-US" sz="1100" dirty="0"/>
                <a:t>]</a:t>
              </a:r>
            </a:p>
          </p:txBody>
        </p:sp>
        <p:sp>
          <p:nvSpPr>
            <p:cNvPr id="98" name="TextBox 97"/>
            <p:cNvSpPr txBox="1"/>
            <p:nvPr/>
          </p:nvSpPr>
          <p:spPr>
            <a:xfrm>
              <a:off x="5455416" y="5379228"/>
              <a:ext cx="2655977" cy="261610"/>
            </a:xfrm>
            <a:prstGeom prst="rect">
              <a:avLst/>
            </a:prstGeom>
            <a:noFill/>
          </p:spPr>
          <p:txBody>
            <a:bodyPr wrap="none" rtlCol="0">
              <a:spAutoFit/>
            </a:bodyPr>
            <a:lstStyle/>
            <a:p>
              <a:r>
                <a:rPr lang="en-US" sz="1100" dirty="0" err="1"/>
                <a:t>dct_vec</a:t>
              </a:r>
              <a:r>
                <a:rPr lang="en-US" sz="1100" dirty="0"/>
                <a:t> += [</a:t>
              </a:r>
              <a:r>
                <a:rPr lang="en-US" sz="1100" dirty="0">
                  <a:solidFill>
                    <a:srgbClr val="0000FF"/>
                  </a:solidFill>
                </a:rPr>
                <a:t>a0</a:t>
              </a:r>
              <a:r>
                <a:rPr lang="en-US" sz="1100" dirty="0"/>
                <a:t>,</a:t>
              </a:r>
              <a:r>
                <a:rPr lang="en-US" sz="1100" dirty="0">
                  <a:solidFill>
                    <a:srgbClr val="0000FF"/>
                  </a:solidFill>
                </a:rPr>
                <a:t>a1</a:t>
              </a:r>
              <a:r>
                <a:rPr lang="en-US" sz="1100" dirty="0"/>
                <a:t>,</a:t>
              </a:r>
              <a:r>
                <a:rPr lang="en-US" sz="1100" dirty="0">
                  <a:solidFill>
                    <a:srgbClr val="0000FF"/>
                  </a:solidFill>
                </a:rPr>
                <a:t>a2</a:t>
              </a:r>
              <a:r>
                <a:rPr lang="en-US" sz="1100" dirty="0"/>
                <a:t>,</a:t>
              </a:r>
              <a:r>
                <a:rPr lang="en-US" sz="1100" dirty="0">
                  <a:solidFill>
                    <a:srgbClr val="0000FF"/>
                  </a:solidFill>
                </a:rPr>
                <a:t>a3</a:t>
              </a:r>
              <a:r>
                <a:rPr lang="en-US" sz="1100" dirty="0"/>
                <a:t>,</a:t>
              </a:r>
              <a:r>
                <a:rPr lang="en-US" sz="1100" dirty="0">
                  <a:solidFill>
                    <a:srgbClr val="0000FF"/>
                  </a:solidFill>
                </a:rPr>
                <a:t>a4</a:t>
              </a:r>
              <a:r>
                <a:rPr lang="en-US" sz="1100" dirty="0"/>
                <a:t>,</a:t>
              </a:r>
              <a:r>
                <a:rPr lang="en-US" sz="1100" dirty="0">
                  <a:solidFill>
                    <a:srgbClr val="0000FF"/>
                  </a:solidFill>
                </a:rPr>
                <a:t>a5</a:t>
              </a:r>
              <a:r>
                <a:rPr lang="en-US" sz="1100" dirty="0"/>
                <a:t>,</a:t>
              </a:r>
              <a:r>
                <a:rPr lang="en-US" sz="1100" dirty="0">
                  <a:solidFill>
                    <a:srgbClr val="0000FF"/>
                  </a:solidFill>
                </a:rPr>
                <a:t>a6</a:t>
              </a:r>
              <a:r>
                <a:rPr lang="en-US" sz="1100" dirty="0"/>
                <a:t>,</a:t>
              </a:r>
              <a:r>
                <a:rPr lang="en-US" sz="1100" dirty="0">
                  <a:solidFill>
                    <a:srgbClr val="0000FF"/>
                  </a:solidFill>
                </a:rPr>
                <a:t>a7</a:t>
              </a:r>
              <a:r>
                <a:rPr lang="en-US" sz="1100" dirty="0"/>
                <a:t>]</a:t>
              </a:r>
            </a:p>
          </p:txBody>
        </p:sp>
      </p:grpSp>
    </p:spTree>
    <p:extLst>
      <p:ext uri="{BB962C8B-B14F-4D97-AF65-F5344CB8AC3E}">
        <p14:creationId xmlns:p14="http://schemas.microsoft.com/office/powerpoint/2010/main" val="238506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up)">
                                      <p:cBhvr>
                                        <p:cTn id="12" dur="500"/>
                                        <p:tgtEl>
                                          <p:spTgt spid="49"/>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wipe(up)">
                                      <p:cBhvr>
                                        <p:cTn id="16" dur="500"/>
                                        <p:tgtEl>
                                          <p:spTgt spid="50"/>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wipe(up)">
                                      <p:cBhvr>
                                        <p:cTn id="20" dur="500"/>
                                        <p:tgtEl>
                                          <p:spTgt spid="51"/>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wipe(up)">
                                      <p:cBhvr>
                                        <p:cTn id="24" dur="500"/>
                                        <p:tgtEl>
                                          <p:spTgt spid="52"/>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up)">
                                      <p:cBhvr>
                                        <p:cTn id="28" dur="500"/>
                                        <p:tgtEl>
                                          <p:spTgt spid="53"/>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wipe(up)">
                                      <p:cBhvr>
                                        <p:cTn id="32" dur="500"/>
                                        <p:tgtEl>
                                          <p:spTgt spid="82"/>
                                        </p:tgtEl>
                                      </p:cBhvr>
                                    </p:animEffect>
                                  </p:childTnLst>
                                </p:cTn>
                              </p:par>
                            </p:childTnLst>
                          </p:cTn>
                        </p:par>
                        <p:par>
                          <p:cTn id="33" fill="hold">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wipe(up)">
                                      <p:cBhvr>
                                        <p:cTn id="36" dur="500"/>
                                        <p:tgtEl>
                                          <p:spTgt spid="81"/>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xit" presetSubtype="0" fill="hold" grpId="0" nodeType="clickEffect">
                                  <p:stCondLst>
                                    <p:cond delay="0"/>
                                  </p:stCondLst>
                                  <p:childTnLst>
                                    <p:animEffect transition="out" filter="dissolve">
                                      <p:cBhvr>
                                        <p:cTn id="40" dur="500"/>
                                        <p:tgtEl>
                                          <p:spTgt spid="55"/>
                                        </p:tgtEl>
                                      </p:cBhvr>
                                    </p:animEffect>
                                    <p:set>
                                      <p:cBhvr>
                                        <p:cTn id="41" dur="1" fill="hold">
                                          <p:stCondLst>
                                            <p:cond delay="499"/>
                                          </p:stCondLst>
                                        </p:cTn>
                                        <p:tgtEl>
                                          <p:spTgt spid="55"/>
                                        </p:tgtEl>
                                        <p:attrNameLst>
                                          <p:attrName>style.visibility</p:attrName>
                                        </p:attrNameLst>
                                      </p:cBhvr>
                                      <p:to>
                                        <p:strVal val="hidden"/>
                                      </p:to>
                                    </p:set>
                                  </p:childTnLst>
                                </p:cTn>
                              </p:par>
                              <p:par>
                                <p:cTn id="42" presetID="9" presetClass="exit" presetSubtype="0" fill="hold" grpId="0" nodeType="withEffect">
                                  <p:stCondLst>
                                    <p:cond delay="0"/>
                                  </p:stCondLst>
                                  <p:childTnLst>
                                    <p:animEffect transition="out" filter="dissolve">
                                      <p:cBhvr>
                                        <p:cTn id="43" dur="500"/>
                                        <p:tgtEl>
                                          <p:spTgt spid="59"/>
                                        </p:tgtEl>
                                      </p:cBhvr>
                                    </p:animEffect>
                                    <p:set>
                                      <p:cBhvr>
                                        <p:cTn id="44" dur="1" fill="hold">
                                          <p:stCondLst>
                                            <p:cond delay="499"/>
                                          </p:stCondLst>
                                        </p:cTn>
                                        <p:tgtEl>
                                          <p:spTgt spid="59"/>
                                        </p:tgtEl>
                                        <p:attrNameLst>
                                          <p:attrName>style.visibility</p:attrName>
                                        </p:attrNameLst>
                                      </p:cBhvr>
                                      <p:to>
                                        <p:strVal val="hidden"/>
                                      </p:to>
                                    </p:set>
                                  </p:childTnLst>
                                </p:cTn>
                              </p:par>
                              <p:par>
                                <p:cTn id="45" presetID="9" presetClass="exit" presetSubtype="0" fill="hold" grpId="0" nodeType="withEffect">
                                  <p:stCondLst>
                                    <p:cond delay="0"/>
                                  </p:stCondLst>
                                  <p:childTnLst>
                                    <p:animEffect transition="out" filter="dissolve">
                                      <p:cBhvr>
                                        <p:cTn id="46" dur="500"/>
                                        <p:tgtEl>
                                          <p:spTgt spid="63"/>
                                        </p:tgtEl>
                                      </p:cBhvr>
                                    </p:animEffect>
                                    <p:set>
                                      <p:cBhvr>
                                        <p:cTn id="47" dur="1" fill="hold">
                                          <p:stCondLst>
                                            <p:cond delay="499"/>
                                          </p:stCondLst>
                                        </p:cTn>
                                        <p:tgtEl>
                                          <p:spTgt spid="63"/>
                                        </p:tgtEl>
                                        <p:attrNameLst>
                                          <p:attrName>style.visibility</p:attrName>
                                        </p:attrNameLst>
                                      </p:cBhvr>
                                      <p:to>
                                        <p:strVal val="hidden"/>
                                      </p:to>
                                    </p:set>
                                  </p:childTnLst>
                                </p:cTn>
                              </p:par>
                              <p:par>
                                <p:cTn id="48" presetID="9" presetClass="exit" presetSubtype="0" fill="hold" grpId="0" nodeType="withEffect">
                                  <p:stCondLst>
                                    <p:cond delay="0"/>
                                  </p:stCondLst>
                                  <p:childTnLst>
                                    <p:animEffect transition="out" filter="dissolve">
                                      <p:cBhvr>
                                        <p:cTn id="49" dur="500"/>
                                        <p:tgtEl>
                                          <p:spTgt spid="67"/>
                                        </p:tgtEl>
                                      </p:cBhvr>
                                    </p:animEffect>
                                    <p:set>
                                      <p:cBhvr>
                                        <p:cTn id="50" dur="1" fill="hold">
                                          <p:stCondLst>
                                            <p:cond delay="499"/>
                                          </p:stCondLst>
                                        </p:cTn>
                                        <p:tgtEl>
                                          <p:spTgt spid="67"/>
                                        </p:tgtEl>
                                        <p:attrNameLst>
                                          <p:attrName>style.visibility</p:attrName>
                                        </p:attrNameLst>
                                      </p:cBhvr>
                                      <p:to>
                                        <p:strVal val="hidden"/>
                                      </p:to>
                                    </p:set>
                                  </p:childTnLst>
                                </p:cTn>
                              </p:par>
                              <p:par>
                                <p:cTn id="51" presetID="9" presetClass="exit" presetSubtype="0" fill="hold" grpId="0" nodeType="withEffect">
                                  <p:stCondLst>
                                    <p:cond delay="0"/>
                                  </p:stCondLst>
                                  <p:childTnLst>
                                    <p:animEffect transition="out" filter="dissolve">
                                      <p:cBhvr>
                                        <p:cTn id="52" dur="500"/>
                                        <p:tgtEl>
                                          <p:spTgt spid="71"/>
                                        </p:tgtEl>
                                      </p:cBhvr>
                                    </p:animEffect>
                                    <p:set>
                                      <p:cBhvr>
                                        <p:cTn id="53" dur="1" fill="hold">
                                          <p:stCondLst>
                                            <p:cond delay="499"/>
                                          </p:stCondLst>
                                        </p:cTn>
                                        <p:tgtEl>
                                          <p:spTgt spid="71"/>
                                        </p:tgtEl>
                                        <p:attrNameLst>
                                          <p:attrName>style.visibility</p:attrName>
                                        </p:attrNameLst>
                                      </p:cBhvr>
                                      <p:to>
                                        <p:strVal val="hidden"/>
                                      </p:to>
                                    </p:set>
                                  </p:childTnLst>
                                </p:cTn>
                              </p:par>
                              <p:par>
                                <p:cTn id="54" presetID="9" presetClass="exit" presetSubtype="0" fill="hold" grpId="0" nodeType="withEffect">
                                  <p:stCondLst>
                                    <p:cond delay="0"/>
                                  </p:stCondLst>
                                  <p:childTnLst>
                                    <p:animEffect transition="out" filter="dissolve">
                                      <p:cBhvr>
                                        <p:cTn id="55" dur="500"/>
                                        <p:tgtEl>
                                          <p:spTgt spid="75"/>
                                        </p:tgtEl>
                                      </p:cBhvr>
                                    </p:animEffect>
                                    <p:set>
                                      <p:cBhvr>
                                        <p:cTn id="56" dur="1" fill="hold">
                                          <p:stCondLst>
                                            <p:cond delay="499"/>
                                          </p:stCondLst>
                                        </p:cTn>
                                        <p:tgtEl>
                                          <p:spTgt spid="75"/>
                                        </p:tgtEl>
                                        <p:attrNameLst>
                                          <p:attrName>style.visibility</p:attrName>
                                        </p:attrNameLst>
                                      </p:cBhvr>
                                      <p:to>
                                        <p:strVal val="hidden"/>
                                      </p:to>
                                    </p:set>
                                  </p:childTnLst>
                                </p:cTn>
                              </p:par>
                              <p:par>
                                <p:cTn id="57" presetID="9" presetClass="exit" presetSubtype="0" fill="hold" grpId="0" nodeType="withEffect">
                                  <p:stCondLst>
                                    <p:cond delay="0"/>
                                  </p:stCondLst>
                                  <p:childTnLst>
                                    <p:animEffect transition="out" filter="dissolve">
                                      <p:cBhvr>
                                        <p:cTn id="58" dur="500"/>
                                        <p:tgtEl>
                                          <p:spTgt spid="79"/>
                                        </p:tgtEl>
                                      </p:cBhvr>
                                    </p:animEffect>
                                    <p:set>
                                      <p:cBhvr>
                                        <p:cTn id="59" dur="1" fill="hold">
                                          <p:stCondLst>
                                            <p:cond delay="499"/>
                                          </p:stCondLst>
                                        </p:cTn>
                                        <p:tgtEl>
                                          <p:spTgt spid="79"/>
                                        </p:tgtEl>
                                        <p:attrNameLst>
                                          <p:attrName>style.visibility</p:attrName>
                                        </p:attrNameLst>
                                      </p:cBhvr>
                                      <p:to>
                                        <p:strVal val="hidden"/>
                                      </p:to>
                                    </p:set>
                                  </p:childTnLst>
                                </p:cTn>
                              </p:par>
                              <p:par>
                                <p:cTn id="60" presetID="9" presetClass="exit" presetSubtype="0" fill="hold" grpId="0" nodeType="withEffect">
                                  <p:stCondLst>
                                    <p:cond delay="0"/>
                                  </p:stCondLst>
                                  <p:childTnLst>
                                    <p:animEffect transition="out" filter="dissolve">
                                      <p:cBhvr>
                                        <p:cTn id="61" dur="500"/>
                                        <p:tgtEl>
                                          <p:spTgt spid="47"/>
                                        </p:tgtEl>
                                      </p:cBhvr>
                                    </p:animEffect>
                                    <p:set>
                                      <p:cBhvr>
                                        <p:cTn id="62" dur="1" fill="hold">
                                          <p:stCondLst>
                                            <p:cond delay="499"/>
                                          </p:stCondLst>
                                        </p:cTn>
                                        <p:tgtEl>
                                          <p:spTgt spid="47"/>
                                        </p:tgtEl>
                                        <p:attrNameLst>
                                          <p:attrName>style.visibility</p:attrName>
                                        </p:attrNameLst>
                                      </p:cBhvr>
                                      <p:to>
                                        <p:strVal val="hidden"/>
                                      </p:to>
                                    </p:set>
                                  </p:childTnLst>
                                </p:cTn>
                              </p:par>
                              <p:par>
                                <p:cTn id="63" presetID="9" presetClass="exit" presetSubtype="0" fill="hold" grpId="1" nodeType="withEffect">
                                  <p:stCondLst>
                                    <p:cond delay="0"/>
                                  </p:stCondLst>
                                  <p:childTnLst>
                                    <p:animEffect transition="out" filter="dissolve">
                                      <p:cBhvr>
                                        <p:cTn id="64" dur="500"/>
                                        <p:tgtEl>
                                          <p:spTgt spid="5"/>
                                        </p:tgtEl>
                                      </p:cBhvr>
                                    </p:animEffect>
                                    <p:set>
                                      <p:cBhvr>
                                        <p:cTn id="65" dur="1" fill="hold">
                                          <p:stCondLst>
                                            <p:cond delay="499"/>
                                          </p:stCondLst>
                                        </p:cTn>
                                        <p:tgtEl>
                                          <p:spTgt spid="5"/>
                                        </p:tgtEl>
                                        <p:attrNameLst>
                                          <p:attrName>style.visibility</p:attrName>
                                        </p:attrNameLst>
                                      </p:cBhvr>
                                      <p:to>
                                        <p:strVal val="hidden"/>
                                      </p:to>
                                    </p:set>
                                  </p:childTnLst>
                                </p:cTn>
                              </p:par>
                              <p:par>
                                <p:cTn id="66" presetID="9" presetClass="exit" presetSubtype="0" fill="hold" grpId="1" nodeType="withEffect">
                                  <p:stCondLst>
                                    <p:cond delay="0"/>
                                  </p:stCondLst>
                                  <p:childTnLst>
                                    <p:animEffect transition="out" filter="dissolve">
                                      <p:cBhvr>
                                        <p:cTn id="67" dur="500"/>
                                        <p:tgtEl>
                                          <p:spTgt spid="49"/>
                                        </p:tgtEl>
                                      </p:cBhvr>
                                    </p:animEffect>
                                    <p:set>
                                      <p:cBhvr>
                                        <p:cTn id="68" dur="1" fill="hold">
                                          <p:stCondLst>
                                            <p:cond delay="499"/>
                                          </p:stCondLst>
                                        </p:cTn>
                                        <p:tgtEl>
                                          <p:spTgt spid="49"/>
                                        </p:tgtEl>
                                        <p:attrNameLst>
                                          <p:attrName>style.visibility</p:attrName>
                                        </p:attrNameLst>
                                      </p:cBhvr>
                                      <p:to>
                                        <p:strVal val="hidden"/>
                                      </p:to>
                                    </p:set>
                                  </p:childTnLst>
                                </p:cTn>
                              </p:par>
                              <p:par>
                                <p:cTn id="69" presetID="9" presetClass="exit" presetSubtype="0" fill="hold" grpId="1" nodeType="withEffect">
                                  <p:stCondLst>
                                    <p:cond delay="0"/>
                                  </p:stCondLst>
                                  <p:childTnLst>
                                    <p:animEffect transition="out" filter="dissolv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9" presetClass="exit" presetSubtype="0" fill="hold" grpId="1" nodeType="withEffect">
                                  <p:stCondLst>
                                    <p:cond delay="0"/>
                                  </p:stCondLst>
                                  <p:childTnLst>
                                    <p:animEffect transition="out" filter="dissolve">
                                      <p:cBhvr>
                                        <p:cTn id="73" dur="500"/>
                                        <p:tgtEl>
                                          <p:spTgt spid="51"/>
                                        </p:tgtEl>
                                      </p:cBhvr>
                                    </p:animEffect>
                                    <p:set>
                                      <p:cBhvr>
                                        <p:cTn id="74" dur="1" fill="hold">
                                          <p:stCondLst>
                                            <p:cond delay="499"/>
                                          </p:stCondLst>
                                        </p:cTn>
                                        <p:tgtEl>
                                          <p:spTgt spid="51"/>
                                        </p:tgtEl>
                                        <p:attrNameLst>
                                          <p:attrName>style.visibility</p:attrName>
                                        </p:attrNameLst>
                                      </p:cBhvr>
                                      <p:to>
                                        <p:strVal val="hidden"/>
                                      </p:to>
                                    </p:set>
                                  </p:childTnLst>
                                </p:cTn>
                              </p:par>
                              <p:par>
                                <p:cTn id="75" presetID="9" presetClass="exit" presetSubtype="0" fill="hold" grpId="1" nodeType="withEffect">
                                  <p:stCondLst>
                                    <p:cond delay="0"/>
                                  </p:stCondLst>
                                  <p:childTnLst>
                                    <p:animEffect transition="out" filter="dissolve">
                                      <p:cBhvr>
                                        <p:cTn id="76" dur="500"/>
                                        <p:tgtEl>
                                          <p:spTgt spid="52"/>
                                        </p:tgtEl>
                                      </p:cBhvr>
                                    </p:animEffect>
                                    <p:set>
                                      <p:cBhvr>
                                        <p:cTn id="77" dur="1" fill="hold">
                                          <p:stCondLst>
                                            <p:cond delay="499"/>
                                          </p:stCondLst>
                                        </p:cTn>
                                        <p:tgtEl>
                                          <p:spTgt spid="52"/>
                                        </p:tgtEl>
                                        <p:attrNameLst>
                                          <p:attrName>style.visibility</p:attrName>
                                        </p:attrNameLst>
                                      </p:cBhvr>
                                      <p:to>
                                        <p:strVal val="hidden"/>
                                      </p:to>
                                    </p:set>
                                  </p:childTnLst>
                                </p:cTn>
                              </p:par>
                              <p:par>
                                <p:cTn id="78" presetID="9" presetClass="exit" presetSubtype="0" fill="hold" grpId="1" nodeType="withEffect">
                                  <p:stCondLst>
                                    <p:cond delay="0"/>
                                  </p:stCondLst>
                                  <p:childTnLst>
                                    <p:animEffect transition="out" filter="dissolve">
                                      <p:cBhvr>
                                        <p:cTn id="79" dur="500"/>
                                        <p:tgtEl>
                                          <p:spTgt spid="53"/>
                                        </p:tgtEl>
                                      </p:cBhvr>
                                    </p:animEffect>
                                    <p:set>
                                      <p:cBhvr>
                                        <p:cTn id="80" dur="1" fill="hold">
                                          <p:stCondLst>
                                            <p:cond delay="499"/>
                                          </p:stCondLst>
                                        </p:cTn>
                                        <p:tgtEl>
                                          <p:spTgt spid="53"/>
                                        </p:tgtEl>
                                        <p:attrNameLst>
                                          <p:attrName>style.visibility</p:attrName>
                                        </p:attrNameLst>
                                      </p:cBhvr>
                                      <p:to>
                                        <p:strVal val="hidden"/>
                                      </p:to>
                                    </p:set>
                                  </p:childTnLst>
                                </p:cTn>
                              </p:par>
                              <p:par>
                                <p:cTn id="81" presetID="9" presetClass="exit" presetSubtype="0" fill="hold" grpId="1" nodeType="withEffect">
                                  <p:stCondLst>
                                    <p:cond delay="0"/>
                                  </p:stCondLst>
                                  <p:childTnLst>
                                    <p:animEffect transition="out" filter="dissolve">
                                      <p:cBhvr>
                                        <p:cTn id="82" dur="500"/>
                                        <p:tgtEl>
                                          <p:spTgt spid="81"/>
                                        </p:tgtEl>
                                      </p:cBhvr>
                                    </p:animEffect>
                                    <p:set>
                                      <p:cBhvr>
                                        <p:cTn id="83" dur="1" fill="hold">
                                          <p:stCondLst>
                                            <p:cond delay="499"/>
                                          </p:stCondLst>
                                        </p:cTn>
                                        <p:tgtEl>
                                          <p:spTgt spid="81"/>
                                        </p:tgtEl>
                                        <p:attrNameLst>
                                          <p:attrName>style.visibility</p:attrName>
                                        </p:attrNameLst>
                                      </p:cBhvr>
                                      <p:to>
                                        <p:strVal val="hidden"/>
                                      </p:to>
                                    </p:set>
                                  </p:childTnLst>
                                </p:cTn>
                              </p:par>
                              <p:par>
                                <p:cTn id="84" presetID="9" presetClass="exit" presetSubtype="0" fill="hold" grpId="1" nodeType="withEffect">
                                  <p:stCondLst>
                                    <p:cond delay="0"/>
                                  </p:stCondLst>
                                  <p:childTnLst>
                                    <p:animEffect transition="out" filter="dissolve">
                                      <p:cBhvr>
                                        <p:cTn id="85" dur="500"/>
                                        <p:tgtEl>
                                          <p:spTgt spid="82"/>
                                        </p:tgtEl>
                                      </p:cBhvr>
                                    </p:animEffect>
                                    <p:set>
                                      <p:cBhvr>
                                        <p:cTn id="86" dur="1" fill="hold">
                                          <p:stCondLst>
                                            <p:cond delay="499"/>
                                          </p:stCondLst>
                                        </p:cTn>
                                        <p:tgtEl>
                                          <p:spTgt spid="82"/>
                                        </p:tgtEl>
                                        <p:attrNameLst>
                                          <p:attrName>style.visibility</p:attrName>
                                        </p:attrNameLst>
                                      </p:cBhvr>
                                      <p:to>
                                        <p:strVal val="hidden"/>
                                      </p:to>
                                    </p:set>
                                  </p:childTnLst>
                                </p:cTn>
                              </p:par>
                              <p:par>
                                <p:cTn id="87" presetID="9" presetClass="entr" presetSubtype="0" fill="hold" nodeType="with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dissolve">
                                      <p:cBhvr>
                                        <p:cTn id="89" dur="500"/>
                                        <p:tgtEl>
                                          <p:spTgt spid="7"/>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83"/>
                                        </p:tgtEl>
                                        <p:attrNameLst>
                                          <p:attrName>style.visibility</p:attrName>
                                        </p:attrNameLst>
                                      </p:cBhvr>
                                      <p:to>
                                        <p:strVal val="visible"/>
                                      </p:to>
                                    </p:set>
                                    <p:animEffect transition="in" filter="dissolve">
                                      <p:cBhvr>
                                        <p:cTn id="94"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9" grpId="0"/>
      <p:bldP spid="63" grpId="0"/>
      <p:bldP spid="67" grpId="0"/>
      <p:bldP spid="71" grpId="0"/>
      <p:bldP spid="75" grpId="0"/>
      <p:bldP spid="79" grpId="0"/>
      <p:bldP spid="47" grpId="0"/>
      <p:bldP spid="5" grpId="0" animBg="1"/>
      <p:bldP spid="5"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81" grpId="0" animBg="1"/>
      <p:bldP spid="81" grpId="1" animBg="1"/>
      <p:bldP spid="82" grpId="0" animBg="1"/>
      <p:bldP spid="82" grpId="1" animBg="1"/>
      <p:bldP spid="8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149600" y="2006600"/>
            <a:ext cx="2844800" cy="2844800"/>
          </a:xfrm>
          <a:prstGeom prst="rect">
            <a:avLst/>
          </a:prstGeom>
        </p:spPr>
      </p:pic>
    </p:spTree>
    <p:extLst>
      <p:ext uri="{BB962C8B-B14F-4D97-AF65-F5344CB8AC3E}">
        <p14:creationId xmlns:p14="http://schemas.microsoft.com/office/powerpoint/2010/main" val="296373224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Data Compression</a:t>
            </a:r>
          </a:p>
        </p:txBody>
      </p:sp>
      <p:sp>
        <p:nvSpPr>
          <p:cNvPr id="24578" name="Text Box 2"/>
          <p:cNvSpPr txBox="1">
            <a:spLocks noChangeArrowheads="1"/>
          </p:cNvSpPr>
          <p:nvPr/>
        </p:nvSpPr>
        <p:spPr bwMode="auto">
          <a:xfrm>
            <a:off x="107950" y="4149460"/>
            <a:ext cx="9144000" cy="231164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rIns="54000"/>
          <a:lstStyle>
            <a:lvl1pPr marL="342900" indent="-341313">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1500">
                <a:solidFill>
                  <a:srgbClr val="595959"/>
                </a:solidFill>
                <a:latin typeface="DejaVu Sans Mono" charset="0"/>
                <a:ea typeface="ＭＳ Ｐゴシック" charset="0"/>
                <a:cs typeface="DejaVu Sans" charset="0"/>
              </a:defRPr>
            </a:lvl1pPr>
            <a:lvl2pPr indent="-284163">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1500">
                <a:solidFill>
                  <a:srgbClr val="595959"/>
                </a:solidFill>
                <a:latin typeface="DejaVu Sans Mono" charset="0"/>
                <a:ea typeface="ＭＳ Ｐゴシック" charset="0"/>
                <a:cs typeface="DejaVu Sans" charset="0"/>
              </a:defRPr>
            </a:lvl2pPr>
            <a:lvl3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1500">
                <a:solidFill>
                  <a:srgbClr val="595959"/>
                </a:solidFill>
                <a:latin typeface="DejaVu Sans Mono" charset="0"/>
                <a:ea typeface="ＭＳ Ｐゴシック" charset="0"/>
                <a:cs typeface="DejaVu Sans" charset="0"/>
              </a:defRPr>
            </a:lvl3pPr>
            <a:lvl4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1500">
                <a:solidFill>
                  <a:srgbClr val="595959"/>
                </a:solidFill>
                <a:latin typeface="DejaVu Sans Mono" charset="0"/>
                <a:ea typeface="ＭＳ Ｐゴシック" charset="0"/>
                <a:cs typeface="DejaVu Sans" charset="0"/>
              </a:defRPr>
            </a:lvl4pPr>
            <a:lvl5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1500">
                <a:solidFill>
                  <a:srgbClr val="595959"/>
                </a:solidFill>
                <a:latin typeface="DejaVu Sans Mono" charset="0"/>
                <a:ea typeface="ＭＳ Ｐゴシック" charset="0"/>
                <a:cs typeface="DejaVu Sans" charset="0"/>
              </a:defRPr>
            </a:lvl5pPr>
            <a:lvl6pPr marL="2514600" indent="-228600" fontAlgn="base">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1500">
                <a:solidFill>
                  <a:srgbClr val="595959"/>
                </a:solidFill>
                <a:latin typeface="DejaVu Sans Mono" charset="0"/>
                <a:ea typeface="ＭＳ Ｐゴシック" charset="0"/>
                <a:cs typeface="DejaVu Sans" charset="0"/>
              </a:defRPr>
            </a:lvl6pPr>
            <a:lvl7pPr marL="2971800" indent="-228600" fontAlgn="base">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1500">
                <a:solidFill>
                  <a:srgbClr val="595959"/>
                </a:solidFill>
                <a:latin typeface="DejaVu Sans Mono" charset="0"/>
                <a:ea typeface="ＭＳ Ｐゴシック" charset="0"/>
                <a:cs typeface="DejaVu Sans" charset="0"/>
              </a:defRPr>
            </a:lvl7pPr>
            <a:lvl8pPr marL="3429000" indent="-228600" fontAlgn="base">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1500">
                <a:solidFill>
                  <a:srgbClr val="595959"/>
                </a:solidFill>
                <a:latin typeface="DejaVu Sans Mono" charset="0"/>
                <a:ea typeface="ＭＳ Ｐゴシック" charset="0"/>
                <a:cs typeface="DejaVu Sans" charset="0"/>
              </a:defRPr>
            </a:lvl8pPr>
            <a:lvl9pPr marL="3886200" indent="-228600" fontAlgn="base">
              <a:spcBef>
                <a:spcPct val="0"/>
              </a:spcBef>
              <a:spcAft>
                <a:spcPct val="0"/>
              </a:spcAft>
              <a:buClr>
                <a:srgbClr val="000000"/>
              </a:buClr>
              <a:buSzPct val="100000"/>
              <a:buFont typeface="Times New Roman" charset="0"/>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defRPr sz="1500">
                <a:solidFill>
                  <a:srgbClr val="595959"/>
                </a:solidFill>
                <a:latin typeface="DejaVu Sans Mono" charset="0"/>
                <a:ea typeface="ＭＳ Ｐゴシック" charset="0"/>
                <a:cs typeface="DejaVu Sans" charset="0"/>
              </a:defRPr>
            </a:lvl9pPr>
          </a:lstStyle>
          <a:p>
            <a:pPr marL="1587" indent="0" hangingPunct="0">
              <a:spcBef>
                <a:spcPts val="400"/>
              </a:spcBef>
              <a:buClr>
                <a:srgbClr val="FF6600"/>
              </a:buClr>
              <a:buSzPct val="120000"/>
            </a:pPr>
            <a:r>
              <a:rPr lang="en-US" sz="1800" dirty="0">
                <a:solidFill>
                  <a:srgbClr val="000000"/>
                </a:solidFill>
                <a:latin typeface="Tahoma" charset="0"/>
                <a:cs typeface="ＭＳ Ｐゴシック" charset="0"/>
              </a:rPr>
              <a:t>The human eye</a:t>
            </a:r>
          </a:p>
          <a:p>
            <a:pPr lvl="1" hangingPunct="0">
              <a:spcBef>
                <a:spcPts val="363"/>
              </a:spcBef>
              <a:buClr>
                <a:srgbClr val="FF6600"/>
              </a:buClr>
              <a:buFont typeface="Tahoma" charset="0"/>
              <a:buChar char="−"/>
            </a:pPr>
            <a:r>
              <a:rPr lang="en-US" sz="1800" dirty="0">
                <a:solidFill>
                  <a:srgbClr val="000000"/>
                </a:solidFill>
                <a:latin typeface="Tahoma" charset="0"/>
                <a:cs typeface="ＭＳ Ｐゴシック" charset="0"/>
              </a:rPr>
              <a:t>is good at seeing small differences in brightness over a large area </a:t>
            </a:r>
          </a:p>
          <a:p>
            <a:pPr lvl="1" hangingPunct="0">
              <a:spcBef>
                <a:spcPts val="363"/>
              </a:spcBef>
              <a:buClr>
                <a:srgbClr val="FF6600"/>
              </a:buClr>
              <a:buFont typeface="Tahoma" charset="0"/>
              <a:buChar char="−"/>
            </a:pPr>
            <a:r>
              <a:rPr lang="en-US" sz="1800" dirty="0">
                <a:solidFill>
                  <a:srgbClr val="000000"/>
                </a:solidFill>
                <a:latin typeface="Tahoma" charset="0"/>
                <a:cs typeface="ＭＳ Ｐゴシック" charset="0"/>
              </a:rPr>
              <a:t>not so good at distinguishing the exact strength of a high frequency brightness variation</a:t>
            </a:r>
            <a:br>
              <a:rPr lang="en-US" sz="1800" dirty="0">
                <a:solidFill>
                  <a:srgbClr val="000000"/>
                </a:solidFill>
                <a:latin typeface="Tahoma" charset="0"/>
                <a:cs typeface="ＭＳ Ｐゴシック" charset="0"/>
              </a:rPr>
            </a:br>
            <a:endParaRPr lang="en-US" sz="1800" dirty="0">
              <a:solidFill>
                <a:srgbClr val="000000"/>
              </a:solidFill>
              <a:latin typeface="Tahoma" charset="0"/>
              <a:cs typeface="ＭＳ Ｐゴシック" charset="0"/>
            </a:endParaRPr>
          </a:p>
          <a:p>
            <a:pPr marL="173037" lvl="1" indent="0" hangingPunct="0">
              <a:spcBef>
                <a:spcPts val="363"/>
              </a:spcBef>
              <a:buClr>
                <a:srgbClr val="FF6600"/>
              </a:buClr>
            </a:pPr>
            <a:r>
              <a:rPr lang="en-US" sz="1800" dirty="0">
                <a:solidFill>
                  <a:srgbClr val="000000"/>
                </a:solidFill>
                <a:latin typeface="Wingdings"/>
                <a:ea typeface="Wingdings"/>
                <a:cs typeface="Wingdings"/>
                <a:sym typeface="Wingdings"/>
              </a:rPr>
              <a:t></a:t>
            </a:r>
            <a:r>
              <a:rPr lang="en-US" sz="1800" dirty="0">
                <a:solidFill>
                  <a:srgbClr val="000000"/>
                </a:solidFill>
                <a:latin typeface="Tahoma" charset="0"/>
                <a:cs typeface="ＭＳ Ｐゴシック" charset="0"/>
                <a:sym typeface="Wingdings"/>
              </a:rPr>
              <a:t> </a:t>
            </a:r>
            <a:r>
              <a:rPr lang="en-US" sz="1800" dirty="0">
                <a:solidFill>
                  <a:srgbClr val="000000"/>
                </a:solidFill>
                <a:latin typeface="Tahoma" charset="0"/>
                <a:cs typeface="ＭＳ Ｐゴシック" charset="0"/>
              </a:rPr>
              <a:t>can reduce the amount of information in the high frequency components</a:t>
            </a:r>
          </a:p>
          <a:p>
            <a:pPr lvl="1" hangingPunct="0">
              <a:spcBef>
                <a:spcPts val="363"/>
              </a:spcBef>
              <a:buClr>
                <a:srgbClr val="FF6600"/>
              </a:buClr>
              <a:buFont typeface="Tahoma" charset="0"/>
              <a:buChar char="−"/>
            </a:pPr>
            <a:endParaRPr lang="en-US" sz="1800" dirty="0">
              <a:solidFill>
                <a:srgbClr val="000000"/>
              </a:solidFill>
              <a:latin typeface="Tahoma" charset="0"/>
              <a:cs typeface="ＭＳ Ｐゴシック" charset="0"/>
            </a:endParaRPr>
          </a:p>
          <a:p>
            <a:pPr lvl="1" hangingPunct="0">
              <a:spcBef>
                <a:spcPts val="363"/>
              </a:spcBef>
              <a:buClr>
                <a:srgbClr val="FF6600"/>
              </a:buClr>
              <a:buFont typeface="Tahoma" charset="0"/>
              <a:buChar char="−"/>
            </a:pPr>
            <a:endParaRPr lang="en-US" sz="1800" dirty="0">
              <a:solidFill>
                <a:srgbClr val="000000"/>
              </a:solidFill>
              <a:latin typeface="Tahoma" charset="0"/>
              <a:cs typeface="ＭＳ Ｐゴシック" charset="0"/>
            </a:endParaRPr>
          </a:p>
        </p:txBody>
      </p:sp>
      <p:pic>
        <p:nvPicPr>
          <p:cNvPr id="7" name="Picture 4"/>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99357" y="829808"/>
            <a:ext cx="8973394" cy="3106361"/>
          </a:xfrm>
          <a:prstGeom prst="rect">
            <a:avLst/>
          </a:prstGeom>
        </p:spPr>
      </p:pic>
    </p:spTree>
    <p:extLst>
      <p:ext uri="{BB962C8B-B14F-4D97-AF65-F5344CB8AC3E}">
        <p14:creationId xmlns:p14="http://schemas.microsoft.com/office/powerpoint/2010/main" val="3643745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9" name="Rectangle 3"/>
          <p:cNvSpPr>
            <a:spLocks noGrp="1" noChangeArrowheads="1"/>
          </p:cNvSpPr>
          <p:nvPr>
            <p:ph type="body" idx="1"/>
          </p:nvPr>
        </p:nvSpPr>
        <p:spPr>
          <a:xfrm>
            <a:off x="457200" y="1050252"/>
            <a:ext cx="8223250" cy="1057889"/>
          </a:xfrm>
          <a:ln/>
        </p:spPr>
        <p:txBody>
          <a:bodyPr lIns="0" tIns="0" rIns="0" bIns="0"/>
          <a:lstStyle/>
          <a:p>
            <a:pPr marL="427038" indent="-322263" defTabSz="44926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Alternative description of data requiring less storage and bandwidth</a:t>
            </a:r>
          </a:p>
        </p:txBody>
      </p:sp>
      <p:pic>
        <p:nvPicPr>
          <p:cNvPr id="306180" name="Picture 4"/>
          <p:cNvPicPr>
            <a:picLocks noChangeAspect="1" noChangeArrowheads="1"/>
          </p:cNvPicPr>
          <p:nvPr/>
        </p:nvPicPr>
        <p:blipFill>
          <a:blip r:embed="rId3"/>
          <a:srcRect/>
          <a:stretch>
            <a:fillRect/>
          </a:stretch>
        </p:blipFill>
        <p:spPr bwMode="auto">
          <a:xfrm>
            <a:off x="809672" y="2528632"/>
            <a:ext cx="3365500" cy="2663825"/>
          </a:xfrm>
          <a:prstGeom prst="rect">
            <a:avLst/>
          </a:prstGeom>
          <a:noFill/>
        </p:spPr>
      </p:pic>
      <p:pic>
        <p:nvPicPr>
          <p:cNvPr id="306181" name="Picture 5"/>
          <p:cNvPicPr preferRelativeResize="0">
            <a:picLocks noChangeArrowheads="1"/>
          </p:cNvPicPr>
          <p:nvPr/>
        </p:nvPicPr>
        <p:blipFill>
          <a:blip r:embed="rId4"/>
          <a:srcRect/>
          <a:stretch>
            <a:fillRect/>
          </a:stretch>
        </p:blipFill>
        <p:spPr bwMode="auto">
          <a:xfrm>
            <a:off x="5086790" y="2541725"/>
            <a:ext cx="3366000" cy="2664000"/>
          </a:xfrm>
          <a:prstGeom prst="rect">
            <a:avLst/>
          </a:prstGeom>
          <a:noFill/>
        </p:spPr>
      </p:pic>
      <p:sp>
        <p:nvSpPr>
          <p:cNvPr id="306182" name="Text Box 6"/>
          <p:cNvSpPr txBox="1">
            <a:spLocks noChangeArrowheads="1"/>
          </p:cNvSpPr>
          <p:nvPr/>
        </p:nvSpPr>
        <p:spPr bwMode="auto">
          <a:xfrm>
            <a:off x="818504" y="5268286"/>
            <a:ext cx="3567190" cy="215444"/>
          </a:xfrm>
          <a:prstGeom prst="rect">
            <a:avLst/>
          </a:prstGeom>
          <a:noFill/>
          <a:ln w="9525">
            <a:noFill/>
            <a:miter lim="800000"/>
            <a:headEnd/>
            <a:tailEnd/>
          </a:ln>
        </p:spPr>
        <p:txBody>
          <a:bodyPr wrap="square" lIns="0" tIns="0" rIns="0" bIns="0">
            <a:prstTxWarp prst="textNoShape">
              <a:avLst/>
            </a:prstTxWarp>
            <a:spAutoFit/>
          </a:bodyPr>
          <a:lstStyle/>
          <a:p>
            <a:pPr defTabSz="828675" hangingPunct="0">
              <a:lnSpc>
                <a:spcPct val="100000"/>
              </a:lnSpc>
              <a:buSzPct val="45000"/>
              <a:buFont typeface="StarSymbol"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GB" dirty="0">
                <a:solidFill>
                  <a:schemeClr val="tx1"/>
                </a:solidFill>
                <a:latin typeface="Nimbus Roman No9 L" pitchFamily="16" charset="0"/>
              </a:rPr>
              <a:t>Uncompressed</a:t>
            </a:r>
            <a:r>
              <a:rPr lang="en-GB" dirty="0">
                <a:latin typeface="Nimbus Roman No9 L" pitchFamily="16" charset="0"/>
              </a:rPr>
              <a:t>: </a:t>
            </a:r>
            <a:r>
              <a:rPr lang="en-GB" b="1" dirty="0">
                <a:solidFill>
                  <a:schemeClr val="tx1"/>
                </a:solidFill>
                <a:latin typeface="Nimbus Roman No9 L" pitchFamily="16" charset="0"/>
              </a:rPr>
              <a:t>1 </a:t>
            </a:r>
            <a:r>
              <a:rPr lang="en-GB" b="1" dirty="0" err="1">
                <a:solidFill>
                  <a:schemeClr val="tx1"/>
                </a:solidFill>
                <a:latin typeface="Nimbus Roman No9 L" pitchFamily="16" charset="0"/>
              </a:rPr>
              <a:t>Mbyte</a:t>
            </a:r>
            <a:endParaRPr lang="en-GB" b="1" dirty="0">
              <a:solidFill>
                <a:schemeClr val="tx1"/>
              </a:solidFill>
              <a:latin typeface="Nimbus Roman No9 L" pitchFamily="16" charset="0"/>
            </a:endParaRPr>
          </a:p>
        </p:txBody>
      </p:sp>
      <p:sp>
        <p:nvSpPr>
          <p:cNvPr id="306183" name="Text Box 7"/>
          <p:cNvSpPr txBox="1">
            <a:spLocks noChangeArrowheads="1"/>
          </p:cNvSpPr>
          <p:nvPr/>
        </p:nvSpPr>
        <p:spPr bwMode="auto">
          <a:xfrm>
            <a:off x="5075346" y="5268286"/>
            <a:ext cx="3859166" cy="215444"/>
          </a:xfrm>
          <a:prstGeom prst="rect">
            <a:avLst/>
          </a:prstGeom>
          <a:noFill/>
          <a:ln w="9525">
            <a:noFill/>
            <a:miter lim="800000"/>
            <a:headEnd/>
            <a:tailEnd/>
          </a:ln>
        </p:spPr>
        <p:txBody>
          <a:bodyPr wrap="square" lIns="0" tIns="0" rIns="0" bIns="0">
            <a:prstTxWarp prst="textNoShape">
              <a:avLst/>
            </a:prstTxWarp>
            <a:spAutoFit/>
          </a:bodyPr>
          <a:lstStyle/>
          <a:p>
            <a:pPr defTabSz="828675" hangingPunct="0">
              <a:lnSpc>
                <a:spcPct val="100000"/>
              </a:lnSpc>
              <a:buSzPct val="45000"/>
              <a:buFont typeface="StarSymbol"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GB" dirty="0">
                <a:solidFill>
                  <a:schemeClr val="tx1"/>
                </a:solidFill>
                <a:latin typeface="Nimbus Roman No9 L" pitchFamily="16" charset="0"/>
              </a:rPr>
              <a:t>Compressed (JPEG)</a:t>
            </a:r>
            <a:r>
              <a:rPr lang="en-GB" b="1" dirty="0">
                <a:latin typeface="Nimbus Roman No9 L" pitchFamily="16" charset="0"/>
              </a:rPr>
              <a:t>: </a:t>
            </a:r>
            <a:r>
              <a:rPr lang="en-GB" b="1" dirty="0">
                <a:solidFill>
                  <a:schemeClr val="tx1"/>
                </a:solidFill>
                <a:latin typeface="Nimbus Roman No9 L" pitchFamily="16" charset="0"/>
              </a:rPr>
              <a:t>50 Kbyte </a:t>
            </a:r>
            <a:r>
              <a:rPr lang="en-GB" dirty="0">
                <a:solidFill>
                  <a:schemeClr val="tx1"/>
                </a:solidFill>
                <a:latin typeface="Nimbus Roman No9 L" pitchFamily="16" charset="0"/>
              </a:rPr>
              <a:t>(20:1)</a:t>
            </a:r>
          </a:p>
        </p:txBody>
      </p:sp>
      <p:sp>
        <p:nvSpPr>
          <p:cNvPr id="10" name="Title 9"/>
          <p:cNvSpPr>
            <a:spLocks noGrp="1"/>
          </p:cNvSpPr>
          <p:nvPr>
            <p:ph type="title"/>
          </p:nvPr>
        </p:nvSpPr>
        <p:spPr/>
        <p:txBody>
          <a:bodyPr/>
          <a:lstStyle/>
          <a:p>
            <a:r>
              <a:rPr lang="en-GB" dirty="0"/>
              <a:t>Data Compression</a:t>
            </a:r>
            <a:endParaRPr lang="en-US" dirty="0"/>
          </a:p>
        </p:txBody>
      </p:sp>
      <p:sp>
        <p:nvSpPr>
          <p:cNvPr id="8" name="Text Box 6"/>
          <p:cNvSpPr txBox="1">
            <a:spLocks noChangeArrowheads="1"/>
          </p:cNvSpPr>
          <p:nvPr/>
        </p:nvSpPr>
        <p:spPr bwMode="auto">
          <a:xfrm>
            <a:off x="785959" y="5839872"/>
            <a:ext cx="7709192" cy="473976"/>
          </a:xfrm>
          <a:prstGeom prst="rect">
            <a:avLst/>
          </a:prstGeom>
          <a:noFill/>
          <a:ln w="9525">
            <a:noFill/>
            <a:miter lim="800000"/>
            <a:headEnd/>
            <a:tailEnd/>
          </a:ln>
        </p:spPr>
        <p:txBody>
          <a:bodyPr wrap="square" lIns="0" tIns="0" rIns="0" bIns="0">
            <a:prstTxWarp prst="textNoShape">
              <a:avLst/>
            </a:prstTxWarp>
            <a:spAutoFit/>
          </a:bodyPr>
          <a:lstStyle/>
          <a:p>
            <a:pPr defTabSz="828675" hangingPunct="0">
              <a:lnSpc>
                <a:spcPct val="100000"/>
              </a:lnSpc>
              <a:buSzPct val="45000"/>
              <a:buFont typeface="StarSymbol"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en-GB" dirty="0">
                <a:latin typeface="Nimbus Roman No9 L" pitchFamily="16" charset="0"/>
              </a:rPr>
              <a:t>... while, for example,</a:t>
            </a:r>
            <a:r>
              <a:rPr lang="en-GB" dirty="0">
                <a:solidFill>
                  <a:schemeClr val="tx1"/>
                </a:solidFill>
                <a:latin typeface="Nimbus Roman No9 L" pitchFamily="16" charset="0"/>
              </a:rPr>
              <a:t> a 20 Megapixel camera creates </a:t>
            </a:r>
            <a:r>
              <a:rPr lang="it-IT" dirty="0"/>
              <a:t>6016 x 4000 images,</a:t>
            </a:r>
          </a:p>
          <a:p>
            <a:pPr defTabSz="828675" hangingPunct="0">
              <a:lnSpc>
                <a:spcPct val="100000"/>
              </a:lnSpc>
              <a:buSzPct val="45000"/>
              <a:buFont typeface="StarSymbol"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lang="it-IT" dirty="0"/>
              <a:t>in 8-bit RGB </a:t>
            </a:r>
            <a:r>
              <a:rPr lang="it-IT" dirty="0" err="1"/>
              <a:t>that</a:t>
            </a:r>
            <a:r>
              <a:rPr lang="it-IT" dirty="0"/>
              <a:t> </a:t>
            </a:r>
            <a:r>
              <a:rPr lang="it-IT" dirty="0" err="1"/>
              <a:t>makes</a:t>
            </a:r>
            <a:r>
              <a:rPr lang="it-IT" dirty="0"/>
              <a:t> more </a:t>
            </a:r>
            <a:r>
              <a:rPr lang="it-IT" dirty="0" err="1"/>
              <a:t>than</a:t>
            </a:r>
            <a:r>
              <a:rPr lang="it-IT" dirty="0"/>
              <a:t> 72 </a:t>
            </a:r>
            <a:r>
              <a:rPr lang="it-IT" dirty="0" err="1"/>
              <a:t>uncompressed</a:t>
            </a:r>
            <a:r>
              <a:rPr lang="it-IT" dirty="0"/>
              <a:t> </a:t>
            </a:r>
            <a:r>
              <a:rPr lang="it-IT" dirty="0" err="1"/>
              <a:t>Mbytes</a:t>
            </a:r>
            <a:r>
              <a:rPr lang="it-IT" dirty="0"/>
              <a:t> per image</a:t>
            </a:r>
            <a:endParaRPr lang="en-GB" dirty="0">
              <a:solidFill>
                <a:schemeClr val="tx1"/>
              </a:solidFill>
              <a:latin typeface="Nimbus Roman No9 L" pitchFamily="16" charset="0"/>
            </a:endParaRPr>
          </a:p>
        </p:txBody>
      </p:sp>
    </p:spTree>
    <p:extLst>
      <p:ext uri="{BB962C8B-B14F-4D97-AF65-F5344CB8AC3E}">
        <p14:creationId xmlns:p14="http://schemas.microsoft.com/office/powerpoint/2010/main" val="25849948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6182"/>
                                        </p:tgtEl>
                                        <p:attrNameLst>
                                          <p:attrName>style.visibility</p:attrName>
                                        </p:attrNameLst>
                                      </p:cBhvr>
                                      <p:to>
                                        <p:strVal val="visible"/>
                                      </p:to>
                                    </p:set>
                                    <p:anim calcmode="lin" valueType="num">
                                      <p:cBhvr additive="base">
                                        <p:cTn id="7" dur="500" fill="hold"/>
                                        <p:tgtEl>
                                          <p:spTgt spid="306182"/>
                                        </p:tgtEl>
                                        <p:attrNameLst>
                                          <p:attrName>ppt_x</p:attrName>
                                        </p:attrNameLst>
                                      </p:cBhvr>
                                      <p:tavLst>
                                        <p:tav tm="0">
                                          <p:val>
                                            <p:strVal val="#ppt_x"/>
                                          </p:val>
                                        </p:tav>
                                        <p:tav tm="100000">
                                          <p:val>
                                            <p:strVal val="#ppt_x"/>
                                          </p:val>
                                        </p:tav>
                                      </p:tavLst>
                                    </p:anim>
                                    <p:anim calcmode="lin" valueType="num">
                                      <p:cBhvr additive="base">
                                        <p:cTn id="8" dur="500" fill="hold"/>
                                        <p:tgtEl>
                                          <p:spTgt spid="30618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6183"/>
                                        </p:tgtEl>
                                        <p:attrNameLst>
                                          <p:attrName>style.visibility</p:attrName>
                                        </p:attrNameLst>
                                      </p:cBhvr>
                                      <p:to>
                                        <p:strVal val="visible"/>
                                      </p:to>
                                    </p:set>
                                    <p:anim calcmode="lin" valueType="num">
                                      <p:cBhvr additive="base">
                                        <p:cTn id="11" dur="500" fill="hold"/>
                                        <p:tgtEl>
                                          <p:spTgt spid="306183"/>
                                        </p:tgtEl>
                                        <p:attrNameLst>
                                          <p:attrName>ppt_x</p:attrName>
                                        </p:attrNameLst>
                                      </p:cBhvr>
                                      <p:tavLst>
                                        <p:tav tm="0">
                                          <p:val>
                                            <p:strVal val="#ppt_x"/>
                                          </p:val>
                                        </p:tav>
                                        <p:tav tm="100000">
                                          <p:val>
                                            <p:strVal val="#ppt_x"/>
                                          </p:val>
                                        </p:tav>
                                      </p:tavLst>
                                    </p:anim>
                                    <p:anim calcmode="lin" valueType="num">
                                      <p:cBhvr additive="base">
                                        <p:cTn id="12" dur="500" fill="hold"/>
                                        <p:tgtEl>
                                          <p:spTgt spid="30618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82" grpId="0" autoUpdateAnimBg="0"/>
      <p:bldP spid="306183" grpId="0" autoUpdateAnimBg="0"/>
      <p:bldP spid="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a:ea typeface="ＭＳ Ｐゴシック" charset="-128"/>
              </a:rPr>
              <a:t>1 - Split each picture in </a:t>
            </a:r>
            <a:r>
              <a:rPr lang="en-US" dirty="0">
                <a:latin typeface="Courier New" charset="0"/>
                <a:ea typeface="ＭＳ Ｐゴシック" charset="-128"/>
                <a:cs typeface="Courier New" charset="0"/>
              </a:rPr>
              <a:t>8x8</a:t>
            </a:r>
            <a:r>
              <a:rPr lang="en-US" dirty="0">
                <a:ea typeface="ＭＳ Ｐゴシック" charset="-128"/>
              </a:rPr>
              <a:t> blocks</a:t>
            </a:r>
          </a:p>
        </p:txBody>
      </p:sp>
      <p:sp>
        <p:nvSpPr>
          <p:cNvPr id="33795" name="Text Placeholder 2"/>
          <p:cNvSpPr>
            <a:spLocks noGrp="1"/>
          </p:cNvSpPr>
          <p:nvPr>
            <p:ph type="body" sz="half" idx="1"/>
          </p:nvPr>
        </p:nvSpPr>
        <p:spPr>
          <a:xfrm>
            <a:off x="0" y="825500"/>
            <a:ext cx="8840788" cy="1006475"/>
          </a:xfrm>
        </p:spPr>
        <p:txBody>
          <a:bodyPr/>
          <a:lstStyle/>
          <a:p>
            <a:r>
              <a:rPr lang="en-US" b="1" dirty="0">
                <a:ea typeface="ＭＳ Ｐゴシック" charset="-128"/>
              </a:rPr>
              <a:t>Each </a:t>
            </a:r>
            <a:r>
              <a:rPr lang="en-US" dirty="0">
                <a:ea typeface="ＭＳ Ｐゴシック" charset="-128"/>
              </a:rPr>
              <a:t>sub-picture is divided into 8x8 blocks, number depends on resolution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37425" y="1585913"/>
            <a:ext cx="1481138" cy="442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rcRect t="25554" b="50053"/>
          <a:stretch>
            <a:fillRect/>
          </a:stretch>
        </p:blipFill>
        <p:spPr bwMode="auto">
          <a:xfrm>
            <a:off x="1000125" y="2043113"/>
            <a:ext cx="5943600" cy="433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rcRect t="25554" b="50053"/>
          <a:stretch>
            <a:fillRect/>
          </a:stretch>
        </p:blipFill>
        <p:spPr bwMode="auto">
          <a:xfrm>
            <a:off x="7343775" y="2705100"/>
            <a:ext cx="1481138" cy="1084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9" name="Table 18"/>
          <p:cNvGraphicFramePr>
            <a:graphicFrameLocks noGrp="1"/>
          </p:cNvGraphicFramePr>
          <p:nvPr/>
        </p:nvGraphicFramePr>
        <p:xfrm>
          <a:off x="1011238" y="2032000"/>
          <a:ext cx="5932487" cy="4358640"/>
        </p:xfrm>
        <a:graphic>
          <a:graphicData uri="http://schemas.openxmlformats.org/drawingml/2006/table">
            <a:tbl>
              <a:tblPr/>
              <a:tblGrid>
                <a:gridCol w="282575">
                  <a:extLst>
                    <a:ext uri="{9D8B030D-6E8A-4147-A177-3AD203B41FA5}">
                      <a16:colId xmlns:a16="http://schemas.microsoft.com/office/drawing/2014/main" val="20000"/>
                    </a:ext>
                  </a:extLst>
                </a:gridCol>
                <a:gridCol w="282575">
                  <a:extLst>
                    <a:ext uri="{9D8B030D-6E8A-4147-A177-3AD203B41FA5}">
                      <a16:colId xmlns:a16="http://schemas.microsoft.com/office/drawing/2014/main" val="20001"/>
                    </a:ext>
                  </a:extLst>
                </a:gridCol>
                <a:gridCol w="282575">
                  <a:extLst>
                    <a:ext uri="{9D8B030D-6E8A-4147-A177-3AD203B41FA5}">
                      <a16:colId xmlns:a16="http://schemas.microsoft.com/office/drawing/2014/main" val="20002"/>
                    </a:ext>
                  </a:extLst>
                </a:gridCol>
                <a:gridCol w="282575">
                  <a:extLst>
                    <a:ext uri="{9D8B030D-6E8A-4147-A177-3AD203B41FA5}">
                      <a16:colId xmlns:a16="http://schemas.microsoft.com/office/drawing/2014/main" val="20003"/>
                    </a:ext>
                  </a:extLst>
                </a:gridCol>
                <a:gridCol w="282575">
                  <a:extLst>
                    <a:ext uri="{9D8B030D-6E8A-4147-A177-3AD203B41FA5}">
                      <a16:colId xmlns:a16="http://schemas.microsoft.com/office/drawing/2014/main" val="20004"/>
                    </a:ext>
                  </a:extLst>
                </a:gridCol>
                <a:gridCol w="282575">
                  <a:extLst>
                    <a:ext uri="{9D8B030D-6E8A-4147-A177-3AD203B41FA5}">
                      <a16:colId xmlns:a16="http://schemas.microsoft.com/office/drawing/2014/main" val="20005"/>
                    </a:ext>
                  </a:extLst>
                </a:gridCol>
                <a:gridCol w="282575">
                  <a:extLst>
                    <a:ext uri="{9D8B030D-6E8A-4147-A177-3AD203B41FA5}">
                      <a16:colId xmlns:a16="http://schemas.microsoft.com/office/drawing/2014/main" val="20006"/>
                    </a:ext>
                  </a:extLst>
                </a:gridCol>
                <a:gridCol w="282575">
                  <a:extLst>
                    <a:ext uri="{9D8B030D-6E8A-4147-A177-3AD203B41FA5}">
                      <a16:colId xmlns:a16="http://schemas.microsoft.com/office/drawing/2014/main" val="20007"/>
                    </a:ext>
                  </a:extLst>
                </a:gridCol>
                <a:gridCol w="282575">
                  <a:extLst>
                    <a:ext uri="{9D8B030D-6E8A-4147-A177-3AD203B41FA5}">
                      <a16:colId xmlns:a16="http://schemas.microsoft.com/office/drawing/2014/main" val="20008"/>
                    </a:ext>
                  </a:extLst>
                </a:gridCol>
                <a:gridCol w="282575">
                  <a:extLst>
                    <a:ext uri="{9D8B030D-6E8A-4147-A177-3AD203B41FA5}">
                      <a16:colId xmlns:a16="http://schemas.microsoft.com/office/drawing/2014/main" val="20009"/>
                    </a:ext>
                  </a:extLst>
                </a:gridCol>
                <a:gridCol w="282575">
                  <a:extLst>
                    <a:ext uri="{9D8B030D-6E8A-4147-A177-3AD203B41FA5}">
                      <a16:colId xmlns:a16="http://schemas.microsoft.com/office/drawing/2014/main" val="20010"/>
                    </a:ext>
                  </a:extLst>
                </a:gridCol>
                <a:gridCol w="282575">
                  <a:extLst>
                    <a:ext uri="{9D8B030D-6E8A-4147-A177-3AD203B41FA5}">
                      <a16:colId xmlns:a16="http://schemas.microsoft.com/office/drawing/2014/main" val="20011"/>
                    </a:ext>
                  </a:extLst>
                </a:gridCol>
                <a:gridCol w="282575">
                  <a:extLst>
                    <a:ext uri="{9D8B030D-6E8A-4147-A177-3AD203B41FA5}">
                      <a16:colId xmlns:a16="http://schemas.microsoft.com/office/drawing/2014/main" val="20012"/>
                    </a:ext>
                  </a:extLst>
                </a:gridCol>
                <a:gridCol w="282575">
                  <a:extLst>
                    <a:ext uri="{9D8B030D-6E8A-4147-A177-3AD203B41FA5}">
                      <a16:colId xmlns:a16="http://schemas.microsoft.com/office/drawing/2014/main" val="20013"/>
                    </a:ext>
                  </a:extLst>
                </a:gridCol>
                <a:gridCol w="282575">
                  <a:extLst>
                    <a:ext uri="{9D8B030D-6E8A-4147-A177-3AD203B41FA5}">
                      <a16:colId xmlns:a16="http://schemas.microsoft.com/office/drawing/2014/main" val="20014"/>
                    </a:ext>
                  </a:extLst>
                </a:gridCol>
                <a:gridCol w="282575">
                  <a:extLst>
                    <a:ext uri="{9D8B030D-6E8A-4147-A177-3AD203B41FA5}">
                      <a16:colId xmlns:a16="http://schemas.microsoft.com/office/drawing/2014/main" val="20015"/>
                    </a:ext>
                  </a:extLst>
                </a:gridCol>
                <a:gridCol w="282575">
                  <a:extLst>
                    <a:ext uri="{9D8B030D-6E8A-4147-A177-3AD203B41FA5}">
                      <a16:colId xmlns:a16="http://schemas.microsoft.com/office/drawing/2014/main" val="20016"/>
                    </a:ext>
                  </a:extLst>
                </a:gridCol>
                <a:gridCol w="282575">
                  <a:extLst>
                    <a:ext uri="{9D8B030D-6E8A-4147-A177-3AD203B41FA5}">
                      <a16:colId xmlns:a16="http://schemas.microsoft.com/office/drawing/2014/main" val="20017"/>
                    </a:ext>
                  </a:extLst>
                </a:gridCol>
                <a:gridCol w="282575">
                  <a:extLst>
                    <a:ext uri="{9D8B030D-6E8A-4147-A177-3AD203B41FA5}">
                      <a16:colId xmlns:a16="http://schemas.microsoft.com/office/drawing/2014/main" val="20018"/>
                    </a:ext>
                  </a:extLst>
                </a:gridCol>
                <a:gridCol w="280987">
                  <a:extLst>
                    <a:ext uri="{9D8B030D-6E8A-4147-A177-3AD203B41FA5}">
                      <a16:colId xmlns:a16="http://schemas.microsoft.com/office/drawing/2014/main" val="20019"/>
                    </a:ext>
                  </a:extLst>
                </a:gridCol>
                <a:gridCol w="282575">
                  <a:extLst>
                    <a:ext uri="{9D8B030D-6E8A-4147-A177-3AD203B41FA5}">
                      <a16:colId xmlns:a16="http://schemas.microsoft.com/office/drawing/2014/main" val="20020"/>
                    </a:ext>
                  </a:extLst>
                </a:gridCol>
              </a:tblGrid>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329966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nodeType="afterGroup">
                            <p:stCondLst>
                              <p:cond delay="0"/>
                            </p:stCondLst>
                            <p:childTnLst>
                              <p:par>
                                <p:cTn id="8" presetID="6" presetClass="emph" presetSubtype="0" accel="50000" decel="50000" fill="hold" nodeType="afterEffect">
                                  <p:stCondLst>
                                    <p:cond delay="0"/>
                                  </p:stCondLst>
                                  <p:childTnLst>
                                    <p:animScale>
                                      <p:cBhvr>
                                        <p:cTn id="9" dur="2000" fill="hold"/>
                                        <p:tgtEl>
                                          <p:spTgt spid="17"/>
                                        </p:tgtEl>
                                      </p:cBhvr>
                                      <p:by x="400000" y="400000"/>
                                    </p:animScale>
                                  </p:childTnLst>
                                </p:cTn>
                              </p:par>
                              <p:par>
                                <p:cTn id="10" presetID="0" presetClass="path" presetSubtype="0" accel="50000" decel="50000" fill="hold" nodeType="withEffect">
                                  <p:stCondLst>
                                    <p:cond delay="0"/>
                                  </p:stCondLst>
                                  <p:childTnLst>
                                    <p:animMotion origin="layout" path="M 6.10687E-7 1.40607E-6 L -0.45021 0.13991 " pathEditMode="relative" rAng="0" ptsTypes="AA">
                                      <p:cBhvr>
                                        <p:cTn id="11" dur="2000" fill="hold"/>
                                        <p:tgtEl>
                                          <p:spTgt spid="17"/>
                                        </p:tgtEl>
                                        <p:attrNameLst>
                                          <p:attrName>ppt_x</p:attrName>
                                          <p:attrName>ppt_y</p:attrName>
                                        </p:attrNameLst>
                                      </p:cBhvr>
                                      <p:rCtr x="-22519" y="6996"/>
                                    </p:animMotion>
                                  </p:childTnLst>
                                </p:cTn>
                              </p:par>
                            </p:childTnLst>
                          </p:cTn>
                        </p:par>
                        <p:par>
                          <p:cTn id="12" fill="hold" nodeType="afterGroup">
                            <p:stCondLst>
                              <p:cond delay="2000"/>
                            </p:stCondLst>
                            <p:childTnLst>
                              <p:par>
                                <p:cTn id="13" presetID="1" presetClass="exit" presetSubtype="0" fill="hold" nodeType="afterEffect">
                                  <p:stCondLst>
                                    <p:cond delay="0"/>
                                  </p:stCondLst>
                                  <p:childTnLst>
                                    <p:set>
                                      <p:cBhvr>
                                        <p:cTn id="14" dur="1" fill="hold">
                                          <p:stCondLst>
                                            <p:cond delay="0"/>
                                          </p:stCondLst>
                                        </p:cTn>
                                        <p:tgtEl>
                                          <p:spTgt spid="17"/>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par>
                          <p:cTn id="17" fill="hold" nodeType="afterGroup">
                            <p:stCondLst>
                              <p:cond delay="2000"/>
                            </p:stCondLst>
                            <p:childTnLst>
                              <p:par>
                                <p:cTn id="18" presetID="9" presetClass="exit" presetSubtype="0" fill="hold" nodeType="afterEffect">
                                  <p:stCondLst>
                                    <p:cond delay="0"/>
                                  </p:stCondLst>
                                  <p:childTnLst>
                                    <p:animEffect transition="out" filter="dissolv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a:ea typeface="ＭＳ Ｐゴシック" charset="-128"/>
              </a:rPr>
              <a:t>2 - Discrete cosine transform (DCT)</a:t>
            </a:r>
          </a:p>
        </p:txBody>
      </p:sp>
      <p:sp>
        <p:nvSpPr>
          <p:cNvPr id="35843" name="Text Placeholder 2"/>
          <p:cNvSpPr>
            <a:spLocks noGrp="1"/>
          </p:cNvSpPr>
          <p:nvPr>
            <p:ph type="body" sz="half" idx="1"/>
          </p:nvPr>
        </p:nvSpPr>
        <p:spPr>
          <a:xfrm>
            <a:off x="0" y="825500"/>
            <a:ext cx="9144000" cy="1006475"/>
          </a:xfrm>
        </p:spPr>
        <p:txBody>
          <a:bodyPr/>
          <a:lstStyle/>
          <a:p>
            <a:r>
              <a:rPr lang="en-US" sz="2400" dirty="0">
                <a:ea typeface="ＭＳ Ｐゴシック" charset="-128"/>
              </a:rPr>
              <a:t>Each 8×8 block is converted to a frequency-domain representation, using a normalized, two-dimensional DCT </a:t>
            </a:r>
          </a:p>
        </p:txBody>
      </p:sp>
      <p:pic>
        <p:nvPicPr>
          <p:cNvPr id="35844" name="Picture 17"/>
          <p:cNvPicPr>
            <a:picLocks noChangeAspect="1"/>
          </p:cNvPicPr>
          <p:nvPr/>
        </p:nvPicPr>
        <p:blipFill>
          <a:blip r:embed="rId3">
            <a:extLst>
              <a:ext uri="{28A0092B-C50C-407E-A947-70E740481C1C}">
                <a14:useLocalDpi xmlns:a14="http://schemas.microsoft.com/office/drawing/2010/main" val="0"/>
              </a:ext>
            </a:extLst>
          </a:blip>
          <a:srcRect t="25554" b="50053"/>
          <a:stretch>
            <a:fillRect/>
          </a:stretch>
        </p:blipFill>
        <p:spPr bwMode="auto">
          <a:xfrm>
            <a:off x="1000125" y="2043113"/>
            <a:ext cx="5943600" cy="433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9" name="Table 18"/>
          <p:cNvGraphicFramePr>
            <a:graphicFrameLocks noGrp="1"/>
          </p:cNvGraphicFramePr>
          <p:nvPr/>
        </p:nvGraphicFramePr>
        <p:xfrm>
          <a:off x="1011238" y="2032000"/>
          <a:ext cx="5932487" cy="4358640"/>
        </p:xfrm>
        <a:graphic>
          <a:graphicData uri="http://schemas.openxmlformats.org/drawingml/2006/table">
            <a:tbl>
              <a:tblPr/>
              <a:tblGrid>
                <a:gridCol w="282575">
                  <a:extLst>
                    <a:ext uri="{9D8B030D-6E8A-4147-A177-3AD203B41FA5}">
                      <a16:colId xmlns:a16="http://schemas.microsoft.com/office/drawing/2014/main" val="20000"/>
                    </a:ext>
                  </a:extLst>
                </a:gridCol>
                <a:gridCol w="282575">
                  <a:extLst>
                    <a:ext uri="{9D8B030D-6E8A-4147-A177-3AD203B41FA5}">
                      <a16:colId xmlns:a16="http://schemas.microsoft.com/office/drawing/2014/main" val="20001"/>
                    </a:ext>
                  </a:extLst>
                </a:gridCol>
                <a:gridCol w="282575">
                  <a:extLst>
                    <a:ext uri="{9D8B030D-6E8A-4147-A177-3AD203B41FA5}">
                      <a16:colId xmlns:a16="http://schemas.microsoft.com/office/drawing/2014/main" val="20002"/>
                    </a:ext>
                  </a:extLst>
                </a:gridCol>
                <a:gridCol w="282575">
                  <a:extLst>
                    <a:ext uri="{9D8B030D-6E8A-4147-A177-3AD203B41FA5}">
                      <a16:colId xmlns:a16="http://schemas.microsoft.com/office/drawing/2014/main" val="20003"/>
                    </a:ext>
                  </a:extLst>
                </a:gridCol>
                <a:gridCol w="282575">
                  <a:extLst>
                    <a:ext uri="{9D8B030D-6E8A-4147-A177-3AD203B41FA5}">
                      <a16:colId xmlns:a16="http://schemas.microsoft.com/office/drawing/2014/main" val="20004"/>
                    </a:ext>
                  </a:extLst>
                </a:gridCol>
                <a:gridCol w="282575">
                  <a:extLst>
                    <a:ext uri="{9D8B030D-6E8A-4147-A177-3AD203B41FA5}">
                      <a16:colId xmlns:a16="http://schemas.microsoft.com/office/drawing/2014/main" val="20005"/>
                    </a:ext>
                  </a:extLst>
                </a:gridCol>
                <a:gridCol w="282575">
                  <a:extLst>
                    <a:ext uri="{9D8B030D-6E8A-4147-A177-3AD203B41FA5}">
                      <a16:colId xmlns:a16="http://schemas.microsoft.com/office/drawing/2014/main" val="20006"/>
                    </a:ext>
                  </a:extLst>
                </a:gridCol>
                <a:gridCol w="282575">
                  <a:extLst>
                    <a:ext uri="{9D8B030D-6E8A-4147-A177-3AD203B41FA5}">
                      <a16:colId xmlns:a16="http://schemas.microsoft.com/office/drawing/2014/main" val="20007"/>
                    </a:ext>
                  </a:extLst>
                </a:gridCol>
                <a:gridCol w="282575">
                  <a:extLst>
                    <a:ext uri="{9D8B030D-6E8A-4147-A177-3AD203B41FA5}">
                      <a16:colId xmlns:a16="http://schemas.microsoft.com/office/drawing/2014/main" val="20008"/>
                    </a:ext>
                  </a:extLst>
                </a:gridCol>
                <a:gridCol w="282575">
                  <a:extLst>
                    <a:ext uri="{9D8B030D-6E8A-4147-A177-3AD203B41FA5}">
                      <a16:colId xmlns:a16="http://schemas.microsoft.com/office/drawing/2014/main" val="20009"/>
                    </a:ext>
                  </a:extLst>
                </a:gridCol>
                <a:gridCol w="282575">
                  <a:extLst>
                    <a:ext uri="{9D8B030D-6E8A-4147-A177-3AD203B41FA5}">
                      <a16:colId xmlns:a16="http://schemas.microsoft.com/office/drawing/2014/main" val="20010"/>
                    </a:ext>
                  </a:extLst>
                </a:gridCol>
                <a:gridCol w="282575">
                  <a:extLst>
                    <a:ext uri="{9D8B030D-6E8A-4147-A177-3AD203B41FA5}">
                      <a16:colId xmlns:a16="http://schemas.microsoft.com/office/drawing/2014/main" val="20011"/>
                    </a:ext>
                  </a:extLst>
                </a:gridCol>
                <a:gridCol w="282575">
                  <a:extLst>
                    <a:ext uri="{9D8B030D-6E8A-4147-A177-3AD203B41FA5}">
                      <a16:colId xmlns:a16="http://schemas.microsoft.com/office/drawing/2014/main" val="20012"/>
                    </a:ext>
                  </a:extLst>
                </a:gridCol>
                <a:gridCol w="282575">
                  <a:extLst>
                    <a:ext uri="{9D8B030D-6E8A-4147-A177-3AD203B41FA5}">
                      <a16:colId xmlns:a16="http://schemas.microsoft.com/office/drawing/2014/main" val="20013"/>
                    </a:ext>
                  </a:extLst>
                </a:gridCol>
                <a:gridCol w="282575">
                  <a:extLst>
                    <a:ext uri="{9D8B030D-6E8A-4147-A177-3AD203B41FA5}">
                      <a16:colId xmlns:a16="http://schemas.microsoft.com/office/drawing/2014/main" val="20014"/>
                    </a:ext>
                  </a:extLst>
                </a:gridCol>
                <a:gridCol w="282575">
                  <a:extLst>
                    <a:ext uri="{9D8B030D-6E8A-4147-A177-3AD203B41FA5}">
                      <a16:colId xmlns:a16="http://schemas.microsoft.com/office/drawing/2014/main" val="20015"/>
                    </a:ext>
                  </a:extLst>
                </a:gridCol>
                <a:gridCol w="282575">
                  <a:extLst>
                    <a:ext uri="{9D8B030D-6E8A-4147-A177-3AD203B41FA5}">
                      <a16:colId xmlns:a16="http://schemas.microsoft.com/office/drawing/2014/main" val="20016"/>
                    </a:ext>
                  </a:extLst>
                </a:gridCol>
                <a:gridCol w="282575">
                  <a:extLst>
                    <a:ext uri="{9D8B030D-6E8A-4147-A177-3AD203B41FA5}">
                      <a16:colId xmlns:a16="http://schemas.microsoft.com/office/drawing/2014/main" val="20017"/>
                    </a:ext>
                  </a:extLst>
                </a:gridCol>
                <a:gridCol w="282575">
                  <a:extLst>
                    <a:ext uri="{9D8B030D-6E8A-4147-A177-3AD203B41FA5}">
                      <a16:colId xmlns:a16="http://schemas.microsoft.com/office/drawing/2014/main" val="20018"/>
                    </a:ext>
                  </a:extLst>
                </a:gridCol>
                <a:gridCol w="280987">
                  <a:extLst>
                    <a:ext uri="{9D8B030D-6E8A-4147-A177-3AD203B41FA5}">
                      <a16:colId xmlns:a16="http://schemas.microsoft.com/office/drawing/2014/main" val="20019"/>
                    </a:ext>
                  </a:extLst>
                </a:gridCol>
                <a:gridCol w="282575">
                  <a:extLst>
                    <a:ext uri="{9D8B030D-6E8A-4147-A177-3AD203B41FA5}">
                      <a16:colId xmlns:a16="http://schemas.microsoft.com/office/drawing/2014/main" val="20020"/>
                    </a:ext>
                  </a:extLst>
                </a:gridCol>
              </a:tblGrid>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1"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dirty="0">
                        <a:ln>
                          <a:noFill/>
                        </a:ln>
                        <a:solidFill>
                          <a:schemeClr val="tx1"/>
                        </a:solidFill>
                        <a:effectLst/>
                        <a:latin typeface="Tahoma" charset="0"/>
                        <a:ea typeface="ＭＳ Ｐゴシック"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57975" y="2703513"/>
            <a:ext cx="2157413" cy="215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3579813" y="3402013"/>
            <a:ext cx="2444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87798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6" presetClass="emph" presetSubtype="0" accel="50000" decel="50000" fill="hold" nodeType="withEffect">
                                  <p:stCondLst>
                                    <p:cond delay="0"/>
                                  </p:stCondLst>
                                  <p:childTnLst>
                                    <p:animScale>
                                      <p:cBhvr>
                                        <p:cTn id="8" dur="2000" fill="hold"/>
                                        <p:tgtEl>
                                          <p:spTgt spid="11"/>
                                        </p:tgtEl>
                                      </p:cBhvr>
                                      <p:by x="400000" y="400000"/>
                                    </p:animScale>
                                  </p:childTnLst>
                                </p:cTn>
                              </p:par>
                              <p:par>
                                <p:cTn id="9" presetID="0" presetClass="path" presetSubtype="0" accel="50000" decel="50000" fill="hold" nodeType="withEffect">
                                  <p:stCondLst>
                                    <p:cond delay="0"/>
                                  </p:stCondLst>
                                  <p:childTnLst>
                                    <p:animMotion origin="layout" path="M 4.95222E-6 2.82905E-6 L 0.43944 0.03562 " pathEditMode="relative" ptsTypes="AA">
                                      <p:cBhvr>
                                        <p:cTn id="10" dur="2000" fill="hold"/>
                                        <p:tgtEl>
                                          <p:spTgt spid="11"/>
                                        </p:tgtEl>
                                        <p:attrNameLst>
                                          <p:attrName>ppt_x</p:attrName>
                                          <p:attrName>ppt_y</p:attrName>
                                        </p:attrNameLst>
                                      </p:cBhvr>
                                    </p:animMotion>
                                  </p:childTnLst>
                                </p:cTn>
                              </p:par>
                            </p:childTnLst>
                          </p:cTn>
                        </p:par>
                        <p:par>
                          <p:cTn id="11" fill="hold" nodeType="afterGroup">
                            <p:stCondLst>
                              <p:cond delay="2000"/>
                            </p:stCondLst>
                            <p:childTnLst>
                              <p:par>
                                <p:cTn id="12" presetID="10" presetClass="exit" presetSubtype="0" fill="hold" nodeType="afterEffect">
                                  <p:stCondLst>
                                    <p:cond delay="0"/>
                                  </p:stCondLst>
                                  <p:childTnLst>
                                    <p:animEffect transition="out" filter="fade">
                                      <p:cBhvr>
                                        <p:cTn id="13" dur="2000"/>
                                        <p:tgtEl>
                                          <p:spTgt spid="11"/>
                                        </p:tgtEl>
                                      </p:cBhvr>
                                    </p:animEffect>
                                    <p:set>
                                      <p:cBhvr>
                                        <p:cTn id="14" dur="1" fill="hold">
                                          <p:stCondLst>
                                            <p:cond delay="1999"/>
                                          </p:stCondLst>
                                        </p:cTn>
                                        <p:tgtEl>
                                          <p:spTgt spid="11"/>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a:ea typeface="ＭＳ Ｐゴシック" charset="-128"/>
              </a:rPr>
              <a:t>2 - Discrete cosine transform (DCT)</a:t>
            </a:r>
          </a:p>
        </p:txBody>
      </p:sp>
      <p:sp>
        <p:nvSpPr>
          <p:cNvPr id="37891" name="Text Placeholder 2"/>
          <p:cNvSpPr>
            <a:spLocks noGrp="1"/>
          </p:cNvSpPr>
          <p:nvPr>
            <p:ph type="body" sz="half" idx="1"/>
          </p:nvPr>
        </p:nvSpPr>
        <p:spPr>
          <a:xfrm>
            <a:off x="0" y="825500"/>
            <a:ext cx="9144000" cy="957263"/>
          </a:xfrm>
        </p:spPr>
        <p:txBody>
          <a:bodyPr/>
          <a:lstStyle/>
          <a:p>
            <a:r>
              <a:rPr lang="en-US" sz="2400" dirty="0">
                <a:ea typeface="ＭＳ Ｐゴシック" charset="-128"/>
              </a:rPr>
              <a:t>Each 8×8 block is converted to a frequency-domain representation, using a normalized, two-dimensional DCT</a:t>
            </a:r>
          </a:p>
        </p:txBody>
      </p:sp>
      <p:pic>
        <p:nvPicPr>
          <p:cNvPr id="3789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7975" y="2703513"/>
            <a:ext cx="2157413" cy="215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15113" y="2703513"/>
            <a:ext cx="2244725" cy="219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Placeholder 2"/>
          <p:cNvSpPr txBox="1">
            <a:spLocks/>
          </p:cNvSpPr>
          <p:nvPr/>
        </p:nvSpPr>
        <p:spPr bwMode="auto">
          <a:xfrm>
            <a:off x="-11113" y="1665288"/>
            <a:ext cx="9144001"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54000"/>
          <a:lstStyle>
            <a:lvl1pPr marL="24161750" indent="-24161750" eaLnBrk="0" hangingPunct="0">
              <a:defRPr sz="1400">
                <a:solidFill>
                  <a:schemeClr val="tx1"/>
                </a:solidFill>
                <a:latin typeface="Tahoma" charset="0"/>
                <a:ea typeface="ＭＳ Ｐゴシック" charset="-128"/>
              </a:defRPr>
            </a:lvl1pPr>
            <a:lvl2pPr marL="742950" indent="-285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lvl="1">
              <a:buClr>
                <a:srgbClr val="FF6600"/>
              </a:buClr>
              <a:buSzTx/>
              <a:buFont typeface="Tahoma" charset="0"/>
              <a:buChar char="−"/>
            </a:pPr>
            <a:r>
              <a:rPr lang="en-US" sz="2000"/>
              <a:t>each pixel is represented by a [0, 255]-value</a:t>
            </a:r>
          </a:p>
          <a:p>
            <a:pPr lvl="1">
              <a:buClr>
                <a:srgbClr val="FF6600"/>
              </a:buClr>
              <a:buSzTx/>
            </a:pPr>
            <a:endParaRPr lang="en-US" sz="2000"/>
          </a:p>
        </p:txBody>
      </p:sp>
      <p:sp>
        <p:nvSpPr>
          <p:cNvPr id="14" name="Text Placeholder 2"/>
          <p:cNvSpPr txBox="1">
            <a:spLocks/>
          </p:cNvSpPr>
          <p:nvPr/>
        </p:nvSpPr>
        <p:spPr bwMode="auto">
          <a:xfrm>
            <a:off x="-11113" y="2116138"/>
            <a:ext cx="9144001"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54000"/>
          <a:lstStyle>
            <a:lvl1pPr marL="24161750" indent="-24161750" eaLnBrk="0" hangingPunct="0">
              <a:defRPr sz="1400">
                <a:solidFill>
                  <a:schemeClr val="tx1"/>
                </a:solidFill>
                <a:latin typeface="Tahoma" charset="0"/>
                <a:ea typeface="ＭＳ Ｐゴシック" charset="-128"/>
              </a:defRPr>
            </a:lvl1pPr>
            <a:lvl2pPr marL="742950" indent="-285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lvl="1">
              <a:buClr>
                <a:srgbClr val="FF6600"/>
              </a:buClr>
              <a:buSzTx/>
              <a:buFont typeface="Tahoma" charset="0"/>
              <a:buChar char="−"/>
            </a:pPr>
            <a:r>
              <a:rPr lang="en-US" sz="2000"/>
              <a:t>each pixel is transformed to a [-128, 127]-value</a:t>
            </a:r>
          </a:p>
          <a:p>
            <a:pPr lvl="1">
              <a:buClr>
                <a:srgbClr val="FF6600"/>
              </a:buClr>
              <a:buSzTx/>
            </a:pPr>
            <a:endParaRPr lang="en-US" sz="2000"/>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6700" y="4929188"/>
            <a:ext cx="2679700" cy="139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Left Arrow 15"/>
          <p:cNvSpPr>
            <a:spLocks noChangeArrowheads="1"/>
          </p:cNvSpPr>
          <p:nvPr/>
        </p:nvSpPr>
        <p:spPr bwMode="auto">
          <a:xfrm rot="-987297">
            <a:off x="3973513" y="4260850"/>
            <a:ext cx="2049462" cy="512763"/>
          </a:xfrm>
          <a:prstGeom prst="leftArrow">
            <a:avLst>
              <a:gd name="adj1" fmla="val 50000"/>
              <a:gd name="adj2" fmla="val 49961"/>
            </a:avLst>
          </a:prstGeom>
          <a:solidFill>
            <a:srgbClr val="555555"/>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p>
            <a:endParaRPr lang="nb-NO"/>
          </a:p>
        </p:txBody>
      </p:sp>
    </p:spTree>
    <p:extLst>
      <p:ext uri="{BB962C8B-B14F-4D97-AF65-F5344CB8AC3E}">
        <p14:creationId xmlns:p14="http://schemas.microsoft.com/office/powerpoint/2010/main" val="2996581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10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1000"/>
                                        <p:tgtEl>
                                          <p:spTgt spid="14"/>
                                        </p:tgtEl>
                                      </p:cBhvr>
                                    </p:animEffect>
                                  </p:childTnLst>
                                </p:cTn>
                              </p:par>
                            </p:childTnLst>
                          </p:cTn>
                        </p:par>
                        <p:par>
                          <p:cTn id="16" fill="hold" nodeType="afterGroup">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par>
                          <p:cTn id="20" fill="hold" nodeType="afterGroup">
                            <p:stCondLst>
                              <p:cond delay="1500"/>
                            </p:stCondLst>
                            <p:childTnLst>
                              <p:par>
                                <p:cTn id="21" presetID="9"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a:ea typeface="ＭＳ Ｐゴシック" charset="-128"/>
              </a:rPr>
              <a:t>2 - Discrete cosine transform (DCT)</a:t>
            </a:r>
          </a:p>
        </p:txBody>
      </p:sp>
      <p:sp>
        <p:nvSpPr>
          <p:cNvPr id="39939" name="Text Placeholder 2"/>
          <p:cNvSpPr>
            <a:spLocks noGrp="1"/>
          </p:cNvSpPr>
          <p:nvPr>
            <p:ph type="body" sz="half" idx="1"/>
          </p:nvPr>
        </p:nvSpPr>
        <p:spPr>
          <a:xfrm>
            <a:off x="0" y="825500"/>
            <a:ext cx="9144000" cy="957263"/>
          </a:xfrm>
        </p:spPr>
        <p:txBody>
          <a:bodyPr/>
          <a:lstStyle/>
          <a:p>
            <a:r>
              <a:rPr lang="en-US" sz="2400" dirty="0">
                <a:ea typeface="ＭＳ Ｐゴシック" charset="-128"/>
              </a:rPr>
              <a:t>Each 8×8 block is converted to a frequency-domain representation, using a normalized, two-dimensional DCT</a:t>
            </a:r>
          </a:p>
        </p:txBody>
      </p:sp>
      <p:sp>
        <p:nvSpPr>
          <p:cNvPr id="11" name="Text Placeholder 2"/>
          <p:cNvSpPr txBox="1">
            <a:spLocks/>
          </p:cNvSpPr>
          <p:nvPr/>
        </p:nvSpPr>
        <p:spPr bwMode="auto">
          <a:xfrm>
            <a:off x="-22225" y="1676400"/>
            <a:ext cx="9144000" cy="319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54000"/>
          <a:lstStyle>
            <a:lvl1pPr marL="24161750" indent="-24161750" eaLnBrk="0" hangingPunct="0">
              <a:defRPr sz="1400">
                <a:solidFill>
                  <a:schemeClr val="tx1"/>
                </a:solidFill>
                <a:latin typeface="Tahoma" charset="0"/>
                <a:ea typeface="ＭＳ Ｐゴシック" charset="-128"/>
              </a:defRPr>
            </a:lvl1pPr>
            <a:lvl2pPr marL="742950" indent="-285750" eaLnBrk="0" hangingPunct="0">
              <a:defRPr sz="1400">
                <a:solidFill>
                  <a:schemeClr val="tx1"/>
                </a:solidFill>
                <a:latin typeface="Tahoma" charset="0"/>
                <a:ea typeface="ＭＳ Ｐゴシック" charset="-128"/>
              </a:defRPr>
            </a:lvl2pPr>
            <a:lvl3pPr marL="1200150" indent="-285750"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lvl="1">
              <a:spcAft>
                <a:spcPts val="600"/>
              </a:spcAft>
              <a:buClr>
                <a:srgbClr val="FF6600"/>
              </a:buClr>
              <a:buSzTx/>
              <a:buFont typeface="Tahoma" charset="0"/>
              <a:buChar char="−"/>
            </a:pPr>
            <a:r>
              <a:rPr lang="en-US" sz="2000"/>
              <a:t>two-dimensional DCT:</a:t>
            </a:r>
            <a:br>
              <a:rPr lang="en-US" sz="2000"/>
            </a:br>
            <a:endParaRPr lang="en-US"/>
          </a:p>
          <a:p>
            <a:pPr lvl="2">
              <a:spcAft>
                <a:spcPts val="600"/>
              </a:spcAft>
              <a:buClr>
                <a:srgbClr val="FF6600"/>
              </a:buClr>
              <a:buSzTx/>
              <a:buFont typeface="Tahoma" charset="0"/>
              <a:buChar char="−"/>
            </a:pPr>
            <a:r>
              <a:rPr lang="en-US" sz="2000" i="1"/>
              <a:t>G</a:t>
            </a:r>
            <a:r>
              <a:rPr lang="en-US" sz="2000" i="1" baseline="-25000"/>
              <a:t>u,v</a:t>
            </a:r>
            <a:r>
              <a:rPr lang="en-US" sz="2000"/>
              <a:t> is the DCT at coordinates</a:t>
            </a:r>
            <a:r>
              <a:rPr lang="en-US" sz="2000" i="1"/>
              <a:t> (u,v)</a:t>
            </a:r>
          </a:p>
          <a:p>
            <a:pPr lvl="2">
              <a:spcAft>
                <a:spcPts val="600"/>
              </a:spcAft>
              <a:buClr>
                <a:srgbClr val="FF6600"/>
              </a:buClr>
              <a:buSzTx/>
              <a:buFont typeface="Tahoma" charset="0"/>
              <a:buChar char="−"/>
            </a:pPr>
            <a:r>
              <a:rPr lang="en-US" sz="2000" i="1"/>
              <a:t>u</a:t>
            </a:r>
            <a:r>
              <a:rPr lang="en-US" sz="2000"/>
              <a:t> is the horizontal spatial frequency [0,8&gt;</a:t>
            </a:r>
          </a:p>
          <a:p>
            <a:pPr lvl="2">
              <a:spcAft>
                <a:spcPts val="600"/>
              </a:spcAft>
              <a:buClr>
                <a:srgbClr val="FF6600"/>
              </a:buClr>
              <a:buSzTx/>
              <a:buFont typeface="Tahoma" charset="0"/>
              <a:buChar char="−"/>
            </a:pPr>
            <a:r>
              <a:rPr lang="en-US" sz="2000" i="1"/>
              <a:t>v</a:t>
            </a:r>
            <a:r>
              <a:rPr lang="en-US" sz="2000"/>
              <a:t> is the vertical spatial frequency [0,8&gt;</a:t>
            </a:r>
          </a:p>
          <a:p>
            <a:pPr lvl="2">
              <a:spcAft>
                <a:spcPts val="600"/>
              </a:spcAft>
              <a:buClr>
                <a:srgbClr val="FF6600"/>
              </a:buClr>
              <a:buSzTx/>
              <a:buFont typeface="Tahoma" charset="0"/>
              <a:buChar char="−"/>
            </a:pPr>
            <a:r>
              <a:rPr lang="en-US" sz="2000" i="1"/>
              <a:t>g</a:t>
            </a:r>
            <a:r>
              <a:rPr lang="en-US" sz="2000" i="1" baseline="-25000"/>
              <a:t>x,y</a:t>
            </a:r>
            <a:r>
              <a:rPr lang="en-US" sz="2000"/>
              <a:t> is the pixel value at coordinates (x,y)</a:t>
            </a:r>
            <a:br>
              <a:rPr lang="en-US" sz="2000"/>
            </a:br>
            <a:endParaRPr lang="en-US" sz="1000"/>
          </a:p>
          <a:p>
            <a:pPr lvl="2">
              <a:spcAft>
                <a:spcPts val="600"/>
              </a:spcAft>
              <a:buClr>
                <a:srgbClr val="FF6600"/>
              </a:buClr>
              <a:buSzTx/>
              <a:buFont typeface="Tahoma" charset="0"/>
              <a:buChar char="−"/>
            </a:pPr>
            <a:r>
              <a:rPr lang="en-US" sz="2000"/>
              <a:t>α is a normalizing function: </a:t>
            </a:r>
          </a:p>
          <a:p>
            <a:pPr lvl="2">
              <a:spcAft>
                <a:spcPts val="600"/>
              </a:spcAft>
              <a:buClr>
                <a:srgbClr val="FF6600"/>
              </a:buClr>
              <a:buSzTx/>
            </a:pPr>
            <a:endParaRPr lang="en-US" sz="2000"/>
          </a:p>
          <a:p>
            <a:pPr lvl="2">
              <a:spcAft>
                <a:spcPts val="600"/>
              </a:spcAft>
              <a:buClr>
                <a:srgbClr val="FF6600"/>
              </a:buClr>
              <a:buSzTx/>
              <a:buFont typeface="Tahoma" charset="0"/>
              <a:buChar char="−"/>
            </a:pPr>
            <a:endParaRPr lang="en-US" sz="200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1863" y="1719263"/>
            <a:ext cx="5081587"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87863" y="4176713"/>
            <a:ext cx="1749425"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3"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6700" y="4929188"/>
            <a:ext cx="2679700" cy="139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69050" y="4911725"/>
            <a:ext cx="2678113" cy="1420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ight Arrow 19"/>
          <p:cNvSpPr>
            <a:spLocks noChangeArrowheads="1"/>
          </p:cNvSpPr>
          <p:nvPr/>
        </p:nvSpPr>
        <p:spPr bwMode="auto">
          <a:xfrm>
            <a:off x="3462338" y="5583238"/>
            <a:ext cx="2419350" cy="414337"/>
          </a:xfrm>
          <a:prstGeom prst="rightArrow">
            <a:avLst>
              <a:gd name="adj1" fmla="val 50000"/>
              <a:gd name="adj2" fmla="val 50065"/>
            </a:avLst>
          </a:prstGeom>
          <a:solidFill>
            <a:srgbClr val="555555"/>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p>
            <a:endParaRPr lang="nb-NO"/>
          </a:p>
        </p:txBody>
      </p:sp>
      <p:sp>
        <p:nvSpPr>
          <p:cNvPr id="21" name="TextBox 20"/>
          <p:cNvSpPr txBox="1">
            <a:spLocks noChangeArrowheads="1"/>
          </p:cNvSpPr>
          <p:nvPr/>
        </p:nvSpPr>
        <p:spPr bwMode="auto">
          <a:xfrm>
            <a:off x="95250" y="4872038"/>
            <a:ext cx="6156325" cy="1643062"/>
          </a:xfrm>
          <a:prstGeom prst="rect">
            <a:avLst/>
          </a:prstGeom>
          <a:solidFill>
            <a:srgbClr val="C0C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Tahoma" charset="0"/>
                <a:ea typeface="ＭＳ Ｐゴシック" charset="-128"/>
              </a:defRPr>
            </a:lvl1pPr>
            <a:lvl2pPr marL="37931725" indent="-37474525"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r>
              <a:rPr lang="en-US"/>
              <a:t>Note the rather large value of the top-left corner (DC coefficient).  The remaining 63 are AC coefficients. The advantage of the DCT is its tendency to aggregate most of the signal in one corner of  the result, as may be seen above.</a:t>
            </a:r>
            <a:br>
              <a:rPr lang="en-US"/>
            </a:br>
            <a:endParaRPr lang="en-US"/>
          </a:p>
          <a:p>
            <a:pPr eaLnBrk="1" hangingPunct="1"/>
            <a:r>
              <a:rPr lang="en-US"/>
              <a:t>Compression possible: the following </a:t>
            </a:r>
            <a:r>
              <a:rPr lang="en-US" b="1"/>
              <a:t>quantization </a:t>
            </a:r>
            <a:r>
              <a:rPr lang="en-US"/>
              <a:t>step accentuates this effect while simultaneously reducing the overall size of the DCT coefficients</a:t>
            </a:r>
          </a:p>
        </p:txBody>
      </p:sp>
    </p:spTree>
    <p:extLst>
      <p:ext uri="{BB962C8B-B14F-4D97-AF65-F5344CB8AC3E}">
        <p14:creationId xmlns:p14="http://schemas.microsoft.com/office/powerpoint/2010/main" val="3963421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par>
                          <p:cTn id="19" fill="hold" nodeType="afterGroup">
                            <p:stCondLst>
                              <p:cond delay="500"/>
                            </p:stCondLst>
                            <p:childTnLst>
                              <p:par>
                                <p:cTn id="20" presetID="10" presetClass="entr" presetSubtype="0"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000"/>
                                        <p:tgtEl>
                                          <p:spTgt spid="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a:ea typeface="ＭＳ Ｐゴシック" charset="-128"/>
              </a:rPr>
              <a:t>3 - Quantization</a:t>
            </a:r>
          </a:p>
        </p:txBody>
      </p:sp>
      <p:sp>
        <p:nvSpPr>
          <p:cNvPr id="41987" name="Text Placeholder 2"/>
          <p:cNvSpPr>
            <a:spLocks noGrp="1"/>
          </p:cNvSpPr>
          <p:nvPr>
            <p:ph type="body" sz="half" idx="1"/>
          </p:nvPr>
        </p:nvSpPr>
        <p:spPr>
          <a:xfrm>
            <a:off x="0" y="657225"/>
            <a:ext cx="9144000" cy="2012950"/>
          </a:xfrm>
        </p:spPr>
        <p:txBody>
          <a:bodyPr/>
          <a:lstStyle/>
          <a:p>
            <a:r>
              <a:rPr lang="en-US" sz="2000" dirty="0">
                <a:ea typeface="ＭＳ Ｐゴシック" charset="-128"/>
              </a:rPr>
              <a:t>The human eye</a:t>
            </a:r>
          </a:p>
          <a:p>
            <a:pPr lvl="1"/>
            <a:r>
              <a:rPr lang="en-US" sz="1800" dirty="0">
                <a:ea typeface="ＭＳ Ｐゴシック" charset="-128"/>
              </a:rPr>
              <a:t>is good at seeing small differences in brightness over a large area </a:t>
            </a:r>
          </a:p>
          <a:p>
            <a:pPr lvl="1"/>
            <a:r>
              <a:rPr lang="en-US" sz="1800" dirty="0">
                <a:ea typeface="ＭＳ Ｐゴシック" charset="-128"/>
              </a:rPr>
              <a:t>not so good at distinguishing the exact strength of a high frequency brightness variation</a:t>
            </a:r>
          </a:p>
          <a:p>
            <a:pPr lvl="1"/>
            <a:r>
              <a:rPr lang="en-US" sz="1800" dirty="0">
                <a:ea typeface="ＭＳ Ｐゴシック" charset="-128"/>
              </a:rPr>
              <a:t>can reduce the amount of information in the high frequency components</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9050" y="4911725"/>
            <a:ext cx="2678113" cy="1420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Placeholder 2"/>
          <p:cNvSpPr txBox="1">
            <a:spLocks/>
          </p:cNvSpPr>
          <p:nvPr/>
        </p:nvSpPr>
        <p:spPr bwMode="auto">
          <a:xfrm>
            <a:off x="-11113" y="2468563"/>
            <a:ext cx="9144001" cy="1827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54000"/>
          <a:lstStyle>
            <a:lvl1pPr marL="24161750" indent="-24161750" eaLnBrk="0" hangingPunct="0">
              <a:defRPr sz="1400">
                <a:solidFill>
                  <a:schemeClr val="tx1"/>
                </a:solidFill>
                <a:latin typeface="Tahoma" charset="0"/>
                <a:ea typeface="ＭＳ Ｐゴシック" charset="-128"/>
              </a:defRPr>
            </a:lvl1pPr>
            <a:lvl2pPr marL="742950" indent="-285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lvl="1">
              <a:buClr>
                <a:srgbClr val="FF6600"/>
              </a:buClr>
              <a:buSzTx/>
              <a:buFont typeface="Tahoma" charset="0"/>
              <a:buChar char="−"/>
            </a:pPr>
            <a:r>
              <a:rPr lang="en-US" sz="1800"/>
              <a:t>simply dividing each component in the frequency domain by a known  constant for that component, and then rounding to the nearest integer:</a:t>
            </a:r>
            <a:br>
              <a:rPr lang="en-US" sz="1800"/>
            </a:br>
            <a:br>
              <a:rPr lang="en-US" sz="1600"/>
            </a:br>
            <a:endParaRPr lang="en-US" sz="1800"/>
          </a:p>
          <a:p>
            <a:pPr lvl="1">
              <a:buClr>
                <a:srgbClr val="FF6600"/>
              </a:buClr>
              <a:buSzTx/>
            </a:pPr>
            <a:r>
              <a:rPr lang="en-US" sz="1800"/>
              <a:t>	where Q</a:t>
            </a:r>
            <a:r>
              <a:rPr lang="en-US" sz="1800" baseline="-25000"/>
              <a:t>j,k</a:t>
            </a:r>
            <a:r>
              <a:rPr lang="en-US" sz="1800"/>
              <a:t> is a quantization matrix, e.g., for JPEG</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65550" y="5165725"/>
            <a:ext cx="1979613" cy="1163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68450" y="3125788"/>
            <a:ext cx="5426075" cy="44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Rectangle 21"/>
          <p:cNvSpPr>
            <a:spLocks noChangeArrowheads="1"/>
          </p:cNvSpPr>
          <p:nvPr/>
        </p:nvSpPr>
        <p:spPr bwMode="auto">
          <a:xfrm>
            <a:off x="6154738" y="4865688"/>
            <a:ext cx="2989262" cy="1562100"/>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p>
            <a:endParaRPr lang="nb-NO"/>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88150" y="5162550"/>
            <a:ext cx="1908175" cy="117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Donut 22"/>
          <p:cNvSpPr/>
          <p:nvPr/>
        </p:nvSpPr>
        <p:spPr bwMode="auto">
          <a:xfrm>
            <a:off x="6686550" y="4970463"/>
            <a:ext cx="574675" cy="519112"/>
          </a:xfrm>
          <a:prstGeom prst="donut">
            <a:avLst/>
          </a:prstGeom>
          <a:solidFill>
            <a:srgbClr val="008000"/>
          </a:solidFill>
          <a:ln w="9525" cap="flat" cmpd="sng" algn="ctr">
            <a:noFill/>
            <a:prstDash val="solid"/>
            <a:round/>
            <a:headEnd type="none" w="med" len="med"/>
            <a:tailEnd type="none" w="med" len="med"/>
          </a:ln>
          <a:effectLst/>
        </p:spPr>
        <p:txBody>
          <a:bodyPr lIns="90000" tIns="46800" rIns="90000" bIns="46800">
            <a:spAutoFit/>
          </a:bodyPr>
          <a:lstStyle/>
          <a:p>
            <a:endParaRPr lang="nb-NO"/>
          </a:p>
        </p:txBody>
      </p:sp>
      <p:sp>
        <p:nvSpPr>
          <p:cNvPr id="24" name="Donut 23"/>
          <p:cNvSpPr/>
          <p:nvPr/>
        </p:nvSpPr>
        <p:spPr bwMode="auto">
          <a:xfrm>
            <a:off x="114300" y="4970463"/>
            <a:ext cx="576263" cy="519112"/>
          </a:xfrm>
          <a:prstGeom prst="donut">
            <a:avLst/>
          </a:prstGeom>
          <a:solidFill>
            <a:srgbClr val="FF0000"/>
          </a:solidFill>
          <a:ln w="9525" cap="flat" cmpd="sng" algn="ctr">
            <a:noFill/>
            <a:prstDash val="solid"/>
            <a:round/>
            <a:headEnd type="none" w="med" len="med"/>
            <a:tailEnd type="none" w="med" len="med"/>
          </a:ln>
          <a:effectLst/>
        </p:spPr>
        <p:txBody>
          <a:bodyPr lIns="90000" tIns="46800" rIns="90000" bIns="46800">
            <a:spAutoFit/>
          </a:bodyPr>
          <a:lstStyle/>
          <a:p>
            <a:endParaRPr lang="nb-NO"/>
          </a:p>
        </p:txBody>
      </p:sp>
      <p:sp>
        <p:nvSpPr>
          <p:cNvPr id="25" name="Donut 24"/>
          <p:cNvSpPr/>
          <p:nvPr/>
        </p:nvSpPr>
        <p:spPr bwMode="auto">
          <a:xfrm>
            <a:off x="3589338" y="4970463"/>
            <a:ext cx="574675" cy="519112"/>
          </a:xfrm>
          <a:prstGeom prst="donut">
            <a:avLst/>
          </a:prstGeom>
          <a:solidFill>
            <a:srgbClr val="FF0000"/>
          </a:solidFill>
          <a:ln w="9525" cap="flat" cmpd="sng" algn="ctr">
            <a:noFill/>
            <a:prstDash val="solid"/>
            <a:round/>
            <a:headEnd type="none" w="med" len="med"/>
            <a:tailEnd type="none" w="med" len="med"/>
          </a:ln>
          <a:effectLst/>
        </p:spPr>
        <p:txBody>
          <a:bodyPr lIns="90000" tIns="46800" rIns="90000" bIns="46800">
            <a:spAutoFit/>
          </a:bodyPr>
          <a:lstStyle/>
          <a:p>
            <a:endParaRPr lang="nb-NO"/>
          </a:p>
        </p:txBody>
      </p:sp>
      <p:sp>
        <p:nvSpPr>
          <p:cNvPr id="26" name="TextBox 25"/>
          <p:cNvSpPr txBox="1">
            <a:spLocks noChangeArrowheads="1"/>
          </p:cNvSpPr>
          <p:nvPr/>
        </p:nvSpPr>
        <p:spPr bwMode="auto">
          <a:xfrm>
            <a:off x="2187575" y="4033838"/>
            <a:ext cx="10747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400">
                <a:solidFill>
                  <a:schemeClr val="tx1"/>
                </a:solidFill>
                <a:latin typeface="Tahoma" charset="0"/>
                <a:ea typeface="ＭＳ Ｐゴシック" charset="-128"/>
              </a:defRPr>
            </a:lvl1pPr>
            <a:lvl2pPr marL="37931725" indent="-37474525"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r>
              <a:rPr lang="en-US">
                <a:solidFill>
                  <a:srgbClr val="FF0000"/>
                </a:solidFill>
              </a:rPr>
              <a:t>G</a:t>
            </a:r>
            <a:r>
              <a:rPr lang="en-US" baseline="-25000">
                <a:solidFill>
                  <a:srgbClr val="FF0000"/>
                </a:solidFill>
              </a:rPr>
              <a:t>0,0</a:t>
            </a:r>
            <a:r>
              <a:rPr lang="en-US">
                <a:solidFill>
                  <a:srgbClr val="FF0000"/>
                </a:solidFill>
              </a:rPr>
              <a:t> = -415</a:t>
            </a:r>
          </a:p>
        </p:txBody>
      </p:sp>
      <p:sp>
        <p:nvSpPr>
          <p:cNvPr id="27" name="TextBox 26"/>
          <p:cNvSpPr txBox="1">
            <a:spLocks noChangeArrowheads="1"/>
          </p:cNvSpPr>
          <p:nvPr/>
        </p:nvSpPr>
        <p:spPr bwMode="auto">
          <a:xfrm>
            <a:off x="2187575" y="4391025"/>
            <a:ext cx="9175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400">
                <a:solidFill>
                  <a:schemeClr val="tx1"/>
                </a:solidFill>
                <a:latin typeface="Tahoma" charset="0"/>
                <a:ea typeface="ＭＳ Ｐゴシック" charset="-128"/>
              </a:defRPr>
            </a:lvl1pPr>
            <a:lvl2pPr marL="37931725" indent="-37474525"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r>
              <a:rPr lang="en-US">
                <a:solidFill>
                  <a:srgbClr val="FF0000"/>
                </a:solidFill>
              </a:rPr>
              <a:t>Q</a:t>
            </a:r>
            <a:r>
              <a:rPr lang="en-US" baseline="-25000">
                <a:solidFill>
                  <a:srgbClr val="FF0000"/>
                </a:solidFill>
              </a:rPr>
              <a:t>0,0</a:t>
            </a:r>
            <a:r>
              <a:rPr lang="en-US">
                <a:solidFill>
                  <a:srgbClr val="FF0000"/>
                </a:solidFill>
              </a:rPr>
              <a:t> = 16</a:t>
            </a:r>
          </a:p>
        </p:txBody>
      </p:sp>
      <p:cxnSp>
        <p:nvCxnSpPr>
          <p:cNvPr id="29" name="Straight Connector 28"/>
          <p:cNvCxnSpPr>
            <a:cxnSpLocks noChangeShapeType="1"/>
          </p:cNvCxnSpPr>
          <p:nvPr/>
        </p:nvCxnSpPr>
        <p:spPr bwMode="auto">
          <a:xfrm>
            <a:off x="2073275" y="4370388"/>
            <a:ext cx="1419225" cy="158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32" name="TextBox 31"/>
          <p:cNvSpPr txBox="1">
            <a:spLocks noChangeArrowheads="1"/>
          </p:cNvSpPr>
          <p:nvPr/>
        </p:nvSpPr>
        <p:spPr bwMode="auto">
          <a:xfrm>
            <a:off x="3797300" y="4205288"/>
            <a:ext cx="2227263" cy="30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400">
                <a:solidFill>
                  <a:schemeClr val="tx1"/>
                </a:solidFill>
                <a:latin typeface="Tahoma" charset="0"/>
                <a:ea typeface="ＭＳ Ｐゴシック" charset="-128"/>
              </a:defRPr>
            </a:lvl1pPr>
            <a:lvl2pPr marL="37931725" indent="-37474525"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r>
              <a:rPr lang="en-US">
                <a:solidFill>
                  <a:srgbClr val="FF0000"/>
                </a:solidFill>
              </a:rPr>
              <a:t>= -25.9375000000  </a:t>
            </a:r>
            <a:r>
              <a:rPr lang="en-US">
                <a:solidFill>
                  <a:srgbClr val="008000"/>
                </a:solidFill>
              </a:rPr>
              <a:t>≈ -26</a:t>
            </a:r>
          </a:p>
        </p:txBody>
      </p:sp>
      <p:pic>
        <p:nvPicPr>
          <p:cNvPr id="17" name="Picture 4"/>
          <p:cNvPicPr>
            <a:picLocks noGrp="1" noChangeAspect="1" noChangeArrowheads="1"/>
          </p:cNvPicPr>
          <p:nvPr>
            <p:ph sz="half" idx="4294967295"/>
          </p:nvPr>
        </p:nvPicPr>
        <p:blipFill>
          <a:blip r:embed="rId7">
            <a:extLst>
              <a:ext uri="{28A0092B-C50C-407E-A947-70E740481C1C}">
                <a14:useLocalDpi xmlns:a14="http://schemas.microsoft.com/office/drawing/2010/main" val="0"/>
              </a:ext>
            </a:extLst>
          </a:blip>
          <a:srcRect/>
          <a:stretch>
            <a:fillRect/>
          </a:stretch>
        </p:blipFill>
        <p:spPr>
          <a:xfrm>
            <a:off x="5490135" y="61185"/>
            <a:ext cx="3605395" cy="1049434"/>
          </a:xfrm>
          <a:prstGeom prst="rect">
            <a:avLst/>
          </a:prstGeom>
        </p:spPr>
      </p:pic>
    </p:spTree>
    <p:extLst>
      <p:ext uri="{BB962C8B-B14F-4D97-AF65-F5344CB8AC3E}">
        <p14:creationId xmlns:p14="http://schemas.microsoft.com/office/powerpoint/2010/main" val="19019420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2.98404E-6 4.45912E-6 L -0.67436 4.45912E-6 " pathEditMode="relative" rAng="0" ptsTypes="AA">
                                      <p:cBhvr>
                                        <p:cTn id="6" dur="2000" fill="hold"/>
                                        <p:tgtEl>
                                          <p:spTgt spid="19"/>
                                        </p:tgtEl>
                                        <p:attrNameLst>
                                          <p:attrName>ppt_x</p:attrName>
                                          <p:attrName>ppt_y</p:attrName>
                                        </p:attrNameLst>
                                      </p:cBhvr>
                                      <p:rCtr x="-33727" y="0"/>
                                    </p:animMotion>
                                  </p:childTnLst>
                                </p:cTn>
                              </p:par>
                            </p:childTnLst>
                          </p:cTn>
                        </p:par>
                        <p:par>
                          <p:cTn id="7" fill="hold" nodeType="afterGroup">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2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20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2000"/>
                                        <p:tgtEl>
                                          <p:spTgt spid="2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2000"/>
                                        <p:tgtEl>
                                          <p:spTgt spid="2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2000"/>
                                        <p:tgtEl>
                                          <p:spTgt spid="3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2000"/>
                                        <p:tgtEl>
                                          <p:spTgt spid="1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animBg="1"/>
      <p:bldP spid="23" grpId="0" animBg="1"/>
      <p:bldP spid="24" grpId="0" animBg="1"/>
      <p:bldP spid="25" grpId="0" animBg="1"/>
      <p:bldP spid="26" grpId="0"/>
      <p:bldP spid="27" grpId="0"/>
      <p:bldP spid="32" grpId="0"/>
    </p:bldLst>
  </p:timing>
</p:sld>
</file>

<file path=ppt/theme/theme1.xml><?xml version="1.0" encoding="utf-8"?>
<a:theme xmlns:a="http://schemas.openxmlformats.org/drawingml/2006/main" name="OS-intro">
  <a:themeElements>
    <a:clrScheme name="OS-intro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S-intr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9525" cap="flat" cmpd="sng" algn="ctr">
          <a:noFill/>
          <a:prstDash val="solid"/>
          <a:round/>
          <a:headEnd type="none" w="med" len="med"/>
          <a:tailEnd type="none" w="med" len="med"/>
        </a:ln>
        <a:effectLst/>
      </a:spPr>
      <a:bodyPr vert="horz" wrap="non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defRPr kumimoji="0" lang="en-US" sz="1400" b="0" i="0" u="none" strike="noStrike" cap="none" normalizeH="0" baseline="0" smtClean="0">
            <a:ln>
              <a:noFill/>
            </a:ln>
            <a:solidFill>
              <a:schemeClr val="tx1"/>
            </a:solidFill>
            <a:effectLst/>
            <a:latin typeface="Tahoma" pitchFamily="-96" charset="0"/>
          </a:defRPr>
        </a:defPPr>
      </a:lstStyle>
    </a:spDef>
    <a:lnDef>
      <a:spPr bwMode="auto">
        <a:xfrm>
          <a:off x="0" y="0"/>
          <a:ext cx="1" cy="1"/>
        </a:xfrm>
        <a:custGeom>
          <a:avLst/>
          <a:gdLst/>
          <a:ahLst/>
          <a:cxnLst/>
          <a:rect l="0" t="0" r="0" b="0"/>
          <a:pathLst/>
        </a:custGeom>
        <a:solidFill>
          <a:srgbClr val="DDDDDD"/>
        </a:solidFill>
        <a:ln w="9525" cap="flat" cmpd="sng" algn="ctr">
          <a:noFill/>
          <a:prstDash val="solid"/>
          <a:round/>
          <a:headEnd type="none" w="med" len="med"/>
          <a:tailEnd type="none" w="med" len="med"/>
        </a:ln>
        <a:effectLst/>
      </a:spPr>
      <a:bodyPr vert="horz" wrap="non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defRPr kumimoji="0" lang="en-US" sz="1400" b="0" i="0" u="none" strike="noStrike" cap="none" normalizeH="0" baseline="0" smtClean="0">
            <a:ln>
              <a:noFill/>
            </a:ln>
            <a:solidFill>
              <a:schemeClr val="tx1"/>
            </a:solidFill>
            <a:effectLst/>
            <a:latin typeface="Tahoma" pitchFamily="-96" charset="0"/>
          </a:defRPr>
        </a:defPPr>
      </a:lstStyle>
    </a:lnDef>
  </a:objectDefaults>
  <a:extraClrSchemeLst>
    <a:extraClrScheme>
      <a:clrScheme name="OS-intro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S-intro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S-intro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S-intro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OS-intro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S-intro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HD:Users:griff:SVN:nd:papers:MiSMoSS:slides:courses:INF1060:H07:OS-intro.ppt</Template>
  <TotalTime>58151</TotalTime>
  <Words>4090</Words>
  <Application>Microsoft Macintosh PowerPoint</Application>
  <PresentationFormat>On-screen Show (4:3)</PresentationFormat>
  <Paragraphs>586</Paragraphs>
  <Slides>22</Slides>
  <Notes>21</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Comic Sans MS</vt:lpstr>
      <vt:lpstr>Courier New</vt:lpstr>
      <vt:lpstr>Monotype Corsiva</vt:lpstr>
      <vt:lpstr>Nimbus Roman No9 L</vt:lpstr>
      <vt:lpstr>StarSymbol</vt:lpstr>
      <vt:lpstr>Tahoma</vt:lpstr>
      <vt:lpstr>Wingdings</vt:lpstr>
      <vt:lpstr>OS-intro</vt:lpstr>
      <vt:lpstr>(M-)JPEG  Parts of the code explained…</vt:lpstr>
      <vt:lpstr>Why ?</vt:lpstr>
      <vt:lpstr>Data Compression</vt:lpstr>
      <vt:lpstr>Data Compression</vt:lpstr>
      <vt:lpstr>1 - Split each picture in 8x8 blocks</vt:lpstr>
      <vt:lpstr>2 - Discrete cosine transform (DCT)</vt:lpstr>
      <vt:lpstr>2 - Discrete cosine transform (DCT)</vt:lpstr>
      <vt:lpstr>2 - Discrete cosine transform (DCT)</vt:lpstr>
      <vt:lpstr>3 - Quantization</vt:lpstr>
      <vt:lpstr>4 - Lossless compression </vt:lpstr>
      <vt:lpstr>JPEG Encoder Overview</vt:lpstr>
      <vt:lpstr>DCT / Quantization</vt:lpstr>
      <vt:lpstr>DCT / Quantization</vt:lpstr>
      <vt:lpstr>Zigzag</vt:lpstr>
      <vt:lpstr>(M-)JPEG   SSE / AVX examples</vt:lpstr>
      <vt:lpstr>Optimizing DCT</vt:lpstr>
      <vt:lpstr>DCT – Approach 1 – normalization table</vt:lpstr>
      <vt:lpstr>DCT – Approach 2 – cosine table</vt:lpstr>
      <vt:lpstr>DCT – Approach 3 – SSE entire row</vt:lpstr>
      <vt:lpstr>DCT – Approach 4 – AVX entire row</vt:lpstr>
      <vt:lpstr>DCT – Approach 5 – AVX entire row, add</vt:lpstr>
      <vt:lpstr>PowerPoint Presentation</vt:lpstr>
    </vt:vector>
  </TitlesOfParts>
  <Company>ifi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paalh</dc:creator>
  <cp:lastModifiedBy>Pål</cp:lastModifiedBy>
  <cp:revision>2079</cp:revision>
  <cp:lastPrinted>2013-08-19T11:50:40Z</cp:lastPrinted>
  <dcterms:created xsi:type="dcterms:W3CDTF">2013-08-19T10:06:27Z</dcterms:created>
  <dcterms:modified xsi:type="dcterms:W3CDTF">2020-01-28T06:50:45Z</dcterms:modified>
</cp:coreProperties>
</file>