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1" r:id="rId1"/>
  </p:sldMasterIdLst>
  <p:notesMasterIdLst>
    <p:notesMasterId r:id="rId32"/>
  </p:notesMasterIdLst>
  <p:handoutMasterIdLst>
    <p:handoutMasterId r:id="rId33"/>
  </p:handoutMasterIdLst>
  <p:sldIdLst>
    <p:sldId id="663" r:id="rId2"/>
    <p:sldId id="664" r:id="rId3"/>
    <p:sldId id="673" r:id="rId4"/>
    <p:sldId id="693" r:id="rId5"/>
    <p:sldId id="692" r:id="rId6"/>
    <p:sldId id="665" r:id="rId7"/>
    <p:sldId id="667" r:id="rId8"/>
    <p:sldId id="666" r:id="rId9"/>
    <p:sldId id="669" r:id="rId10"/>
    <p:sldId id="678" r:id="rId11"/>
    <p:sldId id="685" r:id="rId12"/>
    <p:sldId id="672" r:id="rId13"/>
    <p:sldId id="670" r:id="rId14"/>
    <p:sldId id="690" r:id="rId15"/>
    <p:sldId id="671" r:id="rId16"/>
    <p:sldId id="686" r:id="rId17"/>
    <p:sldId id="675" r:id="rId18"/>
    <p:sldId id="668" r:id="rId19"/>
    <p:sldId id="684" r:id="rId20"/>
    <p:sldId id="683" r:id="rId21"/>
    <p:sldId id="682" r:id="rId22"/>
    <p:sldId id="691" r:id="rId23"/>
    <p:sldId id="689" r:id="rId24"/>
    <p:sldId id="688" r:id="rId25"/>
    <p:sldId id="687" r:id="rId26"/>
    <p:sldId id="677" r:id="rId27"/>
    <p:sldId id="680" r:id="rId28"/>
    <p:sldId id="679" r:id="rId29"/>
    <p:sldId id="676" r:id="rId30"/>
    <p:sldId id="674" r:id="rId31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2"/>
    <p:restoredTop sz="88564"/>
  </p:normalViewPr>
  <p:slideViewPr>
    <p:cSldViewPr>
      <p:cViewPr varScale="1">
        <p:scale>
          <a:sx n="111" d="100"/>
          <a:sy n="111" d="100"/>
        </p:scale>
        <p:origin x="9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96F6A55-3879-C44E-AAFA-F250F9D072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CS308 Data Structures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DB0E872-8B59-214A-815D-080BB09535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6102754-30CA-AE4C-BE0F-5F766C31E6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Image Processing Fundamentals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70695E4-F742-FE44-A047-D3A8F25B08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6E36011A-4AFE-2240-9313-1C80F526F1EE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3E8E51D-42A0-BC47-B551-3E6789F1EE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F3F14D-1071-0646-B9BC-0464D15A8F6E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1E7700C-7B12-FD4D-AD0D-553A13BD7D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035350E-7894-A340-963B-A23F550765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5A37FE5-C7D6-C746-847B-B8600B2984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07631DC-B12A-EE41-8FC0-5B14572BA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8F731550-E514-BB48-BFDB-81B7D59AF646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31">
            <a:extLst>
              <a:ext uri="{FF2B5EF4-FFF2-40B4-BE49-F238E27FC236}">
                <a16:creationId xmlns:a16="http://schemas.microsoft.com/office/drawing/2014/main" id="{7BCAB6FA-E9B0-A248-84A2-20A18C968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5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10AE84-7D0A-6A4C-9F76-F970B29AF93F}" type="slidenum">
              <a:rPr kumimoji="0" lang="en-US" altLang="nb-NO" sz="1200">
                <a:latin typeface="Arial" panose="020B0604020202020204" pitchFamily="34" charset="0"/>
              </a:rPr>
              <a:pPr eaLnBrk="1" hangingPunct="1"/>
              <a:t>1</a:t>
            </a:fld>
            <a:endParaRPr kumimoji="0" lang="en-US" altLang="nb-NO" sz="1200">
              <a:latin typeface="Arial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0B10538-2722-934A-9DE4-1B161D8D4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37B63CE-702C-AC4B-9E08-470301688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GB" altLang="nb-NO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3896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24910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4480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37992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11646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71869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7684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81447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81470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9027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63475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NVMe</a:t>
            </a:r>
            <a:r>
              <a:rPr lang="nb-NO" dirty="0"/>
              <a:t>: non-volatile </a:t>
            </a:r>
            <a:r>
              <a:rPr lang="nb-NO" dirty="0" err="1"/>
              <a:t>memory</a:t>
            </a:r>
            <a:r>
              <a:rPr lang="nb-NO" dirty="0"/>
              <a:t> </a:t>
            </a:r>
            <a:r>
              <a:rPr lang="nb-NO" dirty="0" err="1"/>
              <a:t>express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66185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36299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90035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94217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07242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25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17602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26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17601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27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16479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28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62369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29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0876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67494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30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018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i7 </a:t>
            </a:r>
            <a:r>
              <a:rPr lang="nb-NO" dirty="0" err="1"/>
              <a:t>use</a:t>
            </a:r>
            <a:r>
              <a:rPr lang="nb-NO" dirty="0"/>
              <a:t> general or SIMD registers for float </a:t>
            </a:r>
            <a:r>
              <a:rPr lang="nb-NO" dirty="0" err="1"/>
              <a:t>ops</a:t>
            </a:r>
            <a:r>
              <a:rPr lang="nb-NO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329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1251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POWER8: </a:t>
            </a:r>
            <a:r>
              <a:rPr lang="nb-NO" dirty="0" err="1"/>
              <a:t>low-level</a:t>
            </a:r>
            <a:r>
              <a:rPr lang="nb-NO" dirty="0"/>
              <a:t> NUMA design (</a:t>
            </a:r>
            <a:r>
              <a:rPr lang="nb-NO" dirty="0" err="1"/>
              <a:t>bought</a:t>
            </a:r>
            <a:r>
              <a:rPr lang="nb-NO" dirty="0"/>
              <a:t> </a:t>
            </a:r>
            <a:r>
              <a:rPr lang="nb-NO" dirty="0" err="1"/>
              <a:t>Sequent</a:t>
            </a:r>
            <a:r>
              <a:rPr lang="nb-NO" dirty="0"/>
              <a:t>?) </a:t>
            </a:r>
            <a:r>
              <a:rPr lang="nb-NO" dirty="0" err="1"/>
              <a:t>brings</a:t>
            </a:r>
            <a:r>
              <a:rPr lang="nb-NO" dirty="0"/>
              <a:t> RAM </a:t>
            </a:r>
            <a:r>
              <a:rPr lang="nb-NO" dirty="0" err="1"/>
              <a:t>assignment</a:t>
            </a:r>
            <a:r>
              <a:rPr lang="nb-NO" dirty="0"/>
              <a:t> </a:t>
            </a:r>
            <a:r>
              <a:rPr lang="nb-NO" dirty="0" err="1"/>
              <a:t>logic</a:t>
            </a:r>
            <a:endParaRPr lang="nb-NO" dirty="0"/>
          </a:p>
          <a:p>
            <a:r>
              <a:rPr lang="nb-NO" dirty="0"/>
              <a:t>Intel: QPI crossbar </a:t>
            </a:r>
            <a:r>
              <a:rPr lang="nb-NO" dirty="0" err="1"/>
              <a:t>switch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RAM </a:t>
            </a:r>
            <a:r>
              <a:rPr lang="nb-NO" dirty="0" err="1"/>
              <a:t>reassignment</a:t>
            </a:r>
            <a:r>
              <a:rPr lang="nb-NO" dirty="0"/>
              <a:t> </a:t>
            </a:r>
            <a:r>
              <a:rPr lang="nb-NO" dirty="0" err="1"/>
              <a:t>logic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8291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MESIF – </a:t>
            </a:r>
            <a:r>
              <a:rPr lang="nb-NO" dirty="0" err="1"/>
              <a:t>modified</a:t>
            </a:r>
            <a:r>
              <a:rPr lang="nb-NO" dirty="0"/>
              <a:t> </a:t>
            </a:r>
            <a:r>
              <a:rPr lang="nb-NO" dirty="0" err="1"/>
              <a:t>exclusive</a:t>
            </a:r>
            <a:r>
              <a:rPr lang="nb-NO" dirty="0"/>
              <a:t> </a:t>
            </a:r>
            <a:r>
              <a:rPr lang="nb-NO" dirty="0" err="1"/>
              <a:t>shared</a:t>
            </a:r>
            <a:r>
              <a:rPr lang="nb-NO" dirty="0"/>
              <a:t> invalid forward – </a:t>
            </a:r>
            <a:r>
              <a:rPr lang="nb-NO" dirty="0" err="1"/>
              <a:t>only</a:t>
            </a:r>
            <a:r>
              <a:rPr lang="nb-NO" dirty="0"/>
              <a:t> S and F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unsafe</a:t>
            </a:r>
            <a:r>
              <a:rPr lang="nb-NO" dirty="0"/>
              <a:t>, at most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cache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in F </a:t>
            </a:r>
            <a:r>
              <a:rPr lang="nb-NO" dirty="0" err="1"/>
              <a:t>state</a:t>
            </a:r>
            <a:r>
              <a:rPr lang="nb-NO" dirty="0"/>
              <a:t> for a </a:t>
            </a:r>
            <a:r>
              <a:rPr lang="nb-NO" dirty="0" err="1"/>
              <a:t>cacheline</a:t>
            </a:r>
            <a:r>
              <a:rPr lang="nb-NO" dirty="0"/>
              <a:t>, it is </a:t>
            </a:r>
            <a:r>
              <a:rPr lang="nb-NO" dirty="0" err="1"/>
              <a:t>then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designated</a:t>
            </a:r>
            <a:r>
              <a:rPr lang="nb-NO" dirty="0"/>
              <a:t> responder for </a:t>
            </a:r>
            <a:r>
              <a:rPr lang="nb-NO" dirty="0" err="1"/>
              <a:t>incoming</a:t>
            </a:r>
            <a:r>
              <a:rPr lang="nb-NO" dirty="0"/>
              <a:t> S </a:t>
            </a:r>
            <a:r>
              <a:rPr lang="nb-NO" dirty="0" err="1"/>
              <a:t>requests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1870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0452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1550-E514-BB48-BFDB-81B7D59AF646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9915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D0553B6-B11E-BE43-A837-61EBA34A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nb-NO" altLang="nb-NO" sz="18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8F7825-4533-DE45-BB0B-636D38B2B3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45E4B4-70B9-8143-9A1B-D79DE241975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nb-NO" altLang="nb-NO" sz="1800"/>
          </a:p>
        </p:txBody>
      </p:sp>
      <p:sp>
        <p:nvSpPr>
          <p:cNvPr id="1155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-96" charset="2"/>
              <a:buNone/>
              <a:defRPr/>
            </a:lvl1pPr>
          </a:lstStyle>
          <a:p>
            <a:r>
              <a:rPr lang="nb-NO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8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5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/>
          <a:p>
            <a:pPr lvl="0"/>
            <a:r>
              <a:rPr lang="nb-NO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53084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tel og tekst ov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9144000" cy="2747963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0" y="3767138"/>
            <a:ext cx="9144000" cy="2747962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17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43C18A5-3CD6-2943-82AC-5CB30E30C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F7E51E90-B2CF-1D49-BBA5-718E5A284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71F5FE9-DFC3-CC4F-8522-33AC88506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762BCC-585D-F848-8D74-B0865BD4B23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2120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24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17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73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16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1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65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49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Drag picture to placeholder or click icon to add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34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93A587D-7CC3-6C42-9F88-CD1DCEE94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nb-NO" altLang="nb-NO" sz="180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CA1BF41-02FF-1E41-BE49-2A7EEE89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  <a:endParaRPr lang="en-US" altLang="nb-NO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E055CB09-FFB9-BB47-9DA0-0B3B90D4A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  <a:endParaRPr lang="en-US" altLang="nb-NO"/>
          </a:p>
        </p:txBody>
      </p:sp>
      <p:sp>
        <p:nvSpPr>
          <p:cNvPr id="1154053" name="Text Box 5">
            <a:extLst>
              <a:ext uri="{FF2B5EF4-FFF2-40B4-BE49-F238E27FC236}">
                <a16:creationId xmlns:a16="http://schemas.microsoft.com/office/drawing/2014/main" id="{012F853C-9EEF-2E46-AA61-EC3D4267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6654800"/>
            <a:ext cx="511333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dirty="0">
                <a:latin typeface="Arial" charset="0"/>
              </a:rPr>
              <a:t>INF5063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B22B5662-0C88-EE44-9FA5-B07F6FFC34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b-NO" altLang="nb-NO"/>
          </a:p>
        </p:txBody>
      </p:sp>
      <p:pic>
        <p:nvPicPr>
          <p:cNvPr id="41991" name="Picture 7">
            <a:extLst>
              <a:ext uri="{FF2B5EF4-FFF2-40B4-BE49-F238E27FC236}">
                <a16:creationId xmlns:a16="http://schemas.microsoft.com/office/drawing/2014/main" id="{D3741E14-3DDD-7947-8C6D-2014FBF9C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2" name="Rectangle 8">
            <a:extLst>
              <a:ext uri="{FF2B5EF4-FFF2-40B4-BE49-F238E27FC236}">
                <a16:creationId xmlns:a16="http://schemas.microsoft.com/office/drawing/2014/main" id="{5776C689-D149-DE45-BA1E-7D6E68A4430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nb-NO" altLang="nb-NO" sz="1800"/>
          </a:p>
        </p:txBody>
      </p:sp>
      <p:pic>
        <p:nvPicPr>
          <p:cNvPr id="41993" name="Picture 9" descr="Picture2">
            <a:extLst>
              <a:ext uri="{FF2B5EF4-FFF2-40B4-BE49-F238E27FC236}">
                <a16:creationId xmlns:a16="http://schemas.microsoft.com/office/drawing/2014/main" id="{27CEA663-6A1D-6844-AA03-1691AFCC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37"/>
          <a:stretch>
            <a:fillRect/>
          </a:stretch>
        </p:blipFill>
        <p:spPr bwMode="auto">
          <a:xfrm>
            <a:off x="15875" y="657225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10">
            <a:extLst>
              <a:ext uri="{FF2B5EF4-FFF2-40B4-BE49-F238E27FC236}">
                <a16:creationId xmlns:a16="http://schemas.microsoft.com/office/drawing/2014/main" id="{7F76BBA4-C26F-FB48-A677-0D56D88E8644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b-NO" altLang="nb-NO"/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4F4E848B-8E48-AE42-9367-808D1ADC2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2"/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2"/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2"/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2"/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1" r:id="rId14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ahoma" panose="020B0604030504040204" pitchFamily="34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erarchical_storage_manageme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s.umass.edu/ece/wolf/courses/ECE697J/docs/IXP1200%20HW%20Ref%20Manual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E59C011-25DE-E645-A7EA-E5B95B8247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br>
              <a:rPr lang="en-US" altLang="nb-NO" sz="1200" b="1" noProof="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nb-NO" sz="4800" b="1" noProof="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Memory Hierarchies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207DDA83-B96C-F249-86E7-6C7F02726F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nb-NO" sz="1400" noProof="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nb-NO" noProof="0" dirty="0">
                <a:ea typeface="ＭＳ Ｐゴシック" panose="020B0600070205080204" pitchFamily="34" charset="-128"/>
              </a:rPr>
              <a:t>Carsten </a:t>
            </a:r>
            <a:r>
              <a:rPr lang="en-US" altLang="nb-NO" noProof="0" dirty="0" err="1">
                <a:ea typeface="ＭＳ Ｐゴシック" panose="020B0600070205080204" pitchFamily="34" charset="-128"/>
              </a:rPr>
              <a:t>Griwodz</a:t>
            </a:r>
            <a:endParaRPr lang="en-US" altLang="nb-NO" noProof="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fld id="{393AC3AD-A333-6D4E-8713-CA90116AEAC3}" type="datetime4">
              <a:rPr lang="en-US" altLang="nb-NO" sz="2400" noProof="0" smtClean="0">
                <a:ea typeface="ＭＳ Ｐゴシック" panose="020B0600070205080204" pitchFamily="34" charset="-128"/>
              </a:rPr>
              <a:t>February 18, 2020</a:t>
            </a:fld>
            <a:endParaRPr lang="en-US" altLang="nb-NO" sz="1800" noProof="0" dirty="0">
              <a:ea typeface="ＭＳ Ｐゴシック" panose="020B0600070205080204" pitchFamily="34" charset="-128"/>
            </a:endParaRPr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id="{BC652DFE-E458-2B42-B597-9497B9028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582613"/>
            <a:ext cx="6746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b-NO" sz="2000" b="1" dirty="0">
                <a:latin typeface="Tahoma" panose="020B0604030504040204" pitchFamily="34" charset="0"/>
              </a:rPr>
              <a:t>IN5050:</a:t>
            </a:r>
            <a:br>
              <a:rPr lang="en-US" altLang="nb-NO" sz="2000" b="1" dirty="0">
                <a:latin typeface="Tahoma" panose="020B0604030504040204" pitchFamily="34" charset="0"/>
              </a:rPr>
            </a:br>
            <a:r>
              <a:rPr lang="en-US" altLang="nb-NO" sz="2000" b="1" dirty="0">
                <a:latin typeface="Tahoma" panose="020B0604030504040204" pitchFamily="34" charset="0"/>
              </a:rPr>
              <a:t>Programming heterogeneous multi-core processors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8A95-A9DE-124E-BD66-2C309A71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Types of memory: NUMA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BD24D-F171-CD48-986E-01F3C681B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6775"/>
            <a:ext cx="8610600" cy="5648325"/>
          </a:xfrm>
        </p:spPr>
        <p:txBody>
          <a:bodyPr/>
          <a:lstStyle/>
          <a:p>
            <a:r>
              <a:rPr lang="en-US" noProof="0" dirty="0"/>
              <a:t>Same</a:t>
            </a:r>
            <a:r>
              <a:rPr lang="en-US" baseline="0" noProof="0" dirty="0"/>
              <a:t> memory hierarchy level - different access latency</a:t>
            </a:r>
          </a:p>
          <a:p>
            <a:r>
              <a:rPr lang="en-US" noProof="0" dirty="0"/>
              <a:t>AMD </a:t>
            </a:r>
            <a:r>
              <a:rPr lang="en-US" noProof="0" dirty="0" err="1"/>
              <a:t>Hypertransport</a:t>
            </a:r>
            <a:r>
              <a:rPr lang="en-US" noProof="0" dirty="0"/>
              <a:t> hypercube interconnect example</a:t>
            </a:r>
          </a:p>
          <a:p>
            <a:pPr lvl="1"/>
            <a:r>
              <a:rPr lang="en-US" noProof="0" dirty="0"/>
              <a:t>Memory banks attached to different CPUs</a:t>
            </a:r>
          </a:p>
          <a:p>
            <a:pPr lvl="1"/>
            <a:r>
              <a:rPr lang="en-US" noProof="0" dirty="0"/>
              <a:t>Streaming between CPUs in hypercube topology</a:t>
            </a:r>
            <a:br>
              <a:rPr lang="en-US" noProof="0" dirty="0"/>
            </a:br>
            <a:r>
              <a:rPr lang="en-US" dirty="0"/>
              <a:t>(Fully mesh in QPI helps)</a:t>
            </a:r>
            <a:endParaRPr lang="en-US" noProof="0" dirty="0"/>
          </a:p>
          <a:p>
            <a:pPr lvl="1"/>
            <a:r>
              <a:rPr lang="en-US" noProof="0" dirty="0"/>
              <a:t>Living with it</a:t>
            </a:r>
          </a:p>
          <a:p>
            <a:pPr lvl="2"/>
            <a:r>
              <a:rPr lang="en-US" noProof="0" dirty="0" err="1"/>
              <a:t>Pthread</a:t>
            </a:r>
            <a:r>
              <a:rPr lang="en-US" noProof="0" dirty="0"/>
              <a:t> NUMA extensions to select core attachment</a:t>
            </a:r>
          </a:p>
          <a:p>
            <a:pPr lvl="2"/>
            <a:r>
              <a:rPr lang="en-US" noProof="0" dirty="0"/>
              <a:t>Problem with thread migration</a:t>
            </a:r>
          </a:p>
          <a:p>
            <a:pPr lvl="2"/>
            <a:r>
              <a:rPr lang="en-US" noProof="0" dirty="0"/>
              <a:t>Problem with some «nice» programming paradigms such as actor systems</a:t>
            </a:r>
          </a:p>
        </p:txBody>
      </p:sp>
    </p:spTree>
    <p:extLst>
      <p:ext uri="{BB962C8B-B14F-4D97-AF65-F5344CB8AC3E}">
        <p14:creationId xmlns:p14="http://schemas.microsoft.com/office/powerpoint/2010/main" val="77852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A2C8-4E5F-F44D-BEAB-C800394C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Types</a:t>
            </a:r>
            <a:r>
              <a:rPr lang="en-US" baseline="0" noProof="0" dirty="0"/>
              <a:t> of memory: non-hierarchical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957A0-06C7-4140-981D-113600653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Historical Amiga</a:t>
            </a:r>
          </a:p>
          <a:p>
            <a:pPr lvl="1"/>
            <a:r>
              <a:rPr lang="en-US" noProof="0" dirty="0"/>
              <a:t>Chip memory</a:t>
            </a:r>
          </a:p>
          <a:p>
            <a:pPr lvl="2"/>
            <a:r>
              <a:rPr lang="en-US" noProof="0" dirty="0"/>
              <a:t>shared with graphics chips</a:t>
            </a:r>
          </a:p>
          <a:p>
            <a:pPr lvl="2"/>
            <a:r>
              <a:rPr lang="en-US" dirty="0"/>
              <a:t>a</a:t>
            </a:r>
            <a:r>
              <a:rPr lang="en-US" noProof="0" dirty="0" err="1"/>
              <a:t>ccessible</a:t>
            </a:r>
            <a:r>
              <a:rPr lang="en-US" noProof="0" dirty="0"/>
              <a:t> for </a:t>
            </a:r>
            <a:r>
              <a:rPr lang="en-US" noProof="0" dirty="0" err="1"/>
              <a:t>Blitter</a:t>
            </a:r>
            <a:endParaRPr lang="en-US" noProof="0" dirty="0"/>
          </a:p>
          <a:p>
            <a:pPr lvl="1"/>
            <a:r>
              <a:rPr lang="en-US" noProof="0" dirty="0"/>
              <a:t>Local memory</a:t>
            </a:r>
          </a:p>
          <a:p>
            <a:pPr lvl="2"/>
            <a:r>
              <a:rPr lang="en-US" dirty="0"/>
              <a:t>o</a:t>
            </a:r>
            <a:r>
              <a:rPr lang="en-US" noProof="0" dirty="0" err="1"/>
              <a:t>nboard</a:t>
            </a:r>
            <a:r>
              <a:rPr lang="en-US" noProof="0" dirty="0"/>
              <a:t> memory</a:t>
            </a:r>
          </a:p>
          <a:p>
            <a:pPr lvl="1"/>
            <a:r>
              <a:rPr lang="en-US" noProof="0" dirty="0"/>
              <a:t>Fast memory</a:t>
            </a:r>
          </a:p>
          <a:p>
            <a:pPr lvl="2"/>
            <a:r>
              <a:rPr lang="en-US" dirty="0"/>
              <a:t>n</a:t>
            </a:r>
            <a:r>
              <a:rPr lang="en-US" noProof="0" dirty="0" err="1"/>
              <a:t>ot</a:t>
            </a:r>
            <a:r>
              <a:rPr lang="en-US" noProof="0" dirty="0"/>
              <a:t> DMA-capable, only CPU-accessible</a:t>
            </a:r>
          </a:p>
          <a:p>
            <a:pPr lvl="1"/>
            <a:r>
              <a:rPr lang="en-US" noProof="0" dirty="0"/>
              <a:t>DMA memory</a:t>
            </a:r>
          </a:p>
          <a:p>
            <a:pPr lvl="2"/>
            <a:r>
              <a:rPr lang="en-US" dirty="0"/>
              <a:t>a</a:t>
            </a:r>
            <a:r>
              <a:rPr lang="en-US" noProof="0" dirty="0" err="1"/>
              <a:t>ccessible</a:t>
            </a:r>
            <a:r>
              <a:rPr lang="en-US" noProof="0" dirty="0"/>
              <a:t> for </a:t>
            </a:r>
            <a:r>
              <a:rPr lang="en-US" noProof="0" dirty="0" err="1"/>
              <a:t>Blitter</a:t>
            </a:r>
            <a:endParaRPr lang="en-US" noProof="0" dirty="0"/>
          </a:p>
          <a:p>
            <a:pPr lvl="1"/>
            <a:r>
              <a:rPr lang="en-US" noProof="0" dirty="0"/>
              <a:t>Any memory</a:t>
            </a:r>
          </a:p>
          <a:p>
            <a:pPr lvl="2"/>
            <a:r>
              <a:rPr lang="en-US" dirty="0"/>
              <a:t>on riser cards over Zorro bus, very slow</a:t>
            </a:r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CA2CB-B341-A14F-A5D8-2ECC07893C05}"/>
              </a:ext>
            </a:extLst>
          </p:cNvPr>
          <p:cNvSpPr txBox="1"/>
          <p:nvPr/>
        </p:nvSpPr>
        <p:spPr>
          <a:xfrm>
            <a:off x="5715000" y="1981200"/>
            <a:ext cx="2743200" cy="73866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like a DMA engine only for memory, but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also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boolean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operations on blocks of memory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49C241-F784-EC46-813C-11D2BE73E645}"/>
              </a:ext>
            </a:extLst>
          </p:cNvPr>
          <p:cNvCxnSpPr>
            <a:cxnSpLocks/>
            <a:stCxn id="4" idx="1"/>
          </p:cNvCxnSpPr>
          <p:nvPr/>
        </p:nvCxnSpPr>
        <p:spPr bwMode="auto">
          <a:xfrm flipH="1">
            <a:off x="3657600" y="2350532"/>
            <a:ext cx="2057400" cy="0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1906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4DDF-5A61-F747-9117-DD5437A3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Types of memory: throughput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11F2-6613-8544-B32D-E3F85F25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IXP</a:t>
            </a:r>
            <a:r>
              <a:rPr lang="en-US" baseline="0" noProof="0" dirty="0"/>
              <a:t> 1200</a:t>
            </a:r>
          </a:p>
          <a:p>
            <a:pPr lvl="1"/>
            <a:r>
              <a:rPr lang="en-US" baseline="0" noProof="0" dirty="0"/>
              <a:t>Explicit address spaces</a:t>
            </a:r>
          </a:p>
          <a:p>
            <a:pPr lvl="2"/>
            <a:r>
              <a:rPr lang="en-US" baseline="0" noProof="0" dirty="0"/>
              <a:t>latency, throughput, plus price</a:t>
            </a:r>
          </a:p>
          <a:p>
            <a:pPr lvl="2"/>
            <a:r>
              <a:rPr lang="en-US" noProof="0" dirty="0"/>
              <a:t>Scratchpad – 32bit alignment, to CPU only, very low latency</a:t>
            </a:r>
          </a:p>
          <a:p>
            <a:pPr lvl="2"/>
            <a:r>
              <a:rPr lang="en-US" noProof="0" dirty="0"/>
              <a:t>SRAM – 32bit alignment, 3.7Gbps throughput read, 3.7 Gbps write, to CPU only, low latency</a:t>
            </a:r>
          </a:p>
          <a:p>
            <a:pPr lvl="2"/>
            <a:r>
              <a:rPr lang="en-US" noProof="0" dirty="0"/>
              <a:t>SDRAM – 64bit alignment, 7.4Gps throughput, to all units, higher latency</a:t>
            </a:r>
          </a:p>
          <a:p>
            <a:pPr lvl="1"/>
            <a:r>
              <a:rPr lang="en-US" noProof="0" dirty="0"/>
              <a:t>Features</a:t>
            </a:r>
          </a:p>
          <a:p>
            <a:pPr lvl="2"/>
            <a:r>
              <a:rPr lang="en-US" noProof="0" dirty="0"/>
              <a:t>SRAM/SDRAM operations are non-blocking</a:t>
            </a:r>
            <a:br>
              <a:rPr lang="en-US" noProof="0" dirty="0"/>
            </a:br>
            <a:r>
              <a:rPr lang="en-US" noProof="0" dirty="0"/>
              <a:t>hardware context switching hides access latency</a:t>
            </a:r>
            <a:br>
              <a:rPr lang="en-US" noProof="0" dirty="0"/>
            </a:br>
            <a:r>
              <a:rPr lang="en-US" noProof="0" dirty="0"/>
              <a:t>(the same happens in CUDA)</a:t>
            </a:r>
            <a:endParaRPr lang="en-US" baseline="0" noProof="0" dirty="0"/>
          </a:p>
          <a:p>
            <a:pPr lvl="2"/>
            <a:r>
              <a:rPr lang="en-US" noProof="0" dirty="0"/>
              <a:t>«Byte aligner» unit from SDRAM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2BECD-CAA8-5C4F-9669-C1D085E6112B}"/>
              </a:ext>
            </a:extLst>
          </p:cNvPr>
          <p:cNvSpPr txBox="1"/>
          <p:nvPr/>
        </p:nvSpPr>
        <p:spPr>
          <a:xfrm>
            <a:off x="5410200" y="1143000"/>
            <a:ext cx="3276600" cy="73866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not unified at all:</a:t>
            </a:r>
          </a:p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different assembler instru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tions for Scratchpad, SRAM and SDRAM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131FC-6A8F-1F40-9ADE-1F6347A5B5E7}"/>
              </a:ext>
            </a:extLst>
          </p:cNvPr>
          <p:cNvSpPr txBox="1"/>
          <p:nvPr/>
        </p:nvSpPr>
        <p:spPr>
          <a:xfrm>
            <a:off x="4724400" y="5715000"/>
            <a:ext cx="4114800" cy="73866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Intel sold the IXP family to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Netronome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renamed to NFP-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xxxx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chips, 100 Gbps speeds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 compiler is still broken in 2020</a:t>
            </a:r>
          </a:p>
        </p:txBody>
      </p:sp>
    </p:spTree>
    <p:extLst>
      <p:ext uri="{BB962C8B-B14F-4D97-AF65-F5344CB8AC3E}">
        <p14:creationId xmlns:p14="http://schemas.microsoft.com/office/powerpoint/2010/main" val="183624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6B31-5445-CC45-9869-63E510D0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Hardware-supported 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45180-18D2-C943-BCA2-EA99AF5F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Ensure atomicity of memory across cores</a:t>
            </a:r>
          </a:p>
          <a:p>
            <a:endParaRPr lang="en-US" sz="2400" dirty="0"/>
          </a:p>
          <a:p>
            <a:r>
              <a:rPr lang="en-US" sz="2400" dirty="0"/>
              <a:t>Transactional memory</a:t>
            </a:r>
          </a:p>
          <a:p>
            <a:pPr lvl="1"/>
            <a:r>
              <a:rPr lang="en-US" sz="2000" dirty="0"/>
              <a:t>e.g. Intel TSX (Transactional Synchronization Extensions)</a:t>
            </a:r>
          </a:p>
          <a:p>
            <a:pPr lvl="2"/>
            <a:r>
              <a:rPr lang="en-US" sz="1800" dirty="0"/>
              <a:t>Supposedly operational in some Skylake processors</a:t>
            </a:r>
          </a:p>
          <a:p>
            <a:pPr lvl="2"/>
            <a:r>
              <a:rPr lang="en-US" sz="1800" i="1" dirty="0"/>
              <a:t>Hardware lock elision</a:t>
            </a:r>
            <a:r>
              <a:rPr lang="en-US" sz="1800" dirty="0"/>
              <a:t>: prefix for regular instruction to make them atomic</a:t>
            </a:r>
          </a:p>
          <a:p>
            <a:pPr lvl="2"/>
            <a:r>
              <a:rPr lang="en-US" sz="1800" i="1" dirty="0"/>
              <a:t>Restricted transactional memory</a:t>
            </a:r>
            <a:r>
              <a:rPr lang="en-US" sz="1800" dirty="0"/>
              <a:t>: extends to an instruction group including up to 8 write operations</a:t>
            </a:r>
          </a:p>
          <a:p>
            <a:pPr lvl="1"/>
            <a:r>
              <a:rPr lang="en-US" sz="2000" dirty="0"/>
              <a:t>e.g. Power 8</a:t>
            </a:r>
          </a:p>
          <a:p>
            <a:pPr lvl="2"/>
            <a:r>
              <a:rPr lang="en-US" sz="1800" dirty="0"/>
              <a:t>To be used conjunction with the compiler</a:t>
            </a:r>
          </a:p>
          <a:p>
            <a:pPr lvl="2"/>
            <a:r>
              <a:rPr lang="en-US" sz="1800" dirty="0"/>
              <a:t>Transaction BEGIN, END, ABORT, INQUIRY</a:t>
            </a:r>
          </a:p>
          <a:p>
            <a:pPr lvl="2"/>
            <a:r>
              <a:rPr lang="en-US" sz="1800" dirty="0"/>
              <a:t>Transaction fails in case of access collision within a transaction, exceeding a nesting limit, or exceeding a writeback buffer size</a:t>
            </a:r>
          </a:p>
          <a:p>
            <a:pPr lvl="1"/>
            <a:r>
              <a:rPr lang="en-US" sz="2000" dirty="0"/>
              <a:t>Allow speculative execution with memory writes</a:t>
            </a:r>
          </a:p>
          <a:p>
            <a:pPr lvl="1"/>
            <a:r>
              <a:rPr lang="en-US" sz="2000" dirty="0"/>
              <a:t>Conduct memory state rewind and instruction replay of transaction whenever serializability is violated</a:t>
            </a:r>
          </a:p>
        </p:txBody>
      </p:sp>
    </p:spTree>
    <p:extLst>
      <p:ext uri="{BB962C8B-B14F-4D97-AF65-F5344CB8AC3E}">
        <p14:creationId xmlns:p14="http://schemas.microsoft.com/office/powerpoint/2010/main" val="286097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6B31-5445-CC45-9869-63E510D0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Hardware-supported 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45180-18D2-C943-BCA2-EA99AF5F7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/>
          <a:lstStyle/>
          <a:p>
            <a:r>
              <a:rPr lang="en-US" sz="2400" dirty="0"/>
              <a:t>Ensure atomicity of memory across cores</a:t>
            </a:r>
          </a:p>
          <a:p>
            <a:endParaRPr lang="en-US" sz="2400" dirty="0"/>
          </a:p>
          <a:p>
            <a:r>
              <a:rPr lang="en-US" sz="2400" dirty="0"/>
              <a:t>IXP hardware queues</a:t>
            </a:r>
          </a:p>
          <a:p>
            <a:pPr lvl="1"/>
            <a:r>
              <a:rPr lang="en-US" sz="2000" dirty="0"/>
              <a:t>push/pop operations on 8 queues in SRAM</a:t>
            </a:r>
          </a:p>
          <a:p>
            <a:pPr lvl="1"/>
            <a:r>
              <a:rPr lang="en-US" sz="2000" dirty="0"/>
              <a:t>8 hardware mutexes</a:t>
            </a:r>
          </a:p>
          <a:p>
            <a:pPr lvl="1"/>
            <a:r>
              <a:rPr lang="en-US" sz="2000" dirty="0"/>
              <a:t>atomic bit operations</a:t>
            </a:r>
          </a:p>
          <a:p>
            <a:pPr lvl="1"/>
            <a:r>
              <a:rPr lang="en-US" sz="2000" dirty="0"/>
              <a:t>write transfer registers, read transfer registers for direct communication between </a:t>
            </a:r>
            <a:r>
              <a:rPr lang="en-US" sz="2000" dirty="0" err="1"/>
              <a:t>microengines</a:t>
            </a:r>
            <a:r>
              <a:rPr lang="en-US" sz="2000" dirty="0"/>
              <a:t> (cores)</a:t>
            </a:r>
          </a:p>
          <a:p>
            <a:r>
              <a:rPr lang="en-US" sz="2400" dirty="0"/>
              <a:t>Cell hardware queues</a:t>
            </a:r>
          </a:p>
          <a:p>
            <a:pPr lvl="1"/>
            <a:r>
              <a:rPr lang="en-US" sz="2000" dirty="0"/>
              <a:t>Mailbox to send queued 4-byte messages from PPE to SPE and reverse</a:t>
            </a:r>
          </a:p>
          <a:p>
            <a:pPr lvl="1"/>
            <a:r>
              <a:rPr lang="en-US" sz="2000" dirty="0"/>
              <a:t>Signals to post unqueued 4-byte messages from one SPE to another</a:t>
            </a:r>
          </a:p>
          <a:p>
            <a:r>
              <a:rPr lang="en-US" sz="2400" dirty="0"/>
              <a:t>CUDA</a:t>
            </a:r>
          </a:p>
          <a:p>
            <a:pPr lvl="1"/>
            <a:r>
              <a:rPr lang="en-US" sz="2000" dirty="0"/>
              <a:t>Atomic in device memory</a:t>
            </a:r>
          </a:p>
          <a:p>
            <a:pPr lvl="1"/>
            <a:r>
              <a:rPr lang="en-US" sz="2000" dirty="0"/>
              <a:t>Atomic in shared memory</a:t>
            </a:r>
          </a:p>
          <a:p>
            <a:pPr lvl="1"/>
            <a:r>
              <a:rPr lang="en-US" sz="2000" dirty="0"/>
              <a:t>shuffle and ballot</a:t>
            </a:r>
          </a:p>
          <a:p>
            <a:pPr lvl="1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A749B-06A6-0A40-AF73-65F085553F26}"/>
              </a:ext>
            </a:extLst>
          </p:cNvPr>
          <p:cNvSpPr txBox="1"/>
          <p:nvPr/>
        </p:nvSpPr>
        <p:spPr>
          <a:xfrm>
            <a:off x="5029200" y="5483423"/>
            <a:ext cx="1219200" cy="30777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really slow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41A00-ED88-DE43-B2CE-939F1D2A65CD}"/>
              </a:ext>
            </a:extLst>
          </p:cNvPr>
          <p:cNvSpPr txBox="1"/>
          <p:nvPr/>
        </p:nvSpPr>
        <p:spPr>
          <a:xfrm>
            <a:off x="5029200" y="6019800"/>
            <a:ext cx="1219200" cy="30777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rather fast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62F4CC-752C-CC45-998B-00EBF90C7515}"/>
              </a:ext>
            </a:extLst>
          </p:cNvPr>
          <p:cNvCxnSpPr>
            <a:cxnSpLocks/>
            <a:stCxn id="4" idx="1"/>
          </p:cNvCxnSpPr>
          <p:nvPr/>
        </p:nvCxnSpPr>
        <p:spPr bwMode="auto">
          <a:xfrm flipH="1">
            <a:off x="3810000" y="5637312"/>
            <a:ext cx="1219200" cy="0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027A6E-3E6C-0E46-A413-A29438257220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 flipV="1">
            <a:off x="3810000" y="6019800"/>
            <a:ext cx="1219200" cy="153889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077804-8ADD-B842-AFAA-1EFB665B3174}"/>
              </a:ext>
            </a:extLst>
          </p:cNvPr>
          <p:cNvSpPr txBox="1"/>
          <p:nvPr/>
        </p:nvSpPr>
        <p:spPr>
          <a:xfrm>
            <a:off x="6248400" y="2057400"/>
            <a:ext cx="2514600" cy="52322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“push/pop” is badly named: they are queues, not stacks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94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FC0D-32BC-FE4B-A2E9-4F7ADCB2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Content-addressable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28844-B452-9A4D-B294-EEE86782A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Content addressable memory (CAM)</a:t>
            </a:r>
          </a:p>
          <a:p>
            <a:pPr lvl="1"/>
            <a:r>
              <a:rPr lang="en-US" sz="2000" dirty="0"/>
              <a:t>solid state memory</a:t>
            </a:r>
          </a:p>
          <a:p>
            <a:pPr lvl="1"/>
            <a:r>
              <a:rPr lang="en-US" sz="2000" dirty="0"/>
              <a:t>data accessed by content instead of address</a:t>
            </a:r>
          </a:p>
          <a:p>
            <a:r>
              <a:rPr lang="en-US" sz="2400" dirty="0"/>
              <a:t>Design</a:t>
            </a:r>
          </a:p>
          <a:p>
            <a:pPr lvl="1"/>
            <a:r>
              <a:rPr lang="en-US" sz="2000" dirty="0"/>
              <a:t>simple storage cells</a:t>
            </a:r>
          </a:p>
          <a:p>
            <a:pPr lvl="1"/>
            <a:r>
              <a:rPr lang="en-US" sz="2000" dirty="0"/>
              <a:t>each bit has a comparison circuit</a:t>
            </a:r>
          </a:p>
          <a:p>
            <a:pPr lvl="1"/>
            <a:r>
              <a:rPr lang="en-US" sz="2000" dirty="0"/>
              <a:t>Inputs to compare: argument register, key register (mask)</a:t>
            </a:r>
          </a:p>
          <a:p>
            <a:pPr lvl="1"/>
            <a:r>
              <a:rPr lang="en-US" sz="2000" dirty="0"/>
              <a:t>Output: match register (1 bit for each CAM entry)</a:t>
            </a:r>
          </a:p>
          <a:p>
            <a:pPr lvl="1"/>
            <a:r>
              <a:rPr lang="en-US" sz="2000" dirty="0"/>
              <a:t>READ, WRITE, COMPARE operations</a:t>
            </a:r>
          </a:p>
          <a:p>
            <a:pPr lvl="1"/>
            <a:r>
              <a:rPr lang="en-US" sz="2000" dirty="0"/>
              <a:t>COMPARE: set bit in match register for all entries where Hamming distance between entry and argument is 0 at key register positions</a:t>
            </a:r>
          </a:p>
          <a:p>
            <a:r>
              <a:rPr lang="en-US" sz="2400" dirty="0"/>
              <a:t>Applications</a:t>
            </a:r>
          </a:p>
          <a:p>
            <a:pPr lvl="1"/>
            <a:r>
              <a:rPr lang="en-US" sz="2000" dirty="0"/>
              <a:t>Typical in routing tables</a:t>
            </a:r>
          </a:p>
          <a:p>
            <a:pPr lvl="2"/>
            <a:r>
              <a:rPr lang="en-US" sz="1600" dirty="0"/>
              <a:t>Write a destination IP address into a memory location</a:t>
            </a:r>
          </a:p>
          <a:p>
            <a:pPr lvl="2"/>
            <a:r>
              <a:rPr lang="en-US" sz="1600" dirty="0"/>
              <a:t>Read a forwarding port from the associated memory 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08F7B-438E-E846-B4EC-9F163440F6DA}"/>
              </a:ext>
            </a:extLst>
          </p:cNvPr>
          <p:cNvSpPr txBox="1"/>
          <p:nvPr/>
        </p:nvSpPr>
        <p:spPr>
          <a:xfrm>
            <a:off x="6096000" y="2362200"/>
            <a:ext cx="2819400" cy="73866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TCAM (ternary CAM) merges argument and key into a query register of 3-state symbols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04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6414-39E1-E242-B242-92272F16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Swapping and paging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5BB5-01DD-DF47-BEBB-91230F311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Memory overlays</a:t>
            </a:r>
          </a:p>
          <a:p>
            <a:pPr lvl="1"/>
            <a:r>
              <a:rPr lang="en-US" sz="2000" dirty="0"/>
              <a:t>e</a:t>
            </a:r>
            <a:r>
              <a:rPr lang="en-US" sz="2000" noProof="0" dirty="0" err="1"/>
              <a:t>xplicit</a:t>
            </a:r>
            <a:r>
              <a:rPr lang="en-US" sz="2000" noProof="0" dirty="0"/>
              <a:t> choice of moving pages into a physical address space</a:t>
            </a:r>
          </a:p>
          <a:p>
            <a:pPr lvl="1"/>
            <a:r>
              <a:rPr lang="en-US" sz="2000" dirty="0"/>
              <a:t>w</a:t>
            </a:r>
            <a:r>
              <a:rPr lang="en-US" sz="2000" noProof="0" dirty="0" err="1"/>
              <a:t>orks</a:t>
            </a:r>
            <a:r>
              <a:rPr lang="en-US" sz="2000" noProof="0" dirty="0"/>
              <a:t> without MMU, for embedded systems</a:t>
            </a:r>
          </a:p>
          <a:p>
            <a:pPr lvl="1"/>
            <a:endParaRPr lang="en-US" sz="2000" noProof="0" dirty="0"/>
          </a:p>
          <a:p>
            <a:r>
              <a:rPr lang="en-US" sz="2400" noProof="0" dirty="0"/>
              <a:t>Swapping</a:t>
            </a:r>
          </a:p>
          <a:p>
            <a:pPr lvl="1"/>
            <a:r>
              <a:rPr lang="en-US" sz="2000" noProof="0" dirty="0"/>
              <a:t>virtualized addresses</a:t>
            </a:r>
          </a:p>
          <a:p>
            <a:pPr lvl="1"/>
            <a:r>
              <a:rPr lang="en-US" sz="2000" dirty="0"/>
              <a:t>p</a:t>
            </a:r>
            <a:r>
              <a:rPr lang="en-US" sz="2000" noProof="0" dirty="0"/>
              <a:t>reload required pages, LRU later</a:t>
            </a:r>
          </a:p>
          <a:p>
            <a:r>
              <a:rPr lang="en-US" sz="2400" noProof="0" dirty="0"/>
              <a:t>Demand paging</a:t>
            </a:r>
          </a:p>
          <a:p>
            <a:pPr lvl="1"/>
            <a:r>
              <a:rPr lang="en-US" sz="2000" dirty="0"/>
              <a:t>l</a:t>
            </a:r>
            <a:r>
              <a:rPr lang="en-US" sz="2000" noProof="0" dirty="0" err="1"/>
              <a:t>ike</a:t>
            </a:r>
            <a:r>
              <a:rPr lang="en-US" sz="2000" noProof="0" dirty="0"/>
              <a:t> swapping, but lazy loading</a:t>
            </a:r>
          </a:p>
          <a:p>
            <a:pPr lvl="1"/>
            <a:endParaRPr lang="en-US" sz="2000" noProof="0" dirty="0"/>
          </a:p>
          <a:p>
            <a:r>
              <a:rPr lang="en-US" sz="2400" noProof="0" dirty="0" err="1"/>
              <a:t>Zilog</a:t>
            </a:r>
            <a:r>
              <a:rPr lang="en-US" sz="2400" noProof="0" dirty="0"/>
              <a:t> memory style – non-numeric entities</a:t>
            </a:r>
          </a:p>
          <a:p>
            <a:pPr lvl="1"/>
            <a:r>
              <a:rPr lang="en-US" sz="2000" dirty="0"/>
              <a:t>no pointers → no pointer arithmetic possible</a:t>
            </a:r>
            <a:endParaRPr lang="en-US" sz="2400" noProof="0" dirty="0"/>
          </a:p>
          <a:p>
            <a:r>
              <a:rPr lang="en-US" sz="2400" noProof="0" dirty="0"/>
              <a:t>More physical memory than CPU address range</a:t>
            </a:r>
          </a:p>
          <a:p>
            <a:pPr lvl="1"/>
            <a:r>
              <a:rPr lang="en-US" sz="2000" dirty="0"/>
              <a:t>v</a:t>
            </a:r>
            <a:r>
              <a:rPr lang="en-US" sz="2000" noProof="0" dirty="0" err="1"/>
              <a:t>ery</a:t>
            </a:r>
            <a:r>
              <a:rPr lang="en-US" sz="2000" noProof="0" dirty="0"/>
              <a:t> rare, e.g. Commodore C128, register for page mapping</a:t>
            </a:r>
          </a:p>
          <a:p>
            <a:endParaRPr lang="en-US" sz="2400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C6535-195D-F247-8EA8-4A3B930C8CCA}"/>
              </a:ext>
            </a:extLst>
          </p:cNvPr>
          <p:cNvSpPr txBox="1"/>
          <p:nvPr/>
        </p:nvSpPr>
        <p:spPr>
          <a:xfrm>
            <a:off x="6172200" y="3276600"/>
            <a:ext cx="2819400" cy="95410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set page choice globally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x86 “Real Mode” works around the same problem at “instruction group level”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CD265D-361E-BC4C-88C7-7D1140E94532}"/>
              </a:ext>
            </a:extLst>
          </p:cNvPr>
          <p:cNvCxnSpPr>
            <a:cxnSpLocks/>
            <a:stCxn id="4" idx="2"/>
            <a:endCxn id="9" idx="3"/>
          </p:cNvCxnSpPr>
          <p:nvPr/>
        </p:nvCxnSpPr>
        <p:spPr bwMode="auto">
          <a:xfrm rot="16200000" flipH="1">
            <a:off x="6649254" y="5163353"/>
            <a:ext cx="1979593" cy="114300"/>
          </a:xfrm>
          <a:prstGeom prst="curvedConnector4">
            <a:avLst>
              <a:gd name="adj1" fmla="val 47113"/>
              <a:gd name="adj2" fmla="val 1018143"/>
            </a:avLst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DBA6235-B326-034A-96CE-D5F83E5C24A1}"/>
              </a:ext>
            </a:extLst>
          </p:cNvPr>
          <p:cNvSpPr/>
          <p:nvPr/>
        </p:nvSpPr>
        <p:spPr bwMode="auto">
          <a:xfrm>
            <a:off x="7620000" y="6096000"/>
            <a:ext cx="76200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83F4-A770-4249-A113-1E5A254C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DMA</a:t>
            </a:r>
            <a:r>
              <a:rPr lang="en-US" baseline="0" noProof="0" dirty="0"/>
              <a:t> – direct memory access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399E0-0A32-A741-8F6F-C667F78ED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DMA controller</a:t>
            </a:r>
          </a:p>
          <a:p>
            <a:pPr lvl="1"/>
            <a:r>
              <a:rPr lang="en-US" sz="2000" dirty="0"/>
              <a:t>Initialized by a compute unit</a:t>
            </a:r>
          </a:p>
          <a:p>
            <a:pPr lvl="1"/>
            <a:r>
              <a:rPr lang="en-US" sz="2000" dirty="0"/>
              <a:t>Transferring memory without occupying compute cycles</a:t>
            </a:r>
            <a:endParaRPr lang="en-US" sz="2000" noProof="0" dirty="0"/>
          </a:p>
          <a:p>
            <a:pPr lvl="1"/>
            <a:r>
              <a:rPr lang="en-US" sz="2000" noProof="0" dirty="0"/>
              <a:t>Usually </a:t>
            </a:r>
            <a:r>
              <a:rPr lang="en-US" sz="2000" baseline="0" noProof="0" dirty="0"/>
              <a:t>commands can be queued</a:t>
            </a:r>
          </a:p>
          <a:p>
            <a:pPr lvl="1"/>
            <a:r>
              <a:rPr lang="en-US" sz="2000" dirty="0"/>
              <a:t>Can often perform scatter-gather transfer, mapping to and from physically contiguous memory</a:t>
            </a:r>
          </a:p>
          <a:p>
            <a:r>
              <a:rPr lang="en-US" sz="2400" baseline="0" noProof="0" dirty="0"/>
              <a:t>Modes</a:t>
            </a:r>
          </a:p>
          <a:p>
            <a:pPr lvl="1"/>
            <a:r>
              <a:rPr lang="en-US" sz="2000" dirty="0"/>
              <a:t>Burst mode: use the bus fully</a:t>
            </a:r>
          </a:p>
          <a:p>
            <a:pPr lvl="1"/>
            <a:r>
              <a:rPr lang="en-US" sz="2000" baseline="0" noProof="0" dirty="0"/>
              <a:t>Cycle stealing mode: share bus cycles between devices</a:t>
            </a:r>
          </a:p>
          <a:p>
            <a:pPr lvl="1"/>
            <a:r>
              <a:rPr lang="en-US" sz="2000" baseline="0" noProof="0" dirty="0"/>
              <a:t>Background mode: use only cycles unused by the CPU</a:t>
            </a:r>
            <a:endParaRPr lang="en-US" sz="2000" dirty="0"/>
          </a:p>
          <a:p>
            <a:r>
              <a:rPr lang="en-US" sz="2400" baseline="0" noProof="0" dirty="0"/>
              <a:t>Challenges</a:t>
            </a:r>
          </a:p>
          <a:p>
            <a:pPr lvl="1"/>
            <a:r>
              <a:rPr lang="en-US" sz="2000" dirty="0"/>
              <a:t>Cache invalidation</a:t>
            </a:r>
          </a:p>
          <a:p>
            <a:pPr lvl="1"/>
            <a:r>
              <a:rPr lang="en-US" sz="2000" baseline="0" noProof="0" dirty="0"/>
              <a:t>Bus occupation</a:t>
            </a:r>
          </a:p>
          <a:p>
            <a:pPr lvl="1"/>
            <a:r>
              <a:rPr lang="en-US" sz="2000" dirty="0"/>
              <a:t>No understanding of virtual memory</a:t>
            </a:r>
            <a:endParaRPr lang="en-US" sz="2000" baseline="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EC595-A4D1-8F49-A3E4-C9A6324CB8BD}"/>
              </a:ext>
            </a:extLst>
          </p:cNvPr>
          <p:cNvSpPr txBox="1"/>
          <p:nvPr/>
        </p:nvSpPr>
        <p:spPr>
          <a:xfrm>
            <a:off x="4953000" y="2846218"/>
            <a:ext cx="41147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SCSI DMA, CUDA cards, Intel E10G Ethernet cards: own DMA controller, priorities implementation-defined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14AE6-5785-854C-8C73-64084D568CD0}"/>
              </a:ext>
            </a:extLst>
          </p:cNvPr>
          <p:cNvSpPr txBox="1"/>
          <p:nvPr/>
        </p:nvSpPr>
        <p:spPr>
          <a:xfrm>
            <a:off x="7162800" y="3810000"/>
            <a:ext cx="19049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Amiga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Blitter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(bus cycles = 2x CPU cycles)</a:t>
            </a:r>
            <a:endParaRPr lang="en-US" sz="1600" baseline="0" noProof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03272-1F9D-6B4A-A940-FC58578E109B}"/>
              </a:ext>
            </a:extLst>
          </p:cNvPr>
          <p:cNvSpPr txBox="1"/>
          <p:nvPr/>
        </p:nvSpPr>
        <p:spPr>
          <a:xfrm>
            <a:off x="3962400" y="4749225"/>
            <a:ext cx="510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ARM11 – background move between main memory and on-chip high-speed TCM (tightly coupled memory)</a:t>
            </a:r>
            <a:endParaRPr lang="en-US" sz="1600" baseline="0" noProof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96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B42B-C762-8B4F-ABF9-81376EE0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Automatic</a:t>
            </a:r>
            <a:r>
              <a:rPr lang="en-US" baseline="0" noProof="0" dirty="0"/>
              <a:t> CPU-GPU memory transfer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6BD4-5BA9-0F4D-8D8C-48F5E651A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CUDA Unified Memory</a:t>
            </a:r>
          </a:p>
          <a:p>
            <a:pPr lvl="1"/>
            <a:r>
              <a:rPr lang="en-US" dirty="0"/>
              <a:t>Allocates a memory block like malloc</a:t>
            </a:r>
          </a:p>
          <a:p>
            <a:pPr lvl="1"/>
            <a:r>
              <a:rPr lang="en-US" dirty="0"/>
              <a:t>Can be accessed from CPU and from GPU</a:t>
            </a:r>
          </a:p>
          <a:p>
            <a:pPr lvl="2"/>
            <a:r>
              <a:rPr lang="en-US" dirty="0"/>
              <a:t>Easy on shared-memory designs (laptops, special HPC designs)</a:t>
            </a:r>
          </a:p>
          <a:p>
            <a:pPr lvl="2"/>
            <a:r>
              <a:rPr lang="en-US" dirty="0"/>
              <a:t>Hard on computers where CPU and GPU have different memories</a:t>
            </a:r>
          </a:p>
          <a:p>
            <a:pPr lvl="2"/>
            <a:endParaRPr lang="en-US" dirty="0"/>
          </a:p>
          <a:p>
            <a:r>
              <a:rPr lang="en-US" dirty="0"/>
              <a:t>DMA-capable</a:t>
            </a:r>
          </a:p>
          <a:p>
            <a:r>
              <a:rPr lang="en-US" dirty="0"/>
              <a:t>Compiler and runtime decide when to move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A32E7-7A02-5F40-BFF3-A1DD1AAAD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34865"/>
            <a:ext cx="4572000" cy="139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A7288E-23DC-B849-BD3B-1EB1EA9B1917}"/>
              </a:ext>
            </a:extLst>
          </p:cNvPr>
          <p:cNvSpPr txBox="1"/>
          <p:nvPr/>
        </p:nvSpPr>
        <p:spPr>
          <a:xfrm>
            <a:off x="312738" y="5410200"/>
            <a:ext cx="3540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latin typeface="+mn-lt"/>
              </a:rPr>
              <a:t>Rodinia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benchmark</a:t>
            </a:r>
            <a:r>
              <a:rPr lang="nb-NO" dirty="0">
                <a:latin typeface="+mn-lt"/>
              </a:rPr>
              <a:t>,</a:t>
            </a:r>
          </a:p>
          <a:p>
            <a:r>
              <a:rPr lang="nb-NO" dirty="0" err="1">
                <a:latin typeface="+mn-lt"/>
              </a:rPr>
              <a:t>Normalized</a:t>
            </a:r>
            <a:r>
              <a:rPr lang="nb-NO" dirty="0">
                <a:latin typeface="+mn-lt"/>
              </a:rPr>
              <a:t> to hand-</a:t>
            </a:r>
            <a:r>
              <a:rPr lang="nb-NO" dirty="0" err="1">
                <a:latin typeface="+mn-lt"/>
              </a:rPr>
              <a:t>coded</a:t>
            </a:r>
            <a:r>
              <a:rPr lang="nb-NO" dirty="0">
                <a:latin typeface="+mn-lt"/>
              </a:rPr>
              <a:t> speed</a:t>
            </a:r>
          </a:p>
          <a:p>
            <a:r>
              <a:rPr lang="nb-NO" sz="1200" dirty="0">
                <a:latin typeface="+mn-lt"/>
              </a:rPr>
              <a:t>DOI 10.1109/HPEC.2014.7040988</a:t>
            </a:r>
          </a:p>
        </p:txBody>
      </p:sp>
    </p:spTree>
    <p:extLst>
      <p:ext uri="{BB962C8B-B14F-4D97-AF65-F5344CB8AC3E}">
        <p14:creationId xmlns:p14="http://schemas.microsoft.com/office/powerpoint/2010/main" val="133505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055B-BD68-7E47-974E-AB199DB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Battery-backed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0221-AF3E-FF4A-AA18-28BEDCB7D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Battery-backed RAM is a form of disk</a:t>
            </a:r>
          </a:p>
          <a:p>
            <a:r>
              <a:rPr lang="en-US" sz="2400" noProof="0" dirty="0"/>
              <a:t>Faster than SSD, limited by bus speed</a:t>
            </a:r>
          </a:p>
          <a:p>
            <a:r>
              <a:rPr lang="en-US" sz="2400" noProof="0" dirty="0"/>
              <a:t>Requires power for memory refresh</a:t>
            </a:r>
          </a:p>
          <a:p>
            <a:r>
              <a:rPr lang="en-US" sz="2400" dirty="0"/>
              <a:t>N</a:t>
            </a:r>
            <a:r>
              <a:rPr lang="en-US" sz="2400" noProof="0" dirty="0" err="1"/>
              <a:t>ot</a:t>
            </a:r>
            <a:r>
              <a:rPr lang="en-US" sz="2400" noProof="0" dirty="0"/>
              <a:t> truly persistent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CA670-96C1-354E-AD8F-4A8E36083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" y="2938695"/>
            <a:ext cx="3962400" cy="264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53029-1895-804D-97E6-0E51C80A05EE}"/>
              </a:ext>
            </a:extLst>
          </p:cNvPr>
          <p:cNvSpPr txBox="1"/>
          <p:nvPr/>
        </p:nvSpPr>
        <p:spPr>
          <a:xfrm>
            <a:off x="312738" y="5792342"/>
            <a:ext cx="58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ALLONE </a:t>
            </a:r>
            <a:r>
              <a:rPr lang="nb-NO" dirty="0" err="1">
                <a:latin typeface="+mn-lt"/>
              </a:rPr>
              <a:t>Cloud</a:t>
            </a:r>
            <a:r>
              <a:rPr lang="nb-NO" dirty="0">
                <a:latin typeface="+mn-lt"/>
              </a:rPr>
              <a:t> Disk Drive 101 </a:t>
            </a:r>
            <a:r>
              <a:rPr lang="nb-NO" dirty="0" err="1">
                <a:latin typeface="+mn-lt"/>
              </a:rPr>
              <a:t>RAMDisk</a:t>
            </a:r>
            <a:r>
              <a:rPr lang="nb-NO" dirty="0">
                <a:latin typeface="+mn-lt"/>
              </a:rPr>
              <a:t> – 32GB </a:t>
            </a:r>
            <a:r>
              <a:rPr lang="nb-NO" dirty="0" err="1">
                <a:latin typeface="+mn-lt"/>
              </a:rPr>
              <a:t>capacity</a:t>
            </a:r>
            <a:endParaRPr lang="nb-NO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F0592-AB81-CE4B-90A9-8E1FBC376405}"/>
              </a:ext>
            </a:extLst>
          </p:cNvPr>
          <p:cNvSpPr txBox="1"/>
          <p:nvPr/>
        </p:nvSpPr>
        <p:spPr>
          <a:xfrm>
            <a:off x="4583130" y="3902949"/>
            <a:ext cx="3918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Hybrid BBRAM/Flash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Speed of BBRAM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Battery for short-term persistence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SD card for long-term persistence</a:t>
            </a:r>
          </a:p>
        </p:txBody>
      </p:sp>
    </p:spTree>
    <p:extLst>
      <p:ext uri="{BB962C8B-B14F-4D97-AF65-F5344CB8AC3E}">
        <p14:creationId xmlns:p14="http://schemas.microsoft.com/office/powerpoint/2010/main" val="398712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val 105">
            <a:extLst>
              <a:ext uri="{FF2B5EF4-FFF2-40B4-BE49-F238E27FC236}">
                <a16:creationId xmlns:a16="http://schemas.microsoft.com/office/drawing/2014/main" id="{B456071B-CA72-9D43-9BC4-8ACFB93F5DA6}"/>
              </a:ext>
            </a:extLst>
          </p:cNvPr>
          <p:cNvSpPr>
            <a:spLocks noChangeAspect="1"/>
          </p:cNvSpPr>
          <p:nvPr/>
        </p:nvSpPr>
        <p:spPr bwMode="auto">
          <a:xfrm>
            <a:off x="2101800" y="1416000"/>
            <a:ext cx="4680000" cy="468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C7BFB-C208-7445-BC81-DA95276F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noProof="0" dirty="0"/>
              <a:t>Hierarchies</a:t>
            </a:r>
            <a:r>
              <a:rPr lang="en-US" baseline="0" noProof="0" dirty="0"/>
              <a:t> at scale</a:t>
            </a:r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147914-92B3-EB46-A63C-807FD36D76D5}"/>
              </a:ext>
            </a:extLst>
          </p:cNvPr>
          <p:cNvSpPr>
            <a:spLocks noChangeAspect="1"/>
          </p:cNvSpPr>
          <p:nvPr/>
        </p:nvSpPr>
        <p:spPr bwMode="auto">
          <a:xfrm>
            <a:off x="2286000" y="1600200"/>
            <a:ext cx="4320000" cy="432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9F9A8E-23C5-324F-82C7-372F456D3706}"/>
              </a:ext>
            </a:extLst>
          </p:cNvPr>
          <p:cNvSpPr>
            <a:spLocks noChangeAspect="1"/>
          </p:cNvSpPr>
          <p:nvPr/>
        </p:nvSpPr>
        <p:spPr bwMode="auto">
          <a:xfrm>
            <a:off x="2466000" y="1780200"/>
            <a:ext cx="3960000" cy="39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C50E78-F74F-2A4E-839C-20677BC5D20A}"/>
              </a:ext>
            </a:extLst>
          </p:cNvPr>
          <p:cNvSpPr>
            <a:spLocks noChangeAspect="1"/>
          </p:cNvSpPr>
          <p:nvPr/>
        </p:nvSpPr>
        <p:spPr bwMode="auto">
          <a:xfrm>
            <a:off x="2646000" y="1960200"/>
            <a:ext cx="3600000" cy="360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5993D5-D046-DD42-9BB8-F1C65D8095FA}"/>
              </a:ext>
            </a:extLst>
          </p:cNvPr>
          <p:cNvSpPr>
            <a:spLocks noChangeAspect="1"/>
          </p:cNvSpPr>
          <p:nvPr/>
        </p:nvSpPr>
        <p:spPr bwMode="auto">
          <a:xfrm>
            <a:off x="2826000" y="2140200"/>
            <a:ext cx="3240000" cy="324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FF1225-110E-3E43-B2C3-A7236FCB52A0}"/>
              </a:ext>
            </a:extLst>
          </p:cNvPr>
          <p:cNvSpPr>
            <a:spLocks noChangeAspect="1"/>
          </p:cNvSpPr>
          <p:nvPr/>
        </p:nvSpPr>
        <p:spPr bwMode="auto">
          <a:xfrm>
            <a:off x="3006000" y="2320200"/>
            <a:ext cx="2880000" cy="288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91FE2E-8485-CB4D-8D12-71780A5A3E1C}"/>
              </a:ext>
            </a:extLst>
          </p:cNvPr>
          <p:cNvSpPr>
            <a:spLocks noChangeAspect="1"/>
          </p:cNvSpPr>
          <p:nvPr/>
        </p:nvSpPr>
        <p:spPr bwMode="auto">
          <a:xfrm>
            <a:off x="3186000" y="2500200"/>
            <a:ext cx="2520000" cy="252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A8E53A-221E-2549-B25D-6B581D251CCB}"/>
              </a:ext>
            </a:extLst>
          </p:cNvPr>
          <p:cNvSpPr>
            <a:spLocks noChangeAspect="1"/>
          </p:cNvSpPr>
          <p:nvPr/>
        </p:nvSpPr>
        <p:spPr bwMode="auto">
          <a:xfrm>
            <a:off x="3366000" y="2680200"/>
            <a:ext cx="2160000" cy="21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DE6F69-B299-4E42-8725-C39017A53839}"/>
              </a:ext>
            </a:extLst>
          </p:cNvPr>
          <p:cNvSpPr>
            <a:spLocks noChangeAspect="1"/>
          </p:cNvSpPr>
          <p:nvPr/>
        </p:nvSpPr>
        <p:spPr bwMode="auto">
          <a:xfrm>
            <a:off x="3546000" y="2860200"/>
            <a:ext cx="1800000" cy="180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D1A3BC-C4FF-8148-9476-8A435DB089E9}"/>
              </a:ext>
            </a:extLst>
          </p:cNvPr>
          <p:cNvSpPr>
            <a:spLocks noChangeAspect="1"/>
          </p:cNvSpPr>
          <p:nvPr/>
        </p:nvSpPr>
        <p:spPr bwMode="auto">
          <a:xfrm>
            <a:off x="3726000" y="3040200"/>
            <a:ext cx="1440000" cy="144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4CE8ED-337A-A046-B802-C5732F253C56}"/>
              </a:ext>
            </a:extLst>
          </p:cNvPr>
          <p:cNvSpPr>
            <a:spLocks noChangeAspect="1"/>
          </p:cNvSpPr>
          <p:nvPr/>
        </p:nvSpPr>
        <p:spPr bwMode="auto">
          <a:xfrm>
            <a:off x="3906000" y="3220200"/>
            <a:ext cx="1080000" cy="108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77DE002-DA20-ED40-938E-7BB71B1808D1}"/>
              </a:ext>
            </a:extLst>
          </p:cNvPr>
          <p:cNvSpPr>
            <a:spLocks noChangeAspect="1"/>
          </p:cNvSpPr>
          <p:nvPr/>
        </p:nvSpPr>
        <p:spPr bwMode="auto">
          <a:xfrm>
            <a:off x="4086000" y="3400200"/>
            <a:ext cx="720000" cy="72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2CB960-6F55-624C-810D-16FD46286F21}"/>
              </a:ext>
            </a:extLst>
          </p:cNvPr>
          <p:cNvSpPr>
            <a:spLocks noChangeAspect="1"/>
          </p:cNvSpPr>
          <p:nvPr/>
        </p:nvSpPr>
        <p:spPr bwMode="auto">
          <a:xfrm>
            <a:off x="4266000" y="3580200"/>
            <a:ext cx="36000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0C2036-1388-5A41-99CE-C32783A61607}"/>
              </a:ext>
            </a:extLst>
          </p:cNvPr>
          <p:cNvCxnSpPr>
            <a:cxnSpLocks/>
            <a:stCxn id="27" idx="1"/>
          </p:cNvCxnSpPr>
          <p:nvPr/>
        </p:nvCxnSpPr>
        <p:spPr bwMode="auto">
          <a:xfrm flipH="1">
            <a:off x="4466998" y="1575840"/>
            <a:ext cx="1600842" cy="2183071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8CC5DE-7D26-2B4D-AE09-47892DD67059}"/>
              </a:ext>
            </a:extLst>
          </p:cNvPr>
          <p:cNvSpPr txBox="1"/>
          <p:nvPr/>
        </p:nvSpPr>
        <p:spPr>
          <a:xfrm>
            <a:off x="6067840" y="1391174"/>
            <a:ext cx="154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800" dirty="0">
                <a:latin typeface="+mn-lt"/>
              </a:rPr>
              <a:t>CPU registers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D8C791A-4AA6-E14E-B712-0FB756A46370}"/>
              </a:ext>
            </a:extLst>
          </p:cNvPr>
          <p:cNvCxnSpPr>
            <a:cxnSpLocks/>
            <a:stCxn id="32" idx="1"/>
          </p:cNvCxnSpPr>
          <p:nvPr/>
        </p:nvCxnSpPr>
        <p:spPr bwMode="auto">
          <a:xfrm flipH="1">
            <a:off x="4705144" y="1952231"/>
            <a:ext cx="1839124" cy="1713985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6BEF00-A71F-2C4B-A012-366068163AED}"/>
              </a:ext>
            </a:extLst>
          </p:cNvPr>
          <p:cNvSpPr txBox="1"/>
          <p:nvPr/>
        </p:nvSpPr>
        <p:spPr>
          <a:xfrm>
            <a:off x="6544268" y="176756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>
                <a:latin typeface="+mn-lt"/>
              </a:rPr>
              <a:t>L1 </a:t>
            </a:r>
            <a:r>
              <a:rPr lang="nb-NO" dirty="0" err="1">
                <a:latin typeface="+mn-lt"/>
              </a:rPr>
              <a:t>cache</a:t>
            </a:r>
            <a:endParaRPr lang="nb-NO" sz="1800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F607B2-A571-D549-9377-FBC8C6E868C2}"/>
              </a:ext>
            </a:extLst>
          </p:cNvPr>
          <p:cNvSpPr txBox="1"/>
          <p:nvPr/>
        </p:nvSpPr>
        <p:spPr>
          <a:xfrm>
            <a:off x="7590153" y="205179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>
                <a:latin typeface="+mn-lt"/>
              </a:rPr>
              <a:t>L2 </a:t>
            </a:r>
            <a:r>
              <a:rPr lang="nb-NO" dirty="0" err="1">
                <a:latin typeface="+mn-lt"/>
              </a:rPr>
              <a:t>cache</a:t>
            </a:r>
            <a:endParaRPr lang="nb-NO" sz="1800" dirty="0">
              <a:latin typeface="+mn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D582C1D-6A4B-EF4B-A0BB-413692E7A252}"/>
              </a:ext>
            </a:extLst>
          </p:cNvPr>
          <p:cNvCxnSpPr>
            <a:cxnSpLocks/>
            <a:stCxn id="39" idx="1"/>
          </p:cNvCxnSpPr>
          <p:nvPr/>
        </p:nvCxnSpPr>
        <p:spPr bwMode="auto">
          <a:xfrm flipH="1">
            <a:off x="5044146" y="3369513"/>
            <a:ext cx="2801314" cy="402865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8AFD71E-7652-0440-AD7A-0642184AFDD3}"/>
              </a:ext>
            </a:extLst>
          </p:cNvPr>
          <p:cNvSpPr txBox="1"/>
          <p:nvPr/>
        </p:nvSpPr>
        <p:spPr>
          <a:xfrm>
            <a:off x="7845460" y="3046347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>
                <a:latin typeface="+mn-lt"/>
              </a:rPr>
              <a:t>On-chip</a:t>
            </a:r>
          </a:p>
          <a:p>
            <a:pPr algn="l"/>
            <a:r>
              <a:rPr lang="nb-NO" dirty="0" err="1">
                <a:latin typeface="+mn-lt"/>
              </a:rPr>
              <a:t>memory</a:t>
            </a:r>
            <a:endParaRPr lang="nb-NO" sz="1800" dirty="0">
              <a:latin typeface="+mn-lt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FA08DBB-8469-7E44-B27F-ADF3CCFE181A}"/>
              </a:ext>
            </a:extLst>
          </p:cNvPr>
          <p:cNvCxnSpPr>
            <a:cxnSpLocks/>
            <a:stCxn id="34" idx="1"/>
          </p:cNvCxnSpPr>
          <p:nvPr/>
        </p:nvCxnSpPr>
        <p:spPr bwMode="auto">
          <a:xfrm flipH="1">
            <a:off x="4865312" y="2236465"/>
            <a:ext cx="2724841" cy="140689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4E9B135-AFD8-254C-B354-82C4EBF4063C}"/>
              </a:ext>
            </a:extLst>
          </p:cNvPr>
          <p:cNvSpPr txBox="1"/>
          <p:nvPr/>
        </p:nvSpPr>
        <p:spPr>
          <a:xfrm>
            <a:off x="7456632" y="388014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>
                <a:latin typeface="+mn-lt"/>
              </a:rPr>
              <a:t>L3 </a:t>
            </a:r>
            <a:r>
              <a:rPr lang="nb-NO" dirty="0" err="1">
                <a:latin typeface="+mn-lt"/>
              </a:rPr>
              <a:t>cache</a:t>
            </a:r>
            <a:endParaRPr lang="nb-NO" sz="1800" dirty="0">
              <a:latin typeface="+mn-lt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F65163-EDD6-6548-87CD-01E53263EFBF}"/>
              </a:ext>
            </a:extLst>
          </p:cNvPr>
          <p:cNvCxnSpPr>
            <a:cxnSpLocks/>
            <a:stCxn id="50" idx="1"/>
          </p:cNvCxnSpPr>
          <p:nvPr/>
        </p:nvCxnSpPr>
        <p:spPr bwMode="auto">
          <a:xfrm flipH="1" flipV="1">
            <a:off x="5210170" y="3966530"/>
            <a:ext cx="2246462" cy="9827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047870D-8A42-AE44-9563-2D41BACA2AC2}"/>
              </a:ext>
            </a:extLst>
          </p:cNvPr>
          <p:cNvSpPr txBox="1"/>
          <p:nvPr/>
        </p:nvSpPr>
        <p:spPr>
          <a:xfrm>
            <a:off x="7071140" y="4493539"/>
            <a:ext cx="18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 err="1">
                <a:latin typeface="+mn-lt"/>
              </a:rPr>
              <a:t>Locally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attached</a:t>
            </a:r>
            <a:endParaRPr lang="nb-NO" dirty="0">
              <a:latin typeface="+mn-lt"/>
            </a:endParaRPr>
          </a:p>
          <a:p>
            <a:pPr algn="l"/>
            <a:r>
              <a:rPr lang="nb-NO" dirty="0" err="1">
                <a:latin typeface="+mn-lt"/>
              </a:rPr>
              <a:t>main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memory</a:t>
            </a:r>
            <a:endParaRPr lang="nb-NO" sz="1800" dirty="0">
              <a:latin typeface="+mn-l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FA42C86-0A95-EC46-B46A-DA8696827E97}"/>
              </a:ext>
            </a:extLst>
          </p:cNvPr>
          <p:cNvCxnSpPr>
            <a:cxnSpLocks/>
            <a:stCxn id="58" idx="1"/>
          </p:cNvCxnSpPr>
          <p:nvPr/>
        </p:nvCxnSpPr>
        <p:spPr bwMode="auto">
          <a:xfrm flipH="1" flipV="1">
            <a:off x="5346000" y="4203085"/>
            <a:ext cx="1725140" cy="613620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1E10657-AEEC-DF4F-B00C-E6DB2DCFD2C0}"/>
              </a:ext>
            </a:extLst>
          </p:cNvPr>
          <p:cNvSpPr txBox="1"/>
          <p:nvPr/>
        </p:nvSpPr>
        <p:spPr>
          <a:xfrm>
            <a:off x="6622961" y="5569491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>
                <a:latin typeface="+mn-lt"/>
              </a:rPr>
              <a:t>Bus </a:t>
            </a:r>
            <a:r>
              <a:rPr lang="nb-NO" dirty="0" err="1">
                <a:latin typeface="+mn-lt"/>
              </a:rPr>
              <a:t>attached</a:t>
            </a:r>
            <a:endParaRPr lang="nb-NO" dirty="0">
              <a:latin typeface="+mn-lt"/>
            </a:endParaRPr>
          </a:p>
          <a:p>
            <a:pPr algn="l"/>
            <a:r>
              <a:rPr lang="nb-NO" dirty="0" err="1">
                <a:latin typeface="+mn-lt"/>
              </a:rPr>
              <a:t>main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memory</a:t>
            </a:r>
            <a:endParaRPr lang="nb-NO" sz="1800" dirty="0">
              <a:latin typeface="+mn-lt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88D5F59-D71B-DF40-BA95-80B1A9D48058}"/>
              </a:ext>
            </a:extLst>
          </p:cNvPr>
          <p:cNvCxnSpPr>
            <a:cxnSpLocks/>
            <a:stCxn id="64" idx="1"/>
          </p:cNvCxnSpPr>
          <p:nvPr/>
        </p:nvCxnSpPr>
        <p:spPr bwMode="auto">
          <a:xfrm flipH="1" flipV="1">
            <a:off x="5181740" y="4684560"/>
            <a:ext cx="1441221" cy="1208097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9EBCAB8-FF01-DB42-AD83-7F8E0E776865}"/>
              </a:ext>
            </a:extLst>
          </p:cNvPr>
          <p:cNvSpPr txBox="1"/>
          <p:nvPr/>
        </p:nvSpPr>
        <p:spPr>
          <a:xfrm>
            <a:off x="325810" y="5735533"/>
            <a:ext cx="171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>
                <a:latin typeface="+mn-lt"/>
              </a:rPr>
              <a:t>Battery-</a:t>
            </a:r>
            <a:r>
              <a:rPr lang="nb-NO" dirty="0" err="1">
                <a:latin typeface="+mn-lt"/>
              </a:rPr>
              <a:t>backed</a:t>
            </a:r>
            <a:endParaRPr lang="nb-NO" dirty="0">
              <a:latin typeface="+mn-lt"/>
            </a:endParaRPr>
          </a:p>
          <a:p>
            <a:pPr algn="l"/>
            <a:r>
              <a:rPr lang="nb-NO" dirty="0">
                <a:latin typeface="+mn-lt"/>
              </a:rPr>
              <a:t>RAM</a:t>
            </a:r>
            <a:endParaRPr lang="nb-NO" sz="1800" dirty="0">
              <a:latin typeface="+mn-lt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3B45C5F-A8EA-7A4D-92F6-06F86BB50D05}"/>
              </a:ext>
            </a:extLst>
          </p:cNvPr>
          <p:cNvCxnSpPr>
            <a:cxnSpLocks/>
            <a:stCxn id="84" idx="3"/>
          </p:cNvCxnSpPr>
          <p:nvPr/>
        </p:nvCxnSpPr>
        <p:spPr bwMode="auto">
          <a:xfrm flipV="1">
            <a:off x="2040638" y="4774576"/>
            <a:ext cx="1505362" cy="1284123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4AD28E6-406A-A64E-8D5A-5BEB5DB2D6E3}"/>
              </a:ext>
            </a:extLst>
          </p:cNvPr>
          <p:cNvSpPr txBox="1"/>
          <p:nvPr/>
        </p:nvSpPr>
        <p:spPr>
          <a:xfrm>
            <a:off x="323112" y="4610326"/>
            <a:ext cx="1244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>
                <a:latin typeface="+mn-lt"/>
              </a:rPr>
              <a:t>Solid </a:t>
            </a:r>
            <a:r>
              <a:rPr lang="nb-NO" dirty="0" err="1">
                <a:latin typeface="+mn-lt"/>
              </a:rPr>
              <a:t>state</a:t>
            </a:r>
            <a:endParaRPr lang="nb-NO" dirty="0">
              <a:latin typeface="+mn-lt"/>
            </a:endParaRPr>
          </a:p>
          <a:p>
            <a:pPr algn="l"/>
            <a:r>
              <a:rPr lang="nb-NO" sz="1800" dirty="0">
                <a:latin typeface="+mn-lt"/>
              </a:rPr>
              <a:t>disks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15D1AD9-5410-7C44-AD5C-08C6578E8DE2}"/>
              </a:ext>
            </a:extLst>
          </p:cNvPr>
          <p:cNvCxnSpPr>
            <a:cxnSpLocks/>
            <a:stCxn id="89" idx="3"/>
          </p:cNvCxnSpPr>
          <p:nvPr/>
        </p:nvCxnSpPr>
        <p:spPr bwMode="auto">
          <a:xfrm flipV="1">
            <a:off x="1568068" y="4414189"/>
            <a:ext cx="1479129" cy="519303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F03CCF6-127B-AC4F-B4B1-8C755613053D}"/>
              </a:ext>
            </a:extLst>
          </p:cNvPr>
          <p:cNvSpPr txBox="1"/>
          <p:nvPr/>
        </p:nvSpPr>
        <p:spPr>
          <a:xfrm>
            <a:off x="231868" y="3624886"/>
            <a:ext cx="1770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>
                <a:latin typeface="+mn-lt"/>
              </a:rPr>
              <a:t>Hard (spinning)</a:t>
            </a:r>
          </a:p>
          <a:p>
            <a:pPr algn="l"/>
            <a:r>
              <a:rPr lang="nb-NO" sz="1800" dirty="0">
                <a:latin typeface="+mn-lt"/>
              </a:rPr>
              <a:t>disks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4BB2A90-342E-EE4C-9589-CE9DF8FCA018}"/>
              </a:ext>
            </a:extLst>
          </p:cNvPr>
          <p:cNvCxnSpPr>
            <a:cxnSpLocks/>
            <a:stCxn id="93" idx="3"/>
          </p:cNvCxnSpPr>
          <p:nvPr/>
        </p:nvCxnSpPr>
        <p:spPr bwMode="auto">
          <a:xfrm flipV="1">
            <a:off x="2002353" y="3911793"/>
            <a:ext cx="764335" cy="3625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A4CCC54-A860-1B48-A80A-8C270D646755}"/>
              </a:ext>
            </a:extLst>
          </p:cNvPr>
          <p:cNvSpPr txBox="1"/>
          <p:nvPr/>
        </p:nvSpPr>
        <p:spPr>
          <a:xfrm>
            <a:off x="288716" y="2889949"/>
            <a:ext cx="14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800" dirty="0">
                <a:latin typeface="+mn-lt"/>
              </a:rPr>
              <a:t>Disks </a:t>
            </a:r>
            <a:r>
              <a:rPr lang="nb-NO" sz="1800" dirty="0" err="1">
                <a:latin typeface="+mn-lt"/>
              </a:rPr>
              <a:t>arrays</a:t>
            </a:r>
            <a:endParaRPr lang="nb-NO" sz="1800" dirty="0">
              <a:latin typeface="+mn-lt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EC627A5-C079-7547-BD13-F7A369D78AF6}"/>
              </a:ext>
            </a:extLst>
          </p:cNvPr>
          <p:cNvCxnSpPr>
            <a:cxnSpLocks/>
            <a:stCxn id="97" idx="3"/>
          </p:cNvCxnSpPr>
          <p:nvPr/>
        </p:nvCxnSpPr>
        <p:spPr bwMode="auto">
          <a:xfrm>
            <a:off x="1698910" y="3074615"/>
            <a:ext cx="901912" cy="234620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27969539-EE46-744E-B274-F43E30329E0C}"/>
              </a:ext>
            </a:extLst>
          </p:cNvPr>
          <p:cNvSpPr txBox="1"/>
          <p:nvPr/>
        </p:nvSpPr>
        <p:spPr>
          <a:xfrm>
            <a:off x="371636" y="2121445"/>
            <a:ext cx="154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800" dirty="0">
                <a:latin typeface="+mn-lt"/>
              </a:rPr>
              <a:t>NAS and SAN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94FF81B-9048-7244-8D86-DF7725AEFF03}"/>
              </a:ext>
            </a:extLst>
          </p:cNvPr>
          <p:cNvCxnSpPr>
            <a:cxnSpLocks/>
            <a:stCxn id="101" idx="3"/>
          </p:cNvCxnSpPr>
          <p:nvPr/>
        </p:nvCxnSpPr>
        <p:spPr bwMode="auto">
          <a:xfrm>
            <a:off x="1916803" y="2306111"/>
            <a:ext cx="892236" cy="223483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92C775D6-ECE7-1143-A1FA-C6475F86CD2A}"/>
              </a:ext>
            </a:extLst>
          </p:cNvPr>
          <p:cNvSpPr txBox="1"/>
          <p:nvPr/>
        </p:nvSpPr>
        <p:spPr>
          <a:xfrm>
            <a:off x="446288" y="1133135"/>
            <a:ext cx="212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800" dirty="0">
                <a:latin typeface="+mn-lt"/>
              </a:rPr>
              <a:t>Distribut</a:t>
            </a:r>
            <a:r>
              <a:rPr lang="nb-NO" dirty="0">
                <a:latin typeface="+mn-lt"/>
              </a:rPr>
              <a:t>ed </a:t>
            </a:r>
            <a:r>
              <a:rPr lang="nb-NO" dirty="0" err="1">
                <a:latin typeface="+mn-lt"/>
              </a:rPr>
              <a:t>storage</a:t>
            </a:r>
            <a:endParaRPr lang="nb-NO" sz="1800" dirty="0">
              <a:latin typeface="+mn-lt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A6B8C8B-0571-6C4F-A0B7-849E178A8766}"/>
              </a:ext>
            </a:extLst>
          </p:cNvPr>
          <p:cNvCxnSpPr>
            <a:cxnSpLocks/>
            <a:stCxn id="107" idx="3"/>
          </p:cNvCxnSpPr>
          <p:nvPr/>
        </p:nvCxnSpPr>
        <p:spPr bwMode="auto">
          <a:xfrm>
            <a:off x="2568216" y="1317801"/>
            <a:ext cx="920998" cy="419484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118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7" grpId="0" animBg="1"/>
      <p:bldP spid="19" grpId="0" animBg="1"/>
      <p:bldP spid="8" grpId="0" animBg="1"/>
      <p:bldP spid="1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2" grpId="0"/>
      <p:bldP spid="34" grpId="0"/>
      <p:bldP spid="39" grpId="0"/>
      <p:bldP spid="50" grpId="0"/>
      <p:bldP spid="58" grpId="0"/>
      <p:bldP spid="64" grpId="0"/>
      <p:bldP spid="84" grpId="0"/>
      <p:bldP spid="89" grpId="0"/>
      <p:bldP spid="93" grpId="0"/>
      <p:bldP spid="97" grpId="0"/>
      <p:bldP spid="101" grpId="0"/>
      <p:bldP spid="1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CFA0F4-EB64-3B4E-9953-E65B5876E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48200"/>
            <a:ext cx="3048000" cy="1709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A6E81-8718-3143-B8C4-16D5C40B4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85" y="1676400"/>
            <a:ext cx="3701178" cy="2781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3AD88-4DDC-8E4B-B856-4B3594B9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SSD -</a:t>
            </a:r>
            <a:r>
              <a:rPr lang="en-US" baseline="0" noProof="0" dirty="0"/>
              <a:t> </a:t>
            </a:r>
            <a:r>
              <a:rPr lang="en-US" noProof="0" dirty="0"/>
              <a:t>Solid Stage Disks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E208-6DA5-304F-A949-6F1919BE1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Emulation</a:t>
            </a:r>
            <a:r>
              <a:rPr lang="en-US" baseline="0" noProof="0" dirty="0"/>
              <a:t> of «older» spinning disks</a:t>
            </a:r>
          </a:p>
          <a:p>
            <a:r>
              <a:rPr lang="en-US" dirty="0"/>
              <a:t>i</a:t>
            </a:r>
            <a:r>
              <a:rPr lang="en-US" baseline="0" noProof="0" dirty="0"/>
              <a:t>n terms of latency between RAM and spinning disks</a:t>
            </a:r>
          </a:p>
          <a:p>
            <a:r>
              <a:rPr lang="en-US" dirty="0"/>
              <a:t>l</a:t>
            </a:r>
            <a:r>
              <a:rPr lang="en-US" baseline="0" noProof="0" dirty="0" err="1"/>
              <a:t>imited</a:t>
            </a:r>
            <a:r>
              <a:rPr lang="en-US" baseline="0" noProof="0" dirty="0"/>
              <a:t> lifetime is a major challenge</a:t>
            </a:r>
          </a:p>
          <a:p>
            <a:endParaRPr lang="en-US" baseline="0" noProof="0" dirty="0"/>
          </a:p>
          <a:p>
            <a:endParaRPr lang="en-US" noProof="0" dirty="0"/>
          </a:p>
          <a:p>
            <a:r>
              <a:rPr lang="en-US" baseline="0" noProof="0" dirty="0"/>
              <a:t>With </a:t>
            </a:r>
            <a:r>
              <a:rPr lang="en-US" baseline="0" noProof="0" dirty="0" err="1"/>
              <a:t>NVMe</a:t>
            </a:r>
            <a:endParaRPr lang="en-US" baseline="0" noProof="0" dirty="0"/>
          </a:p>
          <a:p>
            <a:pPr lvl="1"/>
            <a:r>
              <a:rPr lang="en-US" dirty="0"/>
              <a:t>e.g. </a:t>
            </a:r>
            <a:r>
              <a:rPr lang="en-US" baseline="0" noProof="0" dirty="0"/>
              <a:t>M.2 SSDs</a:t>
            </a:r>
          </a:p>
          <a:p>
            <a:pPr lvl="1"/>
            <a:r>
              <a:rPr lang="en-US" baseline="0" noProof="0" dirty="0"/>
              <a:t>Memory mapping</a:t>
            </a:r>
          </a:p>
          <a:p>
            <a:pPr lvl="1"/>
            <a:r>
              <a:rPr lang="en-US" noProof="0" dirty="0"/>
              <a:t>DMA</a:t>
            </a:r>
          </a:p>
          <a:p>
            <a:pPr lvl="1"/>
            <a:r>
              <a:rPr lang="en-US" dirty="0"/>
              <a:t>could make</a:t>
            </a:r>
            <a:r>
              <a:rPr lang="en-US" noProof="0" dirty="0"/>
              <a:t> serial device </a:t>
            </a:r>
            <a:br>
              <a:rPr lang="en-US" noProof="0" dirty="0"/>
            </a:br>
            <a:r>
              <a:rPr lang="en-US" noProof="0" dirty="0"/>
              <a:t>driver model obsolete</a:t>
            </a:r>
            <a:endParaRPr lang="en-US" baseline="0" noProof="0" dirty="0"/>
          </a:p>
        </p:txBody>
      </p:sp>
    </p:spTree>
    <p:extLst>
      <p:ext uri="{BB962C8B-B14F-4D97-AF65-F5344CB8AC3E}">
        <p14:creationId xmlns:p14="http://schemas.microsoft.com/office/powerpoint/2010/main" val="1921543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4867-E830-CA40-89F7-149308CC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Hard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F4F0-2D63-5244-A404-8CC31F805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Baseline for persistent storage</a:t>
            </a:r>
          </a:p>
          <a:p>
            <a:pPr lvl="1"/>
            <a:r>
              <a:rPr lang="en-US" noProof="0" dirty="0"/>
              <a:t>Persistent</a:t>
            </a:r>
          </a:p>
          <a:p>
            <a:pPr lvl="1"/>
            <a:r>
              <a:rPr lang="en-US" dirty="0"/>
              <a:t>Re-writable</a:t>
            </a:r>
          </a:p>
          <a:p>
            <a:pPr lvl="1"/>
            <a:r>
              <a:rPr lang="en-US" noProof="0" dirty="0"/>
              <a:t>Moderate throughput</a:t>
            </a:r>
          </a:p>
          <a:p>
            <a:pPr lvl="1"/>
            <a:r>
              <a:rPr lang="en-US" dirty="0"/>
              <a:t>Decent lifetime</a:t>
            </a:r>
            <a:endParaRPr lang="en-US" noProof="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66E15AD-B215-0547-A3B8-9CAA87A628CB}"/>
              </a:ext>
            </a:extLst>
          </p:cNvPr>
          <p:cNvGrpSpPr>
            <a:grpSpLocks/>
          </p:cNvGrpSpPr>
          <p:nvPr/>
        </p:nvGrpSpPr>
        <p:grpSpPr bwMode="auto">
          <a:xfrm>
            <a:off x="1386407" y="3276600"/>
            <a:ext cx="3185593" cy="3078050"/>
            <a:chOff x="73" y="1338"/>
            <a:chExt cx="2483" cy="2674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382E93D2-EA45-B247-BB62-C0A5CB159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762"/>
              <a:ext cx="1680" cy="1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232CD20F-60AF-AA45-A246-C7AF4E221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1954"/>
              <a:ext cx="1296" cy="12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4AC49A65-7A93-534F-BC3E-E217C0111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" y="176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1A8B1C5-4CFA-6F4B-B926-92CE812FF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" y="325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D7E19CF9-F666-864C-80F6-4FE45C639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2626"/>
              <a:ext cx="1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E81516ED-3CD5-C942-9BBB-DE0F198D4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" y="262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F80589C1-5233-BD4C-8291-5C6FE6998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3" y="200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636E1E5C-292B-7245-B94F-B5C9EBBFD5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" y="31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630B19D5-8CA0-B14A-B430-BA519E798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1" y="301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D01F931F-D7DF-BC4D-BCC5-C1D3E1801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" y="195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110B1C0D-24E0-DD42-AC69-19AC081F0B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11" y="2338"/>
              <a:ext cx="864" cy="432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D4E9D082-C6A2-0D4C-A8A7-BE333DEE1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" y="1593"/>
              <a:ext cx="162" cy="21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70F05A78-5344-CC4A-9F8D-FAB3BCEB9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5" y="3346"/>
              <a:ext cx="240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1400">
                <a:latin typeface="+mn-lt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4DEF539E-ECBF-8549-905F-B559A6C9D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" y="1338"/>
              <a:ext cx="944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nb-NO">
                  <a:latin typeface="+mn-lt"/>
                </a:rPr>
                <a:t>head here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F3AD9E4A-6246-CC4E-ADB4-7129DC29D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4" y="3691"/>
              <a:ext cx="112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nb-NO">
                  <a:latin typeface="+mn-lt"/>
                </a:rPr>
                <a:t>block I want</a:t>
              </a: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B4564AB2-EFB1-2B4E-AF4F-FC78273DD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3875173"/>
            <a:ext cx="4071141" cy="219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>
              <a:lnSpc>
                <a:spcPct val="80000"/>
              </a:lnSpc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>
              <a:lnSpc>
                <a:spcPct val="80000"/>
              </a:lnSpc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>
              <a:lnSpc>
                <a:spcPct val="80000"/>
              </a:lnSpc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>
              <a:lnSpc>
                <a:spcPct val="80000"/>
              </a:lnSpc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nb-NO" sz="1800" dirty="0">
                <a:solidFill>
                  <a:schemeClr val="tx1"/>
                </a:solidFill>
              </a:rPr>
              <a:t>Average delay is 1/2 revolution</a:t>
            </a:r>
            <a:br>
              <a:rPr lang="en-US" altLang="nb-NO" sz="1800" dirty="0">
                <a:solidFill>
                  <a:schemeClr val="tx1"/>
                </a:solidFill>
              </a:rPr>
            </a:br>
            <a:br>
              <a:rPr lang="en-US" altLang="nb-NO" sz="1800" dirty="0">
                <a:solidFill>
                  <a:schemeClr val="tx1"/>
                </a:solidFill>
              </a:rPr>
            </a:br>
            <a:r>
              <a:rPr lang="en-US" altLang="nb-NO" sz="1800" dirty="0">
                <a:solidFill>
                  <a:schemeClr val="tx1"/>
                </a:solidFill>
              </a:rPr>
              <a:t>“Typical” average: </a:t>
            </a:r>
            <a:br>
              <a:rPr lang="en-US" altLang="nb-NO" sz="1800" dirty="0">
                <a:solidFill>
                  <a:schemeClr val="tx1"/>
                </a:solidFill>
              </a:rPr>
            </a:br>
            <a:r>
              <a:rPr lang="en-US" altLang="nb-NO" sz="1800" dirty="0">
                <a:solidFill>
                  <a:schemeClr val="tx1"/>
                </a:solidFill>
              </a:rPr>
              <a:t>	</a:t>
            </a:r>
            <a:r>
              <a:rPr lang="en-US" altLang="nb-NO" sz="1600" dirty="0">
                <a:solidFill>
                  <a:schemeClr val="tx1"/>
                </a:solidFill>
              </a:rPr>
              <a:t>  8.33 </a:t>
            </a:r>
            <a:r>
              <a:rPr lang="en-US" altLang="nb-NO" sz="1600" dirty="0" err="1">
                <a:solidFill>
                  <a:schemeClr val="tx1"/>
                </a:solidFill>
              </a:rPr>
              <a:t>ms</a:t>
            </a:r>
            <a:r>
              <a:rPr lang="en-US" altLang="nb-NO" sz="1600" dirty="0">
                <a:solidFill>
                  <a:schemeClr val="tx1"/>
                </a:solidFill>
              </a:rPr>
              <a:t> 	(3.600 RPM)</a:t>
            </a:r>
            <a:br>
              <a:rPr lang="en-US" altLang="nb-NO" sz="1600" dirty="0">
                <a:solidFill>
                  <a:schemeClr val="tx1"/>
                </a:solidFill>
              </a:rPr>
            </a:br>
            <a:r>
              <a:rPr lang="en-US" altLang="nb-NO" sz="1600" dirty="0">
                <a:solidFill>
                  <a:schemeClr val="tx1"/>
                </a:solidFill>
              </a:rPr>
              <a:t>	  5.56 </a:t>
            </a:r>
            <a:r>
              <a:rPr lang="en-US" altLang="nb-NO" sz="1600" dirty="0" err="1">
                <a:solidFill>
                  <a:schemeClr val="tx1"/>
                </a:solidFill>
              </a:rPr>
              <a:t>ms</a:t>
            </a:r>
            <a:r>
              <a:rPr lang="en-US" altLang="nb-NO" sz="1600" dirty="0">
                <a:solidFill>
                  <a:schemeClr val="tx1"/>
                </a:solidFill>
              </a:rPr>
              <a:t> 	(5.400 RPM)</a:t>
            </a:r>
            <a:br>
              <a:rPr lang="en-US" altLang="nb-NO" sz="1600" dirty="0">
                <a:solidFill>
                  <a:schemeClr val="tx1"/>
                </a:solidFill>
              </a:rPr>
            </a:br>
            <a:r>
              <a:rPr lang="en-US" altLang="nb-NO" sz="1600" dirty="0">
                <a:solidFill>
                  <a:schemeClr val="tx1"/>
                </a:solidFill>
              </a:rPr>
              <a:t> 	  4.17 </a:t>
            </a:r>
            <a:r>
              <a:rPr lang="en-US" altLang="nb-NO" sz="1600" dirty="0" err="1">
                <a:solidFill>
                  <a:schemeClr val="tx1"/>
                </a:solidFill>
              </a:rPr>
              <a:t>ms</a:t>
            </a:r>
            <a:r>
              <a:rPr lang="en-US" altLang="nb-NO" sz="1600" dirty="0">
                <a:solidFill>
                  <a:schemeClr val="tx1"/>
                </a:solidFill>
              </a:rPr>
              <a:t> 	(7.200 RPM)</a:t>
            </a:r>
            <a:br>
              <a:rPr lang="en-US" altLang="nb-NO" sz="1600" dirty="0">
                <a:solidFill>
                  <a:schemeClr val="tx1"/>
                </a:solidFill>
              </a:rPr>
            </a:br>
            <a:r>
              <a:rPr lang="en-US" altLang="nb-NO" sz="1600" dirty="0">
                <a:solidFill>
                  <a:schemeClr val="tx1"/>
                </a:solidFill>
              </a:rPr>
              <a:t> 	  3.00 </a:t>
            </a:r>
            <a:r>
              <a:rPr lang="en-US" altLang="nb-NO" sz="1600" dirty="0" err="1">
                <a:solidFill>
                  <a:schemeClr val="tx1"/>
                </a:solidFill>
              </a:rPr>
              <a:t>ms</a:t>
            </a:r>
            <a:r>
              <a:rPr lang="en-US" altLang="nb-NO" sz="1600" dirty="0">
                <a:solidFill>
                  <a:schemeClr val="tx1"/>
                </a:solidFill>
              </a:rPr>
              <a:t> 	(10.000 RPM)</a:t>
            </a:r>
            <a:br>
              <a:rPr lang="en-US" altLang="nb-NO" sz="1600" dirty="0">
                <a:solidFill>
                  <a:schemeClr val="tx1"/>
                </a:solidFill>
              </a:rPr>
            </a:br>
            <a:r>
              <a:rPr lang="en-US" altLang="nb-NO" sz="1600" dirty="0">
                <a:solidFill>
                  <a:schemeClr val="tx1"/>
                </a:solidFill>
              </a:rPr>
              <a:t> 	  2.00 </a:t>
            </a:r>
            <a:r>
              <a:rPr lang="en-US" altLang="nb-NO" sz="1600" dirty="0" err="1">
                <a:solidFill>
                  <a:schemeClr val="tx1"/>
                </a:solidFill>
              </a:rPr>
              <a:t>ms</a:t>
            </a:r>
            <a:r>
              <a:rPr lang="en-US" altLang="nb-NO" sz="1600" dirty="0">
                <a:solidFill>
                  <a:schemeClr val="tx1"/>
                </a:solidFill>
              </a:rPr>
              <a:t> 	(15.000 RPM)</a:t>
            </a:r>
          </a:p>
        </p:txBody>
      </p:sp>
    </p:spTree>
    <p:extLst>
      <p:ext uri="{BB962C8B-B14F-4D97-AF65-F5344CB8AC3E}">
        <p14:creationId xmlns:p14="http://schemas.microsoft.com/office/powerpoint/2010/main" val="2958353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4867-E830-CA40-89F7-149308CC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Disk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F4F0-2D63-5244-A404-8CC31F805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Partitions</a:t>
            </a:r>
          </a:p>
          <a:p>
            <a:pPr lvl="1"/>
            <a:r>
              <a:rPr lang="en-US" noProof="0" dirty="0"/>
              <a:t>Location</a:t>
            </a:r>
            <a:r>
              <a:rPr lang="en-US" baseline="0" noProof="0" dirty="0"/>
              <a:t> matters on spinning disks</a:t>
            </a:r>
          </a:p>
          <a:p>
            <a:pPr lvl="2"/>
            <a:r>
              <a:rPr lang="en-US" baseline="0" noProof="0" dirty="0"/>
              <a:t>High sector density on outside of disk</a:t>
            </a:r>
            <a:br>
              <a:rPr lang="en-US" baseline="0" dirty="0"/>
            </a:br>
            <a:r>
              <a:rPr lang="en-US" noProof="0" dirty="0"/>
              <a:t>gives</a:t>
            </a:r>
            <a:r>
              <a:rPr lang="en-US" baseline="0" noProof="0" dirty="0"/>
              <a:t> more</a:t>
            </a:r>
            <a:r>
              <a:rPr lang="en-US" noProof="0" dirty="0"/>
              <a:t> throughput per rotation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Priorities between disks</a:t>
            </a:r>
          </a:p>
          <a:p>
            <a:pPr lvl="1"/>
            <a:r>
              <a:rPr lang="en-US" noProof="0" dirty="0"/>
              <a:t>SCSI / SAS / </a:t>
            </a:r>
            <a:r>
              <a:rPr lang="en-US" noProof="0" dirty="0" err="1"/>
              <a:t>FibreChannel</a:t>
            </a:r>
            <a:r>
              <a:rPr lang="en-US" noProof="0" dirty="0"/>
              <a:t> disks</a:t>
            </a:r>
          </a:p>
          <a:p>
            <a:pPr lvl="2"/>
            <a:r>
              <a:rPr lang="en-US" noProof="0" dirty="0"/>
              <a:t>Prioritized</a:t>
            </a:r>
            <a:r>
              <a:rPr lang="en-US" baseline="0" noProof="0" dirty="0"/>
              <a:t> Ids – gives DMA priority</a:t>
            </a:r>
          </a:p>
          <a:p>
            <a:pPr lvl="1"/>
            <a:r>
              <a:rPr lang="en-US" dirty="0"/>
              <a:t>PCIe-attached storage blades</a:t>
            </a:r>
          </a:p>
          <a:p>
            <a:pPr lvl="2"/>
            <a:r>
              <a:rPr lang="en-US" baseline="0" noProof="0" dirty="0"/>
              <a:t>Non-standardized priority</a:t>
            </a:r>
          </a:p>
          <a:p>
            <a:endParaRPr lang="en-US" noProof="0" dirty="0"/>
          </a:p>
        </p:txBody>
      </p:sp>
      <p:pic>
        <p:nvPicPr>
          <p:cNvPr id="4" name="Picture 9" descr="5-18">
            <a:extLst>
              <a:ext uri="{FF2B5EF4-FFF2-40B4-BE49-F238E27FC236}">
                <a16:creationId xmlns:a16="http://schemas.microsoft.com/office/drawing/2014/main" id="{B07AF0CC-5FD3-EE4B-A322-7DB7B2C2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3"/>
          <a:stretch>
            <a:fillRect/>
          </a:stretch>
        </p:blipFill>
        <p:spPr bwMode="auto">
          <a:xfrm>
            <a:off x="6019800" y="866775"/>
            <a:ext cx="2514600" cy="25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0">
            <a:extLst>
              <a:ext uri="{FF2B5EF4-FFF2-40B4-BE49-F238E27FC236}">
                <a16:creationId xmlns:a16="http://schemas.microsoft.com/office/drawing/2014/main" id="{5130CA80-F134-AB47-A7FA-E8589EC34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816" y="3124200"/>
            <a:ext cx="4071141" cy="141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>
              <a:lnSpc>
                <a:spcPct val="80000"/>
              </a:lnSpc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>
              <a:lnSpc>
                <a:spcPct val="80000"/>
              </a:lnSpc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>
              <a:lnSpc>
                <a:spcPct val="80000"/>
              </a:lnSpc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>
              <a:lnSpc>
                <a:spcPct val="80000"/>
              </a:lnSpc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nb-NO" sz="1800" dirty="0">
                <a:solidFill>
                  <a:schemeClr val="tx1"/>
                </a:solidFill>
              </a:rPr>
              <a:t>Typical disk today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b-NO" sz="1800" dirty="0">
                <a:solidFill>
                  <a:schemeClr val="tx1"/>
                </a:solidFill>
              </a:rPr>
              <a:t>Zoned Constant-Area Velocity Disk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b-NO" sz="1800" dirty="0">
                <a:solidFill>
                  <a:schemeClr val="tx1"/>
                </a:solidFill>
              </a:rPr>
              <a:t>Spare sectors at the edge of each zone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3F518-7F12-B54D-92A1-6825C0B87EF9}"/>
              </a:ext>
            </a:extLst>
          </p:cNvPr>
          <p:cNvSpPr txBox="1"/>
          <p:nvPr/>
        </p:nvSpPr>
        <p:spPr>
          <a:xfrm>
            <a:off x="5943600" y="4495800"/>
            <a:ext cx="2819400" cy="95410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note that some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zCAV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disks are slowing down a bit on outer cylinders:</a:t>
            </a:r>
          </a:p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reduces transfer errors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6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4BFB-B5BF-0B4C-877E-F6E4A8F8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Disk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50A2C-EA00-954B-B796-9906ECDF0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6775"/>
            <a:ext cx="9144000" cy="5648325"/>
          </a:xfrm>
        </p:spPr>
        <p:txBody>
          <a:bodyPr/>
          <a:lstStyle/>
          <a:p>
            <a:r>
              <a:rPr lang="en-US" noProof="0" dirty="0"/>
              <a:t>Filesystem considering location</a:t>
            </a:r>
          </a:p>
          <a:p>
            <a:pPr lvl="1"/>
            <a:r>
              <a:rPr lang="en-US" noProof="0" dirty="0"/>
              <a:t>JFS</a:t>
            </a:r>
          </a:p>
          <a:p>
            <a:pPr lvl="2"/>
            <a:r>
              <a:rPr lang="en-US" baseline="0" noProof="0" dirty="0"/>
              <a:t>PV - </a:t>
            </a:r>
            <a:r>
              <a:rPr lang="en-US" noProof="0" dirty="0"/>
              <a:t>p</a:t>
            </a:r>
            <a:r>
              <a:rPr lang="en-US" baseline="0" noProof="0" dirty="0"/>
              <a:t>hysical volume</a:t>
            </a:r>
          </a:p>
          <a:p>
            <a:pPr lvl="3"/>
            <a:r>
              <a:rPr lang="en-US" baseline="0" noProof="0" dirty="0"/>
              <a:t>a</a:t>
            </a:r>
            <a:r>
              <a:rPr lang="en-US" noProof="0" dirty="0"/>
              <a:t> disk or RAID system</a:t>
            </a:r>
          </a:p>
          <a:p>
            <a:pPr lvl="2"/>
            <a:r>
              <a:rPr lang="en-US" baseline="0" noProof="0" dirty="0"/>
              <a:t>VG - volume</a:t>
            </a:r>
            <a:r>
              <a:rPr lang="en-US" noProof="0" dirty="0"/>
              <a:t> group</a:t>
            </a:r>
          </a:p>
          <a:p>
            <a:pPr lvl="3"/>
            <a:r>
              <a:rPr lang="en-US" noProof="0" dirty="0"/>
              <a:t>physical volumes with </a:t>
            </a:r>
            <a:r>
              <a:rPr lang="en-US" noProof="0" dirty="0" err="1"/>
              <a:t>softraid</a:t>
            </a:r>
            <a:r>
              <a:rPr lang="en-US" noProof="0" dirty="0"/>
              <a:t> policy</a:t>
            </a:r>
            <a:endParaRPr lang="en-US" dirty="0"/>
          </a:p>
          <a:p>
            <a:pPr lvl="3"/>
            <a:r>
              <a:rPr lang="en-US" noProof="0" dirty="0"/>
              <a:t>enables physical move of disks</a:t>
            </a:r>
          </a:p>
          <a:p>
            <a:pPr lvl="2"/>
            <a:r>
              <a:rPr lang="en-US" baseline="0" noProof="0" dirty="0"/>
              <a:t>LV - logical volume</a:t>
            </a:r>
            <a:endParaRPr lang="en-US" baseline="0" dirty="0"/>
          </a:p>
          <a:p>
            <a:pPr lvl="3"/>
            <a:r>
              <a:rPr lang="en-US" noProof="0" dirty="0"/>
              <a:t>partition-like hot-movable entity on a VG</a:t>
            </a:r>
          </a:p>
          <a:p>
            <a:pPr lvl="3"/>
            <a:r>
              <a:rPr lang="en-US" b="1" noProof="0" dirty="0"/>
              <a:t>can prefer specific disk regions</a:t>
            </a:r>
            <a:r>
              <a:rPr lang="en-US" noProof="0" dirty="0"/>
              <a:t>, also </a:t>
            </a:r>
            <a:r>
              <a:rPr lang="en-US" dirty="0"/>
              <a:t>non-contiguous</a:t>
            </a:r>
          </a:p>
          <a:p>
            <a:pPr lvl="3"/>
            <a:r>
              <a:rPr lang="en-US" noProof="0" dirty="0"/>
              <a:t>another </a:t>
            </a:r>
            <a:r>
              <a:rPr lang="en-US" noProof="0" dirty="0" err="1"/>
              <a:t>softraid</a:t>
            </a:r>
            <a:r>
              <a:rPr lang="en-US" noProof="0" dirty="0"/>
              <a:t> layer</a:t>
            </a:r>
          </a:p>
          <a:p>
            <a:pPr lvl="2"/>
            <a:r>
              <a:rPr lang="en-US" baseline="0" noProof="0" dirty="0"/>
              <a:t>FS – file system</a:t>
            </a:r>
          </a:p>
          <a:p>
            <a:pPr lvl="3"/>
            <a:r>
              <a:rPr lang="en-US" baseline="0" noProof="0" dirty="0"/>
              <a:t>can grow</a:t>
            </a:r>
            <a:r>
              <a:rPr lang="en-US" dirty="0"/>
              <a:t> and shrink</a:t>
            </a:r>
            <a:endParaRPr lang="en-US" baseline="0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7F478-AB6D-324E-9C37-61EC2343A63D}"/>
              </a:ext>
            </a:extLst>
          </p:cNvPr>
          <p:cNvSpPr txBox="1"/>
          <p:nvPr/>
        </p:nvSpPr>
        <p:spPr>
          <a:xfrm>
            <a:off x="6400800" y="3273623"/>
            <a:ext cx="2362200" cy="30777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like Linux UUID for disks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6D6E3F-43A2-3E4F-A0F1-3C54811C9723}"/>
              </a:ext>
            </a:extLst>
          </p:cNvPr>
          <p:cNvCxnSpPr>
            <a:stCxn id="4" idx="1"/>
          </p:cNvCxnSpPr>
          <p:nvPr/>
        </p:nvCxnSpPr>
        <p:spPr bwMode="auto">
          <a:xfrm flipH="1" flipV="1">
            <a:off x="5334000" y="3426023"/>
            <a:ext cx="1066800" cy="1489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7964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CD85-A938-6049-8022-3B323F43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dirty="0"/>
              <a:t>HSM - Hierarchical storage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17B46-F26F-8B41-A68C-F3C84C47A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See here: </a:t>
            </a:r>
            <a:r>
              <a:rPr lang="en-US" noProof="0" dirty="0">
                <a:hlinkClick r:id="rId3"/>
              </a:rPr>
              <a:t>https://en.wikipedia.org/wiki/Hierarchical_storage_management</a:t>
            </a:r>
            <a:endParaRPr lang="en-US" noProof="0" dirty="0"/>
          </a:p>
          <a:p>
            <a:pPr lvl="1"/>
            <a:r>
              <a:rPr lang="en-US" noProof="0" dirty="0"/>
              <a:t>Disk and tape</a:t>
            </a:r>
          </a:p>
          <a:p>
            <a:pPr lvl="1"/>
            <a:r>
              <a:rPr lang="en-US" noProof="0" dirty="0"/>
              <a:t>Old and new disks</a:t>
            </a:r>
          </a:p>
          <a:p>
            <a:pPr lvl="1"/>
            <a:r>
              <a:rPr lang="en-US" noProof="0" dirty="0"/>
              <a:t>Fast and slow disks</a:t>
            </a:r>
          </a:p>
          <a:p>
            <a:pPr lvl="1"/>
            <a:r>
              <a:rPr lang="en-US" noProof="0" dirty="0"/>
              <a:t>Older ideas:</a:t>
            </a:r>
          </a:p>
          <a:p>
            <a:pPr lvl="2"/>
            <a:r>
              <a:rPr lang="en-US" noProof="0" dirty="0"/>
              <a:t>Mixing low and high throughout sectors</a:t>
            </a:r>
          </a:p>
        </p:txBody>
      </p:sp>
    </p:spTree>
    <p:extLst>
      <p:ext uri="{BB962C8B-B14F-4D97-AF65-F5344CB8AC3E}">
        <p14:creationId xmlns:p14="http://schemas.microsoft.com/office/powerpoint/2010/main" val="13282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EF40-807F-D542-B3C0-7C1E956E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Tape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0626-F4C1-D14D-86F8-0221BDBB4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Features</a:t>
            </a:r>
          </a:p>
          <a:p>
            <a:pPr lvl="1"/>
            <a:r>
              <a:rPr lang="en-US" noProof="0" dirty="0"/>
              <a:t>High capacity (&gt;200 TB/tape)</a:t>
            </a:r>
          </a:p>
          <a:p>
            <a:pPr lvl="1"/>
            <a:r>
              <a:rPr lang="en-US" noProof="0" dirty="0"/>
              <a:t>Excellent price/GB (0,10 NOK)</a:t>
            </a:r>
          </a:p>
          <a:p>
            <a:pPr lvl="1"/>
            <a:r>
              <a:rPr lang="en-US" noProof="0" dirty="0"/>
              <a:t>Very long lifetime (1970s tapes still working)</a:t>
            </a:r>
          </a:p>
          <a:p>
            <a:pPr lvl="1"/>
            <a:r>
              <a:rPr lang="en-US" noProof="0" dirty="0"/>
              <a:t>Decent throughput due to high density (1 TB/</a:t>
            </a:r>
            <a:r>
              <a:rPr lang="en-US" noProof="0" dirty="0" err="1"/>
              <a:t>hr</a:t>
            </a:r>
            <a:r>
              <a:rPr lang="en-US" noProof="0" dirty="0"/>
              <a:t>)</a:t>
            </a:r>
          </a:p>
          <a:p>
            <a:pPr lvl="1"/>
            <a:r>
              <a:rPr lang="en-US" noProof="0" dirty="0"/>
              <a:t>Immense latency</a:t>
            </a:r>
          </a:p>
          <a:p>
            <a:pPr lvl="2"/>
            <a:r>
              <a:rPr lang="en-US" noProof="0" dirty="0"/>
              <a:t>Robotic tape loading</a:t>
            </a:r>
          </a:p>
          <a:p>
            <a:pPr lvl="2"/>
            <a:r>
              <a:rPr lang="en-US" noProof="0" dirty="0"/>
              <a:t>Spooling</a:t>
            </a:r>
          </a:p>
          <a:p>
            <a:r>
              <a:rPr lang="en-US" noProof="0" dirty="0"/>
              <a:t>Famous example</a:t>
            </a:r>
          </a:p>
          <a:p>
            <a:pPr lvl="1"/>
            <a:r>
              <a:rPr lang="en-US" noProof="0" dirty="0" err="1"/>
              <a:t>StorageTek</a:t>
            </a:r>
            <a:r>
              <a:rPr lang="en-US" noProof="0" dirty="0"/>
              <a:t> </a:t>
            </a:r>
            <a:r>
              <a:rPr lang="en-US" noProof="0" dirty="0" err="1"/>
              <a:t>Powderhorn</a:t>
            </a:r>
            <a:endParaRPr lang="en-US" noProof="0" dirty="0"/>
          </a:p>
          <a:p>
            <a:r>
              <a:rPr lang="en-US" noProof="0" dirty="0"/>
              <a:t>Google uses Tape for backup</a:t>
            </a:r>
          </a:p>
        </p:txBody>
      </p:sp>
    </p:spTree>
    <p:extLst>
      <p:ext uri="{BB962C8B-B14F-4D97-AF65-F5344CB8AC3E}">
        <p14:creationId xmlns:p14="http://schemas.microsoft.com/office/powerpoint/2010/main" val="1174986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A660-021B-0947-8A29-3F19E46F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Remote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241E-B273-B54A-AC5C-D3A333B86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Distributed</a:t>
            </a:r>
            <a:r>
              <a:rPr lang="en-US" baseline="0" noProof="0" dirty="0"/>
              <a:t> operating systems</a:t>
            </a:r>
          </a:p>
          <a:p>
            <a:pPr lvl="1"/>
            <a:r>
              <a:rPr lang="en-US" noProof="0" dirty="0"/>
              <a:t>Remote memory access is deeply hardcoded into the OS</a:t>
            </a:r>
          </a:p>
          <a:p>
            <a:pPr lvl="1"/>
            <a:r>
              <a:rPr lang="en-US" baseline="0" noProof="0" dirty="0"/>
              <a:t>Treat like NUMA systems with extreme speed differences</a:t>
            </a:r>
          </a:p>
        </p:txBody>
      </p:sp>
    </p:spTree>
    <p:extLst>
      <p:ext uri="{BB962C8B-B14F-4D97-AF65-F5344CB8AC3E}">
        <p14:creationId xmlns:p14="http://schemas.microsoft.com/office/powerpoint/2010/main" val="3332531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2DD5-001B-394B-834D-53D9AA57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Network</a:t>
            </a:r>
            <a:r>
              <a:rPr lang="en-US" sz="2800" baseline="0" noProof="0" dirty="0"/>
              <a:t> attached storage and storage area networks</a:t>
            </a:r>
            <a:endParaRPr lang="en-US" sz="28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9610-29DE-0B43-AF27-053F914D3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399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52C8-28BD-CA4E-9E5F-DE47D10A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Networked</a:t>
            </a:r>
            <a:r>
              <a:rPr lang="en-US" baseline="0" noProof="0" dirty="0"/>
              <a:t> file systems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C90F4-66A7-EC49-AB8A-6BB588C74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Remote file system</a:t>
            </a:r>
          </a:p>
          <a:p>
            <a:pPr lvl="1"/>
            <a:r>
              <a:rPr lang="en-US" sz="2000" noProof="0" dirty="0"/>
              <a:t>e.g. NFS - Network file system, CIFS – Common Internet file system</a:t>
            </a:r>
          </a:p>
          <a:p>
            <a:pPr lvl="1"/>
            <a:r>
              <a:rPr lang="en-US" sz="2000" noProof="0" dirty="0"/>
              <a:t>Limited</a:t>
            </a:r>
            <a:r>
              <a:rPr lang="en-US" sz="2000" baseline="0" noProof="0" dirty="0"/>
              <a:t> caching, file locking, explicit mount like a</a:t>
            </a:r>
            <a:r>
              <a:rPr lang="en-US" sz="2000" noProof="0" dirty="0"/>
              <a:t> separate file system</a:t>
            </a:r>
            <a:endParaRPr lang="en-US" sz="2000" baseline="0" noProof="0" dirty="0"/>
          </a:p>
          <a:p>
            <a:r>
              <a:rPr lang="en-US" sz="2400" noProof="0" dirty="0"/>
              <a:t>Distributed file system</a:t>
            </a:r>
          </a:p>
          <a:p>
            <a:pPr lvl="1"/>
            <a:r>
              <a:rPr lang="en-US" sz="2000" noProof="0" dirty="0" err="1"/>
              <a:t>e.g</a:t>
            </a:r>
            <a:r>
              <a:rPr lang="en-US" sz="2000" noProof="0" dirty="0"/>
              <a:t> AFS – Andrews file system, DFS – DCE file system</a:t>
            </a:r>
          </a:p>
          <a:p>
            <a:pPr lvl="1"/>
            <a:r>
              <a:rPr lang="en-US" sz="2000" noProof="0" dirty="0"/>
              <a:t>Aggressive caching, unique global directory structure</a:t>
            </a:r>
          </a:p>
          <a:p>
            <a:r>
              <a:rPr lang="en-US" sz="2400" noProof="0" dirty="0"/>
              <a:t>Cluster file systems</a:t>
            </a:r>
          </a:p>
          <a:p>
            <a:pPr lvl="1"/>
            <a:r>
              <a:rPr lang="en-US" sz="2000" dirty="0"/>
              <a:t>e</a:t>
            </a:r>
            <a:r>
              <a:rPr lang="en-US" sz="2000" noProof="0" dirty="0"/>
              <a:t>.g. </a:t>
            </a:r>
            <a:r>
              <a:rPr lang="en-US" sz="2000" noProof="0" dirty="0" err="1"/>
              <a:t>HadoopFS</a:t>
            </a:r>
            <a:r>
              <a:rPr lang="en-US" sz="2000" noProof="0" dirty="0"/>
              <a:t>, GPFS – General parallel file systems, </a:t>
            </a:r>
            <a:r>
              <a:rPr lang="en-US" sz="2000" noProof="0" dirty="0" err="1"/>
              <a:t>Lustre</a:t>
            </a:r>
            <a:endParaRPr lang="en-US" sz="2000" noProof="0" dirty="0"/>
          </a:p>
          <a:p>
            <a:pPr lvl="1"/>
            <a:r>
              <a:rPr lang="en-US" sz="2000" noProof="0" dirty="0"/>
              <a:t>Sacrifice ease of use for bandwidth</a:t>
            </a:r>
          </a:p>
          <a:p>
            <a:r>
              <a:rPr lang="en-US" sz="2400" dirty="0"/>
              <a:t>P2P file systems</a:t>
            </a:r>
          </a:p>
          <a:p>
            <a:pPr lvl="1"/>
            <a:r>
              <a:rPr lang="en-US" sz="2000" noProof="0" dirty="0"/>
              <a:t>e.g. </a:t>
            </a:r>
            <a:r>
              <a:rPr lang="en-US" sz="2000" noProof="0" dirty="0" err="1"/>
              <a:t>OceanStore</a:t>
            </a:r>
            <a:r>
              <a:rPr lang="en-US" sz="2000" noProof="0" dirty="0"/>
              <a:t> – files striped across peer nodes, location unknown</a:t>
            </a:r>
          </a:p>
          <a:p>
            <a:pPr lvl="1"/>
            <a:r>
              <a:rPr lang="en-US" sz="2000" dirty="0"/>
              <a:t>Sacrifice speed (latency and bandwidth) for resilience and anonymity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931215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A1E6-383C-A047-9887-99235C8D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Network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F87DE-DB42-A145-AC49-5CA25EBD0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Interrupt</a:t>
            </a:r>
            <a:r>
              <a:rPr lang="en-US" baseline="0" noProof="0" dirty="0"/>
              <a:t> reduction</a:t>
            </a:r>
          </a:p>
          <a:p>
            <a:r>
              <a:rPr lang="en-US" baseline="0" noProof="0" dirty="0"/>
              <a:t>Collating receives, DMA on receive</a:t>
            </a:r>
          </a:p>
          <a:p>
            <a:r>
              <a:rPr lang="en-US" baseline="0" noProof="0" dirty="0"/>
              <a:t>No sending DMA; but both Nagle and Pacing increase latency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258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69BF-0DCF-F549-AEBC-2F1F7AF8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04DF3-49B6-244C-B214-FA32A1898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Classical registers</a:t>
            </a:r>
          </a:p>
          <a:p>
            <a:pPr lvl="1"/>
            <a:r>
              <a:rPr lang="en-US" sz="2000" dirty="0"/>
              <a:t>6502: 4 (AX, DX, DY, stack pointer (SP))</a:t>
            </a:r>
          </a:p>
          <a:p>
            <a:pPr lvl="1"/>
            <a:r>
              <a:rPr lang="en-US" sz="2000" noProof="0" dirty="0"/>
              <a:t>8080: 7x 8-bit + SP OR 1x 8-bit and 3x 16-bit + SP</a:t>
            </a:r>
          </a:p>
          <a:p>
            <a:pPr lvl="1"/>
            <a:r>
              <a:rPr lang="en-US" sz="2000" dirty="0"/>
              <a:t>8086: 8x 16-bit </a:t>
            </a:r>
            <a:r>
              <a:rPr lang="en-US" sz="2000" dirty="0" err="1"/>
              <a:t>incl</a:t>
            </a:r>
            <a:r>
              <a:rPr lang="en-US" sz="2000" dirty="0"/>
              <a:t> SP OR 8x 8-bit, 4x 16-bit </a:t>
            </a:r>
            <a:r>
              <a:rPr lang="en-US" sz="2000" dirty="0" err="1"/>
              <a:t>incl</a:t>
            </a:r>
            <a:r>
              <a:rPr lang="en-US" sz="2000" dirty="0"/>
              <a:t> SP</a:t>
            </a:r>
          </a:p>
          <a:p>
            <a:pPr lvl="1"/>
            <a:r>
              <a:rPr lang="en-US" sz="2000" dirty="0"/>
              <a:t>68000: 8x 32-bit data, 8x 32-bit address, 8x 32-bit float</a:t>
            </a:r>
          </a:p>
          <a:p>
            <a:pPr lvl="1"/>
            <a:r>
              <a:rPr lang="en-US" sz="2000" dirty="0"/>
              <a:t>Cell PPE core: 32x 64bit, 32x 64-bit float, 32x 128-bit SIMD</a:t>
            </a:r>
          </a:p>
          <a:p>
            <a:pPr lvl="1"/>
            <a:r>
              <a:rPr lang="en-US" sz="2000" dirty="0"/>
              <a:t>Cell SPE core: 128x 128-bit SIMD</a:t>
            </a:r>
          </a:p>
          <a:p>
            <a:pPr lvl="1"/>
            <a:r>
              <a:rPr lang="en-US" sz="2000" noProof="0" dirty="0"/>
              <a:t>Core i7: 16x (64-/32-/16-/8-bit) + 32x (512-/256-/128-bit SIMD)</a:t>
            </a:r>
          </a:p>
          <a:p>
            <a:pPr lvl="1"/>
            <a:r>
              <a:rPr lang="en-US" sz="2000" dirty="0"/>
              <a:t>ARM A64: 31x 64-bit + 32x 64-bit float</a:t>
            </a:r>
            <a:endParaRPr lang="en-US" sz="2000" noProof="0" dirty="0"/>
          </a:p>
          <a:p>
            <a:pPr lvl="1"/>
            <a:r>
              <a:rPr lang="en-US" sz="2000" dirty="0"/>
              <a:t>CUDA CC 5.x: 1x (64-/32-bit) + 128x 512-bit SIMD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994787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C6BA-18B0-EF42-825C-CE3CC867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D1C19-A182-E74F-AA1F-0E14A535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IXP memory</a:t>
            </a:r>
            <a:r>
              <a:rPr lang="en-US" baseline="0" noProof="0" dirty="0"/>
              <a:t> </a:t>
            </a:r>
            <a:r>
              <a:rPr lang="en-US" baseline="0" noProof="0" dirty="0">
                <a:hlinkClick r:id="rId3"/>
              </a:rPr>
              <a:t>http://www.ecs.umass.edu/ece/wolf/courses/ECE697J/docs/IXP1200%20HW%20Ref%20Manual.pdf</a:t>
            </a:r>
            <a:r>
              <a:rPr lang="en-US" baseline="0" noProof="0" dirty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9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69BF-0DCF-F549-AEBC-2F1F7AF8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04DF3-49B6-244C-B214-FA32A189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6775"/>
            <a:ext cx="9144000" cy="581025"/>
          </a:xfrm>
        </p:spPr>
        <p:txBody>
          <a:bodyPr/>
          <a:lstStyle/>
          <a:p>
            <a:r>
              <a:rPr lang="en-US" sz="2400" dirty="0"/>
              <a:t>Register sets in typical processors</a:t>
            </a:r>
            <a:endParaRPr lang="en-US" sz="2400" noProof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BB4BCB-86D5-BE4F-AA96-CFDECE832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86784"/>
              </p:ext>
            </p:extLst>
          </p:nvPr>
        </p:nvGraphicFramePr>
        <p:xfrm>
          <a:off x="312738" y="1447800"/>
          <a:ext cx="8297860" cy="497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572">
                  <a:extLst>
                    <a:ext uri="{9D8B030D-6E8A-4147-A177-3AD203B41FA5}">
                      <a16:colId xmlns:a16="http://schemas.microsoft.com/office/drawing/2014/main" val="2792240829"/>
                    </a:ext>
                  </a:extLst>
                </a:gridCol>
                <a:gridCol w="1659572">
                  <a:extLst>
                    <a:ext uri="{9D8B030D-6E8A-4147-A177-3AD203B41FA5}">
                      <a16:colId xmlns:a16="http://schemas.microsoft.com/office/drawing/2014/main" val="1783849816"/>
                    </a:ext>
                  </a:extLst>
                </a:gridCol>
                <a:gridCol w="1659572">
                  <a:extLst>
                    <a:ext uri="{9D8B030D-6E8A-4147-A177-3AD203B41FA5}">
                      <a16:colId xmlns:a16="http://schemas.microsoft.com/office/drawing/2014/main" val="1239545385"/>
                    </a:ext>
                  </a:extLst>
                </a:gridCol>
                <a:gridCol w="1659572">
                  <a:extLst>
                    <a:ext uri="{9D8B030D-6E8A-4147-A177-3AD203B41FA5}">
                      <a16:colId xmlns:a16="http://schemas.microsoft.com/office/drawing/2014/main" val="4215097052"/>
                    </a:ext>
                  </a:extLst>
                </a:gridCol>
                <a:gridCol w="1659572">
                  <a:extLst>
                    <a:ext uri="{9D8B030D-6E8A-4147-A177-3AD203B41FA5}">
                      <a16:colId xmlns:a16="http://schemas.microsoft.com/office/drawing/2014/main" val="1027639133"/>
                    </a:ext>
                  </a:extLst>
                </a:gridCol>
              </a:tblGrid>
              <a:tr h="342440">
                <a:tc>
                  <a:txBody>
                    <a:bodyPr/>
                    <a:lstStyle/>
                    <a:p>
                      <a:r>
                        <a:rPr lang="nb-NO" sz="1600" dirty="0" err="1"/>
                        <a:t>processor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/>
                        <a:t>Generic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Special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SIMD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717926"/>
                  </a:ext>
                </a:extLst>
              </a:tr>
              <a:tr h="462928">
                <a:tc>
                  <a:txBody>
                    <a:bodyPr/>
                    <a:lstStyle/>
                    <a:p>
                      <a:r>
                        <a:rPr lang="nb-NO" sz="1600" dirty="0"/>
                        <a:t>MOS 6502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1xAccu 1x16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719060"/>
                  </a:ext>
                </a:extLst>
              </a:tr>
              <a:tr h="570733">
                <a:tc>
                  <a:txBody>
                    <a:bodyPr/>
                    <a:lstStyle/>
                    <a:p>
                      <a:r>
                        <a:rPr lang="nb-NO" sz="1600" dirty="0"/>
                        <a:t>Intel 8080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7x8 or</a:t>
                      </a:r>
                    </a:p>
                    <a:p>
                      <a:pPr algn="ctr"/>
                      <a:r>
                        <a:rPr lang="nb-NO" sz="1600" dirty="0"/>
                        <a:t>1x8 + 3x16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1x16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536937"/>
                  </a:ext>
                </a:extLst>
              </a:tr>
              <a:tr h="570733">
                <a:tc>
                  <a:txBody>
                    <a:bodyPr/>
                    <a:lstStyle/>
                    <a:p>
                      <a:r>
                        <a:rPr lang="nb-NO" sz="1600" dirty="0"/>
                        <a:t>Intel 8086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8x16 or</a:t>
                      </a:r>
                    </a:p>
                    <a:p>
                      <a:pPr algn="ctr"/>
                      <a:r>
                        <a:rPr lang="nb-NO" sz="1600" dirty="0"/>
                        <a:t>8x8 + 4x16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6080"/>
                  </a:ext>
                </a:extLst>
              </a:tr>
              <a:tr h="462928">
                <a:tc>
                  <a:txBody>
                    <a:bodyPr/>
                    <a:lstStyle/>
                    <a:p>
                      <a:r>
                        <a:rPr lang="nb-NO" sz="1600" dirty="0"/>
                        <a:t>Motorola 68000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8x32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8x32 </a:t>
                      </a:r>
                      <a:r>
                        <a:rPr lang="nb-NO" sz="1600" dirty="0" err="1"/>
                        <a:t>address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8x32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692530"/>
                  </a:ext>
                </a:extLst>
              </a:tr>
              <a:tr h="462928">
                <a:tc>
                  <a:txBody>
                    <a:bodyPr/>
                    <a:lstStyle/>
                    <a:p>
                      <a:r>
                        <a:rPr lang="nb-NO" sz="1600" dirty="0"/>
                        <a:t>ARM A64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32x64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872541"/>
                  </a:ext>
                </a:extLst>
              </a:tr>
              <a:tr h="462928">
                <a:tc>
                  <a:txBody>
                    <a:bodyPr/>
                    <a:lstStyle/>
                    <a:p>
                      <a:r>
                        <a:rPr lang="nb-NO" sz="1600" dirty="0"/>
                        <a:t>Intel </a:t>
                      </a:r>
                      <a:r>
                        <a:rPr lang="nb-NO" sz="1600" dirty="0" err="1"/>
                        <a:t>Core</a:t>
                      </a:r>
                      <a:r>
                        <a:rPr lang="nb-NO" sz="1600" dirty="0"/>
                        <a:t> i7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16x</a:t>
                      </a:r>
                    </a:p>
                    <a:p>
                      <a:pPr algn="ctr"/>
                      <a:r>
                        <a:rPr lang="nb-NO" sz="1600" dirty="0"/>
                        <a:t>(64|32|16|8)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32x</a:t>
                      </a:r>
                    </a:p>
                    <a:p>
                      <a:pPr algn="ctr"/>
                      <a:r>
                        <a:rPr lang="nb-NO" sz="1600" dirty="0"/>
                        <a:t>(512|256|128)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621170"/>
                  </a:ext>
                </a:extLst>
              </a:tr>
              <a:tr h="462928">
                <a:tc>
                  <a:txBody>
                    <a:bodyPr/>
                    <a:lstStyle/>
                    <a:p>
                      <a:r>
                        <a:rPr lang="nb-NO" sz="1600" dirty="0"/>
                        <a:t>Cell PPE </a:t>
                      </a:r>
                      <a:r>
                        <a:rPr lang="nb-NO" sz="1600" dirty="0" err="1"/>
                        <a:t>core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32x64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32x64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32x128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48965"/>
                  </a:ext>
                </a:extLst>
              </a:tr>
              <a:tr h="462928">
                <a:tc>
                  <a:txBody>
                    <a:bodyPr/>
                    <a:lstStyle/>
                    <a:p>
                      <a:r>
                        <a:rPr lang="nb-NO" sz="1600" dirty="0"/>
                        <a:t>Cell SPE </a:t>
                      </a:r>
                      <a:r>
                        <a:rPr lang="nb-NO" sz="1600" dirty="0" err="1"/>
                        <a:t>core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128x128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848127"/>
                  </a:ext>
                </a:extLst>
              </a:tr>
              <a:tr h="462928">
                <a:tc>
                  <a:txBody>
                    <a:bodyPr/>
                    <a:lstStyle/>
                    <a:p>
                      <a:r>
                        <a:rPr lang="nb-NO" sz="1600" dirty="0"/>
                        <a:t>CUDA CC 5.x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1x</a:t>
                      </a:r>
                    </a:p>
                    <a:p>
                      <a:pPr algn="ctr"/>
                      <a:r>
                        <a:rPr lang="nb-NO" sz="1600" dirty="0"/>
                        <a:t>(64|32)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128x512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50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82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69BF-0DCF-F549-AEBC-2F1F7AF8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04DF3-49B6-244C-B214-FA32A189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6775"/>
            <a:ext cx="9144000" cy="2105025"/>
          </a:xfrm>
        </p:spPr>
        <p:txBody>
          <a:bodyPr/>
          <a:lstStyle/>
          <a:p>
            <a:r>
              <a:rPr lang="en-US" sz="2400" baseline="0" noProof="0" dirty="0"/>
              <a:t>Register windows</a:t>
            </a:r>
          </a:p>
          <a:p>
            <a:pPr lvl="1"/>
            <a:r>
              <a:rPr lang="en-US" sz="2000" dirty="0"/>
              <a:t>Idea: compiler must optimize for a subset of actually existing registers</a:t>
            </a:r>
          </a:p>
          <a:p>
            <a:pPr lvl="1"/>
            <a:r>
              <a:rPr lang="en-US" sz="2000" dirty="0"/>
              <a:t>Function calls and context changes do not require register spilling to RAM</a:t>
            </a:r>
          </a:p>
          <a:p>
            <a:pPr lvl="1"/>
            <a:r>
              <a:rPr lang="en-US" sz="2000" dirty="0"/>
              <a:t>Berkeley RISC: 64 register, but only 8 visible per context</a:t>
            </a:r>
          </a:p>
          <a:p>
            <a:pPr lvl="1"/>
            <a:r>
              <a:rPr lang="en-US" sz="2000" noProof="0" dirty="0"/>
              <a:t>Sun Sparc: 3x8 in a shifting register book, 8 always valid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0893F-10BD-DD4F-9F3C-F268708F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00400"/>
            <a:ext cx="2895600" cy="308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A44BD-1333-674E-83F7-8E4894C77DC5}"/>
              </a:ext>
            </a:extLst>
          </p:cNvPr>
          <p:cNvSpPr txBox="1"/>
          <p:nvPr/>
        </p:nvSpPr>
        <p:spPr>
          <a:xfrm>
            <a:off x="5791200" y="5410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very useful if OS should not yield on kernel calls</a:t>
            </a:r>
            <a:endParaRPr lang="en-US" sz="18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nice with </a:t>
            </a:r>
            <a:r>
              <a:rPr lang="en-US" sz="1800" i="1" dirty="0">
                <a:latin typeface="+mn-lt"/>
              </a:rPr>
              <a:t>upcall</a:t>
            </a:r>
            <a:r>
              <a:rPr lang="en-US" sz="1800" dirty="0">
                <a:latin typeface="+mn-lt"/>
              </a:rPr>
              <a:t> concept</a:t>
            </a:r>
          </a:p>
        </p:txBody>
      </p:sp>
    </p:spTree>
    <p:extLst>
      <p:ext uri="{BB962C8B-B14F-4D97-AF65-F5344CB8AC3E}">
        <p14:creationId xmlns:p14="http://schemas.microsoft.com/office/powerpoint/2010/main" val="5865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17BB-FCBC-2D43-ACA7-F45F6D04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CPU</a:t>
            </a:r>
            <a:r>
              <a:rPr lang="en-US" baseline="0" noProof="0" dirty="0"/>
              <a:t> caches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F858-5E7D-6044-8258-33F8ACCA1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Effects of caches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664517-A5F9-BC44-AE64-0E3C30E66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314621"/>
              </p:ext>
            </p:extLst>
          </p:nvPr>
        </p:nvGraphicFramePr>
        <p:xfrm>
          <a:off x="173037" y="1371600"/>
          <a:ext cx="874280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63">
                  <a:extLst>
                    <a:ext uri="{9D8B030D-6E8A-4147-A177-3AD203B41FA5}">
                      <a16:colId xmlns:a16="http://schemas.microsoft.com/office/drawing/2014/main" val="454516777"/>
                    </a:ext>
                  </a:extLst>
                </a:gridCol>
                <a:gridCol w="1471930">
                  <a:extLst>
                    <a:ext uri="{9D8B030D-6E8A-4147-A177-3AD203B41FA5}">
                      <a16:colId xmlns:a16="http://schemas.microsoft.com/office/drawing/2014/main" val="3173331589"/>
                    </a:ext>
                  </a:extLst>
                </a:gridCol>
                <a:gridCol w="1903476">
                  <a:extLst>
                    <a:ext uri="{9D8B030D-6E8A-4147-A177-3AD203B41FA5}">
                      <a16:colId xmlns:a16="http://schemas.microsoft.com/office/drawing/2014/main" val="678711083"/>
                    </a:ext>
                  </a:extLst>
                </a:gridCol>
                <a:gridCol w="1903476">
                  <a:extLst>
                    <a:ext uri="{9D8B030D-6E8A-4147-A177-3AD203B41FA5}">
                      <a16:colId xmlns:a16="http://schemas.microsoft.com/office/drawing/2014/main" val="3880605525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231112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Latency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92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 </a:t>
                      </a:r>
                      <a:r>
                        <a:rPr lang="nb-NO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Broadwell</a:t>
                      </a:r>
                      <a:br>
                        <a:rPr lang="nb-NO" dirty="0">
                          <a:solidFill>
                            <a:schemeClr val="tx1"/>
                          </a:solidFill>
                        </a:rPr>
                      </a:br>
                      <a:r>
                        <a:rPr lang="nb-NO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Xeon</a:t>
                      </a:r>
                      <a:r>
                        <a:rPr lang="nb-N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E5-2699v4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 </a:t>
                      </a:r>
                      <a:r>
                        <a:rPr lang="nb-NO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Broadwell</a:t>
                      </a:r>
                      <a:br>
                        <a:rPr lang="nb-NO" dirty="0">
                          <a:solidFill>
                            <a:schemeClr val="tx1"/>
                          </a:solidFill>
                        </a:rPr>
                      </a:br>
                      <a:r>
                        <a:rPr lang="nb-NO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Xeon</a:t>
                      </a:r>
                      <a:r>
                        <a:rPr lang="nb-N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E5-2640v4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IBM POWER8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9597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nb-NO" dirty="0" err="1"/>
                        <a:t>Cache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level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4 </a:t>
                      </a:r>
                      <a:r>
                        <a:rPr lang="nb-NO" dirty="0" err="1"/>
                        <a:t>cyc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4 </a:t>
                      </a:r>
                      <a:r>
                        <a:rPr lang="nb-NO" dirty="0" err="1"/>
                        <a:t>cyc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3 </a:t>
                      </a:r>
                      <a:r>
                        <a:rPr lang="nb-NO" dirty="0" err="1"/>
                        <a:t>cyc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57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12-15 </a:t>
                      </a:r>
                      <a:r>
                        <a:rPr lang="nb-NO" dirty="0" err="1"/>
                        <a:t>cyc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12-15 </a:t>
                      </a:r>
                      <a:r>
                        <a:rPr lang="nb-NO" dirty="0" err="1"/>
                        <a:t>cyc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13 </a:t>
                      </a:r>
                      <a:r>
                        <a:rPr lang="nb-NO" dirty="0" err="1"/>
                        <a:t>cyc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3316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4MB:</a:t>
                      </a:r>
                      <a:r>
                        <a:rPr lang="nb-NO" baseline="0" dirty="0"/>
                        <a:t> </a:t>
                      </a:r>
                      <a:r>
                        <a:rPr lang="nb-NO" dirty="0"/>
                        <a:t>50 </a:t>
                      </a:r>
                      <a:r>
                        <a:rPr lang="nb-NO" dirty="0" err="1"/>
                        <a:t>cyc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4 MB: 49-50 </a:t>
                      </a:r>
                      <a:r>
                        <a:rPr lang="nb-NO" dirty="0" err="1"/>
                        <a:t>cyc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8MB: 27-28 </a:t>
                      </a:r>
                      <a:r>
                        <a:rPr lang="nb-NO" dirty="0" err="1"/>
                        <a:t>cyc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79427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nb-NO" dirty="0"/>
                        <a:t>Random </a:t>
                      </a:r>
                      <a:r>
                        <a:rPr lang="nb-NO" dirty="0" err="1"/>
                        <a:t>load</a:t>
                      </a:r>
                      <a:endParaRPr lang="nb-NO" dirty="0"/>
                    </a:p>
                    <a:p>
                      <a:r>
                        <a:rPr lang="nb-NO" dirty="0"/>
                        <a:t>from RAM regions </a:t>
                      </a:r>
                      <a:r>
                        <a:rPr lang="nb-NO" dirty="0" err="1"/>
                        <a:t>of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size</a:t>
                      </a:r>
                      <a:r>
                        <a:rPr lang="nb-NO" dirty="0"/>
                        <a:t> 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16</a:t>
                      </a:r>
                      <a:r>
                        <a:rPr lang="nb-NO" baseline="0" dirty="0"/>
                        <a:t> MB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21 </a:t>
                      </a:r>
                      <a:r>
                        <a:rPr lang="nb-NO" dirty="0" err="1"/>
                        <a:t>ns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26 </a:t>
                      </a:r>
                      <a:r>
                        <a:rPr lang="nb-NO" dirty="0" err="1"/>
                        <a:t>ns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55 </a:t>
                      </a:r>
                      <a:r>
                        <a:rPr lang="nb-NO" dirty="0" err="1"/>
                        <a:t>ns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84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32-64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80-96 </a:t>
                      </a:r>
                      <a:r>
                        <a:rPr lang="nb-NO" dirty="0" err="1"/>
                        <a:t>ns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75-92 </a:t>
                      </a:r>
                      <a:r>
                        <a:rPr lang="nb-NO" dirty="0" err="1"/>
                        <a:t>ns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55-57</a:t>
                      </a:r>
                      <a:r>
                        <a:rPr lang="nb-NO" baseline="0" dirty="0"/>
                        <a:t> </a:t>
                      </a:r>
                      <a:r>
                        <a:rPr lang="nb-NO" baseline="0" dirty="0" err="1"/>
                        <a:t>ns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1882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96-128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96 </a:t>
                      </a:r>
                      <a:r>
                        <a:rPr lang="nb-NO" dirty="0" err="1"/>
                        <a:t>ns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90-91 </a:t>
                      </a:r>
                      <a:r>
                        <a:rPr lang="nb-NO" dirty="0" err="1"/>
                        <a:t>ns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67-74 </a:t>
                      </a:r>
                      <a:r>
                        <a:rPr lang="nb-NO" dirty="0" err="1"/>
                        <a:t>ns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5625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384-512</a:t>
                      </a:r>
                      <a:r>
                        <a:rPr lang="nb-NO" baseline="0" dirty="0"/>
                        <a:t> MB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95 </a:t>
                      </a:r>
                      <a:r>
                        <a:rPr lang="nb-NO" dirty="0" err="1"/>
                        <a:t>ns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91-93 </a:t>
                      </a:r>
                      <a:r>
                        <a:rPr lang="nb-NO" dirty="0" err="1"/>
                        <a:t>ns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89-91 </a:t>
                      </a:r>
                      <a:r>
                        <a:rPr lang="nb-NO" dirty="0" err="1"/>
                        <a:t>ns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97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40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8942C-7400-954C-8465-AE6C3792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Cache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E517-A6B8-8A4D-9864-AA4B1070C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Problems</a:t>
            </a:r>
          </a:p>
          <a:p>
            <a:pPr lvl="1"/>
            <a:r>
              <a:rPr lang="en-US" sz="2000" dirty="0"/>
              <a:t>User of one cache writes a </a:t>
            </a:r>
            <a:r>
              <a:rPr lang="en-US" sz="2000" dirty="0" err="1"/>
              <a:t>cacheline</a:t>
            </a:r>
            <a:r>
              <a:rPr lang="en-US" sz="2000" dirty="0"/>
              <a:t>, users of other caches read the same </a:t>
            </a:r>
            <a:r>
              <a:rPr lang="en-US" sz="2000" dirty="0" err="1"/>
              <a:t>cacheline</a:t>
            </a:r>
            <a:endParaRPr lang="en-US" sz="2000" dirty="0"/>
          </a:p>
          <a:p>
            <a:pPr lvl="2"/>
            <a:r>
              <a:rPr lang="en-US" sz="1800" dirty="0"/>
              <a:t>Needs write propagation from dirty cache to other cache</a:t>
            </a:r>
          </a:p>
          <a:p>
            <a:pPr lvl="1"/>
            <a:r>
              <a:rPr lang="en-US" sz="2000" noProof="0" dirty="0"/>
              <a:t>Users of two caches write to the same </a:t>
            </a:r>
            <a:r>
              <a:rPr lang="en-US" sz="2000" noProof="0" dirty="0" err="1"/>
              <a:t>cacheline</a:t>
            </a:r>
            <a:endParaRPr lang="en-US" sz="2000" noProof="0" dirty="0"/>
          </a:p>
          <a:p>
            <a:pPr lvl="2"/>
            <a:r>
              <a:rPr lang="en-US" sz="1800" dirty="0"/>
              <a:t>Needs write serialization among caches</a:t>
            </a:r>
          </a:p>
          <a:p>
            <a:pPr lvl="2"/>
            <a:r>
              <a:rPr lang="en-US" sz="1800" noProof="0" dirty="0" err="1"/>
              <a:t>Cacheline</a:t>
            </a:r>
            <a:r>
              <a:rPr lang="en-US" sz="1800" noProof="0" dirty="0"/>
              <a:t> implies that sharing </a:t>
            </a:r>
            <a:r>
              <a:rPr lang="en-US" sz="1800" dirty="0"/>
              <a:t>be true or false</a:t>
            </a:r>
            <a:endParaRPr lang="en-US" sz="1800" noProof="0" dirty="0"/>
          </a:p>
          <a:p>
            <a:endParaRPr lang="en-US" sz="2400" noProof="0" dirty="0"/>
          </a:p>
          <a:p>
            <a:r>
              <a:rPr lang="en-US" sz="2400" noProof="0" dirty="0"/>
              <a:t>Cache coherence algorithms</a:t>
            </a:r>
          </a:p>
          <a:p>
            <a:pPr lvl="1"/>
            <a:r>
              <a:rPr lang="en-US" sz="2000" dirty="0"/>
              <a:t>Snooping</a:t>
            </a:r>
          </a:p>
          <a:p>
            <a:pPr lvl="2"/>
            <a:r>
              <a:rPr lang="en-US" sz="1600" dirty="0"/>
              <a:t>Based on broadcast</a:t>
            </a:r>
          </a:p>
          <a:p>
            <a:pPr lvl="2"/>
            <a:r>
              <a:rPr lang="en-US" sz="1600" noProof="0" dirty="0"/>
              <a:t>Write-invalidate</a:t>
            </a:r>
            <a:r>
              <a:rPr lang="en-US" sz="1600" dirty="0"/>
              <a:t> or Write-update</a:t>
            </a:r>
          </a:p>
          <a:p>
            <a:pPr lvl="1"/>
            <a:r>
              <a:rPr lang="en-US" sz="2000" noProof="0" dirty="0"/>
              <a:t>Directory-based</a:t>
            </a:r>
          </a:p>
          <a:p>
            <a:pPr lvl="2"/>
            <a:r>
              <a:rPr lang="en-US" sz="1600" noProof="0" dirty="0"/>
              <a:t>Bit vector, tree structure, pointer chain</a:t>
            </a:r>
          </a:p>
          <a:p>
            <a:pPr lvl="2"/>
            <a:r>
              <a:rPr lang="en-US" sz="1600" dirty="0"/>
              <a:t>Intel Knights Mill: cache coherent interconnect with MESIF protocol</a:t>
            </a:r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95288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F855-FE79-4143-828F-13880E8E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GPU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8770A-4249-5046-B679-2E644F925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CUDA and OpenCL – the SIMT method</a:t>
            </a:r>
          </a:p>
          <a:p>
            <a:r>
              <a:rPr lang="en-US" noProof="0" dirty="0"/>
              <a:t>Relevance of alignment between threads</a:t>
            </a:r>
          </a:p>
          <a:p>
            <a:r>
              <a:rPr lang="en-US" noProof="0" dirty="0"/>
              <a:t>Cache</a:t>
            </a:r>
            <a:r>
              <a:rPr lang="en-US" baseline="0" noProof="0" dirty="0"/>
              <a:t> coherence</a:t>
            </a:r>
          </a:p>
        </p:txBody>
      </p:sp>
    </p:spTree>
    <p:extLst>
      <p:ext uri="{BB962C8B-B14F-4D97-AF65-F5344CB8AC3E}">
        <p14:creationId xmlns:p14="http://schemas.microsoft.com/office/powerpoint/2010/main" val="240233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54B8-6B2C-5347-A0DA-C86351CD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Main</a:t>
            </a:r>
            <a:r>
              <a:rPr lang="en-US" baseline="0" noProof="0" dirty="0"/>
              <a:t> memory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C94EC-EA72-1645-BF78-DA93EFB17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87106"/>
            <a:ext cx="3600000" cy="1712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81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18B3A-47D3-D04C-8451-F93995AA6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64677"/>
            <a:ext cx="3600000" cy="1718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81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ABB515-E0ED-D04F-8DF2-6126937C4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52800"/>
            <a:ext cx="3600000" cy="234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BDE79D-F8D9-9649-B105-62ACFE901DD8}"/>
              </a:ext>
            </a:extLst>
          </p:cNvPr>
          <p:cNvSpPr txBox="1"/>
          <p:nvPr/>
        </p:nvSpPr>
        <p:spPr>
          <a:xfrm>
            <a:off x="1415564" y="5562600"/>
            <a:ext cx="229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latin typeface="+mn-lt"/>
              </a:rPr>
              <a:t>AMD </a:t>
            </a:r>
            <a:r>
              <a:rPr lang="nb-NO" sz="1800" dirty="0" err="1">
                <a:latin typeface="+mn-lt"/>
              </a:rPr>
              <a:t>HyperTransport</a:t>
            </a:r>
            <a:endParaRPr lang="nb-NO" dirty="0">
              <a:latin typeface="+mn-lt"/>
            </a:endParaRPr>
          </a:p>
          <a:p>
            <a:pPr algn="ctr"/>
            <a:r>
              <a:rPr lang="nb-NO" sz="1800" dirty="0" err="1">
                <a:latin typeface="+mn-lt"/>
              </a:rPr>
              <a:t>memory</a:t>
            </a:r>
            <a:r>
              <a:rPr lang="nb-NO" sz="1800" dirty="0">
                <a:latin typeface="+mn-lt"/>
              </a:rPr>
              <a:t> </a:t>
            </a:r>
            <a:r>
              <a:rPr lang="nb-NO" sz="1800" dirty="0" err="1">
                <a:latin typeface="+mn-lt"/>
              </a:rPr>
              <a:t>attachment</a:t>
            </a:r>
            <a:endParaRPr lang="nb-NO" sz="18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493259-ADA1-EA4C-8200-E8D53FFA73E2}"/>
              </a:ext>
            </a:extLst>
          </p:cNvPr>
          <p:cNvSpPr txBox="1"/>
          <p:nvPr/>
        </p:nvSpPr>
        <p:spPr>
          <a:xfrm>
            <a:off x="6324600" y="1136573"/>
            <a:ext cx="21598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 err="1">
                <a:latin typeface="+mn-lt"/>
              </a:rPr>
              <a:t>Classical</a:t>
            </a:r>
            <a:r>
              <a:rPr lang="nb-NO" sz="1800" dirty="0">
                <a:latin typeface="+mn-lt"/>
              </a:rPr>
              <a:t> </a:t>
            </a:r>
            <a:r>
              <a:rPr lang="nb-NO" sz="1800" dirty="0" err="1">
                <a:latin typeface="+mn-lt"/>
              </a:rPr>
              <a:t>memory</a:t>
            </a:r>
            <a:endParaRPr lang="nb-NO" sz="1800" dirty="0">
              <a:latin typeface="+mn-lt"/>
            </a:endParaRPr>
          </a:p>
          <a:p>
            <a:pPr algn="ctr"/>
            <a:r>
              <a:rPr lang="nb-NO" dirty="0" err="1">
                <a:latin typeface="+mn-lt"/>
              </a:rPr>
              <a:t>attachment</a:t>
            </a:r>
            <a:r>
              <a:rPr lang="nb-NO" dirty="0">
                <a:latin typeface="+mn-lt"/>
              </a:rPr>
              <a:t>,</a:t>
            </a:r>
          </a:p>
          <a:p>
            <a:pPr algn="ctr"/>
            <a:r>
              <a:rPr lang="nb-NO" sz="1800" dirty="0">
                <a:latin typeface="+mn-lt"/>
              </a:rPr>
              <a:t>e.g. Front-side bus</a:t>
            </a:r>
          </a:p>
          <a:p>
            <a:pPr algn="ctr"/>
            <a:r>
              <a:rPr lang="nb-NO" dirty="0">
                <a:latin typeface="+mn-lt"/>
              </a:rPr>
              <a:t>-</a:t>
            </a:r>
          </a:p>
          <a:p>
            <a:pPr algn="ctr"/>
            <a:r>
              <a:rPr lang="nb-NO" dirty="0">
                <a:latin typeface="+mn-lt"/>
              </a:rPr>
              <a:t>uniform </a:t>
            </a:r>
            <a:r>
              <a:rPr lang="nb-NO" dirty="0" err="1">
                <a:latin typeface="+mn-lt"/>
              </a:rPr>
              <a:t>addressing</a:t>
            </a:r>
            <a:endParaRPr lang="nb-NO" dirty="0">
              <a:latin typeface="+mn-lt"/>
            </a:endParaRPr>
          </a:p>
          <a:p>
            <a:pPr algn="ctr"/>
            <a:r>
              <a:rPr lang="nb-NO" dirty="0" err="1">
                <a:latin typeface="+mn-lt"/>
              </a:rPr>
              <a:t>but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bottlenecked</a:t>
            </a:r>
            <a:endParaRPr lang="nb-NO" sz="18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05D01E-6BCE-7A49-84E1-8C091AEAB5B6}"/>
              </a:ext>
            </a:extLst>
          </p:cNvPr>
          <p:cNvSpPr txBox="1"/>
          <p:nvPr/>
        </p:nvSpPr>
        <p:spPr>
          <a:xfrm>
            <a:off x="5486400" y="5791200"/>
            <a:ext cx="3094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latin typeface="+mn-lt"/>
              </a:rPr>
              <a:t>Intel </a:t>
            </a:r>
            <a:r>
              <a:rPr lang="nb-NO" sz="1800" dirty="0" err="1">
                <a:latin typeface="+mn-lt"/>
              </a:rPr>
              <a:t>QuickPathInterconnect</a:t>
            </a:r>
            <a:endParaRPr lang="nb-NO" dirty="0">
              <a:latin typeface="+mn-lt"/>
            </a:endParaRPr>
          </a:p>
          <a:p>
            <a:pPr algn="ctr"/>
            <a:r>
              <a:rPr lang="nb-NO" sz="1800" dirty="0" err="1">
                <a:latin typeface="+mn-lt"/>
              </a:rPr>
              <a:t>memory</a:t>
            </a:r>
            <a:r>
              <a:rPr lang="nb-NO" sz="1800" dirty="0">
                <a:latin typeface="+mn-lt"/>
              </a:rPr>
              <a:t> </a:t>
            </a:r>
            <a:r>
              <a:rPr lang="nb-NO" sz="1800" dirty="0" err="1">
                <a:latin typeface="+mn-lt"/>
              </a:rPr>
              <a:t>attachment</a:t>
            </a:r>
            <a:endParaRPr lang="nb-NO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6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OS-intro">
  <a:themeElements>
    <a:clrScheme name="OS-intro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S-intr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pitchFamily="-96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pitchFamily="-96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96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800" dirty="0" smtClean="0">
            <a:latin typeface="+mn-lt"/>
          </a:defRPr>
        </a:defPPr>
      </a:lstStyle>
    </a:txDef>
  </a:objectDefaults>
  <a:extraClrSchemeLst>
    <a:extraClrScheme>
      <a:clrScheme name="OS-intr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intro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intro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INF5063-HKS-intro.pptx</Template>
  <TotalTime>14340</TotalTime>
  <Words>2101</Words>
  <Application>Microsoft Macintosh PowerPoint</Application>
  <PresentationFormat>On-screen Show (4:3)</PresentationFormat>
  <Paragraphs>422</Paragraphs>
  <Slides>30</Slides>
  <Notes>30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Tahoma</vt:lpstr>
      <vt:lpstr>Times New Roman</vt:lpstr>
      <vt:lpstr>Wingdings</vt:lpstr>
      <vt:lpstr>OS-intro</vt:lpstr>
      <vt:lpstr>  Memory Hierarchies</vt:lpstr>
      <vt:lpstr>Hierarchies at scale</vt:lpstr>
      <vt:lpstr>Registers</vt:lpstr>
      <vt:lpstr>Registers</vt:lpstr>
      <vt:lpstr>Registers</vt:lpstr>
      <vt:lpstr>CPU caches</vt:lpstr>
      <vt:lpstr>Cache coherence</vt:lpstr>
      <vt:lpstr>GPU caches</vt:lpstr>
      <vt:lpstr>Main memory</vt:lpstr>
      <vt:lpstr>Types of memory: NUMA</vt:lpstr>
      <vt:lpstr>Types of memory: non-hierarchical</vt:lpstr>
      <vt:lpstr>Types of memory: throughput vs latency</vt:lpstr>
      <vt:lpstr>Hardware-supported atomicity</vt:lpstr>
      <vt:lpstr>Hardware-supported atomicity</vt:lpstr>
      <vt:lpstr>Content-addressable memory</vt:lpstr>
      <vt:lpstr>Swapping and paging</vt:lpstr>
      <vt:lpstr>DMA – direct memory access</vt:lpstr>
      <vt:lpstr>Automatic CPU-GPU memory transfer</vt:lpstr>
      <vt:lpstr>Battery-backed RAM</vt:lpstr>
      <vt:lpstr>SSD - Solid Stage Disks storage</vt:lpstr>
      <vt:lpstr>Hard disks</vt:lpstr>
      <vt:lpstr>Disk storage</vt:lpstr>
      <vt:lpstr>Disk storage</vt:lpstr>
      <vt:lpstr>HSM - Hierarchical storage management</vt:lpstr>
      <vt:lpstr>Tape drives</vt:lpstr>
      <vt:lpstr>Remote memory</vt:lpstr>
      <vt:lpstr>Network attached storage and storage area networks</vt:lpstr>
      <vt:lpstr>Networked file systems</vt:lpstr>
      <vt:lpstr>Network cards</vt:lpstr>
      <vt:lpstr>Links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Processing Fundamentals</dc:title>
  <dc:creator>George Bebis</dc:creator>
  <cp:lastModifiedBy>Carsten</cp:lastModifiedBy>
  <cp:revision>756</cp:revision>
  <cp:lastPrinted>2011-05-10T23:36:30Z</cp:lastPrinted>
  <dcterms:created xsi:type="dcterms:W3CDTF">2001-02-05T00:45:24Z</dcterms:created>
  <dcterms:modified xsi:type="dcterms:W3CDTF">2020-02-18T10:22:59Z</dcterms:modified>
</cp:coreProperties>
</file>