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3" r:id="rId7"/>
    <p:sldId id="638" r:id="rId8"/>
    <p:sldId id="639" r:id="rId9"/>
    <p:sldId id="640" r:id="rId10"/>
    <p:sldId id="641" r:id="rId11"/>
    <p:sldId id="642" r:id="rId12"/>
    <p:sldId id="262" r:id="rId13"/>
  </p:sldIdLst>
  <p:sldSz cx="9144000" cy="6858000" type="screen4x3"/>
  <p:notesSz cx="6845300" cy="91313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0"/>
      <a:defRPr sz="1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0"/>
      <a:defRPr sz="1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0"/>
      <a:defRPr sz="1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0"/>
      <a:defRPr sz="1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85000"/>
      <a:buFont typeface="Wingdings" charset="0"/>
      <a:defRPr sz="1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97589D2-EBB7-FC4F-B278-795B02004131}">
          <p14:sldIdLst>
            <p14:sldId id="257"/>
            <p14:sldId id="258"/>
            <p14:sldId id="259"/>
            <p14:sldId id="260"/>
            <p14:sldId id="261"/>
            <p14:sldId id="263"/>
            <p14:sldId id="638"/>
            <p14:sldId id="639"/>
            <p14:sldId id="640"/>
            <p14:sldId id="641"/>
            <p14:sldId id="642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DDD"/>
    <a:srgbClr val="3399FF"/>
    <a:srgbClr val="0066FF"/>
    <a:srgbClr val="CCECFF"/>
    <a:srgbClr val="66CCFF"/>
    <a:srgbClr val="C0C0C0"/>
    <a:srgbClr val="DDDDDD"/>
    <a:srgbClr val="3366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6"/>
    <p:restoredTop sz="86806"/>
  </p:normalViewPr>
  <p:slideViewPr>
    <p:cSldViewPr snapToGrid="0">
      <p:cViewPr varScale="1">
        <p:scale>
          <a:sx n="131" d="100"/>
          <a:sy n="131" d="100"/>
        </p:scale>
        <p:origin x="30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3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D957827C-F64E-8F42-B342-7D14DA759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3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5800"/>
            <a:ext cx="4565650" cy="3424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77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37050"/>
            <a:ext cx="5476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77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F74C0F5E-8D6E-CD41-9FD1-AF5C4C58A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96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1450" y="2155825"/>
            <a:ext cx="1397000" cy="1276350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gray">
          <a:xfrm>
            <a:off x="36513" y="3336925"/>
            <a:ext cx="8985250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nb-NO" sz="24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16200000">
            <a:off x="-517525" y="2586038"/>
            <a:ext cx="1685925" cy="92075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1C1C1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55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>
                <a:latin typeface="Eurostile" panose="020B050402020205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pitchFamily="-96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3780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Eurostile" panose="020B0504020202050204" pitchFamily="34" charset="77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237067" y="866775"/>
            <a:ext cx="8729134" cy="5648325"/>
          </a:xfrm>
        </p:spPr>
        <p:txBody>
          <a:bodyPr/>
          <a:lstStyle>
            <a:lvl1pPr>
              <a:defRPr>
                <a:latin typeface="Eurostile" panose="020B0504020202050204" pitchFamily="34" charset="77"/>
              </a:defRPr>
            </a:lvl1pPr>
            <a:lvl2pPr>
              <a:defRPr>
                <a:latin typeface="Eurostile" panose="020B0504020202050204" pitchFamily="34" charset="77"/>
              </a:defRPr>
            </a:lvl2pPr>
            <a:lvl3pPr>
              <a:defRPr>
                <a:latin typeface="Eurostile" panose="020B0504020202050204" pitchFamily="34" charset="77"/>
              </a:defRPr>
            </a:lvl3pPr>
            <a:lvl4pPr>
              <a:defRPr>
                <a:latin typeface="Eurostile" panose="020B0504020202050204" pitchFamily="34" charset="77"/>
              </a:defRPr>
            </a:lvl4pPr>
            <a:lvl5pPr>
              <a:defRPr>
                <a:latin typeface="Eurostile" panose="020B0504020202050204" pitchFamily="34" charset="77"/>
              </a:defRPr>
            </a:lvl5pPr>
          </a:lstStyle>
          <a:p>
            <a:pPr lvl="0"/>
            <a:r>
              <a:rPr lang="en-US" noProof="0" dirty="0" err="1"/>
              <a:t>Klikk</a:t>
            </a:r>
            <a:r>
              <a:rPr lang="en-US" noProof="0" dirty="0"/>
              <a:t> for </a:t>
            </a:r>
            <a:r>
              <a:rPr lang="en-US" noProof="0" dirty="0" err="1"/>
              <a:t>å</a:t>
            </a:r>
            <a:r>
              <a:rPr lang="en-US" noProof="0" dirty="0"/>
              <a:t> </a:t>
            </a:r>
            <a:r>
              <a:rPr lang="en-US" noProof="0" dirty="0" err="1"/>
              <a:t>redigere</a:t>
            </a:r>
            <a:r>
              <a:rPr lang="en-US" noProof="0" dirty="0"/>
              <a:t> </a:t>
            </a:r>
            <a:r>
              <a:rPr lang="en-US" noProof="0" dirty="0" err="1"/>
              <a:t>tekststiler</a:t>
            </a:r>
            <a:r>
              <a:rPr lang="en-US" noProof="0" dirty="0"/>
              <a:t> </a:t>
            </a:r>
            <a:r>
              <a:rPr lang="en-US" noProof="0" dirty="0" err="1"/>
              <a:t>i</a:t>
            </a:r>
            <a:r>
              <a:rPr lang="en-US" noProof="0" dirty="0"/>
              <a:t> </a:t>
            </a:r>
            <a:r>
              <a:rPr lang="en-US" noProof="0" dirty="0" err="1"/>
              <a:t>malen</a:t>
            </a:r>
            <a:endParaRPr lang="en-US" noProof="0" dirty="0"/>
          </a:p>
          <a:p>
            <a:pPr lvl="1"/>
            <a:r>
              <a:rPr lang="en-US" noProof="0" dirty="0"/>
              <a:t>Andre </a:t>
            </a:r>
            <a:r>
              <a:rPr lang="en-US" noProof="0" dirty="0" err="1"/>
              <a:t>nivå</a:t>
            </a:r>
            <a:endParaRPr lang="en-US" noProof="0" dirty="0"/>
          </a:p>
          <a:p>
            <a:pPr lvl="2"/>
            <a:r>
              <a:rPr lang="en-US" noProof="0" dirty="0" err="1"/>
              <a:t>Tredje</a:t>
            </a:r>
            <a:r>
              <a:rPr lang="en-US" noProof="0" dirty="0"/>
              <a:t> </a:t>
            </a:r>
            <a:r>
              <a:rPr lang="en-US" noProof="0" dirty="0" err="1"/>
              <a:t>nivå</a:t>
            </a:r>
            <a:endParaRPr lang="en-US" noProof="0" dirty="0"/>
          </a:p>
          <a:p>
            <a:pPr lvl="3"/>
            <a:r>
              <a:rPr lang="en-US" noProof="0" dirty="0" err="1"/>
              <a:t>Fjerde</a:t>
            </a:r>
            <a:r>
              <a:rPr lang="en-US" noProof="0" dirty="0"/>
              <a:t> </a:t>
            </a:r>
            <a:r>
              <a:rPr lang="en-US" noProof="0" dirty="0" err="1"/>
              <a:t>nivå</a:t>
            </a:r>
            <a:endParaRPr lang="en-US" noProof="0" dirty="0"/>
          </a:p>
          <a:p>
            <a:pPr lvl="4"/>
            <a:r>
              <a:rPr lang="en-US" noProof="0" dirty="0" err="1"/>
              <a:t>Femte</a:t>
            </a:r>
            <a:r>
              <a:rPr lang="en-US" noProof="0" dirty="0"/>
              <a:t> </a:t>
            </a:r>
            <a:r>
              <a:rPr lang="en-US" noProof="0" dirty="0" err="1"/>
              <a:t>nivå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1527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23992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29362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61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RL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imula_footer_neg_HEX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1749"/>
            <a:ext cx="9144000" cy="47625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228600"/>
            <a:ext cx="8839200" cy="457200"/>
          </a:xfrm>
          <a:prstGeom prst="rect">
            <a:avLst/>
          </a:prstGeom>
        </p:spPr>
        <p:txBody>
          <a:bodyPr vert="horz" lIns="91432" tIns="45716" rIns="91432" bIns="45716" anchor="t"/>
          <a:lstStyle>
            <a:lvl1pPr>
              <a:tabLst/>
              <a:defRPr sz="2400" b="1"/>
            </a:lvl1pPr>
          </a:lstStyle>
          <a:p>
            <a:r>
              <a:rPr lang="en-US" dirty="0"/>
              <a:t>Frame title</a:t>
            </a:r>
          </a:p>
        </p:txBody>
      </p:sp>
      <p:sp>
        <p:nvSpPr>
          <p:cNvPr id="4" name="Title 5"/>
          <p:cNvSpPr txBox="1">
            <a:spLocks/>
          </p:cNvSpPr>
          <p:nvPr userDrawn="1"/>
        </p:nvSpPr>
        <p:spPr>
          <a:xfrm>
            <a:off x="4216044" y="6360426"/>
            <a:ext cx="4927956" cy="497575"/>
          </a:xfrm>
          <a:prstGeom prst="rect">
            <a:avLst/>
          </a:prstGeom>
          <a:solidFill>
            <a:schemeClr val="bg1"/>
          </a:solidFill>
        </p:spPr>
        <p:txBody>
          <a:bodyPr vert="horz" lIns="91432" tIns="45716" rIns="91432" bIns="45716" anchor="t"/>
          <a:lstStyle/>
          <a:p>
            <a:pPr defTabSz="457159" eaLnBrk="1" fontAlgn="auto" hangingPunct="1">
              <a:spcAft>
                <a:spcPts val="0"/>
              </a:spcAft>
              <a:tabLst>
                <a:tab pos="0" algn="l"/>
                <a:tab pos="914317" algn="l"/>
                <a:tab pos="1828635" algn="l"/>
                <a:tab pos="2742952" algn="l"/>
                <a:tab pos="3657268" algn="l"/>
                <a:tab pos="4571586" algn="l"/>
                <a:tab pos="5485903" algn="l"/>
                <a:tab pos="6400220" algn="l"/>
                <a:tab pos="7314537" algn="l"/>
                <a:tab pos="8228855" algn="l"/>
                <a:tab pos="9143171" algn="l"/>
                <a:tab pos="10057488" algn="l"/>
              </a:tabLst>
              <a:defRPr/>
            </a:pPr>
            <a:r>
              <a:rPr lang="en-GB" sz="2400" dirty="0">
                <a:solidFill>
                  <a:srgbClr val="595959"/>
                </a:solidFill>
                <a:effectLst>
                  <a:outerShdw blurRad="63500" dist="25400" dir="2700000" algn="tl">
                    <a:srgbClr val="FF8700"/>
                  </a:outerShdw>
                </a:effectLst>
                <a:latin typeface="Chalkduster"/>
                <a:ea typeface="ＭＳ Ｐゴシック" charset="-128"/>
                <a:cs typeface="Chalkduster"/>
              </a:rPr>
              <a:t>Media Performance Group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3737" y="6388186"/>
            <a:ext cx="1347064" cy="469815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050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7950" y="131763"/>
            <a:ext cx="928688" cy="598487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54053" name="Text Box 5"/>
          <p:cNvSpPr txBox="1">
            <a:spLocks noChangeArrowheads="1"/>
          </p:cNvSpPr>
          <p:nvPr/>
        </p:nvSpPr>
        <p:spPr bwMode="auto">
          <a:xfrm>
            <a:off x="1725613" y="6654800"/>
            <a:ext cx="5113337" cy="2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charset="0"/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charset="0"/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charset="0"/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charset="0"/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900">
                <a:latin typeface="Arial" charset="0"/>
              </a:rPr>
              <a:t>IN5060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nb-NO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 rot="-5400000">
            <a:off x="-165894" y="378619"/>
            <a:ext cx="731838" cy="635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 flipV="1">
            <a:off x="311150" y="65496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nb-NO"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5E99B4-28B1-704F-91D9-A6BAD0ACB01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550"/>
            <a:ext cx="2454441" cy="2958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26" r:id="rId2"/>
    <p:sldLayoutId id="2147483928" r:id="rId3"/>
    <p:sldLayoutId id="2147483930" r:id="rId4"/>
    <p:sldLayoutId id="2147483931" r:id="rId5"/>
    <p:sldLayoutId id="2147483939" r:id="rId6"/>
  </p:sldLayoutIdLst>
  <p:hf sldNum="0"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rostile" panose="020B0504020202050204" pitchFamily="34" charset="77"/>
          <a:ea typeface="ＭＳ Ｐゴシック" charset="-128"/>
          <a:cs typeface="Eurostile" panose="020B0504020202050204" pitchFamily="34" charset="77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charset="0"/>
        <a:buChar char="§"/>
        <a:defRPr sz="2800">
          <a:solidFill>
            <a:schemeClr val="tx1"/>
          </a:solidFill>
          <a:latin typeface="Eurostile" panose="020B0504020202050204" pitchFamily="34" charset="77"/>
          <a:ea typeface="ＭＳ Ｐゴシック" charset="-128"/>
          <a:cs typeface="Eurostile" panose="020B0504020202050204" pitchFamily="34" charset="77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Tahoma" charset="0"/>
        <a:buChar char="−"/>
        <a:defRPr sz="2400">
          <a:solidFill>
            <a:schemeClr val="tx1"/>
          </a:solidFill>
          <a:latin typeface="Eurostile" panose="020B0504020202050204" pitchFamily="34" charset="77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Eurostile" panose="020B0504020202050204" pitchFamily="34" charset="77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§"/>
        <a:defRPr sz="1900">
          <a:solidFill>
            <a:schemeClr val="tx1"/>
          </a:solidFill>
          <a:latin typeface="Eurostile" panose="020B0504020202050204" pitchFamily="34" charset="77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0"/>
        <a:buChar char="q"/>
        <a:defRPr>
          <a:solidFill>
            <a:schemeClr val="tx1"/>
          </a:solidFill>
          <a:latin typeface="Eurostile" panose="020B0504020202050204" pitchFamily="34" charset="77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96" charset="2"/>
        <a:buChar char="q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61B5-BA92-E04E-A24D-B25FB746D7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b="1" dirty="0" err="1"/>
              <a:t>Experimental</a:t>
            </a:r>
            <a:r>
              <a:rPr lang="nb-NO" b="1" dirty="0"/>
              <a:t> Design and Analysis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1B206-A798-0642-9664-91384D973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IN5060: Performance in distributed systems</a:t>
            </a:r>
          </a:p>
          <a:p>
            <a:endParaRPr lang="nb-NO" sz="2100" dirty="0"/>
          </a:p>
          <a:p>
            <a:r>
              <a:rPr lang="nb-NO" sz="2100" dirty="0" err="1"/>
              <a:t>Özgü</a:t>
            </a:r>
            <a:r>
              <a:rPr lang="nb-NO" sz="2100" dirty="0"/>
              <a:t> </a:t>
            </a:r>
            <a:r>
              <a:rPr lang="nb-NO" sz="2100" dirty="0" err="1"/>
              <a:t>Alay</a:t>
            </a:r>
            <a:endParaRPr lang="nb-NO" sz="2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7877B-0733-0543-9D84-F4487AECF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225" y="6208713"/>
            <a:ext cx="3097012" cy="5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2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8A5A7-7150-C64E-9C28-DCBDDC071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 simple good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4A900-B7C0-5B42-A1AA-CF8B347AC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7" y="813435"/>
            <a:ext cx="8729134" cy="564832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Choose the line that minimizes the sum of squares of the errors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where,    is the predicted response when the predictor variable is x. </a:t>
            </a:r>
          </a:p>
          <a:p>
            <a:r>
              <a:rPr lang="en-GB" dirty="0"/>
              <a:t>The parameter b</a:t>
            </a:r>
            <a:r>
              <a:rPr lang="en-GB" baseline="-25000" dirty="0"/>
              <a:t>0</a:t>
            </a:r>
            <a:r>
              <a:rPr lang="en-GB" dirty="0"/>
              <a:t> and b</a:t>
            </a:r>
            <a:r>
              <a:rPr lang="en-GB" baseline="-25000" dirty="0"/>
              <a:t>1</a:t>
            </a:r>
            <a:r>
              <a:rPr lang="en-GB" dirty="0"/>
              <a:t> are fixed regression parameters to be determined from the data. </a:t>
            </a:r>
          </a:p>
          <a:p>
            <a:r>
              <a:rPr lang="en-GB" dirty="0"/>
              <a:t>Given n observation pairs {(x</a:t>
            </a:r>
            <a:r>
              <a:rPr lang="en-GB" baseline="-25000" dirty="0"/>
              <a:t>1</a:t>
            </a:r>
            <a:r>
              <a:rPr lang="en-GB" dirty="0"/>
              <a:t>, y</a:t>
            </a:r>
            <a:r>
              <a:rPr lang="en-GB" baseline="-25000" dirty="0"/>
              <a:t>1</a:t>
            </a:r>
            <a:r>
              <a:rPr lang="en-GB" dirty="0"/>
              <a:t>), …, (</a:t>
            </a:r>
            <a:r>
              <a:rPr lang="en-GB" dirty="0" err="1"/>
              <a:t>x</a:t>
            </a:r>
            <a:r>
              <a:rPr lang="en-GB" baseline="-25000" dirty="0" err="1"/>
              <a:t>n</a:t>
            </a:r>
            <a:r>
              <a:rPr lang="en-GB" dirty="0"/>
              <a:t>, </a:t>
            </a:r>
            <a:r>
              <a:rPr lang="en-GB" dirty="0" err="1"/>
              <a:t>y</a:t>
            </a:r>
            <a:r>
              <a:rPr lang="en-GB" baseline="-25000" dirty="0" err="1"/>
              <a:t>n</a:t>
            </a:r>
            <a:r>
              <a:rPr lang="en-GB" dirty="0"/>
              <a:t>)}, the estimated response for the </a:t>
            </a:r>
            <a:r>
              <a:rPr lang="en-GB" dirty="0" err="1"/>
              <a:t>i</a:t>
            </a:r>
            <a:r>
              <a:rPr lang="en-GB" baseline="30000" dirty="0" err="1"/>
              <a:t>th</a:t>
            </a:r>
            <a:r>
              <a:rPr lang="en-GB" dirty="0"/>
              <a:t> observation is: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5C2596-C7F4-AC44-AB3E-080100577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79" y="1389380"/>
            <a:ext cx="2705405" cy="8051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E24AED-C2A9-6E4C-95A5-AE36C3EA2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480" y="2266950"/>
            <a:ext cx="337820" cy="5067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766700-C4BC-6943-AD1D-5EF52AC879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884" y="5120640"/>
            <a:ext cx="256032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74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8A6B-D6AB-7B4E-9EED-1DFD4228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Minimizing the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5167D-148D-F14D-BBE1-A42B65FF3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error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best linear model minimizes the sum of squared errors (SSE):</a:t>
            </a:r>
          </a:p>
          <a:p>
            <a:endParaRPr lang="en-GB" dirty="0"/>
          </a:p>
          <a:p>
            <a:endParaRPr lang="en-NO" dirty="0"/>
          </a:p>
          <a:p>
            <a:endParaRPr lang="en-N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651243-58CD-424C-876C-345993653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633" y="1524000"/>
            <a:ext cx="2109355" cy="6400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6A7500-C421-A54C-83C5-7D1904B32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50" y="3958590"/>
            <a:ext cx="50419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895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440B-8B26-354E-9413-755B7456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Mistakes in Experimentation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91F4A-A72A-6A4E-9572-AE26CF620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variation due to experimental error is ignored.</a:t>
            </a:r>
          </a:p>
          <a:p>
            <a:r>
              <a:rPr lang="en-GB" dirty="0"/>
              <a:t>Important parameters are not controlled. </a:t>
            </a:r>
          </a:p>
          <a:p>
            <a:r>
              <a:rPr lang="en-GB" dirty="0"/>
              <a:t>Effects of different factors are not isolated </a:t>
            </a:r>
          </a:p>
          <a:p>
            <a:r>
              <a:rPr lang="en-GB" dirty="0"/>
              <a:t>Simple one-factor-at-a-time designs are used </a:t>
            </a:r>
          </a:p>
          <a:p>
            <a:r>
              <a:rPr lang="en-GB" dirty="0"/>
              <a:t>Interactions are ignored </a:t>
            </a:r>
          </a:p>
          <a:p>
            <a:r>
              <a:rPr lang="en-GB" dirty="0"/>
              <a:t>Too many experiments are conducted</a:t>
            </a:r>
          </a:p>
          <a:p>
            <a:endParaRPr lang="en-GB" dirty="0"/>
          </a:p>
          <a:p>
            <a:r>
              <a:rPr lang="en-GB" dirty="0"/>
              <a:t>Remember the noise in real world measurements! We need STATISTICS </a:t>
            </a:r>
            <a:r>
              <a:rPr lang="en-GB" dirty="0">
                <a:sym typeface="Wingdings" pitchFamily="2" charset="2"/>
              </a:rPr>
              <a:t>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76047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B0-9AAD-BF49-894C-45B5062A4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BD13D-1DBB-6E41-97F5-9337CF5DA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Design a proper set of experiments for measurement. </a:t>
            </a:r>
          </a:p>
          <a:p>
            <a:r>
              <a:rPr lang="en-GB" dirty="0"/>
              <a:t>Estimate the contribution of each alternative to the performance. </a:t>
            </a:r>
          </a:p>
          <a:p>
            <a:r>
              <a:rPr lang="en-GB" dirty="0"/>
              <a:t>Check if the alternatives are significantly different.</a:t>
            </a:r>
          </a:p>
          <a:p>
            <a:r>
              <a:rPr lang="en-GB" dirty="0"/>
              <a:t>Isolate the measurement errors. </a:t>
            </a:r>
          </a:p>
          <a:p>
            <a:r>
              <a:rPr lang="en-GB" dirty="0"/>
              <a:t>Develop a model that best describes the data obtained. </a:t>
            </a:r>
          </a:p>
          <a:p>
            <a:r>
              <a:rPr lang="en-GB" dirty="0"/>
              <a:t>Check if the model is adequate.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99108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AE91-7A12-7C41-879D-F211DB0D7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D870B-1E11-7C4D-A1FB-13653EE96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Personal workstation design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Processor: AMD </a:t>
            </a:r>
            <a:r>
              <a:rPr lang="en-GB" dirty="0" err="1"/>
              <a:t>Ryzen</a:t>
            </a:r>
            <a:r>
              <a:rPr lang="en-GB" dirty="0"/>
              <a:t> 3,5,9 or Intel Core i5, i7, i9.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RAM size: 8G, 16GB, or 32GB bytes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Storage: 512GB, 1TB, 2TB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Workload: Gaming, managerial, or scientific.</a:t>
            </a:r>
          </a:p>
        </p:txBody>
      </p:sp>
    </p:spTree>
    <p:extLst>
      <p:ext uri="{BB962C8B-B14F-4D97-AF65-F5344CB8AC3E}">
        <p14:creationId xmlns:p14="http://schemas.microsoft.com/office/powerpoint/2010/main" val="262599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DCB53-0444-0B4A-95C4-F0AC0DD3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318DD-3DB9-6941-9F6B-2A48F5CBC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Response Variable</a:t>
            </a:r>
            <a:r>
              <a:rPr lang="en-GB" dirty="0"/>
              <a:t>: Outcome. E.g., throughput, response time </a:t>
            </a:r>
          </a:p>
          <a:p>
            <a:r>
              <a:rPr lang="en-GB" b="1" dirty="0"/>
              <a:t>Factors (predictors)</a:t>
            </a:r>
            <a:r>
              <a:rPr lang="en-GB" dirty="0"/>
              <a:t>: Variables that affect the response variable. E.g., CPU type, RAM size, etc... </a:t>
            </a:r>
          </a:p>
          <a:p>
            <a:r>
              <a:rPr lang="en-GB" b="1" dirty="0"/>
              <a:t>Levels (treatment)</a:t>
            </a:r>
            <a:r>
              <a:rPr lang="en-GB" dirty="0"/>
              <a:t>: The values that a factor can assume, E.g., RAM size has three levels: 8G, 16GB, or 32GB bytes </a:t>
            </a:r>
          </a:p>
          <a:p>
            <a:r>
              <a:rPr lang="en-GB" b="1" dirty="0"/>
              <a:t>Primary Factors</a:t>
            </a:r>
            <a:r>
              <a:rPr lang="en-GB" dirty="0"/>
              <a:t>: The factors whose effects need to be quantified. E.g., CPU type, RAM size only, etc…</a:t>
            </a:r>
          </a:p>
          <a:p>
            <a:r>
              <a:rPr lang="en-GB" b="1" dirty="0"/>
              <a:t>Secondary Factors: </a:t>
            </a:r>
            <a:r>
              <a:rPr lang="en-GB" dirty="0"/>
              <a:t>Factors whose impact need not be quantified. E.g., the workloads.</a:t>
            </a:r>
          </a:p>
          <a:p>
            <a:r>
              <a:rPr lang="en-GB" b="1" dirty="0"/>
              <a:t>Replication: </a:t>
            </a:r>
            <a:r>
              <a:rPr lang="en-GB" dirty="0"/>
              <a:t>Repetition of all or some experiments.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69769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F50B2-74B0-AB47-9308-3933B559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Experimental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EBFB-3418-E841-B8E8-34D293505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7" y="778287"/>
            <a:ext cx="8729134" cy="564832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number of experiments, the factor level and number of </a:t>
            </a:r>
            <a:r>
              <a:rPr lang="en-GB" b="1" dirty="0"/>
              <a:t>replications</a:t>
            </a:r>
            <a:r>
              <a:rPr lang="en-GB" dirty="0"/>
              <a:t> for each experiment. </a:t>
            </a:r>
          </a:p>
          <a:p>
            <a:r>
              <a:rPr lang="en-GB" dirty="0"/>
              <a:t>Simple Designs: Vary one factor at a time </a:t>
            </a:r>
          </a:p>
          <a:p>
            <a:endParaRPr lang="en-GB" dirty="0"/>
          </a:p>
          <a:p>
            <a:endParaRPr lang="en-GB" dirty="0"/>
          </a:p>
          <a:p>
            <a:pPr lvl="1"/>
            <a:r>
              <a:rPr lang="en-GB" dirty="0"/>
              <a:t>Not statistically efficient. </a:t>
            </a:r>
          </a:p>
          <a:p>
            <a:pPr lvl="1"/>
            <a:r>
              <a:rPr lang="en-GB" dirty="0"/>
              <a:t>Wrong conclusions if the factors have interaction. </a:t>
            </a:r>
          </a:p>
          <a:p>
            <a:r>
              <a:rPr lang="en-GB" dirty="0"/>
              <a:t>Full Factorial Design: All combinations</a:t>
            </a:r>
          </a:p>
          <a:p>
            <a:endParaRPr lang="en-GB" dirty="0"/>
          </a:p>
          <a:p>
            <a:endParaRPr lang="en-GB" dirty="0"/>
          </a:p>
          <a:p>
            <a:pPr lvl="1"/>
            <a:r>
              <a:rPr lang="en-GB" dirty="0"/>
              <a:t>Can find the effect of all factors.</a:t>
            </a:r>
          </a:p>
          <a:p>
            <a:pPr lvl="1"/>
            <a:r>
              <a:rPr lang="en-GB" dirty="0"/>
              <a:t>Too much time and money.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0474C7-2F89-C947-8399-311F7C83B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226" y="2238040"/>
            <a:ext cx="1908518" cy="9359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B7E1A6-B355-154F-8D6C-91BE304E5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690" y="4619960"/>
            <a:ext cx="881626" cy="99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C532-5070-AA44-B31F-25FE9A42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to choose the factors?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B51BB-54EA-7943-8164-1BE72B82E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Domain knowledge is needed to define the primary/secondary factors</a:t>
            </a:r>
          </a:p>
          <a:p>
            <a:r>
              <a:rPr lang="en-NO" dirty="0"/>
              <a:t>System limitations: controllable parameters, number of repetitions, etc…</a:t>
            </a:r>
          </a:p>
          <a:p>
            <a:endParaRPr lang="en-NO" dirty="0"/>
          </a:p>
          <a:p>
            <a:r>
              <a:rPr lang="en-NO" dirty="0"/>
              <a:t>Assume you want to measure the performance of a oprational 4G network, what factors can you control?</a:t>
            </a:r>
          </a:p>
        </p:txBody>
      </p:sp>
    </p:spTree>
    <p:extLst>
      <p:ext uri="{BB962C8B-B14F-4D97-AF65-F5344CB8AC3E}">
        <p14:creationId xmlns:p14="http://schemas.microsoft.com/office/powerpoint/2010/main" val="356136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33FA79-7A3A-0F42-ACB6-C3A25E094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Statistical Significance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91D4F-3E4D-6D45-81D3-129AE0B01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Dunn’s test</a:t>
            </a:r>
            <a:r>
              <a:rPr lang="en-GB" sz="2400" dirty="0"/>
              <a:t> is used to identify significant difference between the means of two or more distributions for a given confidence interval</a:t>
            </a:r>
            <a:endParaRPr lang="en-GB" sz="2400" b="1" i="1" dirty="0"/>
          </a:p>
          <a:p>
            <a:endParaRPr lang="en-GB" sz="2400" b="1" i="1" dirty="0"/>
          </a:p>
          <a:p>
            <a:r>
              <a:rPr lang="en-GB" sz="2400" b="1" i="1" dirty="0"/>
              <a:t>Null Hypothesis:</a:t>
            </a:r>
            <a:r>
              <a:rPr lang="en-GB" sz="2400" dirty="0"/>
              <a:t> There is no significant difference between the two distributions</a:t>
            </a:r>
          </a:p>
          <a:p>
            <a:r>
              <a:rPr lang="en-GB" sz="2400" b="1" i="1" dirty="0"/>
              <a:t>Alternative Hypothesis:</a:t>
            </a:r>
            <a:r>
              <a:rPr lang="en-GB" sz="2400" dirty="0"/>
              <a:t> There is significant difference between the two distributions.</a:t>
            </a:r>
          </a:p>
          <a:p>
            <a:endParaRPr lang="en-GB" sz="2400" dirty="0"/>
          </a:p>
          <a:p>
            <a:r>
              <a:rPr lang="en-GB" sz="2400" dirty="0"/>
              <a:t>If the p-value is less than a specified significance level (</a:t>
            </a:r>
            <a:r>
              <a:rPr lang="el-GR" sz="2400" dirty="0"/>
              <a:t>α) (</a:t>
            </a:r>
            <a:r>
              <a:rPr lang="en-GB" sz="2400" dirty="0"/>
              <a:t>usually 0.05, 0.01 or 0.001), you can declare the difference to be statistically significant and reject the test's null hypothesis.</a:t>
            </a:r>
          </a:p>
          <a:p>
            <a:endParaRPr lang="en-GB" sz="2400" dirty="0"/>
          </a:p>
          <a:p>
            <a:r>
              <a:rPr lang="en-GB" sz="2400" dirty="0"/>
              <a:t>The lower the p-value, the more significant the difference is!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NO" sz="2400" dirty="0"/>
          </a:p>
        </p:txBody>
      </p:sp>
    </p:spTree>
    <p:extLst>
      <p:ext uri="{BB962C8B-B14F-4D97-AF65-F5344CB8AC3E}">
        <p14:creationId xmlns:p14="http://schemas.microsoft.com/office/powerpoint/2010/main" val="172879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32992-CBA6-C24A-8C5C-0328D2BD0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Modelling: Simple 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E0358-5DFA-4C4E-AC2E-E5AFBE416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Regression Model: Predict a response for a given set of predictor variables. </a:t>
            </a:r>
          </a:p>
          <a:p>
            <a:r>
              <a:rPr lang="en-GB" dirty="0"/>
              <a:t>Response Variable: Estimated variable </a:t>
            </a:r>
          </a:p>
          <a:p>
            <a:r>
              <a:rPr lang="en-GB" dirty="0"/>
              <a:t>Predictor Variables: Variables used to predict the response. predictors or factors </a:t>
            </a:r>
          </a:p>
          <a:p>
            <a:r>
              <a:rPr lang="en-GB" dirty="0"/>
              <a:t>Linear Regression Models: Response is a linear function of predictors. </a:t>
            </a:r>
          </a:p>
          <a:p>
            <a:r>
              <a:rPr lang="en-GB" dirty="0"/>
              <a:t>Simple Linear Regression Models: Only one predictor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17321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481E-3BB1-144E-A668-1FA00AED9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What is a good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151B-5801-0A40-9E7B-2C38189D8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Check visiually first how your data looks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5338F8-8BEF-5A42-ABEE-25956B814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50" y="2127250"/>
            <a:ext cx="58801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29282"/>
      </p:ext>
    </p:extLst>
  </p:cSld>
  <p:clrMapOvr>
    <a:masterClrMapping/>
  </p:clrMapOvr>
</p:sld>
</file>

<file path=ppt/theme/theme1.xml><?xml version="1.0" encoding="utf-8"?>
<a:theme xmlns:a="http://schemas.openxmlformats.org/drawingml/2006/main" name="OS-intro">
  <a:themeElements>
    <a:clrScheme name="OS-intr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S-intr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85000"/>
          <a:buFont typeface="Wingdings" pitchFamily="-96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85000"/>
          <a:buFont typeface="Wingdings" pitchFamily="-96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96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800" dirty="0" smtClean="0">
            <a:latin typeface="Eurostile" panose="020B0504020202050204" pitchFamily="34" charset="77"/>
          </a:defRPr>
        </a:defPPr>
      </a:lstStyle>
    </a:txDef>
  </a:objectDefaults>
  <a:extraClrSchemeLst>
    <a:extraClrScheme>
      <a:clrScheme name="OS-intr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intr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intr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intr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intr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intr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HD:Users:griff:SVN:nd:papers:MiSMoSS:slides:courses:INF1060:H07:OS-intro.ppt</Template>
  <TotalTime>55227</TotalTime>
  <Words>568</Words>
  <Application>Microsoft Macintosh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Chalkduster</vt:lpstr>
      <vt:lpstr>Eurostile</vt:lpstr>
      <vt:lpstr>Helvetica</vt:lpstr>
      <vt:lpstr>Tahoma</vt:lpstr>
      <vt:lpstr>Wingdings</vt:lpstr>
      <vt:lpstr>OS-intro</vt:lpstr>
      <vt:lpstr>Experimental Design and Analysis</vt:lpstr>
      <vt:lpstr>How to</vt:lpstr>
      <vt:lpstr>Example</vt:lpstr>
      <vt:lpstr>Terminology</vt:lpstr>
      <vt:lpstr>Experimental Design </vt:lpstr>
      <vt:lpstr>How to choose the factors?</vt:lpstr>
      <vt:lpstr>Statistical Significance</vt:lpstr>
      <vt:lpstr>Modelling: Simple Linear Regression</vt:lpstr>
      <vt:lpstr>What is a good model?</vt:lpstr>
      <vt:lpstr>A simple good model</vt:lpstr>
      <vt:lpstr>Minimizing the error</vt:lpstr>
      <vt:lpstr>Common Mistakes in Experimentation</vt:lpstr>
    </vt:vector>
  </TitlesOfParts>
  <Company>ifi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paalh</dc:creator>
  <cp:lastModifiedBy>Ozgu Alay</cp:lastModifiedBy>
  <cp:revision>2162</cp:revision>
  <cp:lastPrinted>2019-08-20T13:06:12Z</cp:lastPrinted>
  <dcterms:created xsi:type="dcterms:W3CDTF">2010-09-03T09:30:25Z</dcterms:created>
  <dcterms:modified xsi:type="dcterms:W3CDTF">2020-09-29T08:49:00Z</dcterms:modified>
</cp:coreProperties>
</file>