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76"/>
  </p:notesMasterIdLst>
  <p:handoutMasterIdLst>
    <p:handoutMasterId r:id="rId77"/>
  </p:handoutMasterIdLst>
  <p:sldIdLst>
    <p:sldId id="408" r:id="rId2"/>
    <p:sldId id="579" r:id="rId3"/>
    <p:sldId id="580" r:id="rId4"/>
    <p:sldId id="537" r:id="rId5"/>
    <p:sldId id="546" r:id="rId6"/>
    <p:sldId id="547" r:id="rId7"/>
    <p:sldId id="548" r:id="rId8"/>
    <p:sldId id="549" r:id="rId9"/>
    <p:sldId id="550" r:id="rId10"/>
    <p:sldId id="551" r:id="rId11"/>
    <p:sldId id="552" r:id="rId12"/>
    <p:sldId id="553" r:id="rId13"/>
    <p:sldId id="554" r:id="rId14"/>
    <p:sldId id="1060" r:id="rId15"/>
    <p:sldId id="555" r:id="rId16"/>
    <p:sldId id="556" r:id="rId17"/>
    <p:sldId id="557" r:id="rId18"/>
    <p:sldId id="558" r:id="rId19"/>
    <p:sldId id="1072" r:id="rId20"/>
    <p:sldId id="418" r:id="rId21"/>
    <p:sldId id="425" r:id="rId22"/>
    <p:sldId id="1073" r:id="rId23"/>
    <p:sldId id="1091" r:id="rId24"/>
    <p:sldId id="1074" r:id="rId25"/>
    <p:sldId id="429" r:id="rId26"/>
    <p:sldId id="430" r:id="rId27"/>
    <p:sldId id="442" r:id="rId28"/>
    <p:sldId id="545" r:id="rId29"/>
    <p:sldId id="1078" r:id="rId30"/>
    <p:sldId id="452" r:id="rId31"/>
    <p:sldId id="458" r:id="rId32"/>
    <p:sldId id="459" r:id="rId33"/>
    <p:sldId id="460" r:id="rId34"/>
    <p:sldId id="463" r:id="rId35"/>
    <p:sldId id="465" r:id="rId36"/>
    <p:sldId id="1081" r:id="rId37"/>
    <p:sldId id="1058" r:id="rId38"/>
    <p:sldId id="559" r:id="rId39"/>
    <p:sldId id="560" r:id="rId40"/>
    <p:sldId id="561" r:id="rId41"/>
    <p:sldId id="1057" r:id="rId42"/>
    <p:sldId id="1059" r:id="rId43"/>
    <p:sldId id="1047" r:id="rId44"/>
    <p:sldId id="975" r:id="rId45"/>
    <p:sldId id="1056" r:id="rId46"/>
    <p:sldId id="1054" r:id="rId47"/>
    <p:sldId id="1093" r:id="rId48"/>
    <p:sldId id="1094" r:id="rId49"/>
    <p:sldId id="1048" r:id="rId50"/>
    <p:sldId id="1050" r:id="rId51"/>
    <p:sldId id="1046" r:id="rId52"/>
    <p:sldId id="653" r:id="rId53"/>
    <p:sldId id="909" r:id="rId54"/>
    <p:sldId id="1051" r:id="rId55"/>
    <p:sldId id="992" r:id="rId56"/>
    <p:sldId id="1045" r:id="rId57"/>
    <p:sldId id="680" r:id="rId58"/>
    <p:sldId id="682" r:id="rId59"/>
    <p:sldId id="311" r:id="rId60"/>
    <p:sldId id="1052" r:id="rId61"/>
    <p:sldId id="1092" r:id="rId62"/>
    <p:sldId id="1083" r:id="rId63"/>
    <p:sldId id="273" r:id="rId64"/>
    <p:sldId id="1084" r:id="rId65"/>
    <p:sldId id="1085" r:id="rId66"/>
    <p:sldId id="1086" r:id="rId67"/>
    <p:sldId id="1088" r:id="rId68"/>
    <p:sldId id="683" r:id="rId69"/>
    <p:sldId id="681" r:id="rId70"/>
    <p:sldId id="658" r:id="rId71"/>
    <p:sldId id="676" r:id="rId72"/>
    <p:sldId id="1066" r:id="rId73"/>
    <p:sldId id="582" r:id="rId74"/>
    <p:sldId id="583" r:id="rId75"/>
  </p:sldIdLst>
  <p:sldSz cx="9144000" cy="6858000" type="screen4x3"/>
  <p:notesSz cx="6845300" cy="9131300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lr>
        <a:schemeClr val="folHlink"/>
      </a:buClr>
      <a:buSzPct val="85000"/>
      <a:buFont typeface="Wingdings" charset="0"/>
      <a:defRPr sz="1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1pPr>
    <a:lvl2pPr marL="457200" algn="l" rtl="0" fontAlgn="base">
      <a:spcBef>
        <a:spcPct val="20000"/>
      </a:spcBef>
      <a:spcAft>
        <a:spcPct val="0"/>
      </a:spcAft>
      <a:buClr>
        <a:schemeClr val="folHlink"/>
      </a:buClr>
      <a:buSzPct val="85000"/>
      <a:buFont typeface="Wingdings" charset="0"/>
      <a:defRPr sz="1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2pPr>
    <a:lvl3pPr marL="914400" algn="l" rtl="0" fontAlgn="base">
      <a:spcBef>
        <a:spcPct val="20000"/>
      </a:spcBef>
      <a:spcAft>
        <a:spcPct val="0"/>
      </a:spcAft>
      <a:buClr>
        <a:schemeClr val="folHlink"/>
      </a:buClr>
      <a:buSzPct val="85000"/>
      <a:buFont typeface="Wingdings" charset="0"/>
      <a:defRPr sz="1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20000"/>
      </a:spcBef>
      <a:spcAft>
        <a:spcPct val="0"/>
      </a:spcAft>
      <a:buClr>
        <a:schemeClr val="folHlink"/>
      </a:buClr>
      <a:buSzPct val="85000"/>
      <a:buFont typeface="Wingdings" charset="0"/>
      <a:defRPr sz="1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20000"/>
      </a:spcBef>
      <a:spcAft>
        <a:spcPct val="0"/>
      </a:spcAft>
      <a:buClr>
        <a:schemeClr val="folHlink"/>
      </a:buClr>
      <a:buSzPct val="85000"/>
      <a:buFont typeface="Wingdings" charset="0"/>
      <a:defRPr sz="1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497589D2-EBB7-FC4F-B278-795B02004131}">
          <p14:sldIdLst>
            <p14:sldId id="408"/>
            <p14:sldId id="579"/>
            <p14:sldId id="580"/>
            <p14:sldId id="537"/>
            <p14:sldId id="546"/>
            <p14:sldId id="547"/>
            <p14:sldId id="548"/>
            <p14:sldId id="549"/>
            <p14:sldId id="550"/>
            <p14:sldId id="551"/>
            <p14:sldId id="552"/>
            <p14:sldId id="553"/>
            <p14:sldId id="554"/>
          </p14:sldIdLst>
        </p14:section>
        <p14:section name="Key skills needed" id="{3CE61372-32B3-0742-8BD8-B0719AFBC166}">
          <p14:sldIdLst>
            <p14:sldId id="1060"/>
            <p14:sldId id="555"/>
            <p14:sldId id="556"/>
            <p14:sldId id="557"/>
            <p14:sldId id="558"/>
            <p14:sldId id="1072"/>
            <p14:sldId id="418"/>
            <p14:sldId id="425"/>
            <p14:sldId id="1073"/>
            <p14:sldId id="1091"/>
            <p14:sldId id="1074"/>
            <p14:sldId id="429"/>
            <p14:sldId id="430"/>
            <p14:sldId id="442"/>
            <p14:sldId id="545"/>
            <p14:sldId id="1078"/>
            <p14:sldId id="452"/>
            <p14:sldId id="458"/>
            <p14:sldId id="459"/>
            <p14:sldId id="460"/>
            <p14:sldId id="463"/>
            <p14:sldId id="465"/>
            <p14:sldId id="1081"/>
          </p14:sldIdLst>
        </p14:section>
        <p14:section name="Eval is an art" id="{87E0BD80-6D26-E048-84E6-975F6C3D2334}">
          <p14:sldIdLst>
            <p14:sldId id="1058"/>
            <p14:sldId id="559"/>
            <p14:sldId id="560"/>
            <p14:sldId id="561"/>
            <p14:sldId id="1057"/>
          </p14:sldIdLst>
        </p14:section>
        <p14:section name="Artful examples" id="{5B50AED2-6488-8F47-B571-9A3512AC2FB9}">
          <p14:sldIdLst>
            <p14:sldId id="1059"/>
            <p14:sldId id="1047"/>
            <p14:sldId id="975"/>
            <p14:sldId id="1056"/>
            <p14:sldId id="1054"/>
            <p14:sldId id="1093"/>
            <p14:sldId id="1094"/>
            <p14:sldId id="1048"/>
            <p14:sldId id="1050"/>
            <p14:sldId id="1046"/>
            <p14:sldId id="653"/>
            <p14:sldId id="909"/>
            <p14:sldId id="1051"/>
            <p14:sldId id="992"/>
            <p14:sldId id="1045"/>
            <p14:sldId id="680"/>
            <p14:sldId id="682"/>
            <p14:sldId id="311"/>
            <p14:sldId id="1052"/>
            <p14:sldId id="1092"/>
            <p14:sldId id="1083"/>
            <p14:sldId id="273"/>
            <p14:sldId id="1084"/>
            <p14:sldId id="1085"/>
            <p14:sldId id="1086"/>
            <p14:sldId id="1088"/>
            <p14:sldId id="683"/>
            <p14:sldId id="681"/>
            <p14:sldId id="658"/>
            <p14:sldId id="676"/>
          </p14:sldIdLst>
        </p14:section>
        <p14:section name="Projects" id="{C2F35C4A-F2FE-1C40-88B8-DA67CF02C9E3}">
          <p14:sldIdLst>
            <p14:sldId id="1066"/>
            <p14:sldId id="582"/>
            <p14:sldId id="5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DDDD"/>
    <a:srgbClr val="3399FF"/>
    <a:srgbClr val="0066FF"/>
    <a:srgbClr val="CCECFF"/>
    <a:srgbClr val="66CCFF"/>
    <a:srgbClr val="C0C0C0"/>
    <a:srgbClr val="DDDDDD"/>
    <a:srgbClr val="3366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5016"/>
    <p:restoredTop sz="86871"/>
  </p:normalViewPr>
  <p:slideViewPr>
    <p:cSldViewPr snapToGrid="0">
      <p:cViewPr varScale="1">
        <p:scale>
          <a:sx n="110" d="100"/>
          <a:sy n="110" d="100"/>
        </p:scale>
        <p:origin x="162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2648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43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3863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53" tIns="46026" rIns="92053" bIns="46026" numCol="1" anchor="t" anchorCtr="0" compatLnSpc="1">
            <a:prstTxWarp prst="textNoShape">
              <a:avLst/>
            </a:prstTxWarp>
          </a:bodyPr>
          <a:lstStyle>
            <a:lvl1pPr defTabSz="920750">
              <a:spcBef>
                <a:spcPct val="0"/>
              </a:spcBef>
              <a:buClrTx/>
              <a:buSzTx/>
              <a:buFontTx/>
              <a:buNone/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79850" y="0"/>
            <a:ext cx="2963863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53" tIns="46026" rIns="92053" bIns="46026" numCol="1" anchor="t" anchorCtr="0" compatLnSpc="1">
            <a:prstTxWarp prst="textNoShape">
              <a:avLst/>
            </a:prstTxWarp>
          </a:bodyPr>
          <a:lstStyle>
            <a:lvl1pPr algn="r" defTabSz="920750">
              <a:spcBef>
                <a:spcPct val="0"/>
              </a:spcBef>
              <a:buClrTx/>
              <a:buSzTx/>
              <a:buFontTx/>
              <a:buNone/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6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74100"/>
            <a:ext cx="2963863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53" tIns="46026" rIns="92053" bIns="46026" numCol="1" anchor="b" anchorCtr="0" compatLnSpc="1">
            <a:prstTxWarp prst="textNoShape">
              <a:avLst/>
            </a:prstTxWarp>
          </a:bodyPr>
          <a:lstStyle>
            <a:lvl1pPr defTabSz="920750">
              <a:spcBef>
                <a:spcPct val="0"/>
              </a:spcBef>
              <a:buClrTx/>
              <a:buSzTx/>
              <a:buFontTx/>
              <a:buNone/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6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79850" y="8674100"/>
            <a:ext cx="2963863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53" tIns="46026" rIns="92053" bIns="46026" numCol="1" anchor="b" anchorCtr="0" compatLnSpc="1">
            <a:prstTxWarp prst="textNoShape">
              <a:avLst/>
            </a:prstTxWarp>
          </a:bodyPr>
          <a:lstStyle>
            <a:lvl1pPr algn="r" defTabSz="920750">
              <a:spcBef>
                <a:spcPct val="0"/>
              </a:spcBef>
              <a:buClrTx/>
              <a:buSzTx/>
              <a:buFontTx/>
              <a:buNone/>
              <a:defRPr sz="1200">
                <a:latin typeface="Arial" charset="0"/>
              </a:defRPr>
            </a:lvl1pPr>
          </a:lstStyle>
          <a:p>
            <a:pPr>
              <a:defRPr/>
            </a:pPr>
            <a:fld id="{D957827C-F64E-8F42-B342-7D14DA7599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234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3863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53" tIns="46026" rIns="92053" bIns="46026" numCol="1" anchor="t" anchorCtr="0" compatLnSpc="1">
            <a:prstTxWarp prst="textNoShape">
              <a:avLst/>
            </a:prstTxWarp>
          </a:bodyPr>
          <a:lstStyle>
            <a:lvl1pPr defTabSz="920750">
              <a:spcBef>
                <a:spcPct val="0"/>
              </a:spcBef>
              <a:buClrTx/>
              <a:buSzTx/>
              <a:buFontTx/>
              <a:buNone/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7763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79850" y="0"/>
            <a:ext cx="2963863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53" tIns="46026" rIns="92053" bIns="46026" numCol="1" anchor="t" anchorCtr="0" compatLnSpc="1">
            <a:prstTxWarp prst="textNoShape">
              <a:avLst/>
            </a:prstTxWarp>
          </a:bodyPr>
          <a:lstStyle>
            <a:lvl1pPr algn="r" defTabSz="920750">
              <a:spcBef>
                <a:spcPct val="0"/>
              </a:spcBef>
              <a:buClrTx/>
              <a:buSzTx/>
              <a:buFontTx/>
              <a:buNone/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9825" y="685800"/>
            <a:ext cx="4565650" cy="34242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7765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4213" y="4337050"/>
            <a:ext cx="547687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53" tIns="46026" rIns="92053" bIns="460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7766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74100"/>
            <a:ext cx="2963863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53" tIns="46026" rIns="92053" bIns="46026" numCol="1" anchor="b" anchorCtr="0" compatLnSpc="1">
            <a:prstTxWarp prst="textNoShape">
              <a:avLst/>
            </a:prstTxWarp>
          </a:bodyPr>
          <a:lstStyle>
            <a:lvl1pPr defTabSz="920750">
              <a:spcBef>
                <a:spcPct val="0"/>
              </a:spcBef>
              <a:buClrTx/>
              <a:buSzTx/>
              <a:buFontTx/>
              <a:buNone/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7767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79850" y="8674100"/>
            <a:ext cx="2963863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53" tIns="46026" rIns="92053" bIns="46026" numCol="1" anchor="b" anchorCtr="0" compatLnSpc="1">
            <a:prstTxWarp prst="textNoShape">
              <a:avLst/>
            </a:prstTxWarp>
          </a:bodyPr>
          <a:lstStyle>
            <a:lvl1pPr algn="r" defTabSz="920750">
              <a:spcBef>
                <a:spcPct val="0"/>
              </a:spcBef>
              <a:buClrTx/>
              <a:buSzTx/>
              <a:buFontTx/>
              <a:buNone/>
              <a:defRPr sz="1200">
                <a:latin typeface="Arial" charset="0"/>
              </a:defRPr>
            </a:lvl1pPr>
          </a:lstStyle>
          <a:p>
            <a:pPr>
              <a:defRPr/>
            </a:pPr>
            <a:fld id="{F74C0F5E-8D6E-CD41-9FD1-AF5C4C58AB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0961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defTabSz="920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defTabSz="920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defTabSz="920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defTabSz="920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defTabSz="920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charset="0"/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defTabSz="920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charset="0"/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defTabSz="920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charset="0"/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defTabSz="920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charset="0"/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D65CCA3F-EDDD-6B49-B2B2-1E18A4AD1111}" type="slidenum">
              <a:rPr lang="en-US" sz="1200">
                <a:latin typeface="Arial" charset="0"/>
              </a:rPr>
              <a:pPr eaLnBrk="1" hangingPunct="1"/>
              <a:t>1</a:t>
            </a:fld>
            <a:endParaRPr lang="en-US" sz="1200" dirty="0">
              <a:latin typeface="Arial" charset="0"/>
            </a:endParaRPr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9464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</a:t>
            </a:r>
            <a:r>
              <a:rPr lang="en-US" baseline="0" dirty="0"/>
              <a:t> is hard to find the real mean of the data (population mean), requires infinitely many experiments, we rather get samples and derive statistics.</a:t>
            </a:r>
          </a:p>
          <a:p>
            <a:r>
              <a:rPr lang="en-US" baseline="0" dirty="0"/>
              <a:t>Each sample mean is an estimate of the population mean.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185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874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defTabSz="920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defTabSz="920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defTabSz="920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defTabSz="920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defTabSz="920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charset="0"/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defTabSz="920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charset="0"/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defTabSz="920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charset="0"/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defTabSz="920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charset="0"/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D65CCA3F-EDDD-6B49-B2B2-1E18A4AD1111}" type="slidenum">
              <a:rPr lang="en-US" sz="1200">
                <a:latin typeface="Arial" charset="0"/>
              </a:rPr>
              <a:pPr eaLnBrk="1" hangingPunct="1"/>
              <a:t>37</a:t>
            </a:fld>
            <a:endParaRPr lang="en-US" sz="1200" dirty="0">
              <a:latin typeface="Arial" charset="0"/>
            </a:endParaRPr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895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defTabSz="920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defTabSz="920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defTabSz="920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defTabSz="920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defTabSz="920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charset="0"/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defTabSz="920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charset="0"/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defTabSz="920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charset="0"/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defTabSz="920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charset="0"/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D65CCA3F-EDDD-6B49-B2B2-1E18A4AD1111}" type="slidenum">
              <a:rPr lang="en-US" sz="1200">
                <a:latin typeface="Arial" charset="0"/>
              </a:rPr>
              <a:pPr eaLnBrk="1" hangingPunct="1"/>
              <a:t>42</a:t>
            </a:fld>
            <a:endParaRPr lang="en-US" sz="1200" dirty="0">
              <a:latin typeface="Arial" charset="0"/>
            </a:endParaRPr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411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50" b="0" dirty="0">
                <a:solidFill>
                  <a:srgbClr val="595959"/>
                </a:solidFill>
              </a:rPr>
              <a:t>Used in:</a:t>
            </a:r>
          </a:p>
          <a:p>
            <a:r>
              <a:rPr lang="en-US" sz="1200" b="0" dirty="0">
                <a:solidFill>
                  <a:srgbClr val="595959"/>
                </a:solidFill>
              </a:rPr>
              <a:t>“Implementation and user-centric comparison of a novel adaptation logic for DASH with SVC”,</a:t>
            </a:r>
          </a:p>
          <a:p>
            <a:r>
              <a:rPr lang="en-US" sz="1200" b="0" dirty="0" err="1">
                <a:solidFill>
                  <a:srgbClr val="595959"/>
                </a:solidFill>
              </a:rPr>
              <a:t>Sieber</a:t>
            </a:r>
            <a:r>
              <a:rPr lang="en-US" sz="1200" b="0" dirty="0">
                <a:solidFill>
                  <a:srgbClr val="595959"/>
                </a:solidFill>
              </a:rPr>
              <a:t>, C., </a:t>
            </a:r>
            <a:r>
              <a:rPr lang="en-US" sz="1200" b="0" dirty="0" err="1">
                <a:solidFill>
                  <a:srgbClr val="595959"/>
                </a:solidFill>
              </a:rPr>
              <a:t>Hossfeld</a:t>
            </a:r>
            <a:r>
              <a:rPr lang="en-US" sz="1200" b="0" dirty="0">
                <a:solidFill>
                  <a:srgbClr val="595959"/>
                </a:solidFill>
              </a:rPr>
              <a:t>, T., </a:t>
            </a:r>
            <a:r>
              <a:rPr lang="en-US" sz="1200" b="0" dirty="0" err="1">
                <a:solidFill>
                  <a:srgbClr val="595959"/>
                </a:solidFill>
              </a:rPr>
              <a:t>Zinner</a:t>
            </a:r>
            <a:r>
              <a:rPr lang="en-US" sz="1200" b="0" dirty="0">
                <a:solidFill>
                  <a:srgbClr val="595959"/>
                </a:solidFill>
              </a:rPr>
              <a:t>, T., Tran-Gia, P., &amp; </a:t>
            </a:r>
            <a:r>
              <a:rPr lang="en-US" sz="1200" b="0" dirty="0" err="1">
                <a:solidFill>
                  <a:srgbClr val="595959"/>
                </a:solidFill>
              </a:rPr>
              <a:t>Timmerer</a:t>
            </a:r>
            <a:r>
              <a:rPr lang="en-US" sz="1200" b="0" dirty="0">
                <a:solidFill>
                  <a:srgbClr val="595959"/>
                </a:solidFill>
              </a:rPr>
              <a:t>, C, </a:t>
            </a:r>
            <a:r>
              <a:rPr lang="en-US" sz="1200" b="0" i="1" dirty="0">
                <a:solidFill>
                  <a:srgbClr val="595959"/>
                </a:solidFill>
              </a:rPr>
              <a:t>Workshops of IFIP Symposium on Integrated Network Management (IM 2013), pp. 1318-1323, 2013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C51EF-EA0D-E044-916E-09386CD9D834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1700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50" b="0" dirty="0">
                <a:solidFill>
                  <a:srgbClr val="595959"/>
                </a:solidFill>
              </a:rPr>
              <a:t>Used in:</a:t>
            </a:r>
          </a:p>
          <a:p>
            <a:r>
              <a:rPr lang="en-US" sz="1200" b="0" dirty="0">
                <a:solidFill>
                  <a:srgbClr val="595959"/>
                </a:solidFill>
              </a:rPr>
              <a:t>“Measuring the quality of experience of HTTP video streaming”,</a:t>
            </a:r>
          </a:p>
          <a:p>
            <a:r>
              <a:rPr lang="da-DK" sz="1200" b="0" dirty="0">
                <a:solidFill>
                  <a:srgbClr val="595959"/>
                </a:solidFill>
              </a:rPr>
              <a:t>Mok, R. K. P., Chan, E. W. W., &amp; Chang, R. K. C.</a:t>
            </a:r>
            <a:r>
              <a:rPr lang="en-US" sz="1200" b="0" dirty="0">
                <a:solidFill>
                  <a:srgbClr val="595959"/>
                </a:solidFill>
              </a:rPr>
              <a:t>, </a:t>
            </a:r>
            <a:r>
              <a:rPr lang="en-US" sz="1200" b="0" i="1" dirty="0">
                <a:solidFill>
                  <a:srgbClr val="595959"/>
                </a:solidFill>
              </a:rPr>
              <a:t>Workshops of IFIP Symposium on Integrated Network Management (IM 2011), pp. 485-492, 2011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C51EF-EA0D-E044-916E-09386CD9D834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822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50" b="0" dirty="0">
                <a:solidFill>
                  <a:srgbClr val="595959"/>
                </a:solidFill>
              </a:rPr>
              <a:t>Used in:</a:t>
            </a:r>
          </a:p>
          <a:p>
            <a:r>
              <a:rPr lang="en-US" sz="1200" b="0" dirty="0">
                <a:solidFill>
                  <a:srgbClr val="595959"/>
                </a:solidFill>
              </a:rPr>
              <a:t>“Measuring the quality of experience of HTTP video streaming”,</a:t>
            </a:r>
          </a:p>
          <a:p>
            <a:r>
              <a:rPr lang="da-DK" sz="1200" b="0" dirty="0">
                <a:solidFill>
                  <a:srgbClr val="595959"/>
                </a:solidFill>
              </a:rPr>
              <a:t>Mok, R. K. P., Chan, E. W. W., &amp; Chang, R. K. C.</a:t>
            </a:r>
            <a:r>
              <a:rPr lang="en-US" sz="1200" b="0" dirty="0">
                <a:solidFill>
                  <a:srgbClr val="595959"/>
                </a:solidFill>
              </a:rPr>
              <a:t>, </a:t>
            </a:r>
            <a:r>
              <a:rPr lang="en-US" sz="1200" b="0" i="1" dirty="0">
                <a:solidFill>
                  <a:srgbClr val="595959"/>
                </a:solidFill>
              </a:rPr>
              <a:t>Workshops of IFIP Symposium on Integrated Network Management (IM 2011), pp. 485-492, 2011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C51EF-EA0D-E044-916E-09386CD9D834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8272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6" name="Shape 2386"/>
          <p:cNvSpPr>
            <a:spLocks noGrp="1" noRot="1" noChangeAspect="1"/>
          </p:cNvSpPr>
          <p:nvPr>
            <p:ph type="sldImg" idx="2"/>
          </p:nvPr>
        </p:nvSpPr>
        <p:spPr>
          <a:xfrm>
            <a:off x="1139825" y="684213"/>
            <a:ext cx="4565650" cy="34242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7" name="Shape 2387"/>
          <p:cNvSpPr txBox="1">
            <a:spLocks noGrp="1"/>
          </p:cNvSpPr>
          <p:nvPr>
            <p:ph type="body" idx="1"/>
          </p:nvPr>
        </p:nvSpPr>
        <p:spPr>
          <a:xfrm>
            <a:off x="684530" y="4337368"/>
            <a:ext cx="5476240" cy="4109085"/>
          </a:xfrm>
          <a:prstGeom prst="rect">
            <a:avLst/>
          </a:prstGeom>
        </p:spPr>
        <p:txBody>
          <a:bodyPr lIns="91279" tIns="91279" rIns="91279" bIns="91279" anchor="t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71903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1761" indent="-285293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1171" indent="-228234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597640" indent="-228234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4108" indent="-228234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0577" indent="-22823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67045" indent="-22823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3514" indent="-22823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79982" indent="-22823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232F6EEB-41E2-9048-B7FB-262FA4940128}" type="slidenum">
              <a:rPr lang="nn-NO" sz="1200">
                <a:latin typeface="Times New Roman" charset="0"/>
              </a:rPr>
              <a:pPr eaLnBrk="1" hangingPunct="1"/>
              <a:t>57</a:t>
            </a:fld>
            <a:endParaRPr lang="nn-NO" sz="1200">
              <a:latin typeface="Times New Roman" charset="0"/>
            </a:endParaRPr>
          </a:p>
        </p:txBody>
      </p:sp>
      <p:sp>
        <p:nvSpPr>
          <p:cNvPr id="34819" name="Text Box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2707" y="4337368"/>
            <a:ext cx="5019887" cy="402030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8085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1761" indent="-285293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1171" indent="-228234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597640" indent="-228234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4108" indent="-228234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0577" indent="-22823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67045" indent="-22823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3514" indent="-22823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79982" indent="-22823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232F6EEB-41E2-9048-B7FB-262FA4940128}" type="slidenum">
              <a:rPr lang="nn-NO" sz="1200">
                <a:latin typeface="Times New Roman" charset="0"/>
              </a:rPr>
              <a:pPr eaLnBrk="1" hangingPunct="1"/>
              <a:t>58</a:t>
            </a:fld>
            <a:endParaRPr lang="nn-NO" sz="1200">
              <a:latin typeface="Times New Roman" charset="0"/>
            </a:endParaRPr>
          </a:p>
        </p:txBody>
      </p:sp>
      <p:sp>
        <p:nvSpPr>
          <p:cNvPr id="34819" name="Text Box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2707" y="4337368"/>
            <a:ext cx="5019887" cy="402030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798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defTabSz="920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defTabSz="920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defTabSz="920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defTabSz="920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defTabSz="920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charset="0"/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defTabSz="920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charset="0"/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defTabSz="920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charset="0"/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defTabSz="920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charset="0"/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CD9DEF72-3840-0A4C-9513-F0FBC47D06D8}" type="slidenum">
              <a:rPr lang="en-US" sz="1200">
                <a:latin typeface="Arial" charset="0"/>
              </a:rPr>
              <a:pPr eaLnBrk="1" hangingPunct="1"/>
              <a:t>4</a:t>
            </a:fld>
            <a:endParaRPr lang="en-US" sz="1200" dirty="0">
              <a:latin typeface="Arial" charset="0"/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nb-NO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8175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 algn="r"/>
            <a:fld id="{E62BA530-2FEF-4E86-9380-F9C4BC3C3026}" type="slidenum">
              <a:rPr lang="en-GB" sz="1200">
                <a:solidFill>
                  <a:prstClr val="black"/>
                </a:solidFill>
                <a:latin typeface="Times New Roman"/>
              </a:rPr>
              <a:pPr algn="r"/>
              <a:t>59</a:t>
            </a:fld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21912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defTabSz="920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defTabSz="920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defTabSz="920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defTabSz="920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defTabSz="920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charset="0"/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defTabSz="920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charset="0"/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defTabSz="920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charset="0"/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defTabSz="920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charset="0"/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D65CCA3F-EDDD-6B49-B2B2-1E18A4AD1111}" type="slidenum">
              <a:rPr lang="en-US" sz="1200">
                <a:latin typeface="Arial" charset="0"/>
              </a:rPr>
              <a:pPr eaLnBrk="1" hangingPunct="1"/>
              <a:t>72</a:t>
            </a:fld>
            <a:endParaRPr lang="en-US" sz="1200" dirty="0">
              <a:latin typeface="Arial" charset="0"/>
            </a:endParaRPr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022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defTabSz="920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defTabSz="920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defTabSz="920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defTabSz="920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defTabSz="920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charset="0"/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defTabSz="920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charset="0"/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defTabSz="920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charset="0"/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defTabSz="920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charset="0"/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CD9DEF72-3840-0A4C-9513-F0FBC47D06D8}" type="slidenum">
              <a:rPr lang="en-US" sz="1200">
                <a:latin typeface="Arial" charset="0"/>
              </a:rPr>
              <a:pPr eaLnBrk="1" hangingPunct="1"/>
              <a:t>5</a:t>
            </a:fld>
            <a:endParaRPr lang="en-US" sz="1200" dirty="0">
              <a:latin typeface="Arial" charset="0"/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nb-NO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208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defTabSz="920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defTabSz="920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defTabSz="920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defTabSz="920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defTabSz="920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charset="0"/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defTabSz="920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charset="0"/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defTabSz="920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charset="0"/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defTabSz="920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charset="0"/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CD9DEF72-3840-0A4C-9513-F0FBC47D06D8}" type="slidenum">
              <a:rPr lang="en-US" sz="1200">
                <a:latin typeface="Arial" charset="0"/>
              </a:rPr>
              <a:pPr eaLnBrk="1" hangingPunct="1"/>
              <a:t>6</a:t>
            </a:fld>
            <a:endParaRPr lang="en-US" sz="1200" dirty="0">
              <a:latin typeface="Arial" charset="0"/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nb-NO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059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defTabSz="920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defTabSz="920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defTabSz="920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defTabSz="920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defTabSz="920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charset="0"/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defTabSz="920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charset="0"/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defTabSz="920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charset="0"/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defTabSz="920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charset="0"/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CD9DEF72-3840-0A4C-9513-F0FBC47D06D8}" type="slidenum">
              <a:rPr lang="en-US" sz="1200">
                <a:latin typeface="Arial" charset="0"/>
              </a:rPr>
              <a:pPr eaLnBrk="1" hangingPunct="1"/>
              <a:t>7</a:t>
            </a:fld>
            <a:endParaRPr lang="en-US" sz="1200" dirty="0">
              <a:latin typeface="Arial" charset="0"/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nb-NO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06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defTabSz="920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defTabSz="920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defTabSz="920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defTabSz="920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defTabSz="920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charset="0"/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defTabSz="920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charset="0"/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defTabSz="920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charset="0"/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defTabSz="920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charset="0"/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CD9DEF72-3840-0A4C-9513-F0FBC47D06D8}" type="slidenum">
              <a:rPr lang="en-US" sz="1200">
                <a:latin typeface="Arial" charset="0"/>
              </a:rPr>
              <a:pPr eaLnBrk="1" hangingPunct="1"/>
              <a:t>8</a:t>
            </a:fld>
            <a:endParaRPr lang="en-US" sz="1200" dirty="0">
              <a:latin typeface="Arial" charset="0"/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nb-NO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980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defTabSz="920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defTabSz="920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defTabSz="920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defTabSz="920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defTabSz="920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charset="0"/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defTabSz="920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charset="0"/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defTabSz="920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charset="0"/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defTabSz="920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charset="0"/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D65CCA3F-EDDD-6B49-B2B2-1E18A4AD1111}" type="slidenum">
              <a:rPr lang="en-US" sz="1200">
                <a:latin typeface="Arial" charset="0"/>
              </a:rPr>
              <a:pPr eaLnBrk="1" hangingPunct="1"/>
              <a:t>14</a:t>
            </a:fld>
            <a:endParaRPr lang="en-US" sz="1200" dirty="0">
              <a:latin typeface="Arial" charset="0"/>
            </a:endParaRPr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776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This variance formula only if the distance between your X-values is not constant. If you have nothing else than a set of samples X, you divide by the number of samples N instead.</a:t>
            </a:r>
          </a:p>
          <a:p>
            <a:pPr marL="228600" indent="-228600">
              <a:buAutoNum type="arabicParenBoth"/>
            </a:pPr>
            <a:r>
              <a:rPr lang="en-US" dirty="0"/>
              <a:t>If you have a really large dataset and you must compute the variance from a subset of them, you must divide by N-1 instead. This is called sample variance.</a:t>
            </a:r>
          </a:p>
          <a:p>
            <a:pPr marL="228600" indent="-228600">
              <a:buAutoNum type="arabicParenBoth"/>
            </a:pPr>
            <a:r>
              <a:rPr lang="en-US" dirty="0"/>
              <a:t>Standard deviation is in the same unit as the original measurements. It is therefore easier to interpret when you want to illustrate, for example, the mean and dispersion side-by-side.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4C0F5E-8D6E-CD41-9FD1-AF5C4C58AB2A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253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927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71450" y="2155825"/>
            <a:ext cx="1397000" cy="1276350"/>
          </a:xfrm>
          <a:prstGeom prst="rect">
            <a:avLst/>
          </a:prstGeom>
          <a:gradFill rotWithShape="1">
            <a:gsLst>
              <a:gs pos="0">
                <a:srgbClr val="FE7519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gray">
          <a:xfrm>
            <a:off x="36513" y="3336925"/>
            <a:ext cx="8985250" cy="46038"/>
          </a:xfrm>
          <a:prstGeom prst="rect">
            <a:avLst/>
          </a:prstGeom>
          <a:gradFill rotWithShape="0">
            <a:gsLst>
              <a:gs pos="0">
                <a:srgbClr val="1C1C1C"/>
              </a:gs>
              <a:gs pos="100000">
                <a:srgbClr val="C0C0C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nb-NO" sz="240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 rot="16200000">
            <a:off x="-517525" y="2586038"/>
            <a:ext cx="1685925" cy="92075"/>
          </a:xfrm>
          <a:prstGeom prst="rect">
            <a:avLst/>
          </a:prstGeom>
          <a:gradFill rotWithShape="0">
            <a:gsLst>
              <a:gs pos="0">
                <a:srgbClr val="808080"/>
              </a:gs>
              <a:gs pos="100000">
                <a:srgbClr val="1C1C1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155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38175" y="1708150"/>
            <a:ext cx="7772400" cy="1462088"/>
          </a:xfrm>
        </p:spPr>
        <p:txBody>
          <a:bodyPr rIns="91440"/>
          <a:lstStyle>
            <a:lvl1pPr algn="ctr">
              <a:defRPr>
                <a:latin typeface="Eurostile" panose="020B050402020205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55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rIns="91440"/>
          <a:lstStyle>
            <a:lvl1pPr marL="0" indent="0" algn="ctr">
              <a:buFont typeface="Wingdings" pitchFamily="-96" charset="2"/>
              <a:buNone/>
              <a:defRPr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37803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urostile" panose="020B0504020202050204" pitchFamily="34" charset="77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237067" y="866775"/>
            <a:ext cx="8729134" cy="5648325"/>
          </a:xfrm>
        </p:spPr>
        <p:txBody>
          <a:bodyPr/>
          <a:lstStyle>
            <a:lvl1pPr>
              <a:defRPr>
                <a:latin typeface="Eurostile" panose="020B0504020202050204" pitchFamily="34" charset="77"/>
              </a:defRPr>
            </a:lvl1pPr>
            <a:lvl2pPr>
              <a:defRPr>
                <a:latin typeface="Eurostile" panose="020B0504020202050204" pitchFamily="34" charset="77"/>
              </a:defRPr>
            </a:lvl2pPr>
            <a:lvl3pPr>
              <a:defRPr>
                <a:latin typeface="Eurostile" panose="020B0504020202050204" pitchFamily="34" charset="77"/>
              </a:defRPr>
            </a:lvl3pPr>
            <a:lvl4pPr>
              <a:defRPr>
                <a:latin typeface="Eurostile" panose="020B0504020202050204" pitchFamily="34" charset="77"/>
              </a:defRPr>
            </a:lvl4pPr>
            <a:lvl5pPr>
              <a:defRPr>
                <a:latin typeface="Eurostile" panose="020B0504020202050204" pitchFamily="34" charset="77"/>
              </a:defRPr>
            </a:lvl5pPr>
          </a:lstStyle>
          <a:p>
            <a:pPr lvl="0"/>
            <a:r>
              <a:rPr lang="en-US" noProof="0" dirty="0" err="1"/>
              <a:t>Klikk</a:t>
            </a:r>
            <a:r>
              <a:rPr lang="en-US" noProof="0" dirty="0"/>
              <a:t> for </a:t>
            </a:r>
            <a:r>
              <a:rPr lang="en-US" noProof="0" dirty="0" err="1"/>
              <a:t>å</a:t>
            </a:r>
            <a:r>
              <a:rPr lang="en-US" noProof="0" dirty="0"/>
              <a:t> </a:t>
            </a:r>
            <a:r>
              <a:rPr lang="en-US" noProof="0" dirty="0" err="1"/>
              <a:t>redigere</a:t>
            </a:r>
            <a:r>
              <a:rPr lang="en-US" noProof="0" dirty="0"/>
              <a:t> </a:t>
            </a:r>
            <a:r>
              <a:rPr lang="en-US" noProof="0" dirty="0" err="1"/>
              <a:t>tekststiler</a:t>
            </a:r>
            <a:r>
              <a:rPr lang="en-US" noProof="0" dirty="0"/>
              <a:t> </a:t>
            </a:r>
            <a:r>
              <a:rPr lang="en-US" noProof="0" dirty="0" err="1"/>
              <a:t>i</a:t>
            </a:r>
            <a:r>
              <a:rPr lang="en-US" noProof="0" dirty="0"/>
              <a:t> </a:t>
            </a:r>
            <a:r>
              <a:rPr lang="en-US" noProof="0" dirty="0" err="1"/>
              <a:t>malen</a:t>
            </a:r>
            <a:endParaRPr lang="en-US" noProof="0" dirty="0"/>
          </a:p>
          <a:p>
            <a:pPr lvl="1"/>
            <a:r>
              <a:rPr lang="en-US" noProof="0" dirty="0"/>
              <a:t>Andre </a:t>
            </a:r>
            <a:r>
              <a:rPr lang="en-US" noProof="0" dirty="0" err="1"/>
              <a:t>nivå</a:t>
            </a:r>
            <a:endParaRPr lang="en-US" noProof="0" dirty="0"/>
          </a:p>
          <a:p>
            <a:pPr lvl="2"/>
            <a:r>
              <a:rPr lang="en-US" noProof="0" dirty="0" err="1"/>
              <a:t>Tredje</a:t>
            </a:r>
            <a:r>
              <a:rPr lang="en-US" noProof="0" dirty="0"/>
              <a:t> </a:t>
            </a:r>
            <a:r>
              <a:rPr lang="en-US" noProof="0" dirty="0" err="1"/>
              <a:t>nivå</a:t>
            </a:r>
            <a:endParaRPr lang="en-US" noProof="0" dirty="0"/>
          </a:p>
          <a:p>
            <a:pPr lvl="3"/>
            <a:r>
              <a:rPr lang="en-US" noProof="0" dirty="0" err="1"/>
              <a:t>Fjerde</a:t>
            </a:r>
            <a:r>
              <a:rPr lang="en-US" noProof="0" dirty="0"/>
              <a:t> </a:t>
            </a:r>
            <a:r>
              <a:rPr lang="en-US" noProof="0" dirty="0" err="1"/>
              <a:t>nivå</a:t>
            </a:r>
            <a:endParaRPr lang="en-US" noProof="0" dirty="0"/>
          </a:p>
          <a:p>
            <a:pPr lvl="4"/>
            <a:r>
              <a:rPr lang="en-US" noProof="0" dirty="0" err="1"/>
              <a:t>Femte</a:t>
            </a:r>
            <a:r>
              <a:rPr lang="en-US" noProof="0" dirty="0"/>
              <a:t> </a:t>
            </a:r>
            <a:r>
              <a:rPr lang="en-US" noProof="0" dirty="0" err="1"/>
              <a:t>nivå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15271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0" y="866775"/>
            <a:ext cx="4495800" cy="5648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866775"/>
            <a:ext cx="4495800" cy="5648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239920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4293626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0615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RL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mula_footer_neg_HEX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81749"/>
            <a:ext cx="9144000" cy="476251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28600"/>
            <a:ext cx="8839200" cy="457200"/>
          </a:xfrm>
          <a:prstGeom prst="rect">
            <a:avLst/>
          </a:prstGeom>
        </p:spPr>
        <p:txBody>
          <a:bodyPr vert="horz" lIns="91432" tIns="45716" rIns="91432" bIns="45716" anchor="t"/>
          <a:lstStyle>
            <a:lvl1pPr>
              <a:tabLst/>
              <a:defRPr sz="2400" b="1"/>
            </a:lvl1pPr>
          </a:lstStyle>
          <a:p>
            <a:r>
              <a:rPr lang="en-US" dirty="0"/>
              <a:t>Frame title</a:t>
            </a:r>
          </a:p>
        </p:txBody>
      </p:sp>
      <p:sp>
        <p:nvSpPr>
          <p:cNvPr id="4" name="Title 5"/>
          <p:cNvSpPr txBox="1">
            <a:spLocks/>
          </p:cNvSpPr>
          <p:nvPr userDrawn="1"/>
        </p:nvSpPr>
        <p:spPr>
          <a:xfrm>
            <a:off x="4216044" y="6360426"/>
            <a:ext cx="4927956" cy="497575"/>
          </a:xfrm>
          <a:prstGeom prst="rect">
            <a:avLst/>
          </a:prstGeom>
          <a:solidFill>
            <a:schemeClr val="bg1"/>
          </a:solidFill>
        </p:spPr>
        <p:txBody>
          <a:bodyPr vert="horz" lIns="91432" tIns="45716" rIns="91432" bIns="45716" anchor="t"/>
          <a:lstStyle/>
          <a:p>
            <a:pPr defTabSz="457159" eaLnBrk="1" fontAlgn="auto" hangingPunct="1">
              <a:spcAft>
                <a:spcPts val="0"/>
              </a:spcAft>
              <a:tabLst>
                <a:tab pos="0" algn="l"/>
                <a:tab pos="914317" algn="l"/>
                <a:tab pos="1828635" algn="l"/>
                <a:tab pos="2742952" algn="l"/>
                <a:tab pos="3657268" algn="l"/>
                <a:tab pos="4571586" algn="l"/>
                <a:tab pos="5485903" algn="l"/>
                <a:tab pos="6400220" algn="l"/>
                <a:tab pos="7314537" algn="l"/>
                <a:tab pos="8228855" algn="l"/>
                <a:tab pos="9143171" algn="l"/>
                <a:tab pos="10057488" algn="l"/>
              </a:tabLst>
              <a:defRPr/>
            </a:pPr>
            <a:r>
              <a:rPr lang="en-GB" sz="2400" dirty="0">
                <a:solidFill>
                  <a:srgbClr val="595959"/>
                </a:solidFill>
                <a:effectLst>
                  <a:outerShdw blurRad="63500" dist="25400" dir="2700000" algn="tl">
                    <a:srgbClr val="FF8700"/>
                  </a:outerShdw>
                </a:effectLst>
                <a:latin typeface="Chalkduster"/>
                <a:ea typeface="ＭＳ Ｐゴシック" charset="-128"/>
                <a:cs typeface="Chalkduster"/>
              </a:rPr>
              <a:t>Media Performance Group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2873737" y="6388186"/>
            <a:ext cx="1347064" cy="469815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en-US">
              <a:solidFill>
                <a:srgbClr val="FFFFFF"/>
              </a:solidFill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0503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95400"/>
            <a:ext cx="381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38100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10000"/>
            <a:ext cx="38100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8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18C4F-CA06-8344-9334-7962E8A9800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513097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07950" y="131763"/>
            <a:ext cx="928688" cy="598487"/>
          </a:xfrm>
          <a:prstGeom prst="rect">
            <a:avLst/>
          </a:prstGeom>
          <a:gradFill rotWithShape="1">
            <a:gsLst>
              <a:gs pos="0">
                <a:srgbClr val="FE7519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12738" y="127000"/>
            <a:ext cx="8797925" cy="5619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3600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66775"/>
            <a:ext cx="9144000" cy="56483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5400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54053" name="Text Box 5"/>
          <p:cNvSpPr txBox="1">
            <a:spLocks noChangeArrowheads="1"/>
          </p:cNvSpPr>
          <p:nvPr/>
        </p:nvSpPr>
        <p:spPr bwMode="auto">
          <a:xfrm>
            <a:off x="1725613" y="6654800"/>
            <a:ext cx="5113337" cy="21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2520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charset="0"/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charset="0"/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charset="0"/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charset="0"/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900">
                <a:latin typeface="Arial" charset="0"/>
              </a:rPr>
              <a:t>IN5060</a:t>
            </a: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gray">
          <a:xfrm>
            <a:off x="9525" y="638175"/>
            <a:ext cx="9123363" cy="46038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rgbClr val="C0C0C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nb-NO" sz="240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 rot="-5400000">
            <a:off x="-165894" y="378619"/>
            <a:ext cx="731838" cy="635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rgbClr val="80808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gray">
          <a:xfrm flipV="1">
            <a:off x="311150" y="6549625"/>
            <a:ext cx="8821738" cy="46038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rgbClr val="C0C0C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nb-NO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5E99B4-28B1-704F-91D9-A6BAD0ACB01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4550"/>
            <a:ext cx="2454441" cy="2958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26" r:id="rId2"/>
    <p:sldLayoutId id="2147483928" r:id="rId3"/>
    <p:sldLayoutId id="2147483930" r:id="rId4"/>
    <p:sldLayoutId id="2147483931" r:id="rId5"/>
    <p:sldLayoutId id="2147483939" r:id="rId6"/>
    <p:sldLayoutId id="2147483940" r:id="rId7"/>
  </p:sldLayoutIdLst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rostile" panose="020B0504020202050204" pitchFamily="34" charset="77"/>
          <a:ea typeface="ＭＳ Ｐゴシック" charset="-128"/>
          <a:cs typeface="Eurostile" panose="020B0504020202050204" pitchFamily="34" charset="77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ahoma" pitchFamily="-96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ahoma" pitchFamily="-96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ahoma" pitchFamily="-96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ahoma" pitchFamily="-96" charset="0"/>
          <a:ea typeface="ＭＳ Ｐゴシック" charset="-128"/>
          <a:cs typeface="ＭＳ Ｐゴシック" charset="-128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ahoma" pitchFamily="-96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ahoma" pitchFamily="-96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ahoma" pitchFamily="-96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ahoma" pitchFamily="-9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SzPct val="120000"/>
        <a:buFont typeface="Wingdings" charset="0"/>
        <a:buChar char="§"/>
        <a:defRPr sz="2800">
          <a:solidFill>
            <a:schemeClr val="tx1"/>
          </a:solidFill>
          <a:latin typeface="Eurostile" panose="020B0504020202050204" pitchFamily="34" charset="77"/>
          <a:ea typeface="ＭＳ Ｐゴシック" charset="-128"/>
          <a:cs typeface="Eurostile" panose="020B0504020202050204" pitchFamily="34" charset="77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Tahoma" charset="0"/>
        <a:buChar char="−"/>
        <a:defRPr sz="2400">
          <a:solidFill>
            <a:schemeClr val="tx1"/>
          </a:solidFill>
          <a:latin typeface="Eurostile" panose="020B0504020202050204" pitchFamily="34" charset="77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tx1"/>
          </a:solidFill>
          <a:latin typeface="Eurostile" panose="020B0504020202050204" pitchFamily="34" charset="77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Wingdings" charset="0"/>
        <a:buChar char="§"/>
        <a:defRPr sz="1900">
          <a:solidFill>
            <a:schemeClr val="tx1"/>
          </a:solidFill>
          <a:latin typeface="Eurostile" panose="020B0504020202050204" pitchFamily="34" charset="77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charset="0"/>
        <a:buChar char="q"/>
        <a:defRPr>
          <a:solidFill>
            <a:schemeClr val="tx1"/>
          </a:solidFill>
          <a:latin typeface="Eurostile" panose="020B0504020202050204" pitchFamily="34" charset="77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-96" charset="2"/>
        <a:buChar char="q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-96" charset="2"/>
        <a:buChar char="q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-96" charset="2"/>
        <a:buChar char="q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-96" charset="2"/>
        <a:buChar char="q"/>
        <a:defRPr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emf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026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4800" dirty="0">
                <a:latin typeface="Eurostile" panose="020B0504020202050204" pitchFamily="34" charset="77"/>
                <a:ea typeface="ＭＳ Ｐゴシック" charset="0"/>
                <a:cs typeface="ＭＳ Ｐゴシック" charset="0"/>
              </a:rPr>
              <a:t>IN5060</a:t>
            </a:r>
            <a:br>
              <a:rPr lang="en-US" sz="4800" dirty="0">
                <a:latin typeface="Eurostile" panose="020B0504020202050204" pitchFamily="34" charset="77"/>
                <a:ea typeface="ＭＳ Ｐゴシック" charset="0"/>
                <a:cs typeface="ＭＳ Ｐゴシック" charset="0"/>
              </a:rPr>
            </a:br>
            <a:endParaRPr lang="en-US" sz="4800" dirty="0">
              <a:latin typeface="Eurostile" panose="020B0504020202050204" pitchFamily="34" charset="77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507469FD-5E52-264F-8E38-B952E988A7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latin typeface="Eurostile" panose="020B0504020202050204" pitchFamily="34" charset="77"/>
              </a:rPr>
              <a:t>Performance in distributed systems</a:t>
            </a:r>
          </a:p>
          <a:p>
            <a:endParaRPr lang="en-US" b="1" dirty="0">
              <a:latin typeface="Eurostile" panose="020B0504020202050204" pitchFamily="34" charset="77"/>
            </a:endParaRPr>
          </a:p>
          <a:p>
            <a:r>
              <a:rPr lang="en-US" b="1" dirty="0">
                <a:latin typeface="Eurostile" panose="020B0504020202050204" pitchFamily="34" charset="77"/>
              </a:rPr>
              <a:t>autumn course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768B32-32E0-2749-8B32-234FF1DE57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225" y="6208713"/>
            <a:ext cx="3097012" cy="52166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7FA8E-A80E-3C41-B2E6-C828F8F9F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Performance</a:t>
            </a:r>
            <a:r>
              <a:rPr lang="nb-NO" dirty="0"/>
              <a:t> in Distributed Systems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EF0FB-698F-E340-BAEE-9FB009E802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course is based on the book “The Art of Computer Systems Performance Analysis: Techniques for Experimental Design, Measurement, Simulation, and Modeling” by Raj Jain </a:t>
            </a:r>
          </a:p>
          <a:p>
            <a:endParaRPr lang="en-US" dirty="0"/>
          </a:p>
          <a:p>
            <a:r>
              <a:rPr lang="en-US" dirty="0"/>
              <a:t>Reading the book is not mandatory </a:t>
            </a:r>
            <a:br>
              <a:rPr lang="en-US" dirty="0"/>
            </a:br>
            <a:r>
              <a:rPr lang="en-US" dirty="0"/>
              <a:t>for the course or even necessary </a:t>
            </a:r>
            <a:br>
              <a:rPr lang="en-US" dirty="0"/>
            </a:br>
            <a:r>
              <a:rPr lang="en-US" dirty="0"/>
              <a:t>to complete, but if you have a chance</a:t>
            </a:r>
            <a:br>
              <a:rPr lang="en-US" dirty="0"/>
            </a:br>
            <a:r>
              <a:rPr lang="en-US" dirty="0"/>
              <a:t>to read it in full, </a:t>
            </a:r>
            <a:r>
              <a:rPr lang="en-US" b="1" dirty="0"/>
              <a:t>do so!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9FDF2D-34B6-5A41-8F3F-436ACB1EE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951" y="2339439"/>
            <a:ext cx="2582461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39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7FA8E-A80E-3C41-B2E6-C828F8F9F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Eurostile" panose="020B0504020202050204" pitchFamily="34" charset="77"/>
              </a:rPr>
              <a:t>System </a:t>
            </a:r>
            <a:r>
              <a:rPr lang="nb-NO" dirty="0" err="1">
                <a:latin typeface="Eurostile" panose="020B0504020202050204" pitchFamily="34" charset="77"/>
              </a:rPr>
              <a:t>performance</a:t>
            </a:r>
            <a:r>
              <a:rPr lang="nb-NO" dirty="0">
                <a:latin typeface="Eurostile" panose="020B0504020202050204" pitchFamily="34" charset="77"/>
              </a:rPr>
              <a:t> </a:t>
            </a:r>
            <a:r>
              <a:rPr lang="nb-NO" dirty="0" err="1">
                <a:latin typeface="Eurostile" panose="020B0504020202050204" pitchFamily="34" charset="77"/>
              </a:rPr>
              <a:t>analysis</a:t>
            </a:r>
            <a:r>
              <a:rPr lang="nb-NO" dirty="0">
                <a:latin typeface="Eurostile" panose="020B0504020202050204" pitchFamily="34" charset="77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EF0FB-698F-E340-BAEE-9FB009E802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Who is interested in system performance analysis? </a:t>
            </a:r>
          </a:p>
          <a:p>
            <a:r>
              <a:rPr lang="en-US" sz="2400" dirty="0"/>
              <a:t>The HW designer (company) wants to show that their system is The Best and Greatest system of All Time </a:t>
            </a:r>
          </a:p>
          <a:p>
            <a:r>
              <a:rPr lang="en-US" sz="2400" dirty="0"/>
              <a:t>A software provider wants to show that their application is superior to the competition </a:t>
            </a:r>
          </a:p>
          <a:p>
            <a:r>
              <a:rPr lang="en-US" sz="2400" dirty="0"/>
              <a:t>The researcher wants to publish her papers, and needs to convince the reviewers that their research improves on the state- of-the-art </a:t>
            </a:r>
          </a:p>
          <a:p>
            <a:r>
              <a:rPr lang="en-US" sz="2400" dirty="0"/>
              <a:t>The system administrator or capacity planner needs to choose the system that is best suited for their purpose </a:t>
            </a:r>
          </a:p>
          <a:p>
            <a:r>
              <a:rPr lang="en-US" sz="2400" dirty="0"/>
              <a:t>The enthusiast who wants to see if the newest rage from </a:t>
            </a:r>
            <a:r>
              <a:rPr lang="en-US" sz="2400" i="1" dirty="0"/>
              <a:t>&lt;insert </a:t>
            </a:r>
            <a:r>
              <a:rPr lang="en-US" sz="2400" i="1" dirty="0" err="1"/>
              <a:t>favourite</a:t>
            </a:r>
            <a:r>
              <a:rPr lang="en-US" sz="2400" i="1" dirty="0"/>
              <a:t> multinational corporation&gt;</a:t>
            </a:r>
            <a:r>
              <a:rPr lang="en-US" sz="2400" dirty="0"/>
              <a:t> is real, or fake news </a:t>
            </a:r>
          </a:p>
        </p:txBody>
      </p:sp>
    </p:spTree>
    <p:extLst>
      <p:ext uri="{BB962C8B-B14F-4D97-AF65-F5344CB8AC3E}">
        <p14:creationId xmlns:p14="http://schemas.microsoft.com/office/powerpoint/2010/main" val="3761669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7FA8E-A80E-3C41-B2E6-C828F8F9F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Eurostile" panose="020B0504020202050204" pitchFamily="34" charset="77"/>
              </a:rPr>
              <a:t>System </a:t>
            </a:r>
            <a:r>
              <a:rPr lang="nb-NO" dirty="0" err="1">
                <a:latin typeface="Eurostile" panose="020B0504020202050204" pitchFamily="34" charset="77"/>
              </a:rPr>
              <a:t>performance</a:t>
            </a:r>
            <a:r>
              <a:rPr lang="nb-NO" dirty="0">
                <a:latin typeface="Eurostile" panose="020B0504020202050204" pitchFamily="34" charset="77"/>
              </a:rPr>
              <a:t> </a:t>
            </a:r>
            <a:r>
              <a:rPr lang="nb-NO" dirty="0" err="1">
                <a:latin typeface="Eurostile" panose="020B0504020202050204" pitchFamily="34" charset="77"/>
              </a:rPr>
              <a:t>analysis</a:t>
            </a:r>
            <a:r>
              <a:rPr lang="nb-NO" dirty="0">
                <a:latin typeface="Eurostile" panose="020B0504020202050204" pitchFamily="34" charset="77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EF0FB-698F-E340-BAEE-9FB009E802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How do they achieve this? </a:t>
            </a:r>
          </a:p>
          <a:p>
            <a:pPr lvl="1"/>
            <a:r>
              <a:rPr lang="en-US" sz="2000" dirty="0"/>
              <a:t>By providing a comparison between their own system and “the competition” </a:t>
            </a:r>
          </a:p>
          <a:p>
            <a:pPr lvl="1"/>
            <a:r>
              <a:rPr lang="en-US" sz="2000" dirty="0"/>
              <a:t>The results need to be </a:t>
            </a:r>
            <a:r>
              <a:rPr lang="en-US" sz="2000" i="1" dirty="0"/>
              <a:t>(or appear)</a:t>
            </a:r>
            <a:r>
              <a:rPr lang="en-US" sz="2000" dirty="0"/>
              <a:t> convincing to the target audience </a:t>
            </a:r>
          </a:p>
          <a:p>
            <a:pPr lvl="1"/>
            <a:r>
              <a:rPr lang="en-US" sz="2000" dirty="0"/>
              <a:t>This comparison is made through proper system performance analysis </a:t>
            </a:r>
          </a:p>
          <a:p>
            <a:pPr lvl="1"/>
            <a:endParaRPr lang="en-US" sz="2000" dirty="0"/>
          </a:p>
          <a:p>
            <a:r>
              <a:rPr lang="en-US" sz="2400" dirty="0"/>
              <a:t>The techniques of models, simulations and measurement are all useful for solving performance problems </a:t>
            </a:r>
          </a:p>
          <a:p>
            <a:pPr lvl="1"/>
            <a:r>
              <a:rPr lang="en-US" sz="2000" dirty="0"/>
              <a:t>IN5060 will focus on experimental design, simulation, measurement and analysis </a:t>
            </a:r>
          </a:p>
          <a:p>
            <a:pPr lvl="1"/>
            <a:r>
              <a:rPr lang="en-US" sz="2000" dirty="0"/>
              <a:t>For modelling try for instance: MAT-INF3100 - Linear </a:t>
            </a:r>
            <a:r>
              <a:rPr lang="en-US" sz="2000" dirty="0" err="1"/>
              <a:t>Optimisation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8469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7FA8E-A80E-3C41-B2E6-C828F8F9F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>
                <a:latin typeface="Eurostile" panose="020B0504020202050204" pitchFamily="34" charset="77"/>
              </a:rPr>
              <a:t>Theory</a:t>
            </a:r>
            <a:r>
              <a:rPr lang="nb-NO" dirty="0">
                <a:latin typeface="Eurostile" panose="020B0504020202050204" pitchFamily="34" charset="77"/>
              </a:rPr>
              <a:t> and </a:t>
            </a:r>
            <a:r>
              <a:rPr lang="nb-NO" dirty="0" err="1">
                <a:latin typeface="Eurostile" panose="020B0504020202050204" pitchFamily="34" charset="77"/>
              </a:rPr>
              <a:t>practice</a:t>
            </a:r>
            <a:r>
              <a:rPr lang="nb-NO" dirty="0">
                <a:latin typeface="Eurostile" panose="020B0504020202050204" pitchFamily="34" charset="77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EF0FB-698F-E340-BAEE-9FB009E80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735" y="866775"/>
            <a:ext cx="8729134" cy="5648325"/>
          </a:xfrm>
        </p:spPr>
        <p:txBody>
          <a:bodyPr/>
          <a:lstStyle/>
          <a:p>
            <a:r>
              <a:rPr lang="en-US" sz="2400" dirty="0"/>
              <a:t>Theory / models will provide us with candidates for system </a:t>
            </a:r>
            <a:r>
              <a:rPr lang="en-US" sz="2400" dirty="0" err="1"/>
              <a:t>optimisations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Deploying them in reality may in many cases lead to unforeseen results</a:t>
            </a:r>
          </a:p>
          <a:p>
            <a:pPr lvl="1"/>
            <a:r>
              <a:rPr lang="en-US" sz="1800" dirty="0"/>
              <a:t>Hardware differences</a:t>
            </a:r>
          </a:p>
          <a:p>
            <a:pPr lvl="1"/>
            <a:r>
              <a:rPr lang="en-US" sz="1800" dirty="0"/>
              <a:t>Non-deterministic systems</a:t>
            </a:r>
          </a:p>
          <a:p>
            <a:pPr lvl="1"/>
            <a:r>
              <a:rPr lang="en-US" sz="1800" dirty="0"/>
              <a:t>Unexpected workloads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D724E24-DCCB-7347-952F-268DA77DE355}"/>
              </a:ext>
            </a:extLst>
          </p:cNvPr>
          <p:cNvSpPr txBox="1">
            <a:spLocks/>
          </p:cNvSpPr>
          <p:nvPr/>
        </p:nvSpPr>
        <p:spPr bwMode="auto">
          <a:xfrm>
            <a:off x="236735" y="4142386"/>
            <a:ext cx="8729134" cy="216341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54000" bIns="45720" numCol="2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120000"/>
              <a:buFont typeface="Wingdings" charset="0"/>
              <a:buChar char="§"/>
              <a:defRPr sz="2800">
                <a:solidFill>
                  <a:schemeClr val="tx1"/>
                </a:solidFill>
                <a:latin typeface="Eurostile" panose="020B0504020202050204" pitchFamily="34" charset="77"/>
                <a:ea typeface="ＭＳ Ｐゴシック" charset="-128"/>
                <a:cs typeface="Eurostile" panose="020B0504020202050204" pitchFamily="34" charset="77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Tahoma" charset="0"/>
              <a:buChar char="−"/>
              <a:defRPr sz="2400">
                <a:solidFill>
                  <a:schemeClr val="tx1"/>
                </a:solidFill>
                <a:latin typeface="Eurostile" panose="020B0504020202050204" pitchFamily="34" charset="77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Eurostile" panose="020B0504020202050204" pitchFamily="34" charset="77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charset="0"/>
              <a:buChar char="§"/>
              <a:defRPr sz="1900">
                <a:solidFill>
                  <a:schemeClr val="tx1"/>
                </a:solidFill>
                <a:latin typeface="Eurostile" panose="020B0504020202050204" pitchFamily="34" charset="77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charset="0"/>
              <a:buChar char="q"/>
              <a:defRPr>
                <a:solidFill>
                  <a:schemeClr val="tx1"/>
                </a:solidFill>
                <a:latin typeface="Eurostile" panose="020B0504020202050204" pitchFamily="34" charset="77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-96" charset="2"/>
              <a:buChar char="q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-96" charset="2"/>
              <a:buChar char="q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-96" charset="2"/>
              <a:buChar char="q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-96" charset="2"/>
              <a:buChar char="q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dirty="0"/>
              <a:t>Key techniques needed</a:t>
            </a:r>
          </a:p>
          <a:p>
            <a:pPr lvl="1">
              <a:buSzTx/>
            </a:pPr>
            <a:r>
              <a:rPr lang="en-US" sz="1800" kern="0" dirty="0"/>
              <a:t>Mathematical analysis</a:t>
            </a:r>
          </a:p>
          <a:p>
            <a:pPr lvl="1">
              <a:buSzTx/>
            </a:pPr>
            <a:r>
              <a:rPr lang="en-US" sz="1800" kern="0" dirty="0"/>
              <a:t>Simulation</a:t>
            </a:r>
          </a:p>
          <a:p>
            <a:pPr lvl="1">
              <a:buSzTx/>
            </a:pPr>
            <a:r>
              <a:rPr lang="en-US" sz="1800" kern="0" dirty="0"/>
              <a:t>Emulation</a:t>
            </a:r>
          </a:p>
          <a:p>
            <a:pPr lvl="1">
              <a:buSzTx/>
            </a:pPr>
            <a:r>
              <a:rPr lang="en-US" sz="1800" kern="0" dirty="0"/>
              <a:t>Measurement</a:t>
            </a:r>
          </a:p>
          <a:p>
            <a:pPr lvl="1">
              <a:buSzTx/>
            </a:pPr>
            <a:r>
              <a:rPr lang="en-US" sz="1800" kern="0" dirty="0"/>
              <a:t>User studies</a:t>
            </a:r>
          </a:p>
          <a:p>
            <a:pPr lvl="1">
              <a:buSzTx/>
            </a:pPr>
            <a:endParaRPr lang="en-US" sz="1800" kern="0" dirty="0"/>
          </a:p>
          <a:p>
            <a:pPr lvl="1">
              <a:buSzTx/>
            </a:pPr>
            <a:endParaRPr lang="en-US" sz="1800" kern="0" dirty="0"/>
          </a:p>
          <a:p>
            <a:pPr lvl="1">
              <a:buSzTx/>
            </a:pPr>
            <a:r>
              <a:rPr lang="en-US" sz="1800" kern="0" dirty="0"/>
              <a:t>Measurement techniques (monitors)</a:t>
            </a:r>
          </a:p>
          <a:p>
            <a:pPr lvl="1">
              <a:buSzTx/>
            </a:pPr>
            <a:r>
              <a:rPr lang="en-US" sz="1800" kern="0" dirty="0"/>
              <a:t>Data analysis (statistics and presentation)</a:t>
            </a:r>
          </a:p>
          <a:p>
            <a:pPr lvl="1">
              <a:buSzTx/>
            </a:pPr>
            <a:r>
              <a:rPr lang="en-US" sz="1800" kern="0" dirty="0"/>
              <a:t>Experimental design</a:t>
            </a:r>
          </a:p>
        </p:txBody>
      </p:sp>
    </p:spTree>
    <p:extLst>
      <p:ext uri="{BB962C8B-B14F-4D97-AF65-F5344CB8AC3E}">
        <p14:creationId xmlns:p14="http://schemas.microsoft.com/office/powerpoint/2010/main" val="987110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026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Performance in</a:t>
            </a:r>
            <a:br>
              <a:rPr lang="en-US" sz="4800" dirty="0"/>
            </a:br>
            <a:r>
              <a:rPr lang="en-US" sz="4800" dirty="0"/>
              <a:t>distributed systems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507469FD-5E52-264F-8E38-B952E988A7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Eurostile" panose="020B0504020202050204" pitchFamily="34" charset="77"/>
              </a:rPr>
              <a:t>Key skills of performance analysts</a:t>
            </a:r>
          </a:p>
          <a:p>
            <a:endParaRPr lang="en-US" dirty="0">
              <a:latin typeface="Eurostile" panose="020B050402020205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8546159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7FA8E-A80E-3C41-B2E6-C828F8F9F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Eurostile" panose="020B0504020202050204" pitchFamily="34" charset="77"/>
              </a:rPr>
              <a:t>Key skills </a:t>
            </a:r>
            <a:r>
              <a:rPr lang="nb-NO" dirty="0" err="1">
                <a:latin typeface="Eurostile" panose="020B0504020202050204" pitchFamily="34" charset="77"/>
              </a:rPr>
              <a:t>needed</a:t>
            </a:r>
            <a:r>
              <a:rPr lang="nb-NO" dirty="0">
                <a:latin typeface="Eurostile" panose="020B0504020202050204" pitchFamily="34" charset="77"/>
              </a:rPr>
              <a:t> – </a:t>
            </a:r>
            <a:r>
              <a:rPr lang="nb-NO" dirty="0" err="1">
                <a:latin typeface="Eurostile" panose="020B0504020202050204" pitchFamily="34" charset="77"/>
              </a:rPr>
              <a:t>evaluation</a:t>
            </a:r>
            <a:r>
              <a:rPr lang="nb-NO" dirty="0">
                <a:latin typeface="Eurostile" panose="020B0504020202050204" pitchFamily="34" charset="77"/>
              </a:rPr>
              <a:t> </a:t>
            </a:r>
            <a:r>
              <a:rPr lang="nb-NO" dirty="0" err="1">
                <a:latin typeface="Eurostile" panose="020B0504020202050204" pitchFamily="34" charset="77"/>
              </a:rPr>
              <a:t>techniques</a:t>
            </a:r>
            <a:r>
              <a:rPr lang="nb-NO" dirty="0">
                <a:latin typeface="Eurostile" panose="020B0504020202050204" pitchFamily="34" charset="77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EF0FB-698F-E340-BAEE-9FB009E80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067" y="866775"/>
            <a:ext cx="8729134" cy="2844613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To select appropriate evaluation techniques, performance metrics and workloads for a system </a:t>
            </a:r>
            <a:endParaRPr lang="en-US" sz="1800" dirty="0"/>
          </a:p>
          <a:p>
            <a:r>
              <a:rPr lang="en-US" dirty="0"/>
              <a:t>You must choose which metrics to use for the evaluation </a:t>
            </a:r>
          </a:p>
          <a:p>
            <a:r>
              <a:rPr lang="en-US" dirty="0"/>
              <a:t>You must choose which workloads would be representative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23921A6-6C91-CF46-B519-6D222CC7B871}"/>
              </a:ext>
            </a:extLst>
          </p:cNvPr>
          <p:cNvSpPr txBox="1">
            <a:spLocks/>
          </p:cNvSpPr>
          <p:nvPr/>
        </p:nvSpPr>
        <p:spPr bwMode="auto">
          <a:xfrm>
            <a:off x="414865" y="4061637"/>
            <a:ext cx="8262969" cy="23641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5400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120000"/>
              <a:buFont typeface="Wingdings" charset="0"/>
              <a:buChar char="§"/>
              <a:defRPr sz="2800">
                <a:solidFill>
                  <a:schemeClr val="tx1"/>
                </a:solidFill>
                <a:latin typeface="Eurostile" panose="020B0504020202050204" pitchFamily="34" charset="77"/>
                <a:ea typeface="ＭＳ Ｐゴシック" charset="-128"/>
                <a:cs typeface="Eurostile" panose="020B0504020202050204" pitchFamily="34" charset="77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Tahoma" charset="0"/>
              <a:buChar char="−"/>
              <a:defRPr sz="2400">
                <a:solidFill>
                  <a:schemeClr val="tx1"/>
                </a:solidFill>
                <a:latin typeface="Eurostile" panose="020B0504020202050204" pitchFamily="34" charset="77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Eurostile" panose="020B0504020202050204" pitchFamily="34" charset="77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charset="0"/>
              <a:buChar char="§"/>
              <a:defRPr sz="1900">
                <a:solidFill>
                  <a:schemeClr val="tx1"/>
                </a:solidFill>
                <a:latin typeface="Eurostile" panose="020B0504020202050204" pitchFamily="34" charset="77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charset="0"/>
              <a:buChar char="q"/>
              <a:defRPr>
                <a:solidFill>
                  <a:schemeClr val="tx1"/>
                </a:solidFill>
                <a:latin typeface="Eurostile" panose="020B0504020202050204" pitchFamily="34" charset="77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-96" charset="2"/>
              <a:buChar char="q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-96" charset="2"/>
              <a:buChar char="q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-96" charset="2"/>
              <a:buChar char="q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-96" charset="2"/>
              <a:buChar char="q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charset="0"/>
              <a:buNone/>
            </a:pPr>
            <a:r>
              <a:rPr lang="en-US" kern="0" dirty="0"/>
              <a:t>What metrics would you choose to compare: </a:t>
            </a:r>
          </a:p>
          <a:p>
            <a:r>
              <a:rPr lang="en-US" kern="0" dirty="0"/>
              <a:t>Two disk drives? </a:t>
            </a:r>
          </a:p>
          <a:p>
            <a:r>
              <a:rPr lang="en-US" kern="0" dirty="0"/>
              <a:t>Two adaptive video streaming algorithms? </a:t>
            </a:r>
          </a:p>
          <a:p>
            <a:r>
              <a:rPr lang="en-US" kern="0" dirty="0"/>
              <a:t>Two IaaS Clouds?</a:t>
            </a:r>
          </a:p>
          <a:p>
            <a:endParaRPr lang="en-US" sz="1800" kern="0" dirty="0"/>
          </a:p>
        </p:txBody>
      </p:sp>
    </p:spTree>
    <p:extLst>
      <p:ext uri="{BB962C8B-B14F-4D97-AF65-F5344CB8AC3E}">
        <p14:creationId xmlns:p14="http://schemas.microsoft.com/office/powerpoint/2010/main" val="192096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7FA8E-A80E-3C41-B2E6-C828F8F9F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Eurostile" panose="020B0504020202050204" pitchFamily="34" charset="77"/>
              </a:rPr>
              <a:t>Key skills </a:t>
            </a:r>
            <a:r>
              <a:rPr lang="nb-NO" dirty="0" err="1">
                <a:latin typeface="Eurostile" panose="020B0504020202050204" pitchFamily="34" charset="77"/>
              </a:rPr>
              <a:t>needed</a:t>
            </a:r>
            <a:r>
              <a:rPr lang="nb-NO" dirty="0">
                <a:latin typeface="Eurostile" panose="020B0504020202050204" pitchFamily="34" charset="77"/>
              </a:rPr>
              <a:t> – </a:t>
            </a:r>
            <a:r>
              <a:rPr lang="nb-NO" dirty="0" err="1">
                <a:latin typeface="Eurostile" panose="020B0504020202050204" pitchFamily="34" charset="77"/>
              </a:rPr>
              <a:t>measurements</a:t>
            </a:r>
            <a:r>
              <a:rPr lang="nb-NO" dirty="0">
                <a:latin typeface="Eurostile" panose="020B0504020202050204" pitchFamily="34" charset="77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EF0FB-698F-E340-BAEE-9FB009E80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067" y="866776"/>
            <a:ext cx="8729134" cy="1715786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Conduct performance measurements correctly </a:t>
            </a:r>
            <a:endParaRPr lang="en-US" dirty="0"/>
          </a:p>
          <a:p>
            <a:r>
              <a:rPr lang="en-US" dirty="0"/>
              <a:t>You must choose how to apply workloads to the system</a:t>
            </a:r>
          </a:p>
          <a:p>
            <a:r>
              <a:rPr lang="en-US" dirty="0"/>
              <a:t>You must choose how to measure (monitor) the system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59368ED-6710-C145-8DFA-1D2490E1E606}"/>
              </a:ext>
            </a:extLst>
          </p:cNvPr>
          <p:cNvSpPr txBox="1">
            <a:spLocks/>
          </p:cNvSpPr>
          <p:nvPr/>
        </p:nvSpPr>
        <p:spPr bwMode="auto">
          <a:xfrm>
            <a:off x="241184" y="3101546"/>
            <a:ext cx="8532113" cy="22865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5400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120000"/>
              <a:buFont typeface="Wingdings" charset="0"/>
              <a:buChar char="§"/>
              <a:defRPr sz="2800">
                <a:solidFill>
                  <a:schemeClr val="tx1"/>
                </a:solidFill>
                <a:latin typeface="Eurostile" panose="020B0504020202050204" pitchFamily="34" charset="77"/>
                <a:ea typeface="ＭＳ Ｐゴシック" charset="-128"/>
                <a:cs typeface="Eurostile" panose="020B0504020202050204" pitchFamily="34" charset="77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Tahoma" charset="0"/>
              <a:buChar char="−"/>
              <a:defRPr sz="2400">
                <a:solidFill>
                  <a:schemeClr val="tx1"/>
                </a:solidFill>
                <a:latin typeface="Eurostile" panose="020B0504020202050204" pitchFamily="34" charset="77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Eurostile" panose="020B0504020202050204" pitchFamily="34" charset="77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charset="0"/>
              <a:buChar char="§"/>
              <a:defRPr sz="1900">
                <a:solidFill>
                  <a:schemeClr val="tx1"/>
                </a:solidFill>
                <a:latin typeface="Eurostile" panose="020B0504020202050204" pitchFamily="34" charset="77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charset="0"/>
              <a:buChar char="q"/>
              <a:defRPr>
                <a:solidFill>
                  <a:schemeClr val="tx1"/>
                </a:solidFill>
                <a:latin typeface="Eurostile" panose="020B0504020202050204" pitchFamily="34" charset="77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-96" charset="2"/>
              <a:buChar char="q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-96" charset="2"/>
              <a:buChar char="q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-96" charset="2"/>
              <a:buChar char="q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-96" charset="2"/>
              <a:buChar char="q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charset="0"/>
              <a:buNone/>
            </a:pPr>
            <a:r>
              <a:rPr lang="en-US" sz="2400" kern="0" dirty="0"/>
              <a:t>Which type of monitor (or “probe”, hardware or software) would be suitable for measuring each of the following: </a:t>
            </a:r>
          </a:p>
          <a:p>
            <a:r>
              <a:rPr lang="en-US" sz="2400" kern="0" dirty="0"/>
              <a:t>Number of instructions executed by a processor? </a:t>
            </a:r>
          </a:p>
          <a:p>
            <a:r>
              <a:rPr lang="en-US" sz="2400" kern="0" dirty="0"/>
              <a:t>Context switch overhead on a multi-user system? </a:t>
            </a:r>
          </a:p>
          <a:p>
            <a:r>
              <a:rPr lang="en-US" sz="2400" kern="0" dirty="0"/>
              <a:t>Response time of packets on a network? </a:t>
            </a:r>
          </a:p>
          <a:p>
            <a:endParaRPr lang="en-US" sz="1800" kern="0" dirty="0"/>
          </a:p>
        </p:txBody>
      </p:sp>
    </p:spTree>
    <p:extLst>
      <p:ext uri="{BB962C8B-B14F-4D97-AF65-F5344CB8AC3E}">
        <p14:creationId xmlns:p14="http://schemas.microsoft.com/office/powerpoint/2010/main" val="108156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7FA8E-A80E-3C41-B2E6-C828F8F9F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dirty="0">
                <a:latin typeface="Eurostile" panose="020B0504020202050204" pitchFamily="34" charset="77"/>
              </a:rPr>
              <a:t>Key skills </a:t>
            </a:r>
            <a:r>
              <a:rPr lang="nb-NO" sz="3200" dirty="0" err="1">
                <a:latin typeface="Eurostile" panose="020B0504020202050204" pitchFamily="34" charset="77"/>
              </a:rPr>
              <a:t>needed</a:t>
            </a:r>
            <a:r>
              <a:rPr lang="nb-NO" sz="3200" dirty="0">
                <a:latin typeface="Eurostile" panose="020B0504020202050204" pitchFamily="34" charset="77"/>
              </a:rPr>
              <a:t> – proper </a:t>
            </a:r>
            <a:r>
              <a:rPr lang="nb-NO" sz="3200" dirty="0" err="1">
                <a:latin typeface="Eurostile" panose="020B0504020202050204" pitchFamily="34" charset="77"/>
              </a:rPr>
              <a:t>statistical</a:t>
            </a:r>
            <a:r>
              <a:rPr lang="nb-NO" sz="3200" dirty="0">
                <a:latin typeface="Eurostile" panose="020B0504020202050204" pitchFamily="34" charset="77"/>
              </a:rPr>
              <a:t> </a:t>
            </a:r>
            <a:r>
              <a:rPr lang="nb-NO" sz="3200" dirty="0" err="1">
                <a:latin typeface="Eurostile" panose="020B0504020202050204" pitchFamily="34" charset="77"/>
              </a:rPr>
              <a:t>techniques</a:t>
            </a:r>
            <a:r>
              <a:rPr lang="nb-NO" sz="3200" dirty="0">
                <a:latin typeface="Eurostile" panose="020B0504020202050204" pitchFamily="34" charset="77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EF0FB-698F-E340-BAEE-9FB009E80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067" y="866775"/>
            <a:ext cx="8729134" cy="3210955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Use proper statistical techniques to compare several alternatives </a:t>
            </a:r>
            <a:endParaRPr lang="en-US" dirty="0"/>
          </a:p>
          <a:p>
            <a:r>
              <a:rPr lang="en-US" dirty="0"/>
              <a:t>Whenever there are non-deterministic elements in a system, there will be variations in the observed results </a:t>
            </a:r>
          </a:p>
          <a:p>
            <a:r>
              <a:rPr lang="en-US" dirty="0"/>
              <a:t>You need to choose from the plethora of available statistical methods in order to correctly filter and interpret the results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AE8C45-E4AC-8C4C-9038-FE428F5492B0}"/>
              </a:ext>
            </a:extLst>
          </p:cNvPr>
          <p:cNvGrpSpPr/>
          <p:nvPr/>
        </p:nvGrpSpPr>
        <p:grpSpPr>
          <a:xfrm>
            <a:off x="340039" y="4361934"/>
            <a:ext cx="8532113" cy="1940011"/>
            <a:chOff x="241184" y="3101546"/>
            <a:chExt cx="8532113" cy="1940011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BC421FA3-43DC-4E46-AB38-05255D31924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41184" y="3101546"/>
              <a:ext cx="8532113" cy="194001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5400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6600"/>
                </a:buClr>
                <a:buSzPct val="120000"/>
                <a:buFont typeface="Wingdings" charset="0"/>
                <a:buChar char="§"/>
                <a:defRPr sz="2800">
                  <a:solidFill>
                    <a:schemeClr val="tx1"/>
                  </a:solidFill>
                  <a:latin typeface="Eurostile" panose="020B0504020202050204" pitchFamily="34" charset="77"/>
                  <a:ea typeface="ＭＳ Ｐゴシック" charset="-128"/>
                  <a:cs typeface="Eurostile" panose="020B0504020202050204" pitchFamily="34" charset="77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6600"/>
                </a:buClr>
                <a:buFont typeface="Tahoma" charset="0"/>
                <a:buChar char="−"/>
                <a:defRPr sz="2400">
                  <a:solidFill>
                    <a:schemeClr val="tx1"/>
                  </a:solidFill>
                  <a:latin typeface="Eurostile" panose="020B0504020202050204" pitchFamily="34" charset="77"/>
                  <a:ea typeface="ＭＳ Ｐゴシック" charset="-128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6600"/>
                </a:buClr>
                <a:buChar char="•"/>
                <a:defRPr sz="2000">
                  <a:solidFill>
                    <a:schemeClr val="tx1"/>
                  </a:solidFill>
                  <a:latin typeface="Eurostile" panose="020B0504020202050204" pitchFamily="34" charset="77"/>
                  <a:ea typeface="ＭＳ Ｐゴシック" charset="-128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6600"/>
                </a:buClr>
                <a:buFont typeface="Wingdings" charset="0"/>
                <a:buChar char="§"/>
                <a:defRPr sz="1900">
                  <a:solidFill>
                    <a:schemeClr val="tx1"/>
                  </a:solidFill>
                  <a:latin typeface="Eurostile" panose="020B0504020202050204" pitchFamily="34" charset="77"/>
                  <a:ea typeface="ＭＳ Ｐゴシック" charset="-128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0000"/>
                <a:buFont typeface="Wingdings" charset="0"/>
                <a:buChar char="q"/>
                <a:defRPr>
                  <a:solidFill>
                    <a:schemeClr val="tx1"/>
                  </a:solidFill>
                  <a:latin typeface="Eurostile" panose="020B0504020202050204" pitchFamily="34" charset="77"/>
                  <a:ea typeface="ＭＳ Ｐゴシック" charset="-128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0000"/>
                <a:buFont typeface="Wingdings" pitchFamily="-96" charset="2"/>
                <a:buChar char="q"/>
                <a:defRPr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0000"/>
                <a:buFont typeface="Wingdings" pitchFamily="-96" charset="2"/>
                <a:buChar char="q"/>
                <a:defRPr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0000"/>
                <a:buFont typeface="Wingdings" pitchFamily="-96" charset="2"/>
                <a:buChar char="q"/>
                <a:defRPr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0000"/>
                <a:buFont typeface="Wingdings" pitchFamily="-96" charset="2"/>
                <a:buChar char="q"/>
                <a:defRPr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Font typeface="Wingdings" charset="0"/>
                <a:buNone/>
              </a:pPr>
              <a:endParaRPr lang="en-US" kern="0" dirty="0"/>
            </a:p>
            <a:p>
              <a:pPr marL="0" indent="0">
                <a:buFont typeface="Wingdings" charset="0"/>
                <a:buNone/>
              </a:pPr>
              <a:r>
                <a:rPr lang="en-US" kern="0" dirty="0"/>
                <a:t>Which link is better?</a:t>
              </a:r>
            </a:p>
            <a:p>
              <a:endParaRPr lang="en-US" sz="1800" kern="0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DF1670-0B34-C849-B702-91A7A1A5D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96960" y="3180492"/>
              <a:ext cx="5234975" cy="17961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775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7FA8E-A80E-3C41-B2E6-C828F8F9F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Eurostile" panose="020B0504020202050204" pitchFamily="34" charset="77"/>
              </a:rPr>
              <a:t>Key skills </a:t>
            </a:r>
            <a:r>
              <a:rPr lang="nb-NO" dirty="0" err="1">
                <a:latin typeface="Eurostile" panose="020B0504020202050204" pitchFamily="34" charset="77"/>
              </a:rPr>
              <a:t>needed</a:t>
            </a:r>
            <a:r>
              <a:rPr lang="nb-NO" dirty="0">
                <a:latin typeface="Eurostile" panose="020B0504020202050204" pitchFamily="34" charset="77"/>
              </a:rPr>
              <a:t> – do not </a:t>
            </a:r>
            <a:r>
              <a:rPr lang="nb-NO" dirty="0" err="1">
                <a:latin typeface="Eurostile" panose="020B0504020202050204" pitchFamily="34" charset="77"/>
              </a:rPr>
              <a:t>measure</a:t>
            </a:r>
            <a:r>
              <a:rPr lang="nb-NO" dirty="0">
                <a:latin typeface="Eurostile" panose="020B0504020202050204" pitchFamily="34" charset="77"/>
              </a:rPr>
              <a:t> for ever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EF0FB-698F-E340-BAEE-9FB009E80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067" y="866777"/>
            <a:ext cx="8729134" cy="1791363"/>
          </a:xfrm>
        </p:spPr>
        <p:txBody>
          <a:bodyPr/>
          <a:lstStyle/>
          <a:p>
            <a:pPr marL="0" indent="0">
              <a:buNone/>
            </a:pPr>
            <a:r>
              <a:rPr lang="en-US" sz="2400" i="1" dirty="0"/>
              <a:t>Design measurement and simulation experiments to provide the most information with the least effort </a:t>
            </a:r>
            <a:endParaRPr lang="en-US" sz="2400" dirty="0"/>
          </a:p>
          <a:p>
            <a:r>
              <a:rPr lang="en-US" sz="2400" dirty="0"/>
              <a:t>You must choose the numbers of parameters to investigate </a:t>
            </a:r>
          </a:p>
          <a:p>
            <a:r>
              <a:rPr lang="en-US" sz="2400" dirty="0"/>
              <a:t>You must make sure you can draw statistically viable conclusions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60D2B94-D870-D943-860E-A769B1F25B2A}"/>
              </a:ext>
            </a:extLst>
          </p:cNvPr>
          <p:cNvGrpSpPr/>
          <p:nvPr/>
        </p:nvGrpSpPr>
        <p:grpSpPr>
          <a:xfrm>
            <a:off x="216471" y="3230746"/>
            <a:ext cx="8753274" cy="2774637"/>
            <a:chOff x="216471" y="3230746"/>
            <a:chExt cx="8753274" cy="2774637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5C33C1A1-B944-2648-A425-3D4DC1642B0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16471" y="5047478"/>
              <a:ext cx="8729134" cy="95790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5400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6600"/>
                </a:buClr>
                <a:buSzPct val="120000"/>
                <a:buFont typeface="Wingdings" charset="0"/>
                <a:buChar char="§"/>
                <a:defRPr sz="2800">
                  <a:solidFill>
                    <a:schemeClr val="tx1"/>
                  </a:solidFill>
                  <a:latin typeface="Eurostile" panose="020B0504020202050204" pitchFamily="34" charset="77"/>
                  <a:ea typeface="ＭＳ Ｐゴシック" charset="-128"/>
                  <a:cs typeface="Eurostile" panose="020B0504020202050204" pitchFamily="34" charset="77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6600"/>
                </a:buClr>
                <a:buFont typeface="Tahoma" charset="0"/>
                <a:buChar char="−"/>
                <a:defRPr sz="2400">
                  <a:solidFill>
                    <a:schemeClr val="tx1"/>
                  </a:solidFill>
                  <a:latin typeface="Eurostile" panose="020B0504020202050204" pitchFamily="34" charset="77"/>
                  <a:ea typeface="ＭＳ Ｐゴシック" charset="-128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6600"/>
                </a:buClr>
                <a:buChar char="•"/>
                <a:defRPr sz="2000">
                  <a:solidFill>
                    <a:schemeClr val="tx1"/>
                  </a:solidFill>
                  <a:latin typeface="Eurostile" panose="020B0504020202050204" pitchFamily="34" charset="77"/>
                  <a:ea typeface="ＭＳ Ｐゴシック" charset="-128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6600"/>
                </a:buClr>
                <a:buFont typeface="Wingdings" charset="0"/>
                <a:buChar char="§"/>
                <a:defRPr sz="1900">
                  <a:solidFill>
                    <a:schemeClr val="tx1"/>
                  </a:solidFill>
                  <a:latin typeface="Eurostile" panose="020B0504020202050204" pitchFamily="34" charset="77"/>
                  <a:ea typeface="ＭＳ Ｐゴシック" charset="-128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0000"/>
                <a:buFont typeface="Wingdings" charset="0"/>
                <a:buChar char="q"/>
                <a:defRPr>
                  <a:solidFill>
                    <a:schemeClr val="tx1"/>
                  </a:solidFill>
                  <a:latin typeface="Eurostile" panose="020B0504020202050204" pitchFamily="34" charset="77"/>
                  <a:ea typeface="ＭＳ Ｐゴシック" charset="-128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0000"/>
                <a:buFont typeface="Wingdings" pitchFamily="-96" charset="2"/>
                <a:buChar char="q"/>
                <a:defRPr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0000"/>
                <a:buFont typeface="Wingdings" pitchFamily="-96" charset="2"/>
                <a:buChar char="q"/>
                <a:defRPr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0000"/>
                <a:buFont typeface="Wingdings" pitchFamily="-96" charset="2"/>
                <a:buChar char="q"/>
                <a:defRPr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0000"/>
                <a:buFont typeface="Wingdings" pitchFamily="-96" charset="2"/>
                <a:buChar char="q"/>
                <a:defRPr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Font typeface="Wingdings" charset="0"/>
                <a:buNone/>
              </a:pPr>
              <a:r>
                <a:rPr lang="en-US" sz="2400" kern="0" dirty="0"/>
                <a:t>How many experiments are needed? </a:t>
              </a:r>
            </a:p>
            <a:p>
              <a:pPr marL="0" indent="0">
                <a:buFont typeface="Wingdings" charset="0"/>
                <a:buNone/>
              </a:pPr>
              <a:r>
                <a:rPr lang="en-US" sz="2400" kern="0" dirty="0"/>
                <a:t>How do you estimate the performance impact of each factor? </a:t>
              </a:r>
            </a:p>
          </p:txBody>
        </p:sp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1CD9DE75-BAB5-D74E-ACD4-F0948B2EFD4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40611" y="3230746"/>
              <a:ext cx="8729134" cy="17346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5400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6600"/>
                </a:buClr>
                <a:buSzPct val="120000"/>
                <a:buFont typeface="Wingdings" charset="0"/>
                <a:buChar char="§"/>
                <a:defRPr sz="2800">
                  <a:solidFill>
                    <a:schemeClr val="tx1"/>
                  </a:solidFill>
                  <a:latin typeface="Eurostile" panose="020B0504020202050204" pitchFamily="34" charset="77"/>
                  <a:ea typeface="ＭＳ Ｐゴシック" charset="-128"/>
                  <a:cs typeface="Eurostile" panose="020B0504020202050204" pitchFamily="34" charset="77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6600"/>
                </a:buClr>
                <a:buFont typeface="Tahoma" charset="0"/>
                <a:buChar char="−"/>
                <a:defRPr sz="2400">
                  <a:solidFill>
                    <a:schemeClr val="tx1"/>
                  </a:solidFill>
                  <a:latin typeface="Eurostile" panose="020B0504020202050204" pitchFamily="34" charset="77"/>
                  <a:ea typeface="ＭＳ Ｐゴシック" charset="-128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6600"/>
                </a:buClr>
                <a:buChar char="•"/>
                <a:defRPr sz="2000">
                  <a:solidFill>
                    <a:schemeClr val="tx1"/>
                  </a:solidFill>
                  <a:latin typeface="Eurostile" panose="020B0504020202050204" pitchFamily="34" charset="77"/>
                  <a:ea typeface="ＭＳ Ｐゴシック" charset="-128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6600"/>
                </a:buClr>
                <a:buFont typeface="Wingdings" charset="0"/>
                <a:buChar char="§"/>
                <a:defRPr sz="1900">
                  <a:solidFill>
                    <a:schemeClr val="tx1"/>
                  </a:solidFill>
                  <a:latin typeface="Eurostile" panose="020B0504020202050204" pitchFamily="34" charset="77"/>
                  <a:ea typeface="ＭＳ Ｐゴシック" charset="-128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0000"/>
                <a:buFont typeface="Wingdings" charset="0"/>
                <a:buChar char="q"/>
                <a:defRPr>
                  <a:solidFill>
                    <a:schemeClr val="tx1"/>
                  </a:solidFill>
                  <a:latin typeface="Eurostile" panose="020B0504020202050204" pitchFamily="34" charset="77"/>
                  <a:ea typeface="ＭＳ Ｐゴシック" charset="-128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0000"/>
                <a:buFont typeface="Wingdings" pitchFamily="-96" charset="2"/>
                <a:buChar char="q"/>
                <a:defRPr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0000"/>
                <a:buFont typeface="Wingdings" pitchFamily="-96" charset="2"/>
                <a:buChar char="q"/>
                <a:defRPr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0000"/>
                <a:buFont typeface="Wingdings" pitchFamily="-96" charset="2"/>
                <a:buChar char="q"/>
                <a:defRPr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50000"/>
                <a:buFont typeface="Wingdings" pitchFamily="-96" charset="2"/>
                <a:buChar char="q"/>
                <a:defRPr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Font typeface="Wingdings" charset="0"/>
                <a:buNone/>
              </a:pPr>
              <a:r>
                <a:rPr lang="en-US" sz="2400" kern="0" dirty="0"/>
                <a:t>The performance of a system depends on the following factors: </a:t>
              </a:r>
            </a:p>
            <a:p>
              <a:r>
                <a:rPr lang="en-US" sz="2400" kern="0" dirty="0"/>
                <a:t>Garbage Collection Technique used: G1, G2, or none </a:t>
              </a:r>
            </a:p>
            <a:p>
              <a:r>
                <a:rPr lang="en-US" sz="2400" kern="0" dirty="0"/>
                <a:t>Type of workload: editing, computing, or machine learning </a:t>
              </a:r>
            </a:p>
            <a:p>
              <a:r>
                <a:rPr lang="en-US" sz="2400" kern="0" dirty="0"/>
                <a:t>Type of CPU: C1, C2, or C3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130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9C642-C0E1-9B40-8A0E-7FFA62963D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Performance in</a:t>
            </a:r>
            <a:br>
              <a:rPr lang="en-US" dirty="0"/>
            </a:br>
            <a:r>
              <a:rPr lang="en-US" dirty="0"/>
              <a:t>distributed systems</a:t>
            </a:r>
            <a:endParaRPr lang="en-NO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AF97E6F-CD80-B847-93DF-8799CDF6AD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NO" dirty="0"/>
              <a:t>Statistics 101</a:t>
            </a:r>
          </a:p>
        </p:txBody>
      </p:sp>
    </p:spTree>
    <p:extLst>
      <p:ext uri="{BB962C8B-B14F-4D97-AF65-F5344CB8AC3E}">
        <p14:creationId xmlns:p14="http://schemas.microsoft.com/office/powerpoint/2010/main" val="3992120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8032B-C06F-CC41-BF15-32C89F7A5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performance?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622DCE-9641-C848-BE99-8BE81811E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54" y="878540"/>
            <a:ext cx="4064000" cy="228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3A7FA9-FD05-9D4B-8554-84FFE6DD0D5B}"/>
              </a:ext>
            </a:extLst>
          </p:cNvPr>
          <p:cNvSpPr txBox="1"/>
          <p:nvPr/>
        </p:nvSpPr>
        <p:spPr>
          <a:xfrm>
            <a:off x="775896" y="3164542"/>
            <a:ext cx="2975494" cy="470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Stage performance</a:t>
            </a:r>
          </a:p>
          <a:p>
            <a:pPr algn="ctr"/>
            <a:r>
              <a:rPr lang="nb-NO" sz="1050" dirty="0"/>
              <a:t>World Opera Production – </a:t>
            </a:r>
            <a:r>
              <a:rPr lang="nb-NO" sz="1050" dirty="0" err="1"/>
              <a:t>Dec</a:t>
            </a:r>
            <a:r>
              <a:rPr lang="nb-NO" sz="1050" dirty="0"/>
              <a:t> 2011 @ Tromsø</a:t>
            </a:r>
          </a:p>
        </p:txBody>
      </p:sp>
      <p:pic>
        <p:nvPicPr>
          <p:cNvPr id="6" name="Online Media 5" descr="World Opera Overview and Tests - April_May 2010">
            <a:hlinkClick r:id="" action="ppaction://media"/>
            <a:extLst>
              <a:ext uri="{FF2B5EF4-FFF2-40B4-BE49-F238E27FC236}">
                <a16:creationId xmlns:a16="http://schemas.microsoft.com/office/drawing/2014/main" id="{EE616546-B1A7-9F4E-942E-626C0B6733E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142.9184" end="52445.409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714" y="890680"/>
            <a:ext cx="4045697" cy="22757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2E78D5-B970-8343-AE44-81E261EFD0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90" y="3636690"/>
            <a:ext cx="3617951" cy="24081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9D8E23-8728-B941-BB71-A1B8334105D5}"/>
              </a:ext>
            </a:extLst>
          </p:cNvPr>
          <p:cNvSpPr txBox="1"/>
          <p:nvPr/>
        </p:nvSpPr>
        <p:spPr>
          <a:xfrm>
            <a:off x="670428" y="6048991"/>
            <a:ext cx="2911374" cy="470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Stage performance</a:t>
            </a:r>
          </a:p>
          <a:p>
            <a:pPr algn="ctr"/>
            <a:r>
              <a:rPr lang="nb-NO" sz="1050" dirty="0"/>
              <a:t>Third Life </a:t>
            </a:r>
            <a:r>
              <a:rPr lang="nb-NO" sz="1050" dirty="0" err="1"/>
              <a:t>Project@WUK</a:t>
            </a:r>
            <a:r>
              <a:rPr lang="nb-NO" sz="1050" dirty="0"/>
              <a:t> – </a:t>
            </a:r>
            <a:r>
              <a:rPr lang="nb-NO" sz="1050" dirty="0" err="1"/>
              <a:t>Oct</a:t>
            </a:r>
            <a:r>
              <a:rPr lang="nb-NO" sz="1050" dirty="0"/>
              <a:t> 2015 @ </a:t>
            </a:r>
            <a:r>
              <a:rPr lang="nb-NO" sz="1050" dirty="0" err="1"/>
              <a:t>Vienna</a:t>
            </a:r>
            <a:endParaRPr lang="nb-NO" sz="1050" dirty="0"/>
          </a:p>
        </p:txBody>
      </p:sp>
      <p:pic>
        <p:nvPicPr>
          <p:cNvPr id="10" name="Content Placeholder 4" descr="ferry.pdf">
            <a:extLst>
              <a:ext uri="{FF2B5EF4-FFF2-40B4-BE49-F238E27FC236}">
                <a16:creationId xmlns:a16="http://schemas.microsoft.com/office/drawing/2014/main" id="{E6089F80-1B61-5F46-A898-03FA7BB147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97" r="-17697"/>
          <a:stretch/>
        </p:blipFill>
        <p:spPr>
          <a:xfrm>
            <a:off x="4516244" y="880946"/>
            <a:ext cx="4315522" cy="2373371"/>
          </a:xfrm>
          <a:prstGeom prst="rect">
            <a:avLst/>
          </a:prstGeom>
          <a:effec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78A0B2-9D24-6245-9183-7C55FD578C02}"/>
              </a:ext>
            </a:extLst>
          </p:cNvPr>
          <p:cNvSpPr txBox="1"/>
          <p:nvPr/>
        </p:nvSpPr>
        <p:spPr>
          <a:xfrm>
            <a:off x="5050347" y="3216581"/>
            <a:ext cx="3719287" cy="470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Download performance by position</a:t>
            </a:r>
          </a:p>
          <a:p>
            <a:pPr algn="ctr"/>
            <a:r>
              <a:rPr lang="nb-NO" sz="1050" dirty="0"/>
              <a:t>HTTP Adaptive </a:t>
            </a:r>
            <a:r>
              <a:rPr lang="nb-NO" sz="1050" dirty="0" err="1"/>
              <a:t>Streaming</a:t>
            </a:r>
            <a:r>
              <a:rPr lang="nb-NO" sz="1050" dirty="0"/>
              <a:t> </a:t>
            </a:r>
            <a:r>
              <a:rPr lang="nb-NO" sz="1050" dirty="0" err="1"/>
              <a:t>measured</a:t>
            </a:r>
            <a:r>
              <a:rPr lang="nb-NO" sz="1050" dirty="0"/>
              <a:t> </a:t>
            </a:r>
            <a:r>
              <a:rPr lang="nb-NO" sz="1050" dirty="0" err="1"/>
              <a:t>on</a:t>
            </a:r>
            <a:r>
              <a:rPr lang="nb-NO" sz="1050" dirty="0"/>
              <a:t> Bygdøy Ferry, 2011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CD1FAE-AF51-1B45-BD50-3285E420D5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130" y="3781164"/>
            <a:ext cx="3567953" cy="21434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8E15AAF-CD0D-EC48-A901-D7266BB3E807}"/>
              </a:ext>
            </a:extLst>
          </p:cNvPr>
          <p:cNvSpPr txBox="1"/>
          <p:nvPr/>
        </p:nvSpPr>
        <p:spPr>
          <a:xfrm>
            <a:off x="5154399" y="5897028"/>
            <a:ext cx="3439467" cy="470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Download performance by operator &amp; algorithm</a:t>
            </a:r>
          </a:p>
          <a:p>
            <a:pPr algn="ctr"/>
            <a:r>
              <a:rPr lang="nb-NO" sz="1050" dirty="0"/>
              <a:t>HTTP Adaptive </a:t>
            </a:r>
            <a:r>
              <a:rPr lang="nb-NO" sz="1050" dirty="0" err="1"/>
              <a:t>Streaming</a:t>
            </a:r>
            <a:r>
              <a:rPr lang="nb-NO" sz="1050" dirty="0"/>
              <a:t>, MONROE nodes, 2018</a:t>
            </a:r>
          </a:p>
        </p:txBody>
      </p:sp>
    </p:spTree>
    <p:extLst>
      <p:ext uri="{BB962C8B-B14F-4D97-AF65-F5344CB8AC3E}">
        <p14:creationId xmlns:p14="http://schemas.microsoft.com/office/powerpoint/2010/main" val="109438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/>
          <p:cNvSpPr>
            <a:spLocks noGrp="1" noChangeArrowheads="1"/>
          </p:cNvSpPr>
          <p:nvPr>
            <p:ph type="title"/>
          </p:nvPr>
        </p:nvSpPr>
        <p:spPr>
          <a:xfrm>
            <a:off x="554203" y="1340"/>
            <a:ext cx="7772400" cy="696727"/>
          </a:xfrm>
        </p:spPr>
        <p:txBody>
          <a:bodyPr/>
          <a:lstStyle/>
          <a:p>
            <a:r>
              <a:rPr lang="en-US" altLang="x-none" dirty="0"/>
              <a:t>Why do we need statistics?</a:t>
            </a:r>
          </a:p>
        </p:txBody>
      </p:sp>
      <p:sp>
        <p:nvSpPr>
          <p:cNvPr id="614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3752" y="1006397"/>
            <a:ext cx="7772400" cy="903288"/>
          </a:xfrm>
        </p:spPr>
        <p:txBody>
          <a:bodyPr/>
          <a:lstStyle/>
          <a:p>
            <a:pPr>
              <a:buFontTx/>
              <a:buNone/>
            </a:pPr>
            <a:r>
              <a:rPr lang="en-US" altLang="x-none" sz="2400" b="1" dirty="0"/>
              <a:t>1.  Noise, noise, noise, noise, noise!</a:t>
            </a:r>
          </a:p>
          <a:p>
            <a:endParaRPr lang="en-US" altLang="x-none" sz="2400" b="1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795869" y="3347074"/>
            <a:ext cx="3238500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x-none" sz="2400" b="1" kern="0" dirty="0">
                <a:latin typeface="Eurostile" panose="020B0504020202050204" pitchFamily="34" charset="77"/>
              </a:rPr>
              <a:t>2.  Aggregate data into meaningful information.</a:t>
            </a:r>
          </a:p>
          <a:p>
            <a:endParaRPr lang="en-US" altLang="x-none" sz="2400" b="1" kern="0" dirty="0">
              <a:latin typeface="Eurostile" panose="020B0504020202050204" pitchFamily="34" charset="77"/>
            </a:endParaRPr>
          </a:p>
        </p:txBody>
      </p:sp>
      <p:pic>
        <p:nvPicPr>
          <p:cNvPr id="10" name="Picture 4" descr="J029917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85070" y="2257392"/>
            <a:ext cx="831798" cy="1162109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AutoShape 5"/>
          <p:cNvSpPr>
            <a:spLocks noChangeArrowheads="1"/>
          </p:cNvSpPr>
          <p:nvPr/>
        </p:nvSpPr>
        <p:spPr bwMode="auto">
          <a:xfrm rot="5400000">
            <a:off x="3166934" y="1689719"/>
            <a:ext cx="405344" cy="67659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554203" y="1915491"/>
            <a:ext cx="2387204" cy="2111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x-non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445 446 397 226</a:t>
            </a:r>
          </a:p>
          <a:p>
            <a:pPr eaLnBrk="1" hangingPunct="1">
              <a:defRPr/>
            </a:pPr>
            <a:r>
              <a:rPr lang="en-US" altLang="x-non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388 3445 188 1002</a:t>
            </a:r>
          </a:p>
          <a:p>
            <a:pPr eaLnBrk="1" hangingPunct="1">
              <a:defRPr/>
            </a:pPr>
            <a:r>
              <a:rPr lang="en-US" altLang="x-non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47762 432 54 12</a:t>
            </a:r>
          </a:p>
          <a:p>
            <a:pPr eaLnBrk="1" hangingPunct="1">
              <a:defRPr/>
            </a:pPr>
            <a:r>
              <a:rPr lang="en-US" altLang="x-non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98 345 2245 8839</a:t>
            </a:r>
          </a:p>
          <a:p>
            <a:pPr eaLnBrk="1" hangingPunct="1">
              <a:defRPr/>
            </a:pPr>
            <a:r>
              <a:rPr lang="en-US" altLang="x-non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77492 472 565 999</a:t>
            </a:r>
          </a:p>
          <a:p>
            <a:pPr eaLnBrk="1" hangingPunct="1">
              <a:defRPr/>
            </a:pPr>
            <a:r>
              <a:rPr lang="en-US" altLang="x-non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1 34 882 545 4022</a:t>
            </a:r>
          </a:p>
          <a:p>
            <a:pPr eaLnBrk="1" hangingPunct="1">
              <a:defRPr/>
            </a:pPr>
            <a:r>
              <a:rPr lang="en-US" altLang="x-non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827 572 597 364</a:t>
            </a: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 rot="10800000" flipH="1">
            <a:off x="3419873" y="3481528"/>
            <a:ext cx="720079" cy="432048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6080125" y="4084463"/>
            <a:ext cx="99781" cy="165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x-none" altLang="x-none"/>
          </a:p>
        </p:txBody>
      </p:sp>
      <p:graphicFrame>
        <p:nvGraphicFramePr>
          <p:cNvPr id="15" name="Object 9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2475180715"/>
              </p:ext>
            </p:extLst>
          </p:nvPr>
        </p:nvGraphicFramePr>
        <p:xfrm>
          <a:off x="4410659" y="3534789"/>
          <a:ext cx="986631" cy="42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Equation" r:id="rId4" imgW="380835" imgH="165028" progId="Equation.3">
                  <p:embed/>
                </p:oleObj>
              </mc:Choice>
              <mc:Fallback>
                <p:oleObj name="Equation" r:id="rId4" imgW="380835" imgH="165028" progId="Equation.3">
                  <p:embed/>
                  <p:pic>
                    <p:nvPicPr>
                      <p:cNvPr id="1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0659" y="3534789"/>
                        <a:ext cx="986631" cy="427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306203" y="5212028"/>
            <a:ext cx="8208912" cy="947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US" altLang="x-none" sz="2400" kern="0" dirty="0">
                <a:latin typeface="Eurostile" panose="020B0504020202050204" pitchFamily="34" charset="77"/>
              </a:rPr>
              <a:t>“Impossible things usually don’t happen.”</a:t>
            </a:r>
          </a:p>
          <a:p>
            <a:pPr lvl="1" algn="ctr">
              <a:buFontTx/>
              <a:buNone/>
            </a:pPr>
            <a:r>
              <a:rPr lang="en-US" altLang="x-none" i="1" kern="0" dirty="0">
                <a:latin typeface="Eurostile" panose="020B0504020202050204" pitchFamily="34" charset="77"/>
              </a:rPr>
              <a:t>- </a:t>
            </a:r>
            <a:r>
              <a:rPr lang="en-US" altLang="x-none" sz="2000" i="1" kern="0" dirty="0">
                <a:latin typeface="Eurostile" panose="020B0504020202050204" pitchFamily="34" charset="77"/>
              </a:rPr>
              <a:t>Sam </a:t>
            </a:r>
            <a:r>
              <a:rPr lang="en-US" altLang="x-none" sz="2000" i="1" kern="0" dirty="0" err="1">
                <a:latin typeface="Eurostile" panose="020B0504020202050204" pitchFamily="34" charset="77"/>
              </a:rPr>
              <a:t>Treiman</a:t>
            </a:r>
            <a:r>
              <a:rPr lang="en-US" altLang="x-none" sz="2000" i="1" kern="0" dirty="0">
                <a:latin typeface="Eurostile" panose="020B0504020202050204" pitchFamily="34" charset="77"/>
              </a:rPr>
              <a:t>, Princeton University</a:t>
            </a:r>
          </a:p>
          <a:p>
            <a:pPr marL="0" indent="0" algn="ctr">
              <a:buNone/>
            </a:pPr>
            <a:r>
              <a:rPr lang="en-US" altLang="x-none" sz="2400" b="1" i="1" kern="0" dirty="0">
                <a:solidFill>
                  <a:srgbClr val="009900"/>
                </a:solidFill>
                <a:latin typeface="Eurostile" panose="020B0504020202050204" pitchFamily="34" charset="77"/>
              </a:rPr>
              <a:t>Statistics</a:t>
            </a:r>
            <a:r>
              <a:rPr lang="en-US" altLang="x-none" sz="2400" kern="0" dirty="0">
                <a:latin typeface="Eurostile" panose="020B0504020202050204" pitchFamily="34" charset="77"/>
              </a:rPr>
              <a:t> helps us quantify “</a:t>
            </a:r>
            <a:r>
              <a:rPr lang="en-US" altLang="x-none" sz="2400" b="1" kern="0" dirty="0">
                <a:latin typeface="Eurostile" panose="020B0504020202050204" pitchFamily="34" charset="77"/>
              </a:rPr>
              <a:t>usually</a:t>
            </a:r>
            <a:r>
              <a:rPr lang="en-US" altLang="x-none" sz="2400" kern="0" dirty="0">
                <a:latin typeface="Eurostile" panose="020B0504020202050204" pitchFamily="34" charset="77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062625365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build="p"/>
      <p:bldP spid="9" grpId="0"/>
      <p:bldP spid="11" grpId="0" animBg="1"/>
      <p:bldP spid="12" grpId="0"/>
      <p:bldP spid="13" grpId="0" animBg="1"/>
      <p:bldP spid="14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Basic Probability and Statistics Concepts</a:t>
            </a:r>
          </a:p>
        </p:txBody>
      </p:sp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53592"/>
            <a:ext cx="7772400" cy="5181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x-none" sz="2400" dirty="0"/>
              <a:t>Independent Events:</a:t>
            </a:r>
          </a:p>
          <a:p>
            <a:pPr lvl="1">
              <a:lnSpc>
                <a:spcPct val="90000"/>
              </a:lnSpc>
            </a:pPr>
            <a:r>
              <a:rPr lang="en-US" altLang="x-none" sz="2200" dirty="0"/>
              <a:t>One event does not affect the other</a:t>
            </a:r>
          </a:p>
          <a:p>
            <a:pPr lvl="1">
              <a:lnSpc>
                <a:spcPct val="90000"/>
              </a:lnSpc>
            </a:pPr>
            <a:r>
              <a:rPr lang="en-US" altLang="x-none" sz="2200" dirty="0"/>
              <a:t>Knowing probability of one event does not change estimate of another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Random Variable: 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 variable is called a random variable if it takes one of a specified set of values with a specified probability</a:t>
            </a:r>
            <a:endParaRPr lang="en-US" altLang="x-none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38" y="3618881"/>
            <a:ext cx="5575323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10550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512" y="72680"/>
            <a:ext cx="8797925" cy="561975"/>
          </a:xfrm>
        </p:spPr>
        <p:txBody>
          <a:bodyPr/>
          <a:lstStyle/>
          <a:p>
            <a:r>
              <a:rPr lang="en-US" sz="3200" dirty="0"/>
              <a:t>Discrete Random Variable Probability Distribution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79" y="1958659"/>
            <a:ext cx="7554642" cy="4114800"/>
          </a:xfrm>
        </p:spPr>
      </p:pic>
      <p:sp>
        <p:nvSpPr>
          <p:cNvPr id="5" name="TextBox 4"/>
          <p:cNvSpPr txBox="1"/>
          <p:nvPr/>
        </p:nvSpPr>
        <p:spPr>
          <a:xfrm>
            <a:off x="1005287" y="1035047"/>
            <a:ext cx="6487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Eurostile" panose="020B0504020202050204" pitchFamily="34" charset="77"/>
              </a:rPr>
              <a:t>Experiment: Toss 2 Coins. Let X = # heads</a:t>
            </a:r>
          </a:p>
        </p:txBody>
      </p:sp>
    </p:spTree>
    <p:extLst>
      <p:ext uri="{BB962C8B-B14F-4D97-AF65-F5344CB8AC3E}">
        <p14:creationId xmlns:p14="http://schemas.microsoft.com/office/powerpoint/2010/main" val="7777801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2331C-E9FC-E145-AF3B-5C6D9B61C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sz="3200" dirty="0"/>
              <a:t>Histogram and Cumulative Distribition Function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8E4BDDC-8713-2747-A4AC-BD76D2337F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169" y="2733775"/>
            <a:ext cx="8729662" cy="31345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55D89B-4411-B24D-8529-80EE43414151}"/>
              </a:ext>
            </a:extLst>
          </p:cNvPr>
          <p:cNvSpPr txBox="1"/>
          <p:nvPr/>
        </p:nvSpPr>
        <p:spPr>
          <a:xfrm>
            <a:off x="817638" y="5854561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NO" sz="1800" b="1" dirty="0">
                <a:latin typeface="Eurostile" panose="020B0504020202050204" pitchFamily="34" charset="77"/>
              </a:rPr>
              <a:t>Histogram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9273E1-9DD6-5949-A14C-A84DE1759C07}"/>
              </a:ext>
            </a:extLst>
          </p:cNvPr>
          <p:cNvSpPr txBox="1"/>
          <p:nvPr/>
        </p:nvSpPr>
        <p:spPr>
          <a:xfrm>
            <a:off x="4511369" y="5854561"/>
            <a:ext cx="4067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NO" sz="1800" b="1" dirty="0">
                <a:latin typeface="Eurostile" panose="020B0504020202050204" pitchFamily="34" charset="77"/>
              </a:rPr>
              <a:t>Cumulative Distribution Function (CDF)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2B019FE-F26E-954C-A128-0DB1AAF9E2C8}"/>
                  </a:ext>
                </a:extLst>
              </p:cNvPr>
              <p:cNvSpPr txBox="1"/>
              <p:nvPr/>
            </p:nvSpPr>
            <p:spPr>
              <a:xfrm>
                <a:off x="312738" y="1177917"/>
                <a:ext cx="6571388" cy="156966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GB" sz="1800" dirty="0">
                    <a:latin typeface="Eurostile" panose="020B0504020202050204" pitchFamily="34" charset="77"/>
                  </a:rPr>
                  <a:t>Histogram</a:t>
                </a:r>
                <a:r>
                  <a:rPr lang="en-GB" sz="2400" dirty="0">
                    <a:latin typeface="Eurostile" panose="020B0504020202050204" pitchFamily="34" charset="77"/>
                  </a:rPr>
                  <a:t>:    </a:t>
                </a:r>
                <a:r>
                  <a:rPr lang="en-GB" sz="2400" b="1" dirty="0">
                    <a:latin typeface="Eurostile" panose="020B0504020202050204" pitchFamily="34" charset="77"/>
                  </a:rPr>
                  <a:t>f</a:t>
                </a:r>
                <a:r>
                  <a:rPr lang="en-NO" sz="2400" b="1" dirty="0">
                    <a:latin typeface="Eurostile" panose="020B0504020202050204" pitchFamily="34" charset="77"/>
                  </a:rPr>
                  <a:t>(x</a:t>
                </a:r>
                <a:r>
                  <a:rPr lang="en-NO" sz="2400" b="1" baseline="-25000" dirty="0">
                    <a:latin typeface="Eurostile" panose="020B0504020202050204" pitchFamily="34" charset="77"/>
                  </a:rPr>
                  <a:t>i</a:t>
                </a:r>
                <a:r>
                  <a:rPr lang="en-NO" sz="2400" b="1" dirty="0">
                    <a:latin typeface="Eurostile" panose="020B0504020202050204" pitchFamily="34" charset="77"/>
                  </a:rPr>
                  <a:t>)= p</a:t>
                </a:r>
                <a:r>
                  <a:rPr lang="en-NO" sz="2400" b="1" baseline="-25000" dirty="0">
                    <a:latin typeface="Eurostile" panose="020B0504020202050204" pitchFamily="34" charset="77"/>
                  </a:rPr>
                  <a:t>i</a:t>
                </a:r>
                <a:endParaRPr lang="en-NO" sz="2400" b="1" dirty="0">
                  <a:latin typeface="Eurostile" panose="020B0504020202050204" pitchFamily="34" charset="77"/>
                </a:endParaRPr>
              </a:p>
              <a:p>
                <a:pPr algn="l"/>
                <a:endParaRPr lang="en-NO" sz="1800" dirty="0">
                  <a:latin typeface="Eurostile" panose="020B0504020202050204" pitchFamily="34" charset="77"/>
                </a:endParaRPr>
              </a:p>
              <a:p>
                <a:pPr algn="l"/>
                <a:r>
                  <a:rPr lang="en-NO" sz="1800" dirty="0">
                    <a:latin typeface="Eurostile" panose="020B0504020202050204" pitchFamily="34" charset="77"/>
                  </a:rPr>
                  <a:t>Cumulative Distribution Function:   </a:t>
                </a:r>
                <a:r>
                  <a:rPr lang="en-NO" sz="2400" b="1" dirty="0">
                    <a:latin typeface="Eurostile" panose="020B0504020202050204" pitchFamily="34" charset="77"/>
                  </a:rPr>
                  <a:t>F</a:t>
                </a:r>
                <a:r>
                  <a:rPr lang="en-NO" sz="2400" b="1" baseline="-25000" dirty="0">
                    <a:latin typeface="Eurostile" panose="020B0504020202050204" pitchFamily="34" charset="77"/>
                  </a:rPr>
                  <a:t>x</a:t>
                </a:r>
                <a:r>
                  <a:rPr lang="en-NO" sz="2400" b="1" dirty="0">
                    <a:latin typeface="Eurostile" panose="020B0504020202050204" pitchFamily="34" charset="77"/>
                  </a:rPr>
                  <a:t>(a)=P(x</a:t>
                </a:r>
                <a14:m>
                  <m:oMath xmlns:m="http://schemas.openxmlformats.org/officeDocument/2006/math">
                    <m:r>
                      <a:rPr lang="en-NO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NO" sz="2400" b="1" dirty="0">
                    <a:latin typeface="Eurostile" panose="020B0504020202050204" pitchFamily="34" charset="77"/>
                  </a:rPr>
                  <a:t>a)</a:t>
                </a:r>
              </a:p>
              <a:p>
                <a:pPr algn="l"/>
                <a:endParaRPr lang="en-NO" sz="1800" dirty="0">
                  <a:latin typeface="Eurostile" panose="020B0504020202050204" pitchFamily="34" charset="77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2B019FE-F26E-954C-A128-0DB1AAF9E2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738" y="1177917"/>
                <a:ext cx="6571388" cy="1569660"/>
              </a:xfrm>
              <a:prstGeom prst="rect">
                <a:avLst/>
              </a:prstGeom>
              <a:blipFill>
                <a:blip r:embed="rId3"/>
                <a:stretch>
                  <a:fillRect l="-772" t="-3200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83511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NO" sz="2800" dirty="0"/>
              <a:t>Continuous Random Variable Probability Density Function</a:t>
            </a:r>
            <a:endParaRPr lang="en-US" altLang="x-none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90" y="1335767"/>
            <a:ext cx="2560320" cy="46482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7E22FC2-D75C-654B-A912-ED7A7108F488}"/>
              </a:ext>
            </a:extLst>
          </p:cNvPr>
          <p:cNvGrpSpPr/>
          <p:nvPr/>
        </p:nvGrpSpPr>
        <p:grpSpPr>
          <a:xfrm>
            <a:off x="176347" y="892033"/>
            <a:ext cx="5119099" cy="1279181"/>
            <a:chOff x="685799" y="1492925"/>
            <a:chExt cx="5119099" cy="1279181"/>
          </a:xfrm>
        </p:grpSpPr>
        <p:sp>
          <p:nvSpPr>
            <p:cNvPr id="9" name="Rectangle 1">
              <a:extLst>
                <a:ext uri="{FF2B5EF4-FFF2-40B4-BE49-F238E27FC236}">
                  <a16:creationId xmlns:a16="http://schemas.microsoft.com/office/drawing/2014/main" id="{B997F38D-05E2-214E-8CC1-831A4DC491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799" y="1492925"/>
              <a:ext cx="5119099" cy="127918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238050" tIns="4761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NO" altLang="en-NO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  <a:p>
              <a:pPr marL="0" marR="0" lvl="3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NO" altLang="en-NO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The probability density function, </a:t>
              </a:r>
              <a:r>
                <a:rPr kumimoji="0" lang="en-NO" altLang="en-NO" sz="1600" b="0" i="1" u="none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Arial" panose="020B0604020202020204" pitchFamily="34" charset="0"/>
                </a:rPr>
                <a:t>pdf</a:t>
              </a:r>
              <a:r>
                <a:rPr kumimoji="0" lang="en-NO" altLang="en-NO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, as            .</a:t>
              </a:r>
            </a:p>
            <a:p>
              <a:pPr marL="0" marR="0" lvl="3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NO" altLang="en-NO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3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NO" altLang="en-NO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The cumulative distribution function, </a:t>
              </a:r>
              <a:r>
                <a:rPr kumimoji="0" lang="en-NO" altLang="en-NO" sz="1600" b="0" i="1" u="none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cdf</a:t>
              </a:r>
              <a:r>
                <a:rPr kumimoji="0" lang="en-NO" altLang="en-NO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, as            .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NO" altLang="en-NO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61EF68B5-3C01-C24C-BB8D-A2B010D553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2759" y="1770330"/>
              <a:ext cx="546100" cy="292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>
              <a:extLst>
                <a:ext uri="{FF2B5EF4-FFF2-40B4-BE49-F238E27FC236}">
                  <a16:creationId xmlns:a16="http://schemas.microsoft.com/office/drawing/2014/main" id="{50603215-6F83-9340-A69F-750755F1C7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5731" y="2255429"/>
              <a:ext cx="571500" cy="292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7714FA7A-30D9-0F4C-91D3-E4963C1537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50057" y="2363788"/>
            <a:ext cx="8302624" cy="415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12270"/>
      </p:ext>
    </p:extLst>
  </p:cSld>
  <p:clrMapOvr>
    <a:masterClrMapping/>
  </p:clrMapOvr>
  <p:transition>
    <p:cover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924800" cy="654631"/>
          </a:xfrm>
        </p:spPr>
        <p:txBody>
          <a:bodyPr/>
          <a:lstStyle/>
          <a:p>
            <a:r>
              <a:rPr lang="en-US" altLang="x-none" dirty="0"/>
              <a:t>Indices of central tendency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072902"/>
            <a:ext cx="7924800" cy="5105400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altLang="x-none" dirty="0"/>
              <a:t>Summarizing Data by a Single Number</a:t>
            </a:r>
            <a:endParaRPr lang="en-US" altLang="x-none" i="1" dirty="0"/>
          </a:p>
          <a:p>
            <a:pPr>
              <a:lnSpc>
                <a:spcPct val="90000"/>
              </a:lnSpc>
            </a:pPr>
            <a:r>
              <a:rPr lang="en-US" altLang="x-none" dirty="0">
                <a:solidFill>
                  <a:srgbClr val="00B050"/>
                </a:solidFill>
              </a:rPr>
              <a:t>Mean</a:t>
            </a:r>
            <a:r>
              <a:rPr lang="en-US" altLang="x-none" dirty="0"/>
              <a:t> – sum all observations, divide by number</a:t>
            </a:r>
          </a:p>
          <a:p>
            <a:pPr>
              <a:lnSpc>
                <a:spcPct val="90000"/>
              </a:lnSpc>
            </a:pPr>
            <a:r>
              <a:rPr lang="en-US" altLang="x-none" dirty="0">
                <a:solidFill>
                  <a:srgbClr val="00B050"/>
                </a:solidFill>
              </a:rPr>
              <a:t>Median </a:t>
            </a:r>
            <a:r>
              <a:rPr lang="en-US" altLang="x-none" dirty="0"/>
              <a:t>– sort in increasing order, take middle</a:t>
            </a:r>
          </a:p>
          <a:p>
            <a:pPr>
              <a:lnSpc>
                <a:spcPct val="90000"/>
              </a:lnSpc>
            </a:pPr>
            <a:r>
              <a:rPr lang="en-US" altLang="x-none" dirty="0">
                <a:solidFill>
                  <a:srgbClr val="00B050"/>
                </a:solidFill>
              </a:rPr>
              <a:t>Mode</a:t>
            </a:r>
            <a:r>
              <a:rPr lang="en-US" altLang="x-none" dirty="0"/>
              <a:t> – plot histogram and take largest bucket</a:t>
            </a:r>
          </a:p>
          <a:p>
            <a:pPr>
              <a:lnSpc>
                <a:spcPct val="90000"/>
              </a:lnSpc>
            </a:pPr>
            <a:r>
              <a:rPr lang="en-US" altLang="x-none" dirty="0"/>
              <a:t>Mean can be affected by outliers, while median or mode ignore lots of info</a:t>
            </a:r>
          </a:p>
          <a:p>
            <a:pPr>
              <a:lnSpc>
                <a:spcPct val="90000"/>
              </a:lnSpc>
            </a:pPr>
            <a:r>
              <a:rPr lang="en-US" altLang="x-none" dirty="0"/>
              <a:t>Mean has additive properties (mean of a sum is the sum of the means), but not median or mode</a:t>
            </a:r>
          </a:p>
        </p:txBody>
      </p:sp>
    </p:spTree>
    <p:extLst>
      <p:ext uri="{BB962C8B-B14F-4D97-AF65-F5344CB8AC3E}">
        <p14:creationId xmlns:p14="http://schemas.microsoft.com/office/powerpoint/2010/main" val="3260439597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406016" y="179785"/>
            <a:ext cx="8568952" cy="560809"/>
          </a:xfrm>
        </p:spPr>
        <p:txBody>
          <a:bodyPr/>
          <a:lstStyle/>
          <a:p>
            <a:r>
              <a:rPr lang="en-US" altLang="x-none" dirty="0"/>
              <a:t>Relationship Between Mean, Median, Mode</a:t>
            </a:r>
          </a:p>
        </p:txBody>
      </p:sp>
      <p:grpSp>
        <p:nvGrpSpPr>
          <p:cNvPr id="18434" name="Group 15"/>
          <p:cNvGrpSpPr>
            <a:grpSpLocks/>
          </p:cNvGrpSpPr>
          <p:nvPr/>
        </p:nvGrpSpPr>
        <p:grpSpPr bwMode="auto">
          <a:xfrm>
            <a:off x="251843" y="1255736"/>
            <a:ext cx="2800351" cy="2493963"/>
            <a:chOff x="204" y="865"/>
            <a:chExt cx="1764" cy="1571"/>
          </a:xfrm>
        </p:grpSpPr>
        <p:sp>
          <p:nvSpPr>
            <p:cNvPr id="323600" name="Line 16"/>
            <p:cNvSpPr>
              <a:spLocks noChangeShapeType="1"/>
            </p:cNvSpPr>
            <p:nvPr/>
          </p:nvSpPr>
          <p:spPr bwMode="auto">
            <a:xfrm>
              <a:off x="720" y="912"/>
              <a:ext cx="0" cy="12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3601" name="Line 17"/>
            <p:cNvSpPr>
              <a:spLocks noChangeShapeType="1"/>
            </p:cNvSpPr>
            <p:nvPr/>
          </p:nvSpPr>
          <p:spPr bwMode="auto">
            <a:xfrm>
              <a:off x="720" y="2160"/>
              <a:ext cx="12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3602" name="Text Box 18"/>
            <p:cNvSpPr txBox="1">
              <a:spLocks noChangeArrowheads="1"/>
            </p:cNvSpPr>
            <p:nvPr/>
          </p:nvSpPr>
          <p:spPr bwMode="auto">
            <a:xfrm>
              <a:off x="204" y="1344"/>
              <a:ext cx="51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x-none" sz="1800"/>
                <a:t>hist</a:t>
              </a:r>
              <a:r>
                <a:rPr lang="en-US" altLang="x-none" sz="1800" i="1" dirty="0"/>
                <a:t>(x)</a:t>
              </a:r>
            </a:p>
          </p:txBody>
        </p:sp>
        <p:sp>
          <p:nvSpPr>
            <p:cNvPr id="323603" name="Freeform 19"/>
            <p:cNvSpPr>
              <a:spLocks/>
            </p:cNvSpPr>
            <p:nvPr/>
          </p:nvSpPr>
          <p:spPr bwMode="auto">
            <a:xfrm>
              <a:off x="768" y="1264"/>
              <a:ext cx="480" cy="800"/>
            </a:xfrm>
            <a:custGeom>
              <a:avLst/>
              <a:gdLst>
                <a:gd name="T0" fmla="*/ 0 w 480"/>
                <a:gd name="T1" fmla="*/ 800 h 800"/>
                <a:gd name="T2" fmla="*/ 384 w 480"/>
                <a:gd name="T3" fmla="*/ 128 h 800"/>
                <a:gd name="T4" fmla="*/ 480 w 480"/>
                <a:gd name="T5" fmla="*/ 32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0" h="800">
                  <a:moveTo>
                    <a:pt x="0" y="800"/>
                  </a:moveTo>
                  <a:cubicBezTo>
                    <a:pt x="152" y="528"/>
                    <a:pt x="304" y="256"/>
                    <a:pt x="384" y="128"/>
                  </a:cubicBezTo>
                  <a:cubicBezTo>
                    <a:pt x="464" y="0"/>
                    <a:pt x="448" y="40"/>
                    <a:pt x="480" y="32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3604" name="Freeform 20"/>
            <p:cNvSpPr>
              <a:spLocks/>
            </p:cNvSpPr>
            <p:nvPr/>
          </p:nvSpPr>
          <p:spPr bwMode="auto">
            <a:xfrm flipH="1">
              <a:off x="1248" y="1248"/>
              <a:ext cx="480" cy="800"/>
            </a:xfrm>
            <a:custGeom>
              <a:avLst/>
              <a:gdLst>
                <a:gd name="T0" fmla="*/ 0 w 480"/>
                <a:gd name="T1" fmla="*/ 800 h 800"/>
                <a:gd name="T2" fmla="*/ 384 w 480"/>
                <a:gd name="T3" fmla="*/ 128 h 800"/>
                <a:gd name="T4" fmla="*/ 480 w 480"/>
                <a:gd name="T5" fmla="*/ 32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0" h="800">
                  <a:moveTo>
                    <a:pt x="0" y="800"/>
                  </a:moveTo>
                  <a:cubicBezTo>
                    <a:pt x="152" y="528"/>
                    <a:pt x="304" y="256"/>
                    <a:pt x="384" y="128"/>
                  </a:cubicBezTo>
                  <a:cubicBezTo>
                    <a:pt x="464" y="0"/>
                    <a:pt x="448" y="40"/>
                    <a:pt x="480" y="32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3605" name="Line 21"/>
            <p:cNvSpPr>
              <a:spLocks noChangeShapeType="1"/>
            </p:cNvSpPr>
            <p:nvPr/>
          </p:nvSpPr>
          <p:spPr bwMode="auto">
            <a:xfrm>
              <a:off x="1248" y="1296"/>
              <a:ext cx="0" cy="8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3606" name="Text Box 22"/>
            <p:cNvSpPr txBox="1">
              <a:spLocks noChangeArrowheads="1"/>
            </p:cNvSpPr>
            <p:nvPr/>
          </p:nvSpPr>
          <p:spPr bwMode="auto">
            <a:xfrm>
              <a:off x="988" y="865"/>
              <a:ext cx="581" cy="4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70000"/>
                </a:lnSpc>
                <a:defRPr/>
              </a:pPr>
              <a:r>
                <a:rPr lang="en-US" altLang="x-none" sz="1800">
                  <a:solidFill>
                    <a:srgbClr val="009900"/>
                  </a:solidFill>
                  <a:latin typeface="Comic Sans MS" charset="0"/>
                </a:rPr>
                <a:t>mean</a:t>
              </a:r>
            </a:p>
            <a:p>
              <a:pPr algn="ctr">
                <a:lnSpc>
                  <a:spcPct val="70000"/>
                </a:lnSpc>
                <a:defRPr/>
              </a:pPr>
              <a:r>
                <a:rPr lang="en-US" altLang="x-none" sz="1800">
                  <a:solidFill>
                    <a:srgbClr val="009900"/>
                  </a:solidFill>
                  <a:latin typeface="Comic Sans MS" charset="0"/>
                </a:rPr>
                <a:t>median</a:t>
              </a:r>
            </a:p>
            <a:p>
              <a:pPr algn="ctr">
                <a:lnSpc>
                  <a:spcPct val="70000"/>
                </a:lnSpc>
                <a:defRPr/>
              </a:pPr>
              <a:r>
                <a:rPr lang="en-US" altLang="x-none" sz="1800">
                  <a:solidFill>
                    <a:srgbClr val="009900"/>
                  </a:solidFill>
                  <a:latin typeface="Comic Sans MS" charset="0"/>
                </a:rPr>
                <a:t>mode</a:t>
              </a:r>
            </a:p>
          </p:txBody>
        </p:sp>
        <p:sp>
          <p:nvSpPr>
            <p:cNvPr id="323607" name="Text Box 23"/>
            <p:cNvSpPr txBox="1">
              <a:spLocks noChangeArrowheads="1"/>
            </p:cNvSpPr>
            <p:nvPr/>
          </p:nvSpPr>
          <p:spPr bwMode="auto">
            <a:xfrm>
              <a:off x="1104" y="2205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x-none" sz="1800">
                  <a:latin typeface="Comic Sans MS" charset="0"/>
                </a:rPr>
                <a:t>(a)</a:t>
              </a:r>
            </a:p>
          </p:txBody>
        </p:sp>
      </p:grpSp>
      <p:grpSp>
        <p:nvGrpSpPr>
          <p:cNvPr id="18435" name="Group 33"/>
          <p:cNvGrpSpPr>
            <a:grpSpLocks/>
          </p:cNvGrpSpPr>
          <p:nvPr/>
        </p:nvGrpSpPr>
        <p:grpSpPr bwMode="auto">
          <a:xfrm>
            <a:off x="5376292" y="1330349"/>
            <a:ext cx="3009900" cy="2425700"/>
            <a:chOff x="3432" y="959"/>
            <a:chExt cx="1896" cy="1528"/>
          </a:xfrm>
        </p:grpSpPr>
        <p:sp>
          <p:nvSpPr>
            <p:cNvPr id="323587" name="Line 3"/>
            <p:cNvSpPr>
              <a:spLocks noChangeShapeType="1"/>
            </p:cNvSpPr>
            <p:nvPr/>
          </p:nvSpPr>
          <p:spPr bwMode="auto">
            <a:xfrm>
              <a:off x="4080" y="959"/>
              <a:ext cx="0" cy="12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3589" name="Line 5"/>
            <p:cNvSpPr>
              <a:spLocks noChangeShapeType="1"/>
            </p:cNvSpPr>
            <p:nvPr/>
          </p:nvSpPr>
          <p:spPr bwMode="auto">
            <a:xfrm>
              <a:off x="4080" y="2207"/>
              <a:ext cx="12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3590" name="Text Box 6"/>
            <p:cNvSpPr txBox="1">
              <a:spLocks noChangeArrowheads="1"/>
            </p:cNvSpPr>
            <p:nvPr/>
          </p:nvSpPr>
          <p:spPr bwMode="auto">
            <a:xfrm>
              <a:off x="3432" y="1391"/>
              <a:ext cx="628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x-none" sz="1800"/>
                <a:t>hist</a:t>
              </a:r>
              <a:r>
                <a:rPr lang="en-US" altLang="x-none" sz="1800" i="1" dirty="0"/>
                <a:t>(x)</a:t>
              </a:r>
            </a:p>
          </p:txBody>
        </p:sp>
        <p:sp>
          <p:nvSpPr>
            <p:cNvPr id="323592" name="Freeform 8"/>
            <p:cNvSpPr>
              <a:spLocks/>
            </p:cNvSpPr>
            <p:nvPr/>
          </p:nvSpPr>
          <p:spPr bwMode="auto">
            <a:xfrm>
              <a:off x="4176" y="1584"/>
              <a:ext cx="288" cy="465"/>
            </a:xfrm>
            <a:custGeom>
              <a:avLst/>
              <a:gdLst>
                <a:gd name="T0" fmla="*/ 0 w 480"/>
                <a:gd name="T1" fmla="*/ 800 h 800"/>
                <a:gd name="T2" fmla="*/ 384 w 480"/>
                <a:gd name="T3" fmla="*/ 128 h 800"/>
                <a:gd name="T4" fmla="*/ 480 w 480"/>
                <a:gd name="T5" fmla="*/ 32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0" h="800">
                  <a:moveTo>
                    <a:pt x="0" y="800"/>
                  </a:moveTo>
                  <a:cubicBezTo>
                    <a:pt x="152" y="528"/>
                    <a:pt x="304" y="256"/>
                    <a:pt x="384" y="128"/>
                  </a:cubicBezTo>
                  <a:cubicBezTo>
                    <a:pt x="464" y="0"/>
                    <a:pt x="448" y="40"/>
                    <a:pt x="480" y="32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3594" name="Line 10"/>
            <p:cNvSpPr>
              <a:spLocks noChangeShapeType="1"/>
            </p:cNvSpPr>
            <p:nvPr/>
          </p:nvSpPr>
          <p:spPr bwMode="auto">
            <a:xfrm>
              <a:off x="4464" y="1632"/>
              <a:ext cx="0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3595" name="Text Box 11"/>
            <p:cNvSpPr txBox="1">
              <a:spLocks noChangeArrowheads="1"/>
            </p:cNvSpPr>
            <p:nvPr/>
          </p:nvSpPr>
          <p:spPr bwMode="auto">
            <a:xfrm>
              <a:off x="4464" y="1392"/>
              <a:ext cx="581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70000"/>
                </a:lnSpc>
                <a:defRPr/>
              </a:pPr>
              <a:r>
                <a:rPr lang="en-US" altLang="x-none" sz="1800">
                  <a:solidFill>
                    <a:srgbClr val="009900"/>
                  </a:solidFill>
                  <a:latin typeface="Comic Sans MS" charset="0"/>
                </a:rPr>
                <a:t>mean</a:t>
              </a:r>
            </a:p>
            <a:p>
              <a:pPr algn="ctr">
                <a:lnSpc>
                  <a:spcPct val="70000"/>
                </a:lnSpc>
                <a:defRPr/>
              </a:pPr>
              <a:r>
                <a:rPr lang="en-US" altLang="x-none" sz="1800">
                  <a:solidFill>
                    <a:srgbClr val="009900"/>
                  </a:solidFill>
                  <a:latin typeface="Comic Sans MS" charset="0"/>
                </a:rPr>
                <a:t>median</a:t>
              </a:r>
            </a:p>
          </p:txBody>
        </p:sp>
        <p:sp>
          <p:nvSpPr>
            <p:cNvPr id="323596" name="Text Box 12"/>
            <p:cNvSpPr txBox="1">
              <a:spLocks noChangeArrowheads="1"/>
            </p:cNvSpPr>
            <p:nvPr/>
          </p:nvSpPr>
          <p:spPr bwMode="auto">
            <a:xfrm>
              <a:off x="4608" y="2256"/>
              <a:ext cx="30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x-none" sz="1800">
                  <a:latin typeface="Comic Sans MS" charset="0"/>
                </a:rPr>
                <a:t>(b)</a:t>
              </a:r>
            </a:p>
          </p:txBody>
        </p:sp>
        <p:sp>
          <p:nvSpPr>
            <p:cNvPr id="323608" name="Freeform 24"/>
            <p:cNvSpPr>
              <a:spLocks/>
            </p:cNvSpPr>
            <p:nvPr/>
          </p:nvSpPr>
          <p:spPr bwMode="auto">
            <a:xfrm flipH="1">
              <a:off x="4464" y="1584"/>
              <a:ext cx="288" cy="465"/>
            </a:xfrm>
            <a:custGeom>
              <a:avLst/>
              <a:gdLst>
                <a:gd name="T0" fmla="*/ 0 w 480"/>
                <a:gd name="T1" fmla="*/ 800 h 800"/>
                <a:gd name="T2" fmla="*/ 384 w 480"/>
                <a:gd name="T3" fmla="*/ 128 h 800"/>
                <a:gd name="T4" fmla="*/ 480 w 480"/>
                <a:gd name="T5" fmla="*/ 32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0" h="800">
                  <a:moveTo>
                    <a:pt x="0" y="800"/>
                  </a:moveTo>
                  <a:cubicBezTo>
                    <a:pt x="152" y="528"/>
                    <a:pt x="304" y="256"/>
                    <a:pt x="384" y="128"/>
                  </a:cubicBezTo>
                  <a:cubicBezTo>
                    <a:pt x="464" y="0"/>
                    <a:pt x="448" y="40"/>
                    <a:pt x="480" y="32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3609" name="Freeform 25"/>
            <p:cNvSpPr>
              <a:spLocks/>
            </p:cNvSpPr>
            <p:nvPr/>
          </p:nvSpPr>
          <p:spPr bwMode="auto">
            <a:xfrm>
              <a:off x="4752" y="1584"/>
              <a:ext cx="288" cy="465"/>
            </a:xfrm>
            <a:custGeom>
              <a:avLst/>
              <a:gdLst>
                <a:gd name="T0" fmla="*/ 0 w 480"/>
                <a:gd name="T1" fmla="*/ 800 h 800"/>
                <a:gd name="T2" fmla="*/ 384 w 480"/>
                <a:gd name="T3" fmla="*/ 128 h 800"/>
                <a:gd name="T4" fmla="*/ 480 w 480"/>
                <a:gd name="T5" fmla="*/ 32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0" h="800">
                  <a:moveTo>
                    <a:pt x="0" y="800"/>
                  </a:moveTo>
                  <a:cubicBezTo>
                    <a:pt x="152" y="528"/>
                    <a:pt x="304" y="256"/>
                    <a:pt x="384" y="128"/>
                  </a:cubicBezTo>
                  <a:cubicBezTo>
                    <a:pt x="464" y="0"/>
                    <a:pt x="448" y="40"/>
                    <a:pt x="480" y="32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3610" name="Freeform 26"/>
            <p:cNvSpPr>
              <a:spLocks/>
            </p:cNvSpPr>
            <p:nvPr/>
          </p:nvSpPr>
          <p:spPr bwMode="auto">
            <a:xfrm flipH="1">
              <a:off x="5040" y="1584"/>
              <a:ext cx="288" cy="465"/>
            </a:xfrm>
            <a:custGeom>
              <a:avLst/>
              <a:gdLst>
                <a:gd name="T0" fmla="*/ 0 w 480"/>
                <a:gd name="T1" fmla="*/ 800 h 800"/>
                <a:gd name="T2" fmla="*/ 384 w 480"/>
                <a:gd name="T3" fmla="*/ 128 h 800"/>
                <a:gd name="T4" fmla="*/ 480 w 480"/>
                <a:gd name="T5" fmla="*/ 32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0" h="800">
                  <a:moveTo>
                    <a:pt x="0" y="800"/>
                  </a:moveTo>
                  <a:cubicBezTo>
                    <a:pt x="152" y="528"/>
                    <a:pt x="304" y="256"/>
                    <a:pt x="384" y="128"/>
                  </a:cubicBezTo>
                  <a:cubicBezTo>
                    <a:pt x="464" y="0"/>
                    <a:pt x="448" y="40"/>
                    <a:pt x="480" y="32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3611" name="Line 27"/>
            <p:cNvSpPr>
              <a:spLocks noChangeShapeType="1"/>
            </p:cNvSpPr>
            <p:nvPr/>
          </p:nvSpPr>
          <p:spPr bwMode="auto">
            <a:xfrm>
              <a:off x="5040" y="1632"/>
              <a:ext cx="0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3613" name="Line 29"/>
            <p:cNvSpPr>
              <a:spLocks noChangeShapeType="1"/>
            </p:cNvSpPr>
            <p:nvPr/>
          </p:nvSpPr>
          <p:spPr bwMode="auto">
            <a:xfrm>
              <a:off x="4752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3614" name="Text Box 30"/>
            <p:cNvSpPr txBox="1">
              <a:spLocks noChangeArrowheads="1"/>
            </p:cNvSpPr>
            <p:nvPr/>
          </p:nvSpPr>
          <p:spPr bwMode="auto">
            <a:xfrm>
              <a:off x="4486" y="1008"/>
              <a:ext cx="538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70000"/>
                </a:lnSpc>
                <a:defRPr/>
              </a:pPr>
              <a:r>
                <a:rPr lang="en-US" altLang="x-none" sz="1800">
                  <a:solidFill>
                    <a:srgbClr val="009900"/>
                  </a:solidFill>
                  <a:latin typeface="Comic Sans MS" charset="0"/>
                </a:rPr>
                <a:t>modes</a:t>
              </a:r>
            </a:p>
          </p:txBody>
        </p:sp>
        <p:sp>
          <p:nvSpPr>
            <p:cNvPr id="323615" name="Line 31"/>
            <p:cNvSpPr>
              <a:spLocks noChangeShapeType="1"/>
            </p:cNvSpPr>
            <p:nvPr/>
          </p:nvSpPr>
          <p:spPr bwMode="auto">
            <a:xfrm flipH="1">
              <a:off x="4464" y="1152"/>
              <a:ext cx="144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3616" name="Line 32"/>
            <p:cNvSpPr>
              <a:spLocks noChangeShapeType="1"/>
            </p:cNvSpPr>
            <p:nvPr/>
          </p:nvSpPr>
          <p:spPr bwMode="auto">
            <a:xfrm>
              <a:off x="4896" y="1152"/>
              <a:ext cx="144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8440" name="Group 79"/>
          <p:cNvGrpSpPr>
            <a:grpSpLocks/>
          </p:cNvGrpSpPr>
          <p:nvPr/>
        </p:nvGrpSpPr>
        <p:grpSpPr bwMode="auto">
          <a:xfrm>
            <a:off x="3007742" y="2474936"/>
            <a:ext cx="2749550" cy="2424113"/>
            <a:chOff x="2156" y="1728"/>
            <a:chExt cx="1732" cy="1527"/>
          </a:xfrm>
        </p:grpSpPr>
        <p:sp>
          <p:nvSpPr>
            <p:cNvPr id="323641" name="Text Box 57"/>
            <p:cNvSpPr txBox="1">
              <a:spLocks noChangeArrowheads="1"/>
            </p:cNvSpPr>
            <p:nvPr/>
          </p:nvSpPr>
          <p:spPr bwMode="auto">
            <a:xfrm>
              <a:off x="3072" y="3024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x-none" sz="1800">
                  <a:latin typeface="Comic Sans MS" charset="0"/>
                </a:rPr>
                <a:t>(c)</a:t>
              </a:r>
            </a:p>
          </p:txBody>
        </p:sp>
        <p:sp>
          <p:nvSpPr>
            <p:cNvPr id="323642" name="Line 58"/>
            <p:cNvSpPr>
              <a:spLocks noChangeShapeType="1"/>
            </p:cNvSpPr>
            <p:nvPr/>
          </p:nvSpPr>
          <p:spPr bwMode="auto">
            <a:xfrm>
              <a:off x="2640" y="1728"/>
              <a:ext cx="0" cy="12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3643" name="Line 59"/>
            <p:cNvSpPr>
              <a:spLocks noChangeShapeType="1"/>
            </p:cNvSpPr>
            <p:nvPr/>
          </p:nvSpPr>
          <p:spPr bwMode="auto">
            <a:xfrm>
              <a:off x="2640" y="2976"/>
              <a:ext cx="12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3644" name="Text Box 60"/>
            <p:cNvSpPr txBox="1">
              <a:spLocks noChangeArrowheads="1"/>
            </p:cNvSpPr>
            <p:nvPr/>
          </p:nvSpPr>
          <p:spPr bwMode="auto">
            <a:xfrm>
              <a:off x="2156" y="2189"/>
              <a:ext cx="51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x-none" sz="1800"/>
                <a:t>hist</a:t>
              </a:r>
              <a:r>
                <a:rPr lang="en-US" altLang="x-none" sz="1800" i="1" dirty="0"/>
                <a:t>(x)</a:t>
              </a:r>
            </a:p>
          </p:txBody>
        </p:sp>
        <p:sp>
          <p:nvSpPr>
            <p:cNvPr id="323645" name="Text Box 61"/>
            <p:cNvSpPr txBox="1">
              <a:spLocks noChangeArrowheads="1"/>
            </p:cNvSpPr>
            <p:nvPr/>
          </p:nvSpPr>
          <p:spPr bwMode="auto">
            <a:xfrm>
              <a:off x="2928" y="2292"/>
              <a:ext cx="581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70000"/>
                </a:lnSpc>
                <a:defRPr/>
              </a:pPr>
              <a:r>
                <a:rPr lang="en-US" altLang="x-none" sz="1800" dirty="0">
                  <a:solidFill>
                    <a:srgbClr val="009900"/>
                  </a:solidFill>
                  <a:latin typeface="Comic Sans MS" charset="0"/>
                </a:rPr>
                <a:t>mean</a:t>
              </a:r>
            </a:p>
            <a:p>
              <a:pPr algn="ctr">
                <a:lnSpc>
                  <a:spcPct val="70000"/>
                </a:lnSpc>
                <a:defRPr/>
              </a:pPr>
              <a:r>
                <a:rPr lang="en-US" altLang="x-none" sz="1800" dirty="0">
                  <a:solidFill>
                    <a:srgbClr val="009900"/>
                  </a:solidFill>
                  <a:latin typeface="Comic Sans MS" charset="0"/>
                </a:rPr>
                <a:t>median</a:t>
              </a:r>
            </a:p>
          </p:txBody>
        </p:sp>
        <p:sp>
          <p:nvSpPr>
            <p:cNvPr id="323646" name="Text Box 62"/>
            <p:cNvSpPr txBox="1">
              <a:spLocks noChangeArrowheads="1"/>
            </p:cNvSpPr>
            <p:nvPr/>
          </p:nvSpPr>
          <p:spPr bwMode="auto">
            <a:xfrm>
              <a:off x="2880" y="2016"/>
              <a:ext cx="662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70000"/>
                </a:lnSpc>
                <a:defRPr/>
              </a:pPr>
              <a:r>
                <a:rPr lang="en-US" altLang="x-none" sz="1800" dirty="0">
                  <a:solidFill>
                    <a:srgbClr val="009900"/>
                  </a:solidFill>
                  <a:latin typeface="Comic Sans MS" charset="0"/>
                </a:rPr>
                <a:t>no mode</a:t>
              </a:r>
            </a:p>
          </p:txBody>
        </p:sp>
        <p:sp>
          <p:nvSpPr>
            <p:cNvPr id="323647" name="Line 63"/>
            <p:cNvSpPr>
              <a:spLocks noChangeShapeType="1"/>
            </p:cNvSpPr>
            <p:nvPr/>
          </p:nvSpPr>
          <p:spPr bwMode="auto">
            <a:xfrm flipV="1">
              <a:off x="2832" y="2592"/>
              <a:ext cx="0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3648" name="Line 64"/>
            <p:cNvSpPr>
              <a:spLocks noChangeShapeType="1"/>
            </p:cNvSpPr>
            <p:nvPr/>
          </p:nvSpPr>
          <p:spPr bwMode="auto">
            <a:xfrm>
              <a:off x="2832" y="2592"/>
              <a:ext cx="81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3649" name="Line 65"/>
            <p:cNvSpPr>
              <a:spLocks noChangeShapeType="1"/>
            </p:cNvSpPr>
            <p:nvPr/>
          </p:nvSpPr>
          <p:spPr bwMode="auto">
            <a:xfrm flipV="1">
              <a:off x="3648" y="2592"/>
              <a:ext cx="0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3650" name="Line 66"/>
            <p:cNvSpPr>
              <a:spLocks noChangeShapeType="1"/>
            </p:cNvSpPr>
            <p:nvPr/>
          </p:nvSpPr>
          <p:spPr bwMode="auto">
            <a:xfrm>
              <a:off x="3216" y="2592"/>
              <a:ext cx="0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04492" y="3998936"/>
            <a:ext cx="3176325" cy="2424113"/>
            <a:chOff x="304492" y="4461271"/>
            <a:chExt cx="3176325" cy="2424113"/>
          </a:xfrm>
        </p:grpSpPr>
        <p:sp>
          <p:nvSpPr>
            <p:cNvPr id="323625" name="Text Box 41"/>
            <p:cNvSpPr txBox="1">
              <a:spLocks noChangeArrowheads="1"/>
            </p:cNvSpPr>
            <p:nvPr/>
          </p:nvSpPr>
          <p:spPr bwMode="auto">
            <a:xfrm>
              <a:off x="1756792" y="6518671"/>
              <a:ext cx="487363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x-none" sz="1800">
                  <a:latin typeface="Comic Sans MS" charset="0"/>
                </a:rPr>
                <a:t>(d)</a:t>
              </a:r>
            </a:p>
          </p:txBody>
        </p:sp>
        <p:sp>
          <p:nvSpPr>
            <p:cNvPr id="323619" name="Line 35"/>
            <p:cNvSpPr>
              <a:spLocks noChangeShapeType="1"/>
            </p:cNvSpPr>
            <p:nvPr/>
          </p:nvSpPr>
          <p:spPr bwMode="auto">
            <a:xfrm>
              <a:off x="1070992" y="4461271"/>
              <a:ext cx="0" cy="198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3620" name="Line 36"/>
            <p:cNvSpPr>
              <a:spLocks noChangeShapeType="1"/>
            </p:cNvSpPr>
            <p:nvPr/>
          </p:nvSpPr>
          <p:spPr bwMode="auto">
            <a:xfrm>
              <a:off x="1070992" y="6442471"/>
              <a:ext cx="1981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3621" name="Text Box 37"/>
            <p:cNvSpPr txBox="1">
              <a:spLocks noChangeArrowheads="1"/>
            </p:cNvSpPr>
            <p:nvPr/>
          </p:nvSpPr>
          <p:spPr bwMode="auto">
            <a:xfrm>
              <a:off x="304492" y="5161359"/>
              <a:ext cx="81304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x-none" sz="1800"/>
                <a:t>hist</a:t>
              </a:r>
              <a:r>
                <a:rPr lang="en-US" altLang="x-none" sz="1800" i="1" dirty="0"/>
                <a:t>(x)</a:t>
              </a:r>
            </a:p>
          </p:txBody>
        </p:sp>
        <p:sp>
          <p:nvSpPr>
            <p:cNvPr id="323652" name="Freeform 68"/>
            <p:cNvSpPr>
              <a:spLocks/>
            </p:cNvSpPr>
            <p:nvPr/>
          </p:nvSpPr>
          <p:spPr bwMode="auto">
            <a:xfrm>
              <a:off x="1223392" y="5045471"/>
              <a:ext cx="1676400" cy="1244600"/>
            </a:xfrm>
            <a:custGeom>
              <a:avLst/>
              <a:gdLst>
                <a:gd name="T0" fmla="*/ 0 w 1056"/>
                <a:gd name="T1" fmla="*/ 784 h 784"/>
                <a:gd name="T2" fmla="*/ 144 w 1056"/>
                <a:gd name="T3" fmla="*/ 112 h 784"/>
                <a:gd name="T4" fmla="*/ 288 w 1056"/>
                <a:gd name="T5" fmla="*/ 112 h 784"/>
                <a:gd name="T6" fmla="*/ 480 w 1056"/>
                <a:gd name="T7" fmla="*/ 352 h 784"/>
                <a:gd name="T8" fmla="*/ 816 w 1056"/>
                <a:gd name="T9" fmla="*/ 640 h 784"/>
                <a:gd name="T10" fmla="*/ 1056 w 1056"/>
                <a:gd name="T11" fmla="*/ 784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6" h="784">
                  <a:moveTo>
                    <a:pt x="0" y="784"/>
                  </a:moveTo>
                  <a:cubicBezTo>
                    <a:pt x="48" y="504"/>
                    <a:pt x="96" y="224"/>
                    <a:pt x="144" y="112"/>
                  </a:cubicBezTo>
                  <a:cubicBezTo>
                    <a:pt x="192" y="0"/>
                    <a:pt x="232" y="72"/>
                    <a:pt x="288" y="112"/>
                  </a:cubicBezTo>
                  <a:cubicBezTo>
                    <a:pt x="344" y="152"/>
                    <a:pt x="392" y="264"/>
                    <a:pt x="480" y="352"/>
                  </a:cubicBezTo>
                  <a:cubicBezTo>
                    <a:pt x="568" y="440"/>
                    <a:pt x="720" y="568"/>
                    <a:pt x="816" y="640"/>
                  </a:cubicBezTo>
                  <a:cubicBezTo>
                    <a:pt x="912" y="712"/>
                    <a:pt x="1000" y="760"/>
                    <a:pt x="1056" y="784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3653" name="Text Box 69"/>
            <p:cNvSpPr txBox="1">
              <a:spLocks noChangeArrowheads="1"/>
            </p:cNvSpPr>
            <p:nvPr/>
          </p:nvSpPr>
          <p:spPr bwMode="auto">
            <a:xfrm>
              <a:off x="1451992" y="4613671"/>
              <a:ext cx="742950" cy="284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70000"/>
                </a:lnSpc>
                <a:defRPr/>
              </a:pPr>
              <a:r>
                <a:rPr lang="en-US" altLang="x-none" sz="1800">
                  <a:solidFill>
                    <a:srgbClr val="009900"/>
                  </a:solidFill>
                  <a:latin typeface="Comic Sans MS" charset="0"/>
                </a:rPr>
                <a:t>mode</a:t>
              </a:r>
            </a:p>
          </p:txBody>
        </p:sp>
        <p:sp>
          <p:nvSpPr>
            <p:cNvPr id="323654" name="Line 70"/>
            <p:cNvSpPr>
              <a:spLocks noChangeShapeType="1"/>
            </p:cNvSpPr>
            <p:nvPr/>
          </p:nvSpPr>
          <p:spPr bwMode="auto">
            <a:xfrm>
              <a:off x="1528192" y="5147071"/>
              <a:ext cx="0" cy="1295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3655" name="Line 71"/>
            <p:cNvSpPr>
              <a:spLocks noChangeShapeType="1"/>
            </p:cNvSpPr>
            <p:nvPr/>
          </p:nvSpPr>
          <p:spPr bwMode="auto">
            <a:xfrm>
              <a:off x="1909192" y="5528071"/>
              <a:ext cx="0" cy="914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3656" name="Line 72"/>
            <p:cNvSpPr>
              <a:spLocks noChangeShapeType="1"/>
            </p:cNvSpPr>
            <p:nvPr/>
          </p:nvSpPr>
          <p:spPr bwMode="auto">
            <a:xfrm>
              <a:off x="2290192" y="5909071"/>
              <a:ext cx="0" cy="533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3657" name="Freeform 73"/>
            <p:cNvSpPr>
              <a:spLocks/>
            </p:cNvSpPr>
            <p:nvPr/>
          </p:nvSpPr>
          <p:spPr bwMode="auto">
            <a:xfrm>
              <a:off x="2899792" y="6290071"/>
              <a:ext cx="457200" cy="88900"/>
            </a:xfrm>
            <a:custGeom>
              <a:avLst/>
              <a:gdLst>
                <a:gd name="T0" fmla="*/ 0 w 288"/>
                <a:gd name="T1" fmla="*/ 0 h 56"/>
                <a:gd name="T2" fmla="*/ 96 w 288"/>
                <a:gd name="T3" fmla="*/ 48 h 56"/>
                <a:gd name="T4" fmla="*/ 288 w 288"/>
                <a:gd name="T5" fmla="*/ 4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8" h="56">
                  <a:moveTo>
                    <a:pt x="0" y="0"/>
                  </a:moveTo>
                  <a:cubicBezTo>
                    <a:pt x="24" y="20"/>
                    <a:pt x="48" y="40"/>
                    <a:pt x="96" y="48"/>
                  </a:cubicBezTo>
                  <a:cubicBezTo>
                    <a:pt x="144" y="56"/>
                    <a:pt x="216" y="52"/>
                    <a:pt x="288" y="48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3658" name="Text Box 74"/>
            <p:cNvSpPr txBox="1">
              <a:spLocks noChangeArrowheads="1"/>
            </p:cNvSpPr>
            <p:nvPr/>
          </p:nvSpPr>
          <p:spPr bwMode="auto">
            <a:xfrm>
              <a:off x="2050480" y="5147071"/>
              <a:ext cx="922337" cy="284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70000"/>
                </a:lnSpc>
                <a:defRPr/>
              </a:pPr>
              <a:r>
                <a:rPr lang="en-US" altLang="x-none" sz="1800" dirty="0">
                  <a:solidFill>
                    <a:srgbClr val="009900"/>
                  </a:solidFill>
                  <a:latin typeface="Comic Sans MS" charset="0"/>
                </a:rPr>
                <a:t>median</a:t>
              </a:r>
            </a:p>
          </p:txBody>
        </p:sp>
        <p:sp>
          <p:nvSpPr>
            <p:cNvPr id="323659" name="Text Box 75"/>
            <p:cNvSpPr txBox="1">
              <a:spLocks noChangeArrowheads="1"/>
            </p:cNvSpPr>
            <p:nvPr/>
          </p:nvSpPr>
          <p:spPr bwMode="auto">
            <a:xfrm>
              <a:off x="2756917" y="5604271"/>
              <a:ext cx="723900" cy="284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70000"/>
                </a:lnSpc>
                <a:defRPr/>
              </a:pPr>
              <a:r>
                <a:rPr lang="en-US" altLang="x-none" sz="1800">
                  <a:solidFill>
                    <a:srgbClr val="009900"/>
                  </a:solidFill>
                  <a:latin typeface="Comic Sans MS" charset="0"/>
                </a:rPr>
                <a:t>mean</a:t>
              </a:r>
            </a:p>
          </p:txBody>
        </p:sp>
        <p:sp>
          <p:nvSpPr>
            <p:cNvPr id="323660" name="Line 76"/>
            <p:cNvSpPr>
              <a:spLocks noChangeShapeType="1"/>
            </p:cNvSpPr>
            <p:nvPr/>
          </p:nvSpPr>
          <p:spPr bwMode="auto">
            <a:xfrm flipH="1">
              <a:off x="1528192" y="4842271"/>
              <a:ext cx="762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3661" name="Line 77"/>
            <p:cNvSpPr>
              <a:spLocks noChangeShapeType="1"/>
            </p:cNvSpPr>
            <p:nvPr/>
          </p:nvSpPr>
          <p:spPr bwMode="auto">
            <a:xfrm flipH="1">
              <a:off x="1909192" y="5375671"/>
              <a:ext cx="2286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3662" name="Line 78"/>
            <p:cNvSpPr>
              <a:spLocks noChangeShapeType="1"/>
            </p:cNvSpPr>
            <p:nvPr/>
          </p:nvSpPr>
          <p:spPr bwMode="auto">
            <a:xfrm flipH="1">
              <a:off x="2290192" y="5832871"/>
              <a:ext cx="4572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617471" y="3922736"/>
            <a:ext cx="3044946" cy="2424113"/>
            <a:chOff x="5617471" y="4385071"/>
            <a:chExt cx="3044946" cy="2424113"/>
          </a:xfrm>
        </p:grpSpPr>
        <p:sp>
          <p:nvSpPr>
            <p:cNvPr id="323664" name="Text Box 80"/>
            <p:cNvSpPr txBox="1">
              <a:spLocks noChangeArrowheads="1"/>
            </p:cNvSpPr>
            <p:nvPr/>
          </p:nvSpPr>
          <p:spPr bwMode="auto">
            <a:xfrm>
              <a:off x="7090792" y="6442471"/>
              <a:ext cx="487363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x-none" sz="1800">
                  <a:latin typeface="Comic Sans MS" charset="0"/>
                </a:rPr>
                <a:t>(d)</a:t>
              </a:r>
            </a:p>
          </p:txBody>
        </p:sp>
        <p:sp>
          <p:nvSpPr>
            <p:cNvPr id="323665" name="Line 81"/>
            <p:cNvSpPr>
              <a:spLocks noChangeShapeType="1"/>
            </p:cNvSpPr>
            <p:nvPr/>
          </p:nvSpPr>
          <p:spPr bwMode="auto">
            <a:xfrm>
              <a:off x="6404992" y="4385071"/>
              <a:ext cx="0" cy="198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3666" name="Line 82"/>
            <p:cNvSpPr>
              <a:spLocks noChangeShapeType="1"/>
            </p:cNvSpPr>
            <p:nvPr/>
          </p:nvSpPr>
          <p:spPr bwMode="auto">
            <a:xfrm>
              <a:off x="6404992" y="6366271"/>
              <a:ext cx="1981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3667" name="Text Box 83"/>
            <p:cNvSpPr txBox="1">
              <a:spLocks noChangeArrowheads="1"/>
            </p:cNvSpPr>
            <p:nvPr/>
          </p:nvSpPr>
          <p:spPr bwMode="auto">
            <a:xfrm>
              <a:off x="5617471" y="5104486"/>
              <a:ext cx="81304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x-none" sz="1800" dirty="0" err="1"/>
                <a:t>hist</a:t>
              </a:r>
              <a:r>
                <a:rPr lang="en-US" altLang="x-none" sz="1800" i="1" dirty="0"/>
                <a:t>(x)</a:t>
              </a:r>
            </a:p>
          </p:txBody>
        </p:sp>
        <p:grpSp>
          <p:nvGrpSpPr>
            <p:cNvPr id="18456" name="Group 96"/>
            <p:cNvGrpSpPr>
              <a:grpSpLocks/>
            </p:cNvGrpSpPr>
            <p:nvPr/>
          </p:nvGrpSpPr>
          <p:grpSpPr bwMode="auto">
            <a:xfrm flipH="1">
              <a:off x="6404992" y="4461271"/>
              <a:ext cx="2257425" cy="1828800"/>
              <a:chOff x="4176" y="2688"/>
              <a:chExt cx="1422" cy="1152"/>
            </a:xfrm>
          </p:grpSpPr>
          <p:sp>
            <p:nvSpPr>
              <p:cNvPr id="323669" name="Text Box 85"/>
              <p:cNvSpPr txBox="1">
                <a:spLocks noChangeArrowheads="1"/>
              </p:cNvSpPr>
              <p:nvPr/>
            </p:nvSpPr>
            <p:spPr bwMode="auto">
              <a:xfrm>
                <a:off x="4320" y="2688"/>
                <a:ext cx="468" cy="1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70000"/>
                  </a:lnSpc>
                  <a:defRPr/>
                </a:pPr>
                <a:r>
                  <a:rPr lang="en-US" altLang="x-none" sz="1800">
                    <a:solidFill>
                      <a:srgbClr val="009900"/>
                    </a:solidFill>
                    <a:latin typeface="Comic Sans MS" charset="0"/>
                  </a:rPr>
                  <a:t>mode</a:t>
                </a:r>
              </a:p>
            </p:txBody>
          </p:sp>
          <p:sp>
            <p:nvSpPr>
              <p:cNvPr id="323670" name="Line 86"/>
              <p:cNvSpPr>
                <a:spLocks noChangeShapeType="1"/>
              </p:cNvSpPr>
              <p:nvPr/>
            </p:nvSpPr>
            <p:spPr bwMode="auto">
              <a:xfrm>
                <a:off x="4368" y="3024"/>
                <a:ext cx="0" cy="81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3671" name="Line 87"/>
              <p:cNvSpPr>
                <a:spLocks noChangeShapeType="1"/>
              </p:cNvSpPr>
              <p:nvPr/>
            </p:nvSpPr>
            <p:spPr bwMode="auto">
              <a:xfrm>
                <a:off x="4608" y="3264"/>
                <a:ext cx="0" cy="57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3672" name="Line 88"/>
              <p:cNvSpPr>
                <a:spLocks noChangeShapeType="1"/>
              </p:cNvSpPr>
              <p:nvPr/>
            </p:nvSpPr>
            <p:spPr bwMode="auto">
              <a:xfrm>
                <a:off x="4848" y="3504"/>
                <a:ext cx="0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grpSp>
            <p:nvGrpSpPr>
              <p:cNvPr id="18461" name="Group 95"/>
              <p:cNvGrpSpPr>
                <a:grpSpLocks/>
              </p:cNvGrpSpPr>
              <p:nvPr/>
            </p:nvGrpSpPr>
            <p:grpSpPr bwMode="auto">
              <a:xfrm>
                <a:off x="4176" y="2960"/>
                <a:ext cx="1344" cy="840"/>
                <a:chOff x="4176" y="2960"/>
                <a:chExt cx="1344" cy="840"/>
              </a:xfrm>
            </p:grpSpPr>
            <p:sp>
              <p:nvSpPr>
                <p:cNvPr id="323668" name="Freeform 84"/>
                <p:cNvSpPr>
                  <a:spLocks/>
                </p:cNvSpPr>
                <p:nvPr/>
              </p:nvSpPr>
              <p:spPr bwMode="auto">
                <a:xfrm>
                  <a:off x="4176" y="2960"/>
                  <a:ext cx="1056" cy="784"/>
                </a:xfrm>
                <a:custGeom>
                  <a:avLst/>
                  <a:gdLst>
                    <a:gd name="T0" fmla="*/ 0 w 1056"/>
                    <a:gd name="T1" fmla="*/ 784 h 784"/>
                    <a:gd name="T2" fmla="*/ 144 w 1056"/>
                    <a:gd name="T3" fmla="*/ 112 h 784"/>
                    <a:gd name="T4" fmla="*/ 288 w 1056"/>
                    <a:gd name="T5" fmla="*/ 112 h 784"/>
                    <a:gd name="T6" fmla="*/ 480 w 1056"/>
                    <a:gd name="T7" fmla="*/ 352 h 784"/>
                    <a:gd name="T8" fmla="*/ 816 w 1056"/>
                    <a:gd name="T9" fmla="*/ 640 h 784"/>
                    <a:gd name="T10" fmla="*/ 1056 w 1056"/>
                    <a:gd name="T11" fmla="*/ 784 h 7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56" h="784">
                      <a:moveTo>
                        <a:pt x="0" y="784"/>
                      </a:moveTo>
                      <a:cubicBezTo>
                        <a:pt x="48" y="504"/>
                        <a:pt x="96" y="224"/>
                        <a:pt x="144" y="112"/>
                      </a:cubicBezTo>
                      <a:cubicBezTo>
                        <a:pt x="192" y="0"/>
                        <a:pt x="232" y="72"/>
                        <a:pt x="288" y="112"/>
                      </a:cubicBezTo>
                      <a:cubicBezTo>
                        <a:pt x="344" y="152"/>
                        <a:pt x="392" y="264"/>
                        <a:pt x="480" y="352"/>
                      </a:cubicBezTo>
                      <a:cubicBezTo>
                        <a:pt x="568" y="440"/>
                        <a:pt x="720" y="568"/>
                        <a:pt x="816" y="640"/>
                      </a:cubicBezTo>
                      <a:cubicBezTo>
                        <a:pt x="912" y="712"/>
                        <a:pt x="1000" y="760"/>
                        <a:pt x="1056" y="784"/>
                      </a:cubicBez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3673" name="Freeform 89"/>
                <p:cNvSpPr>
                  <a:spLocks/>
                </p:cNvSpPr>
                <p:nvPr/>
              </p:nvSpPr>
              <p:spPr bwMode="auto">
                <a:xfrm>
                  <a:off x="5232" y="3744"/>
                  <a:ext cx="288" cy="56"/>
                </a:xfrm>
                <a:custGeom>
                  <a:avLst/>
                  <a:gdLst>
                    <a:gd name="T0" fmla="*/ 0 w 288"/>
                    <a:gd name="T1" fmla="*/ 0 h 56"/>
                    <a:gd name="T2" fmla="*/ 96 w 288"/>
                    <a:gd name="T3" fmla="*/ 48 h 56"/>
                    <a:gd name="T4" fmla="*/ 288 w 288"/>
                    <a:gd name="T5" fmla="*/ 48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88" h="56">
                      <a:moveTo>
                        <a:pt x="0" y="0"/>
                      </a:moveTo>
                      <a:cubicBezTo>
                        <a:pt x="24" y="20"/>
                        <a:pt x="48" y="40"/>
                        <a:pt x="96" y="48"/>
                      </a:cubicBezTo>
                      <a:cubicBezTo>
                        <a:pt x="144" y="56"/>
                        <a:pt x="216" y="52"/>
                        <a:pt x="288" y="48"/>
                      </a:cubicBez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323674" name="Text Box 90"/>
              <p:cNvSpPr txBox="1">
                <a:spLocks noChangeArrowheads="1"/>
              </p:cNvSpPr>
              <p:nvPr/>
            </p:nvSpPr>
            <p:spPr bwMode="auto">
              <a:xfrm>
                <a:off x="4697" y="3024"/>
                <a:ext cx="581" cy="1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70000"/>
                  </a:lnSpc>
                  <a:defRPr/>
                </a:pPr>
                <a:r>
                  <a:rPr lang="en-US" altLang="x-none" sz="1800">
                    <a:solidFill>
                      <a:srgbClr val="009900"/>
                    </a:solidFill>
                    <a:latin typeface="Comic Sans MS" charset="0"/>
                  </a:rPr>
                  <a:t>median</a:t>
                </a:r>
              </a:p>
            </p:txBody>
          </p:sp>
          <p:sp>
            <p:nvSpPr>
              <p:cNvPr id="323675" name="Text Box 91"/>
              <p:cNvSpPr txBox="1">
                <a:spLocks noChangeArrowheads="1"/>
              </p:cNvSpPr>
              <p:nvPr/>
            </p:nvSpPr>
            <p:spPr bwMode="auto">
              <a:xfrm>
                <a:off x="5142" y="3312"/>
                <a:ext cx="456" cy="1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70000"/>
                  </a:lnSpc>
                  <a:defRPr/>
                </a:pPr>
                <a:r>
                  <a:rPr lang="en-US" altLang="x-none" sz="1800">
                    <a:solidFill>
                      <a:srgbClr val="009900"/>
                    </a:solidFill>
                    <a:latin typeface="Comic Sans MS" charset="0"/>
                  </a:rPr>
                  <a:t>mean</a:t>
                </a:r>
              </a:p>
            </p:txBody>
          </p:sp>
          <p:sp>
            <p:nvSpPr>
              <p:cNvPr id="323676" name="Line 92"/>
              <p:cNvSpPr>
                <a:spLocks noChangeShapeType="1"/>
              </p:cNvSpPr>
              <p:nvPr/>
            </p:nvSpPr>
            <p:spPr bwMode="auto">
              <a:xfrm flipH="1">
                <a:off x="4368" y="2832"/>
                <a:ext cx="48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3677" name="Line 93"/>
              <p:cNvSpPr>
                <a:spLocks noChangeShapeType="1"/>
              </p:cNvSpPr>
              <p:nvPr/>
            </p:nvSpPr>
            <p:spPr bwMode="auto">
              <a:xfrm flipH="1">
                <a:off x="4608" y="3168"/>
                <a:ext cx="144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3678" name="Line 94"/>
              <p:cNvSpPr>
                <a:spLocks noChangeShapeType="1"/>
              </p:cNvSpPr>
              <p:nvPr/>
            </p:nvSpPr>
            <p:spPr bwMode="auto">
              <a:xfrm flipH="1">
                <a:off x="4848" y="3456"/>
                <a:ext cx="288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50583479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Summarizing Variability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2082837"/>
            <a:ext cx="8784976" cy="1358280"/>
          </a:xfrm>
        </p:spPr>
        <p:txBody>
          <a:bodyPr/>
          <a:lstStyle/>
          <a:p>
            <a:r>
              <a:rPr lang="en-US" altLang="x-none" sz="2400" dirty="0"/>
              <a:t>Summarizing by a single number is rarely enough </a:t>
            </a:r>
          </a:p>
          <a:p>
            <a:pPr marL="0" indent="0">
              <a:buNone/>
            </a:pPr>
            <a:r>
              <a:rPr lang="en-US" altLang="x-none" sz="2400" dirty="0">
                <a:sym typeface="Wingdings" charset="2"/>
              </a:rPr>
              <a:t> </a:t>
            </a:r>
            <a:r>
              <a:rPr lang="en-US" altLang="x-none" sz="2400" dirty="0"/>
              <a:t>need statement about </a:t>
            </a:r>
            <a:r>
              <a:rPr lang="en-US" altLang="x-none" sz="2400" i="1" dirty="0"/>
              <a:t>variability</a:t>
            </a:r>
          </a:p>
        </p:txBody>
      </p:sp>
      <p:sp>
        <p:nvSpPr>
          <p:cNvPr id="334852" name="Text Box 4"/>
          <p:cNvSpPr txBox="1">
            <a:spLocks noChangeArrowheads="1"/>
          </p:cNvSpPr>
          <p:nvPr/>
        </p:nvSpPr>
        <p:spPr bwMode="auto">
          <a:xfrm>
            <a:off x="903141" y="958807"/>
            <a:ext cx="6482544" cy="769441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sz="2000" i="1" dirty="0"/>
              <a:t>“Then there is the man who drowned crossing a stream</a:t>
            </a:r>
          </a:p>
          <a:p>
            <a:pPr>
              <a:defRPr/>
            </a:pPr>
            <a:r>
              <a:rPr lang="en-US" altLang="x-none" sz="2000" i="1" dirty="0"/>
              <a:t>with an average depth of six inches.”</a:t>
            </a:r>
            <a:r>
              <a:rPr lang="en-US" altLang="x-none" sz="2000" dirty="0"/>
              <a:t> – W.I.E. Gates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-73617" y="3597175"/>
            <a:ext cx="8928992" cy="3030698"/>
            <a:chOff x="-73617" y="3597175"/>
            <a:chExt cx="8928992" cy="3030698"/>
          </a:xfrm>
        </p:grpSpPr>
        <p:sp>
          <p:nvSpPr>
            <p:cNvPr id="334855" name="Line 7"/>
            <p:cNvSpPr>
              <a:spLocks noChangeShapeType="1"/>
            </p:cNvSpPr>
            <p:nvPr/>
          </p:nvSpPr>
          <p:spPr bwMode="auto">
            <a:xfrm>
              <a:off x="5334000" y="3673375"/>
              <a:ext cx="0" cy="198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4856" name="Line 8"/>
            <p:cNvSpPr>
              <a:spLocks noChangeShapeType="1"/>
            </p:cNvSpPr>
            <p:nvPr/>
          </p:nvSpPr>
          <p:spPr bwMode="auto">
            <a:xfrm>
              <a:off x="5334000" y="5654575"/>
              <a:ext cx="1981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4857" name="Text Box 9"/>
            <p:cNvSpPr txBox="1">
              <a:spLocks noChangeArrowheads="1"/>
            </p:cNvSpPr>
            <p:nvPr/>
          </p:nvSpPr>
          <p:spPr bwMode="auto">
            <a:xfrm rot="-5400000">
              <a:off x="4485482" y="4521893"/>
              <a:ext cx="11493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x-none" sz="1800"/>
                <a:t>Frequency</a:t>
              </a:r>
              <a:endParaRPr lang="en-US" altLang="x-none" sz="1800" i="1"/>
            </a:p>
          </p:txBody>
        </p:sp>
        <p:sp>
          <p:nvSpPr>
            <p:cNvPr id="334858" name="Text Box 10"/>
            <p:cNvSpPr txBox="1">
              <a:spLocks noChangeArrowheads="1"/>
            </p:cNvSpPr>
            <p:nvPr/>
          </p:nvSpPr>
          <p:spPr bwMode="auto">
            <a:xfrm>
              <a:off x="5943600" y="4587775"/>
              <a:ext cx="723900" cy="284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70000"/>
                </a:lnSpc>
                <a:defRPr/>
              </a:pPr>
              <a:r>
                <a:rPr lang="en-US" altLang="x-none" sz="1800">
                  <a:solidFill>
                    <a:srgbClr val="009900"/>
                  </a:solidFill>
                  <a:latin typeface="Comic Sans MS" charset="0"/>
                </a:rPr>
                <a:t>mean</a:t>
              </a:r>
            </a:p>
          </p:txBody>
        </p:sp>
        <p:sp>
          <p:nvSpPr>
            <p:cNvPr id="334864" name="Text Box 16"/>
            <p:cNvSpPr txBox="1">
              <a:spLocks noChangeArrowheads="1"/>
            </p:cNvSpPr>
            <p:nvPr/>
          </p:nvSpPr>
          <p:spPr bwMode="auto">
            <a:xfrm>
              <a:off x="5486400" y="5654575"/>
              <a:ext cx="16002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x-none" sz="1800"/>
                <a:t>Response Time</a:t>
              </a:r>
              <a:endParaRPr lang="en-US" altLang="x-none" sz="1800" i="1"/>
            </a:p>
          </p:txBody>
        </p:sp>
        <p:sp>
          <p:nvSpPr>
            <p:cNvPr id="334865" name="Rectangle 17"/>
            <p:cNvSpPr>
              <a:spLocks noChangeArrowheads="1"/>
            </p:cNvSpPr>
            <p:nvPr/>
          </p:nvSpPr>
          <p:spPr bwMode="auto">
            <a:xfrm>
              <a:off x="5562600" y="4359175"/>
              <a:ext cx="152400" cy="1295400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4866" name="Rectangle 18"/>
            <p:cNvSpPr>
              <a:spLocks noChangeArrowheads="1"/>
            </p:cNvSpPr>
            <p:nvPr/>
          </p:nvSpPr>
          <p:spPr bwMode="auto">
            <a:xfrm>
              <a:off x="6858000" y="4587775"/>
              <a:ext cx="152400" cy="1066800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4867" name="Line 19"/>
            <p:cNvSpPr>
              <a:spLocks noChangeShapeType="1"/>
            </p:cNvSpPr>
            <p:nvPr/>
          </p:nvSpPr>
          <p:spPr bwMode="auto">
            <a:xfrm flipH="1">
              <a:off x="6172200" y="4816375"/>
              <a:ext cx="7620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30732" name="Group 21"/>
            <p:cNvGrpSpPr>
              <a:grpSpLocks/>
            </p:cNvGrpSpPr>
            <p:nvPr/>
          </p:nvGrpSpPr>
          <p:grpSpPr bwMode="auto">
            <a:xfrm>
              <a:off x="1219200" y="3597175"/>
              <a:ext cx="2438400" cy="2347913"/>
              <a:chOff x="672" y="2592"/>
              <a:chExt cx="1536" cy="1479"/>
            </a:xfrm>
          </p:grpSpPr>
          <p:sp>
            <p:nvSpPr>
              <p:cNvPr id="334870" name="Line 22"/>
              <p:cNvSpPr>
                <a:spLocks noChangeShapeType="1"/>
              </p:cNvSpPr>
              <p:nvPr/>
            </p:nvSpPr>
            <p:spPr bwMode="auto">
              <a:xfrm>
                <a:off x="960" y="2592"/>
                <a:ext cx="0" cy="12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4871" name="Line 23"/>
              <p:cNvSpPr>
                <a:spLocks noChangeShapeType="1"/>
              </p:cNvSpPr>
              <p:nvPr/>
            </p:nvSpPr>
            <p:spPr bwMode="auto">
              <a:xfrm>
                <a:off x="960" y="3840"/>
                <a:ext cx="12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4872" name="Text Box 24"/>
              <p:cNvSpPr txBox="1">
                <a:spLocks noChangeArrowheads="1"/>
              </p:cNvSpPr>
              <p:nvPr/>
            </p:nvSpPr>
            <p:spPr bwMode="auto">
              <a:xfrm rot="-5400000">
                <a:off x="426" y="3126"/>
                <a:ext cx="72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x-none" sz="1800"/>
                  <a:t>Frequency</a:t>
                </a:r>
                <a:endParaRPr lang="en-US" altLang="x-none" sz="1800" i="1"/>
              </a:p>
            </p:txBody>
          </p:sp>
          <p:sp>
            <p:nvSpPr>
              <p:cNvPr id="334873" name="Text Box 25"/>
              <p:cNvSpPr txBox="1">
                <a:spLocks noChangeArrowheads="1"/>
              </p:cNvSpPr>
              <p:nvPr/>
            </p:nvSpPr>
            <p:spPr bwMode="auto">
              <a:xfrm>
                <a:off x="1728" y="3360"/>
                <a:ext cx="456" cy="1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70000"/>
                  </a:lnSpc>
                  <a:defRPr/>
                </a:pPr>
                <a:r>
                  <a:rPr lang="en-US" altLang="x-none" sz="1800">
                    <a:solidFill>
                      <a:srgbClr val="009900"/>
                    </a:solidFill>
                    <a:latin typeface="Comic Sans MS" charset="0"/>
                  </a:rPr>
                  <a:t>mean</a:t>
                </a:r>
              </a:p>
            </p:txBody>
          </p:sp>
          <p:sp>
            <p:nvSpPr>
              <p:cNvPr id="334874" name="Text Box 26"/>
              <p:cNvSpPr txBox="1">
                <a:spLocks noChangeArrowheads="1"/>
              </p:cNvSpPr>
              <p:nvPr/>
            </p:nvSpPr>
            <p:spPr bwMode="auto">
              <a:xfrm>
                <a:off x="1056" y="3840"/>
                <a:ext cx="100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x-none" sz="1800"/>
                  <a:t>Response Time</a:t>
                </a:r>
                <a:endParaRPr lang="en-US" altLang="x-none" sz="1800" i="1"/>
              </a:p>
            </p:txBody>
          </p:sp>
          <p:sp>
            <p:nvSpPr>
              <p:cNvPr id="334875" name="Rectangle 27"/>
              <p:cNvSpPr>
                <a:spLocks noChangeArrowheads="1"/>
              </p:cNvSpPr>
              <p:nvPr/>
            </p:nvSpPr>
            <p:spPr bwMode="auto">
              <a:xfrm>
                <a:off x="1392" y="2832"/>
                <a:ext cx="96" cy="1008"/>
              </a:xfrm>
              <a:prstGeom prst="rect">
                <a:avLst/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4876" name="Rectangle 28"/>
              <p:cNvSpPr>
                <a:spLocks noChangeArrowheads="1"/>
              </p:cNvSpPr>
              <p:nvPr/>
            </p:nvSpPr>
            <p:spPr bwMode="auto">
              <a:xfrm>
                <a:off x="1488" y="3312"/>
                <a:ext cx="96" cy="528"/>
              </a:xfrm>
              <a:prstGeom prst="rect">
                <a:avLst/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4877" name="Line 29"/>
              <p:cNvSpPr>
                <a:spLocks noChangeShapeType="1"/>
              </p:cNvSpPr>
              <p:nvPr/>
            </p:nvSpPr>
            <p:spPr bwMode="auto">
              <a:xfrm flipH="1">
                <a:off x="1488" y="3504"/>
                <a:ext cx="336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-73617" y="6227763"/>
              <a:ext cx="892899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en-US" altLang="x-none" dirty="0"/>
                <a:t>If two systems have same mean, tend to prefer one with </a:t>
              </a:r>
              <a:r>
                <a:rPr lang="en-US" altLang="x-none" u="sng" dirty="0"/>
                <a:t>less variability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0041450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1746" name="Rectangle 3"/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x-none" sz="2400" i="1" dirty="0">
                    <a:solidFill>
                      <a:srgbClr val="FF0000"/>
                    </a:solidFill>
                  </a:rPr>
                  <a:t>Range</a:t>
                </a:r>
                <a:r>
                  <a:rPr lang="en-US" altLang="x-none" sz="2400" dirty="0"/>
                  <a:t> – min and max values observed</a:t>
                </a:r>
              </a:p>
              <a:p>
                <a:r>
                  <a:rPr lang="en-US" altLang="x-none" sz="2400" i="1" dirty="0">
                    <a:solidFill>
                      <a:srgbClr val="FF0000"/>
                    </a:solidFill>
                  </a:rPr>
                  <a:t>Variance</a:t>
                </a:r>
                <a:r>
                  <a:rPr lang="en-US" altLang="x-none" sz="2400" dirty="0"/>
                  <a:t> or </a:t>
                </a:r>
                <a:r>
                  <a:rPr lang="en-US" altLang="x-none" sz="2400" i="1" dirty="0">
                    <a:solidFill>
                      <a:srgbClr val="FF0000"/>
                    </a:solidFill>
                  </a:rPr>
                  <a:t>standard deviation </a:t>
                </a:r>
                <a:r>
                  <a:rPr lang="en-US" altLang="x-none" sz="2400" i="1" dirty="0"/>
                  <a:t>or </a:t>
                </a:r>
                <a:r>
                  <a:rPr lang="en-US" altLang="x-none" sz="2400" i="1" dirty="0" err="1">
                    <a:solidFill>
                      <a:srgbClr val="FF0000"/>
                    </a:solidFill>
                  </a:rPr>
                  <a:t>CoV</a:t>
                </a:r>
                <a:endParaRPr lang="en-US" altLang="x-none" sz="2400" i="1" dirty="0">
                  <a:solidFill>
                    <a:srgbClr val="FF0000"/>
                  </a:solidFill>
                </a:endParaRPr>
              </a:p>
              <a:p>
                <a:pPr lvl="1">
                  <a:lnSpc>
                    <a:spcPct val="90000"/>
                  </a:lnSpc>
                </a:pPr>
                <a:r>
                  <a:rPr lang="en-US" altLang="x-none" dirty="0">
                    <a:sym typeface="Symbol" charset="2"/>
                  </a:rPr>
                  <a:t>Variance: Square of the distance between a set of 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x-none" i="1" smtClean="0">
                            <a:latin typeface="Cambria Math" panose="02040503050406030204" pitchFamily="18" charset="0"/>
                            <a:sym typeface="Symbol" charset="2"/>
                          </a:rPr>
                        </m:ctrlPr>
                      </m:sSubPr>
                      <m:e>
                        <m:r>
                          <a:rPr lang="nb-NO" altLang="x-none" b="0" i="1" smtClean="0">
                            <a:latin typeface="Cambria Math" panose="02040503050406030204" pitchFamily="18" charset="0"/>
                            <a:sym typeface="Symbol" charset="2"/>
                          </a:rPr>
                          <m:t>𝑥</m:t>
                        </m:r>
                      </m:e>
                      <m:sub>
                        <m:r>
                          <a:rPr lang="nb-NO" altLang="x-none" b="0" i="1" smtClean="0">
                            <a:latin typeface="Cambria Math" panose="02040503050406030204" pitchFamily="18" charset="0"/>
                            <a:sym typeface="Symbol" charset="2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x-none" dirty="0">
                    <a:sym typeface="Symbol" charset="2"/>
                  </a:rPr>
                  <a:t> with relative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x-none" i="1" smtClean="0">
                            <a:latin typeface="Cambria Math" panose="02040503050406030204" pitchFamily="18" charset="0"/>
                            <a:sym typeface="Symbol" charset="2"/>
                          </a:rPr>
                        </m:ctrlPr>
                      </m:sSubPr>
                      <m:e>
                        <m:r>
                          <a:rPr lang="nb-NO" altLang="x-none" b="0" i="1" smtClean="0">
                            <a:latin typeface="Cambria Math" panose="02040503050406030204" pitchFamily="18" charset="0"/>
                            <a:sym typeface="Symbol" charset="2"/>
                          </a:rPr>
                          <m:t>𝑝</m:t>
                        </m:r>
                      </m:e>
                      <m:sub>
                        <m:r>
                          <a:rPr lang="nb-NO" altLang="x-none" b="0" i="1" smtClean="0">
                            <a:latin typeface="Cambria Math" panose="02040503050406030204" pitchFamily="18" charset="0"/>
                            <a:sym typeface="Symbol" charset="2"/>
                          </a:rPr>
                          <m:t>𝑖</m:t>
                        </m:r>
                      </m:sub>
                    </m:sSub>
                    <m:r>
                      <a:rPr lang="nb-NO" altLang="x-none" b="0" i="1" smtClean="0">
                        <a:latin typeface="Cambria Math" panose="02040503050406030204" pitchFamily="18" charset="0"/>
                        <a:sym typeface="Symbol" charset="2"/>
                      </a:rPr>
                      <m:t> </m:t>
                    </m:r>
                  </m:oMath>
                </a14:m>
                <a:r>
                  <a:rPr lang="en-US" altLang="x-none" dirty="0">
                    <a:sym typeface="Symbol" charset="2"/>
                  </a:rPr>
                  <a:t>and the mean </a:t>
                </a:r>
                <a14:m>
                  <m:oMath xmlns:m="http://schemas.openxmlformats.org/officeDocument/2006/math">
                    <m:r>
                      <a:rPr lang="en-US" altLang="x-none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charset="2"/>
                      </a:rPr>
                      <m:t>𝜇</m:t>
                    </m:r>
                  </m:oMath>
                </a14:m>
                <a:endParaRPr lang="nb-NO" altLang="x-none" i="1" dirty="0">
                  <a:latin typeface="Cambria Math" panose="02040503050406030204" pitchFamily="18" charset="0"/>
                  <a:ea typeface="Cambria Math" panose="02040503050406030204" pitchFamily="18" charset="0"/>
                  <a:sym typeface="Symbol" charset="2"/>
                </a:endParaRPr>
              </a:p>
              <a:p>
                <a:pPr lvl="2">
                  <a:lnSpc>
                    <a:spcPct val="9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x-none" i="1" smtClean="0">
                            <a:latin typeface="Cambria Math" panose="02040503050406030204" pitchFamily="18" charset="0"/>
                            <a:sym typeface="Symbol" charset="2"/>
                          </a:rPr>
                        </m:ctrlPr>
                      </m:sSupPr>
                      <m:e>
                        <m:r>
                          <a:rPr lang="en-US" altLang="x-non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charset="2"/>
                          </a:rPr>
                          <m:t>𝜎</m:t>
                        </m:r>
                      </m:e>
                      <m:sup>
                        <m:r>
                          <a:rPr lang="nb-NO" altLang="x-none" b="0" i="1" smtClean="0">
                            <a:latin typeface="Cambria Math" panose="02040503050406030204" pitchFamily="18" charset="0"/>
                            <a:sym typeface="Symbol" charset="2"/>
                          </a:rPr>
                          <m:t>2</m:t>
                        </m:r>
                      </m:sup>
                    </m:sSup>
                    <m:r>
                      <a:rPr lang="nb-NO" altLang="x-none" b="0" i="1" smtClean="0">
                        <a:latin typeface="Cambria Math" panose="02040503050406030204" pitchFamily="18" charset="0"/>
                        <a:sym typeface="Symbol" charset="2"/>
                      </a:rPr>
                      <m:t>=</m:t>
                    </m:r>
                    <m:r>
                      <a:rPr lang="nb-NO" altLang="x-none" b="0" i="1" smtClean="0">
                        <a:latin typeface="Cambria Math" panose="02040503050406030204" pitchFamily="18" charset="0"/>
                        <a:sym typeface="Symbol" charset="2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nb-NO" altLang="x-none" b="0" i="1" smtClean="0">
                            <a:latin typeface="Cambria Math" panose="02040503050406030204" pitchFamily="18" charset="0"/>
                            <a:sym typeface="Symbol" charset="2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nb-NO" altLang="x-none" b="0" i="1" smtClean="0">
                                <a:latin typeface="Cambria Math" panose="02040503050406030204" pitchFamily="18" charset="0"/>
                                <a:sym typeface="Symbol" charset="2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nb-NO" altLang="x-none" b="0" i="1" smtClean="0">
                                    <a:latin typeface="Cambria Math" panose="02040503050406030204" pitchFamily="18" charset="0"/>
                                    <a:sym typeface="Symbol" charset="2"/>
                                  </a:rPr>
                                </m:ctrlPr>
                              </m:dPr>
                              <m:e>
                                <m:r>
                                  <a:rPr lang="nb-NO" altLang="x-none" b="0" i="1" smtClean="0">
                                    <a:latin typeface="Cambria Math" panose="02040503050406030204" pitchFamily="18" charset="0"/>
                                    <a:sym typeface="Symbol" charset="2"/>
                                  </a:rPr>
                                  <m:t>𝑥</m:t>
                                </m:r>
                                <m:r>
                                  <a:rPr lang="nb-NO" altLang="x-none" b="0" i="1" smtClean="0">
                                    <a:latin typeface="Cambria Math" panose="02040503050406030204" pitchFamily="18" charset="0"/>
                                    <a:sym typeface="Symbol" charset="2"/>
                                  </a:rPr>
                                  <m:t>−</m:t>
                                </m:r>
                                <m:r>
                                  <a:rPr lang="nb-NO" altLang="x-non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charset="2"/>
                                  </a:rPr>
                                  <m:t>𝜇</m:t>
                                </m:r>
                              </m:e>
                            </m:d>
                          </m:e>
                          <m:sup>
                            <m:r>
                              <a:rPr lang="nb-NO" altLang="x-none" b="0" i="1" smtClean="0">
                                <a:latin typeface="Cambria Math" panose="02040503050406030204" pitchFamily="18" charset="0"/>
                                <a:sym typeface="Symbol" charset="2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nb-NO" altLang="x-none" b="0" i="1" smtClean="0">
                        <a:latin typeface="Cambria Math" panose="02040503050406030204" pitchFamily="18" charset="0"/>
                        <a:sym typeface="Symbol" charset="2"/>
                      </a:rPr>
                      <m:t>=</m:t>
                    </m:r>
                    <m:nary>
                      <m:naryPr>
                        <m:chr m:val="∑"/>
                        <m:ctrlPr>
                          <a:rPr lang="nb-NO" altLang="x-none" b="0" i="1" smtClean="0">
                            <a:latin typeface="Cambria Math" panose="02040503050406030204" pitchFamily="18" charset="0"/>
                            <a:sym typeface="Symbol" charset="2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nb-NO" altLang="x-none" b="0" i="1" smtClean="0">
                            <a:latin typeface="Cambria Math" panose="02040503050406030204" pitchFamily="18" charset="0"/>
                            <a:sym typeface="Symbol" charset="2"/>
                          </a:rPr>
                          <m:t>𝑖</m:t>
                        </m:r>
                        <m:r>
                          <a:rPr lang="nb-NO" altLang="x-none" b="0" i="1" smtClean="0">
                            <a:latin typeface="Cambria Math" panose="02040503050406030204" pitchFamily="18" charset="0"/>
                            <a:sym typeface="Symbol" charset="2"/>
                          </a:rPr>
                          <m:t>=1</m:t>
                        </m:r>
                      </m:sub>
                      <m:sup>
                        <m:r>
                          <a:rPr lang="nb-NO" altLang="x-none" b="0" i="1" smtClean="0">
                            <a:latin typeface="Cambria Math" panose="02040503050406030204" pitchFamily="18" charset="0"/>
                            <a:sym typeface="Symbol" charset="2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nb-NO" altLang="x-none" b="0" i="1" smtClean="0">
                                <a:latin typeface="Cambria Math" panose="02040503050406030204" pitchFamily="18" charset="0"/>
                                <a:sym typeface="Symbol" charset="2"/>
                              </a:rPr>
                            </m:ctrlPr>
                          </m:sSubPr>
                          <m:e>
                            <m:r>
                              <a:rPr lang="nb-NO" altLang="x-none" b="0" i="1" smtClean="0">
                                <a:latin typeface="Cambria Math" panose="02040503050406030204" pitchFamily="18" charset="0"/>
                                <a:sym typeface="Symbol" charset="2"/>
                              </a:rPr>
                              <m:t>𝑝</m:t>
                            </m:r>
                          </m:e>
                          <m:sub>
                            <m:r>
                              <a:rPr lang="nb-NO" altLang="x-none" b="0" i="1" smtClean="0">
                                <a:latin typeface="Cambria Math" panose="02040503050406030204" pitchFamily="18" charset="0"/>
                                <a:sym typeface="Symbol" charset="2"/>
                              </a:rPr>
                              <m:t>𝑖</m:t>
                            </m:r>
                          </m:sub>
                        </m:sSub>
                        <m:sSup>
                          <m:sSupPr>
                            <m:ctrlPr>
                              <a:rPr lang="nb-NO" altLang="x-none" b="0" i="1" smtClean="0">
                                <a:latin typeface="Cambria Math" panose="02040503050406030204" pitchFamily="18" charset="0"/>
                                <a:sym typeface="Symbol" charset="2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nb-NO" altLang="x-none" b="0" i="1" smtClean="0">
                                    <a:latin typeface="Cambria Math" panose="02040503050406030204" pitchFamily="18" charset="0"/>
                                    <a:sym typeface="Symbol" charset="2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nb-NO" altLang="x-none" b="0" i="1" smtClean="0">
                                        <a:latin typeface="Cambria Math" panose="02040503050406030204" pitchFamily="18" charset="0"/>
                                        <a:sym typeface="Symbol" charset="2"/>
                                      </a:rPr>
                                    </m:ctrlPr>
                                  </m:sSubPr>
                                  <m:e>
                                    <m:r>
                                      <a:rPr lang="nb-NO" altLang="x-none" b="0" i="1" smtClean="0">
                                        <a:latin typeface="Cambria Math" panose="02040503050406030204" pitchFamily="18" charset="0"/>
                                        <a:sym typeface="Symbol" charset="2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nb-NO" altLang="x-none" b="0" i="1" smtClean="0">
                                        <a:latin typeface="Cambria Math" panose="02040503050406030204" pitchFamily="18" charset="0"/>
                                        <a:sym typeface="Symbol" charset="2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nb-NO" altLang="x-none" b="0" i="1" smtClean="0">
                                    <a:latin typeface="Cambria Math" panose="02040503050406030204" pitchFamily="18" charset="0"/>
                                    <a:sym typeface="Symbol" charset="2"/>
                                  </a:rPr>
                                  <m:t>−</m:t>
                                </m:r>
                                <m:r>
                                  <a:rPr lang="nb-NO" altLang="x-non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charset="2"/>
                                  </a:rPr>
                                  <m:t>𝜇</m:t>
                                </m:r>
                              </m:e>
                            </m:d>
                          </m:e>
                          <m:sup>
                            <m:r>
                              <a:rPr lang="nb-NO" altLang="x-none" b="0" i="1" smtClean="0">
                                <a:latin typeface="Cambria Math" panose="02040503050406030204" pitchFamily="18" charset="0"/>
                                <a:sym typeface="Symbol" charset="2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altLang="x-none" dirty="0">
                    <a:sym typeface="Symbol" charset="2"/>
                  </a:rPr>
                  <a:t> </a:t>
                </a:r>
                <a:br>
                  <a:rPr lang="en-US" altLang="x-none" dirty="0">
                    <a:sym typeface="Symbol" charset="2"/>
                  </a:rPr>
                </a:br>
                <a:endParaRPr lang="en-US" altLang="x-none" dirty="0">
                  <a:sym typeface="Symbol" charset="2"/>
                </a:endParaRPr>
              </a:p>
              <a:p>
                <a:pPr lvl="1">
                  <a:lnSpc>
                    <a:spcPct val="90000"/>
                  </a:lnSpc>
                </a:pPr>
                <a:r>
                  <a:rPr lang="en-US" altLang="x-none" dirty="0">
                    <a:sym typeface="Symbol" charset="2"/>
                  </a:rPr>
                  <a:t>or, if you </a:t>
                </a:r>
                <a:r>
                  <a:rPr lang="en-US" altLang="x-none">
                    <a:sym typeface="Symbol" charset="2"/>
                  </a:rPr>
                  <a:t>have exactly </a:t>
                </a:r>
                <a14:m>
                  <m:oMath xmlns:m="http://schemas.openxmlformats.org/officeDocument/2006/math">
                    <m:r>
                      <a:rPr lang="nb-NO" altLang="x-none" b="0" i="1" smtClean="0">
                        <a:latin typeface="Cambria Math" panose="02040503050406030204" pitchFamily="18" charset="0"/>
                        <a:sym typeface="Symbol" charset="2"/>
                      </a:rPr>
                      <m:t>𝑛</m:t>
                    </m:r>
                  </m:oMath>
                </a14:m>
                <a:r>
                  <a:rPr lang="en-US" altLang="x-none" dirty="0">
                    <a:sym typeface="Symbol" charset="2"/>
                  </a:rPr>
                  <a:t> samples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x-none" i="1">
                            <a:latin typeface="Cambria Math" panose="02040503050406030204" pitchFamily="18" charset="0"/>
                            <a:sym typeface="Symbol" charset="2"/>
                          </a:rPr>
                        </m:ctrlPr>
                      </m:sSubPr>
                      <m:e>
                        <m:r>
                          <a:rPr lang="nb-NO" altLang="x-none" i="1">
                            <a:latin typeface="Cambria Math" panose="02040503050406030204" pitchFamily="18" charset="0"/>
                            <a:sym typeface="Symbol" charset="2"/>
                          </a:rPr>
                          <m:t>𝑥</m:t>
                        </m:r>
                      </m:e>
                      <m:sub>
                        <m:r>
                          <a:rPr lang="nb-NO" altLang="x-none" b="0" i="1" smtClean="0">
                            <a:latin typeface="Cambria Math" panose="02040503050406030204" pitchFamily="18" charset="0"/>
                            <a:sym typeface="Symbol" charset="2"/>
                          </a:rPr>
                          <m:t>1</m:t>
                        </m:r>
                      </m:sub>
                    </m:sSub>
                    <m:r>
                      <a:rPr lang="nb-NO" altLang="x-none" b="0" i="1" smtClean="0">
                        <a:latin typeface="Cambria Math" panose="02040503050406030204" pitchFamily="18" charset="0"/>
                        <a:sym typeface="Symbol" charset="2"/>
                      </a:rPr>
                      <m:t>… </m:t>
                    </m:r>
                    <m:sSub>
                      <m:sSubPr>
                        <m:ctrlPr>
                          <a:rPr lang="nb-NO" altLang="x-none" b="0" i="1" smtClean="0">
                            <a:latin typeface="Cambria Math" panose="02040503050406030204" pitchFamily="18" charset="0"/>
                            <a:sym typeface="Symbol" charset="2"/>
                          </a:rPr>
                        </m:ctrlPr>
                      </m:sSubPr>
                      <m:e>
                        <m:r>
                          <a:rPr lang="nb-NO" altLang="x-none" b="0" i="1" smtClean="0">
                            <a:latin typeface="Cambria Math" panose="02040503050406030204" pitchFamily="18" charset="0"/>
                            <a:sym typeface="Symbol" charset="2"/>
                          </a:rPr>
                          <m:t>𝑥</m:t>
                        </m:r>
                      </m:e>
                      <m:sub>
                        <m:r>
                          <a:rPr lang="nb-NO" altLang="x-none" b="0" i="1" smtClean="0">
                            <a:latin typeface="Cambria Math" panose="02040503050406030204" pitchFamily="18" charset="0"/>
                            <a:sym typeface="Symbol" charset="2"/>
                          </a:rPr>
                          <m:t>𝑛</m:t>
                        </m:r>
                      </m:sub>
                    </m:sSub>
                  </m:oMath>
                </a14:m>
                <a:endParaRPr lang="en-US" altLang="x-none" dirty="0">
                  <a:sym typeface="Symbol" charset="2"/>
                </a:endParaRPr>
              </a:p>
              <a:p>
                <a:pPr lvl="2">
                  <a:lnSpc>
                    <a:spcPct val="9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x-none" i="1">
                            <a:latin typeface="Cambria Math" panose="02040503050406030204" pitchFamily="18" charset="0"/>
                            <a:sym typeface="Symbol" charset="2"/>
                          </a:rPr>
                        </m:ctrlPr>
                      </m:sSupPr>
                      <m:e>
                        <m:r>
                          <a:rPr lang="en-US" altLang="x-none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charset="2"/>
                          </a:rPr>
                          <m:t>𝜎</m:t>
                        </m:r>
                      </m:e>
                      <m:sup>
                        <m:r>
                          <a:rPr lang="nb-NO" altLang="x-none" i="1">
                            <a:latin typeface="Cambria Math" panose="02040503050406030204" pitchFamily="18" charset="0"/>
                            <a:sym typeface="Symbol" charset="2"/>
                          </a:rPr>
                          <m:t>2</m:t>
                        </m:r>
                      </m:sup>
                    </m:sSup>
                    <m:r>
                      <a:rPr lang="nb-NO" altLang="x-none" i="1">
                        <a:latin typeface="Cambria Math" panose="02040503050406030204" pitchFamily="18" charset="0"/>
                        <a:sym typeface="Symbol" charset="2"/>
                      </a:rPr>
                      <m:t>=</m:t>
                    </m:r>
                    <m:r>
                      <a:rPr lang="nb-NO" altLang="x-none" i="1">
                        <a:latin typeface="Cambria Math" panose="02040503050406030204" pitchFamily="18" charset="0"/>
                        <a:sym typeface="Symbol" charset="2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nb-NO" altLang="x-none" i="1">
                            <a:latin typeface="Cambria Math" panose="02040503050406030204" pitchFamily="18" charset="0"/>
                            <a:sym typeface="Symbol" charset="2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nb-NO" altLang="x-none" i="1">
                                <a:latin typeface="Cambria Math" panose="02040503050406030204" pitchFamily="18" charset="0"/>
                                <a:sym typeface="Symbol" charset="2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nb-NO" altLang="x-none" i="1">
                                    <a:latin typeface="Cambria Math" panose="02040503050406030204" pitchFamily="18" charset="0"/>
                                    <a:sym typeface="Symbol" charset="2"/>
                                  </a:rPr>
                                </m:ctrlPr>
                              </m:dPr>
                              <m:e>
                                <m:r>
                                  <a:rPr lang="nb-NO" altLang="x-none" i="1">
                                    <a:latin typeface="Cambria Math" panose="02040503050406030204" pitchFamily="18" charset="0"/>
                                    <a:sym typeface="Symbol" charset="2"/>
                                  </a:rPr>
                                  <m:t>𝑥</m:t>
                                </m:r>
                                <m:r>
                                  <a:rPr lang="nb-NO" altLang="x-none" i="1">
                                    <a:latin typeface="Cambria Math" panose="02040503050406030204" pitchFamily="18" charset="0"/>
                                    <a:sym typeface="Symbol" charset="2"/>
                                  </a:rPr>
                                  <m:t>−</m:t>
                                </m:r>
                                <m:r>
                                  <a:rPr lang="nb-NO" altLang="x-non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charset="2"/>
                                  </a:rPr>
                                  <m:t>𝜇</m:t>
                                </m:r>
                              </m:e>
                            </m:d>
                          </m:e>
                          <m:sup>
                            <m:r>
                              <a:rPr lang="nb-NO" altLang="x-none" i="1">
                                <a:latin typeface="Cambria Math" panose="02040503050406030204" pitchFamily="18" charset="0"/>
                                <a:sym typeface="Symbol" charset="2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nb-NO" altLang="x-none" i="1">
                        <a:latin typeface="Cambria Math" panose="02040503050406030204" pitchFamily="18" charset="0"/>
                        <a:sym typeface="Symbol" charset="2"/>
                      </a:rPr>
                      <m:t>=</m:t>
                    </m:r>
                    <m:f>
                      <m:fPr>
                        <m:ctrlPr>
                          <a:rPr lang="nb-NO" altLang="x-none" i="1" smtClean="0">
                            <a:latin typeface="Cambria Math" panose="02040503050406030204" pitchFamily="18" charset="0"/>
                            <a:sym typeface="Symbol" charset="2"/>
                          </a:rPr>
                        </m:ctrlPr>
                      </m:fPr>
                      <m:num>
                        <m:r>
                          <a:rPr lang="nb-NO" altLang="x-none" b="0" i="1" smtClean="0">
                            <a:latin typeface="Cambria Math" panose="02040503050406030204" pitchFamily="18" charset="0"/>
                            <a:sym typeface="Symbol" charset="2"/>
                          </a:rPr>
                          <m:t>1</m:t>
                        </m:r>
                      </m:num>
                      <m:den>
                        <m:r>
                          <a:rPr lang="nb-NO" altLang="x-none" b="0" i="1" smtClean="0">
                            <a:latin typeface="Cambria Math" panose="02040503050406030204" pitchFamily="18" charset="0"/>
                            <a:sym typeface="Symbol" charset="2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nb-NO" altLang="x-none" i="1">
                            <a:latin typeface="Cambria Math" panose="02040503050406030204" pitchFamily="18" charset="0"/>
                            <a:sym typeface="Symbol" charset="2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nb-NO" altLang="x-none" i="1">
                            <a:latin typeface="Cambria Math" panose="02040503050406030204" pitchFamily="18" charset="0"/>
                            <a:sym typeface="Symbol" charset="2"/>
                          </a:rPr>
                          <m:t>𝑖</m:t>
                        </m:r>
                        <m:r>
                          <a:rPr lang="nb-NO" altLang="x-none" i="1">
                            <a:latin typeface="Cambria Math" panose="02040503050406030204" pitchFamily="18" charset="0"/>
                            <a:sym typeface="Symbol" charset="2"/>
                          </a:rPr>
                          <m:t>=1</m:t>
                        </m:r>
                      </m:sub>
                      <m:sup>
                        <m:r>
                          <a:rPr lang="nb-NO" altLang="x-none" i="1">
                            <a:latin typeface="Cambria Math" panose="02040503050406030204" pitchFamily="18" charset="0"/>
                            <a:sym typeface="Symbol" charset="2"/>
                          </a:rPr>
                          <m:t>𝑛</m:t>
                        </m:r>
                      </m:sup>
                      <m:e>
                        <m:sSup>
                          <m:sSupPr>
                            <m:ctrlPr>
                              <a:rPr lang="nb-NO" altLang="x-none" i="1">
                                <a:latin typeface="Cambria Math" panose="02040503050406030204" pitchFamily="18" charset="0"/>
                                <a:sym typeface="Symbol" charset="2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nb-NO" altLang="x-none" i="1">
                                    <a:latin typeface="Cambria Math" panose="02040503050406030204" pitchFamily="18" charset="0"/>
                                    <a:sym typeface="Symbol" charset="2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nb-NO" altLang="x-none" i="1">
                                        <a:latin typeface="Cambria Math" panose="02040503050406030204" pitchFamily="18" charset="0"/>
                                        <a:sym typeface="Symbol" charset="2"/>
                                      </a:rPr>
                                    </m:ctrlPr>
                                  </m:sSubPr>
                                  <m:e>
                                    <m:r>
                                      <a:rPr lang="nb-NO" altLang="x-none" i="1">
                                        <a:latin typeface="Cambria Math" panose="02040503050406030204" pitchFamily="18" charset="0"/>
                                        <a:sym typeface="Symbol" charset="2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nb-NO" altLang="x-none" i="1">
                                        <a:latin typeface="Cambria Math" panose="02040503050406030204" pitchFamily="18" charset="0"/>
                                        <a:sym typeface="Symbol" charset="2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nb-NO" altLang="x-none" i="1">
                                    <a:latin typeface="Cambria Math" panose="02040503050406030204" pitchFamily="18" charset="0"/>
                                    <a:sym typeface="Symbol" charset="2"/>
                                  </a:rPr>
                                  <m:t>−</m:t>
                                </m:r>
                                <m:r>
                                  <a:rPr lang="nb-NO" altLang="x-non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charset="2"/>
                                  </a:rPr>
                                  <m:t>𝜇</m:t>
                                </m:r>
                              </m:e>
                            </m:d>
                          </m:e>
                          <m:sup>
                            <m:r>
                              <a:rPr lang="nb-NO" altLang="x-none" i="1">
                                <a:latin typeface="Cambria Math" panose="02040503050406030204" pitchFamily="18" charset="0"/>
                                <a:sym typeface="Symbol" charset="2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altLang="x-none" dirty="0">
                  <a:sym typeface="Symbol" charset="2"/>
                </a:endParaRPr>
              </a:p>
              <a:p>
                <a:pPr lvl="1">
                  <a:lnSpc>
                    <a:spcPct val="90000"/>
                  </a:lnSpc>
                </a:pPr>
                <a:endParaRPr lang="en-US" altLang="x-none" sz="2200" dirty="0">
                  <a:sym typeface="Symbol" charset="2"/>
                </a:endParaRPr>
              </a:p>
              <a:p>
                <a:pPr lvl="1">
                  <a:lnSpc>
                    <a:spcPct val="90000"/>
                  </a:lnSpc>
                </a:pPr>
                <a:r>
                  <a:rPr lang="en-US" altLang="x-none" sz="2200" dirty="0">
                    <a:sym typeface="Symbol" charset="2"/>
                  </a:rPr>
                  <a:t>Standard deviation, , is square root of variance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altLang="x-none" sz="2200" dirty="0"/>
                  <a:t>Coefficient of Variation (C.O.V. ): Ratio of standard deviation to mean: = </a:t>
                </a:r>
                <a:r>
                  <a:rPr lang="en-US" altLang="x-none" sz="2200" dirty="0">
                    <a:sym typeface="Symbol" charset="2"/>
                  </a:rPr>
                  <a:t> / </a:t>
                </a:r>
                <a:r>
                  <a:rPr lang="en-US" altLang="x-none" sz="2200" dirty="0"/>
                  <a:t>µ</a:t>
                </a:r>
              </a:p>
              <a:p>
                <a:r>
                  <a:rPr lang="en-US" altLang="x-none" sz="2400" i="1" dirty="0">
                    <a:solidFill>
                      <a:srgbClr val="FF0000"/>
                    </a:solidFill>
                  </a:rPr>
                  <a:t>Percentiles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altLang="x-none" sz="2200" dirty="0"/>
                  <a:t>The x value</a:t>
                </a:r>
                <a:r>
                  <a:rPr lang="en-US" sz="2200" dirty="0"/>
                  <a:t> at which the </a:t>
                </a:r>
                <a:r>
                  <a:rPr lang="en-US" sz="2200" i="1" dirty="0" err="1"/>
                  <a:t>cdf</a:t>
                </a:r>
                <a:r>
                  <a:rPr lang="en-US" sz="2200" dirty="0"/>
                  <a:t>  takes a value α is called the α-percentile and d</a:t>
                </a:r>
                <a:r>
                  <a:rPr lang="en-US" altLang="x-none" sz="2200" dirty="0"/>
                  <a:t>enoted x</a:t>
                </a:r>
                <a:r>
                  <a:rPr lang="en-US" altLang="x-none" sz="2200" baseline="-25000" dirty="0">
                    <a:sym typeface="Symbol" charset="2"/>
                  </a:rPr>
                  <a:t></a:t>
                </a:r>
                <a:r>
                  <a:rPr lang="en-US" altLang="x-none" sz="2200" dirty="0">
                    <a:sym typeface="Symbol" charset="2"/>
                  </a:rPr>
                  <a:t>, so F(</a:t>
                </a:r>
                <a:r>
                  <a:rPr lang="en-US" altLang="x-none" sz="2200" dirty="0"/>
                  <a:t>x</a:t>
                </a:r>
                <a:r>
                  <a:rPr lang="en-US" altLang="x-none" sz="2200" baseline="-25000" dirty="0">
                    <a:sym typeface="Symbol" charset="2"/>
                  </a:rPr>
                  <a:t></a:t>
                </a:r>
                <a:r>
                  <a:rPr lang="en-US" altLang="x-none" sz="2200" dirty="0">
                    <a:sym typeface="Symbol" charset="2"/>
                  </a:rPr>
                  <a:t>) = </a:t>
                </a:r>
                <a:endParaRPr lang="en-US" altLang="x-none" sz="2200" dirty="0"/>
              </a:p>
              <a:p>
                <a:pPr>
                  <a:lnSpc>
                    <a:spcPct val="90000"/>
                  </a:lnSpc>
                </a:pPr>
                <a:endParaRPr lang="en-US" altLang="x-none" sz="2600" dirty="0">
                  <a:sym typeface="Symbol" charset="2"/>
                </a:endParaRPr>
              </a:p>
              <a:p>
                <a:pPr lvl="1"/>
                <a:endParaRPr lang="en-US" altLang="x-none" sz="2000" i="1" dirty="0"/>
              </a:p>
            </p:txBody>
          </p:sp>
        </mc:Choice>
        <mc:Fallback xmlns="">
          <p:sp>
            <p:nvSpPr>
              <p:cNvPr id="3174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l="-1308" t="-1570" b="-2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Indices of Dispersion</a:t>
            </a:r>
          </a:p>
        </p:txBody>
      </p:sp>
    </p:spTree>
    <p:extLst>
      <p:ext uri="{BB962C8B-B14F-4D97-AF65-F5344CB8AC3E}">
        <p14:creationId xmlns:p14="http://schemas.microsoft.com/office/powerpoint/2010/main" val="3507431172"/>
      </p:ext>
    </p:extLst>
  </p:cSld>
  <p:clrMapOvr>
    <a:masterClrMapping/>
  </p:clrMapOvr>
  <p:transition>
    <p:cover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Indices of Dispersion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700808"/>
            <a:ext cx="3672408" cy="4114800"/>
          </a:xfrm>
        </p:spPr>
        <p:txBody>
          <a:bodyPr/>
          <a:lstStyle/>
          <a:p>
            <a:r>
              <a:rPr lang="en-US" altLang="x-none" sz="2400" dirty="0"/>
              <a:t>10- and 90-</a:t>
            </a:r>
            <a:r>
              <a:rPr lang="en-US" altLang="x-none" sz="2400" i="1" dirty="0"/>
              <a:t>percentiles</a:t>
            </a:r>
          </a:p>
          <a:p>
            <a:r>
              <a:rPr lang="en-US" altLang="x-none" sz="2400" dirty="0"/>
              <a:t>(</a:t>
            </a:r>
            <a:r>
              <a:rPr lang="en-US" altLang="x-none" sz="2400" i="1" dirty="0"/>
              <a:t>Semi-)interquartile</a:t>
            </a:r>
            <a:r>
              <a:rPr lang="en-US" altLang="x-none" sz="2400" dirty="0"/>
              <a:t> range (SIQR)</a:t>
            </a:r>
          </a:p>
          <a:p>
            <a:pPr lvl="1"/>
            <a:r>
              <a:rPr lang="en-US" altLang="x-none" sz="2200" dirty="0"/>
              <a:t>Q1, Q2 and Q3</a:t>
            </a:r>
          </a:p>
          <a:p>
            <a:pPr lvl="1"/>
            <a:endParaRPr lang="en-US" altLang="x-none" i="1" dirty="0"/>
          </a:p>
          <a:p>
            <a:pPr lvl="1"/>
            <a:endParaRPr lang="en-US" altLang="x-none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0950" y="1122750"/>
            <a:ext cx="4943050" cy="4943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4275"/>
            <a:ext cx="4316249" cy="22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024636"/>
      </p:ext>
    </p:extLst>
  </p:cSld>
  <p:clrMapOvr>
    <a:masterClrMapping/>
  </p:clrMapOvr>
  <p:transition>
    <p:cover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622DCE-9641-C848-BE99-8BE81811E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54" y="878540"/>
            <a:ext cx="4064000" cy="228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48032B-C06F-CC41-BF15-32C89F7A5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performance?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3A7FA9-FD05-9D4B-8554-84FFE6DD0D5B}"/>
              </a:ext>
            </a:extLst>
          </p:cNvPr>
          <p:cNvSpPr txBox="1"/>
          <p:nvPr/>
        </p:nvSpPr>
        <p:spPr>
          <a:xfrm>
            <a:off x="775896" y="3164542"/>
            <a:ext cx="2975494" cy="470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Stage performance</a:t>
            </a:r>
          </a:p>
          <a:p>
            <a:pPr algn="ctr"/>
            <a:r>
              <a:rPr lang="nb-NO" sz="1050" dirty="0"/>
              <a:t>World Opera Production – </a:t>
            </a:r>
            <a:r>
              <a:rPr lang="nb-NO" sz="1050" dirty="0" err="1"/>
              <a:t>Dec</a:t>
            </a:r>
            <a:r>
              <a:rPr lang="nb-NO" sz="1050" dirty="0"/>
              <a:t> 2011 @ Tromsø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2E78D5-B970-8343-AE44-81E261EFD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90" y="3636690"/>
            <a:ext cx="3617951" cy="24081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9D8E23-8728-B941-BB71-A1B8334105D5}"/>
              </a:ext>
            </a:extLst>
          </p:cNvPr>
          <p:cNvSpPr txBox="1"/>
          <p:nvPr/>
        </p:nvSpPr>
        <p:spPr>
          <a:xfrm>
            <a:off x="670428" y="6048991"/>
            <a:ext cx="2911374" cy="470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Stage performance</a:t>
            </a:r>
          </a:p>
          <a:p>
            <a:pPr algn="ctr"/>
            <a:r>
              <a:rPr lang="nb-NO" sz="1050" dirty="0"/>
              <a:t>Third Life </a:t>
            </a:r>
            <a:r>
              <a:rPr lang="nb-NO" sz="1050" dirty="0" err="1"/>
              <a:t>Project@WUK</a:t>
            </a:r>
            <a:r>
              <a:rPr lang="nb-NO" sz="1050" dirty="0"/>
              <a:t> – </a:t>
            </a:r>
            <a:r>
              <a:rPr lang="nb-NO" sz="1050" dirty="0" err="1"/>
              <a:t>Oct</a:t>
            </a:r>
            <a:r>
              <a:rPr lang="nb-NO" sz="1050" dirty="0"/>
              <a:t> 2015 @ </a:t>
            </a:r>
            <a:r>
              <a:rPr lang="nb-NO" sz="1050" dirty="0" err="1"/>
              <a:t>Vienna</a:t>
            </a:r>
            <a:endParaRPr lang="nb-NO" sz="1050" dirty="0"/>
          </a:p>
        </p:txBody>
      </p:sp>
      <p:pic>
        <p:nvPicPr>
          <p:cNvPr id="10" name="Content Placeholder 4" descr="ferry.pdf">
            <a:extLst>
              <a:ext uri="{FF2B5EF4-FFF2-40B4-BE49-F238E27FC236}">
                <a16:creationId xmlns:a16="http://schemas.microsoft.com/office/drawing/2014/main" id="{E6089F80-1B61-5F46-A898-03FA7BB147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97" r="-17697"/>
          <a:stretch/>
        </p:blipFill>
        <p:spPr>
          <a:xfrm>
            <a:off x="4516244" y="880946"/>
            <a:ext cx="4315522" cy="2373371"/>
          </a:xfrm>
          <a:prstGeom prst="rect">
            <a:avLst/>
          </a:prstGeom>
          <a:effec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78A0B2-9D24-6245-9183-7C55FD578C02}"/>
              </a:ext>
            </a:extLst>
          </p:cNvPr>
          <p:cNvSpPr txBox="1"/>
          <p:nvPr/>
        </p:nvSpPr>
        <p:spPr>
          <a:xfrm>
            <a:off x="5050347" y="3216581"/>
            <a:ext cx="3719287" cy="470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Download performance by position</a:t>
            </a:r>
          </a:p>
          <a:p>
            <a:pPr algn="ctr"/>
            <a:r>
              <a:rPr lang="nb-NO" sz="1050" dirty="0"/>
              <a:t>HTTP Adaptive </a:t>
            </a:r>
            <a:r>
              <a:rPr lang="nb-NO" sz="1050" dirty="0" err="1"/>
              <a:t>Streaming</a:t>
            </a:r>
            <a:r>
              <a:rPr lang="nb-NO" sz="1050" dirty="0"/>
              <a:t> </a:t>
            </a:r>
            <a:r>
              <a:rPr lang="nb-NO" sz="1050" dirty="0" err="1"/>
              <a:t>measured</a:t>
            </a:r>
            <a:r>
              <a:rPr lang="nb-NO" sz="1050" dirty="0"/>
              <a:t> </a:t>
            </a:r>
            <a:r>
              <a:rPr lang="nb-NO" sz="1050" dirty="0" err="1"/>
              <a:t>on</a:t>
            </a:r>
            <a:r>
              <a:rPr lang="nb-NO" sz="1050" dirty="0"/>
              <a:t> Bygdøy Ferry, 2011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CD1FAE-AF51-1B45-BD50-3285E420D5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130" y="3781164"/>
            <a:ext cx="3567953" cy="21434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8E15AAF-CD0D-EC48-A901-D7266BB3E807}"/>
              </a:ext>
            </a:extLst>
          </p:cNvPr>
          <p:cNvSpPr txBox="1"/>
          <p:nvPr/>
        </p:nvSpPr>
        <p:spPr>
          <a:xfrm>
            <a:off x="5154399" y="5897028"/>
            <a:ext cx="3439467" cy="470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Download performance by operator &amp; algorithm</a:t>
            </a:r>
          </a:p>
          <a:p>
            <a:pPr algn="ctr"/>
            <a:r>
              <a:rPr lang="nb-NO" sz="1050" dirty="0"/>
              <a:t>HTTP Adaptive </a:t>
            </a:r>
            <a:r>
              <a:rPr lang="nb-NO" sz="1050" dirty="0" err="1"/>
              <a:t>Streaming</a:t>
            </a:r>
            <a:r>
              <a:rPr lang="nb-NO" sz="1050" dirty="0"/>
              <a:t>, MONROE nodes, 2018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14926ED-E233-AC4F-A154-2029BF6ACF69}"/>
              </a:ext>
            </a:extLst>
          </p:cNvPr>
          <p:cNvSpPr/>
          <p:nvPr/>
        </p:nvSpPr>
        <p:spPr bwMode="auto">
          <a:xfrm>
            <a:off x="4751294" y="528918"/>
            <a:ext cx="4069977" cy="5988423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-96" charset="2"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-96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DF97422-FD8A-0E46-8E55-C76B117BCD44}"/>
              </a:ext>
            </a:extLst>
          </p:cNvPr>
          <p:cNvGrpSpPr/>
          <p:nvPr/>
        </p:nvGrpSpPr>
        <p:grpSpPr>
          <a:xfrm>
            <a:off x="396192" y="1734680"/>
            <a:ext cx="3657334" cy="3333919"/>
            <a:chOff x="433900" y="1555571"/>
            <a:chExt cx="3657334" cy="3333919"/>
          </a:xfrm>
        </p:grpSpPr>
        <p:pic>
          <p:nvPicPr>
            <p:cNvPr id="13" name="Picture 12" descr="DrumsBlurDistribution-Integration.pdf">
              <a:extLst>
                <a:ext uri="{FF2B5EF4-FFF2-40B4-BE49-F238E27FC236}">
                  <a16:creationId xmlns:a16="http://schemas.microsoft.com/office/drawing/2014/main" id="{2D376183-5147-574B-9EAB-C0D7978901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5" r="4359"/>
            <a:stretch/>
          </p:blipFill>
          <p:spPr>
            <a:xfrm>
              <a:off x="433900" y="1555571"/>
              <a:ext cx="3657334" cy="282170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2F523CB-F5BF-2344-B202-E4FA46AFBFA9}"/>
                </a:ext>
              </a:extLst>
            </p:cNvPr>
            <p:cNvSpPr txBox="1"/>
            <p:nvPr/>
          </p:nvSpPr>
          <p:spPr>
            <a:xfrm>
              <a:off x="778122" y="4418592"/>
              <a:ext cx="2968890" cy="4708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Users’ perception (Quality of Experience)</a:t>
              </a:r>
            </a:p>
            <a:p>
              <a:pPr algn="ctr"/>
              <a:r>
                <a:rPr lang="nb-NO" sz="1050" dirty="0" err="1"/>
                <a:t>Asynchrony</a:t>
              </a:r>
              <a:r>
                <a:rPr lang="nb-NO" sz="1050" dirty="0"/>
                <a:t> </a:t>
              </a:r>
              <a:r>
                <a:rPr lang="nb-NO" sz="1050" dirty="0" err="1"/>
                <a:t>between</a:t>
              </a:r>
              <a:r>
                <a:rPr lang="nb-NO" sz="1050" dirty="0"/>
                <a:t> </a:t>
              </a:r>
              <a:r>
                <a:rPr lang="nb-NO" sz="1050" dirty="0" err="1"/>
                <a:t>audio</a:t>
              </a:r>
              <a:r>
                <a:rPr lang="nb-NO" sz="1050" dirty="0"/>
                <a:t> and video, 2015</a:t>
              </a:r>
            </a:p>
          </p:txBody>
        </p:sp>
      </p:grpSp>
      <p:sp>
        <p:nvSpPr>
          <p:cNvPr id="16" name="Left Arrow 15">
            <a:extLst>
              <a:ext uri="{FF2B5EF4-FFF2-40B4-BE49-F238E27FC236}">
                <a16:creationId xmlns:a16="http://schemas.microsoft.com/office/drawing/2014/main" id="{E5A1E248-7F1D-E24D-A1B6-926FF5B0E1F3}"/>
              </a:ext>
            </a:extLst>
          </p:cNvPr>
          <p:cNvSpPr/>
          <p:nvPr/>
        </p:nvSpPr>
        <p:spPr bwMode="auto">
          <a:xfrm>
            <a:off x="4110088" y="3374796"/>
            <a:ext cx="641022" cy="540000"/>
          </a:xfrm>
          <a:prstGeom prst="lef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-96" charset="2"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23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Determining Distribution of Data</a:t>
            </a:r>
          </a:p>
        </p:txBody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7067" y="866776"/>
            <a:ext cx="8729134" cy="4033998"/>
          </a:xfrm>
        </p:spPr>
        <p:txBody>
          <a:bodyPr/>
          <a:lstStyle/>
          <a:p>
            <a:r>
              <a:rPr lang="en-US" altLang="x-none" dirty="0"/>
              <a:t>Additional summary information could be the </a:t>
            </a:r>
            <a:r>
              <a:rPr lang="en-US" altLang="x-none" i="1" dirty="0">
                <a:solidFill>
                  <a:srgbClr val="FF0000"/>
                </a:solidFill>
              </a:rPr>
              <a:t>distribution</a:t>
            </a:r>
            <a:r>
              <a:rPr lang="en-US" altLang="x-none" dirty="0"/>
              <a:t> of the data</a:t>
            </a:r>
          </a:p>
          <a:p>
            <a:pPr lvl="1"/>
            <a:r>
              <a:rPr lang="en-US" altLang="x-none" dirty="0"/>
              <a:t>Ex: Disk I/O mean 13, variance 48. Ok. Perhaps more useful to say data is </a:t>
            </a:r>
            <a:r>
              <a:rPr lang="en-US" altLang="x-none" i="1" dirty="0"/>
              <a:t>uniformly distributed</a:t>
            </a:r>
            <a:r>
              <a:rPr lang="en-US" altLang="x-none" dirty="0"/>
              <a:t> between 1 and 25.</a:t>
            </a:r>
          </a:p>
          <a:p>
            <a:pPr lvl="1"/>
            <a:r>
              <a:rPr lang="en-US" altLang="x-none" dirty="0"/>
              <a:t>Plus, distribution useful for later simulation or analytic modeling</a:t>
            </a:r>
          </a:p>
          <a:p>
            <a:pPr lvl="1"/>
            <a:endParaRPr lang="en-US" altLang="x-none" dirty="0"/>
          </a:p>
          <a:p>
            <a:r>
              <a:rPr lang="en-US" altLang="x-none" dirty="0"/>
              <a:t>How do determine distribution?</a:t>
            </a:r>
          </a:p>
          <a:p>
            <a:pPr lvl="1"/>
            <a:r>
              <a:rPr lang="en-US" altLang="x-none" dirty="0"/>
              <a:t>Plot histogram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1EA55B-9D0C-3347-87B9-442DF2C7B0A0}"/>
              </a:ext>
            </a:extLst>
          </p:cNvPr>
          <p:cNvSpPr txBox="1"/>
          <p:nvPr/>
        </p:nvSpPr>
        <p:spPr>
          <a:xfrm>
            <a:off x="2559415" y="5465852"/>
            <a:ext cx="6522940" cy="10341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Eurostile" panose="020B0504020202050204" pitchFamily="34" charset="77"/>
              </a:rPr>
              <a:t>For more formal testing: statistical comparison of </a:t>
            </a:r>
          </a:p>
          <a:p>
            <a:pPr algn="l"/>
            <a:r>
              <a:rPr lang="en-US" sz="1800" dirty="0">
                <a:latin typeface="Eurostile" panose="020B0504020202050204" pitchFamily="34" charset="77"/>
              </a:rPr>
              <a:t>CDF (</a:t>
            </a:r>
            <a:r>
              <a:rPr lang="en-US" sz="1800" i="1" dirty="0" err="1">
                <a:solidFill>
                  <a:srgbClr val="FF0000"/>
                </a:solidFill>
                <a:latin typeface="Eurostile" panose="020B0504020202050204" pitchFamily="34" charset="77"/>
              </a:rPr>
              <a:t>Komolgorov</a:t>
            </a:r>
            <a:r>
              <a:rPr lang="en-US" sz="1800" i="1" dirty="0">
                <a:solidFill>
                  <a:srgbClr val="FF0000"/>
                </a:solidFill>
                <a:latin typeface="Eurostile" panose="020B0504020202050204" pitchFamily="34" charset="77"/>
              </a:rPr>
              <a:t>-Smirnov test </a:t>
            </a:r>
            <a:r>
              <a:rPr lang="en-US" sz="1800" dirty="0">
                <a:latin typeface="Eurostile" panose="020B0504020202050204" pitchFamily="34" charset="77"/>
              </a:rPr>
              <a:t>) or PDF (</a:t>
            </a:r>
            <a:r>
              <a:rPr lang="en-US" sz="1800" i="1" dirty="0">
                <a:solidFill>
                  <a:srgbClr val="FF0000"/>
                </a:solidFill>
                <a:latin typeface="Eurostile" panose="020B0504020202050204" pitchFamily="34" charset="77"/>
              </a:rPr>
              <a:t>Chi-square test</a:t>
            </a:r>
            <a:r>
              <a:rPr lang="en-US" sz="1800" dirty="0">
                <a:latin typeface="Eurostile" panose="020B0504020202050204" pitchFamily="34" charset="77"/>
              </a:rPr>
              <a:t>)</a:t>
            </a:r>
          </a:p>
          <a:p>
            <a:pPr algn="l"/>
            <a:r>
              <a:rPr lang="en-US" sz="1800" dirty="0">
                <a:latin typeface="Eurostile" panose="020B0504020202050204" pitchFamily="34" charset="77"/>
              </a:rPr>
              <a:t>The Art of Computer Systems Performance Analysis, pp. 460-465</a:t>
            </a:r>
          </a:p>
        </p:txBody>
      </p:sp>
    </p:spTree>
    <p:extLst>
      <p:ext uri="{BB962C8B-B14F-4D97-AF65-F5344CB8AC3E}">
        <p14:creationId xmlns:p14="http://schemas.microsoft.com/office/powerpoint/2010/main" val="3093352250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77552"/>
            <a:ext cx="8001000" cy="79994"/>
          </a:xfrm>
        </p:spPr>
        <p:txBody>
          <a:bodyPr/>
          <a:lstStyle/>
          <a:p>
            <a:r>
              <a:rPr lang="en-US" altLang="x-none" dirty="0"/>
              <a:t>Comparing Systems Using Sample Data</a:t>
            </a:r>
          </a:p>
        </p:txBody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003104"/>
            <a:ext cx="7772400" cy="3962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x-none" dirty="0"/>
              <a:t>The word “sample” comes from the same root word as “example”</a:t>
            </a:r>
          </a:p>
          <a:p>
            <a:pPr>
              <a:lnSpc>
                <a:spcPct val="90000"/>
              </a:lnSpc>
            </a:pPr>
            <a:r>
              <a:rPr lang="en-US" altLang="x-none" dirty="0"/>
              <a:t>Similarly, one sample does not prove a theory, but rather is an example</a:t>
            </a:r>
          </a:p>
          <a:p>
            <a:pPr>
              <a:lnSpc>
                <a:spcPct val="90000"/>
              </a:lnSpc>
            </a:pPr>
            <a:r>
              <a:rPr lang="en-US" altLang="x-none" dirty="0"/>
              <a:t>Basically, a definite statement cannot be made about characteristics of all systems</a:t>
            </a:r>
          </a:p>
          <a:p>
            <a:pPr>
              <a:lnSpc>
                <a:spcPct val="90000"/>
              </a:lnSpc>
            </a:pPr>
            <a:r>
              <a:rPr lang="en-US" altLang="x-none" dirty="0"/>
              <a:t>Instead, make probabilistic statement about range of most systems</a:t>
            </a:r>
          </a:p>
          <a:p>
            <a:pPr lvl="1">
              <a:lnSpc>
                <a:spcPct val="90000"/>
              </a:lnSpc>
            </a:pPr>
            <a:r>
              <a:rPr lang="en-US" altLang="x-none" i="1" dirty="0"/>
              <a:t>Confidence intervals</a:t>
            </a:r>
          </a:p>
        </p:txBody>
      </p:sp>
      <p:sp>
        <p:nvSpPr>
          <p:cNvPr id="354308" name="Text Box 4"/>
          <p:cNvSpPr txBox="1">
            <a:spLocks noChangeArrowheads="1"/>
          </p:cNvSpPr>
          <p:nvPr/>
        </p:nvSpPr>
        <p:spPr bwMode="auto">
          <a:xfrm>
            <a:off x="1470819" y="892496"/>
            <a:ext cx="6202362" cy="831850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i="1"/>
              <a:t>“Statistics are like alienists – they will testify for </a:t>
            </a:r>
          </a:p>
          <a:p>
            <a:pPr>
              <a:defRPr/>
            </a:pPr>
            <a:r>
              <a:rPr lang="en-US" altLang="x-none" i="1"/>
              <a:t>either side.”</a:t>
            </a:r>
            <a:r>
              <a:rPr lang="en-US" altLang="x-none"/>
              <a:t> – Fiorello La Guardia</a:t>
            </a:r>
          </a:p>
        </p:txBody>
      </p:sp>
    </p:spTree>
    <p:extLst>
      <p:ext uri="{BB962C8B-B14F-4D97-AF65-F5344CB8AC3E}">
        <p14:creationId xmlns:p14="http://schemas.microsoft.com/office/powerpoint/2010/main" val="2488750510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Sample versus Population</a:t>
            </a: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 dirty="0"/>
              <a:t>Say we generate 1-million random numbers</a:t>
            </a:r>
          </a:p>
          <a:p>
            <a:pPr lvl="1"/>
            <a:r>
              <a:rPr lang="en-US" altLang="x-none" dirty="0"/>
              <a:t>mean </a:t>
            </a:r>
            <a:r>
              <a:rPr lang="en-US" altLang="x-none" dirty="0">
                <a:sym typeface="Symbol" charset="2"/>
              </a:rPr>
              <a:t></a:t>
            </a:r>
            <a:r>
              <a:rPr lang="en-US" altLang="x-none" dirty="0"/>
              <a:t> and </a:t>
            </a:r>
            <a:r>
              <a:rPr lang="en-US" altLang="x-none" dirty="0" err="1"/>
              <a:t>stddev</a:t>
            </a:r>
            <a:r>
              <a:rPr lang="en-US" altLang="x-none" dirty="0"/>
              <a:t> </a:t>
            </a:r>
            <a:r>
              <a:rPr lang="en-US" altLang="x-none" dirty="0">
                <a:sym typeface="Symbol" charset="2"/>
              </a:rPr>
              <a:t></a:t>
            </a:r>
            <a:r>
              <a:rPr lang="en-US" altLang="x-none" dirty="0"/>
              <a:t>.</a:t>
            </a:r>
          </a:p>
          <a:p>
            <a:pPr lvl="1"/>
            <a:r>
              <a:rPr lang="en-US" altLang="x-none" dirty="0">
                <a:sym typeface="Symbol" charset="2"/>
              </a:rPr>
              <a:t> is </a:t>
            </a:r>
            <a:r>
              <a:rPr lang="en-US" altLang="x-none" i="1" dirty="0">
                <a:sym typeface="Symbol" charset="2"/>
              </a:rPr>
              <a:t>population mean</a:t>
            </a:r>
            <a:endParaRPr lang="en-US" altLang="x-none" i="1" dirty="0"/>
          </a:p>
          <a:p>
            <a:r>
              <a:rPr lang="en-US" altLang="x-none" dirty="0"/>
              <a:t>Put them in an urn draw sample of </a:t>
            </a:r>
            <a:r>
              <a:rPr lang="en-US" altLang="x-none" i="1" dirty="0"/>
              <a:t>n</a:t>
            </a:r>
            <a:endParaRPr lang="en-US" altLang="x-none" dirty="0"/>
          </a:p>
          <a:p>
            <a:pPr lvl="1"/>
            <a:r>
              <a:rPr lang="en-US" altLang="x-none" dirty="0"/>
              <a:t>Sample {x</a:t>
            </a:r>
            <a:r>
              <a:rPr lang="en-US" altLang="x-none" baseline="-25000" dirty="0"/>
              <a:t>1</a:t>
            </a:r>
            <a:r>
              <a:rPr lang="en-US" altLang="x-none" dirty="0"/>
              <a:t>, x</a:t>
            </a:r>
            <a:r>
              <a:rPr lang="en-US" altLang="x-none" baseline="-25000" dirty="0"/>
              <a:t>2</a:t>
            </a:r>
            <a:r>
              <a:rPr lang="en-US" altLang="x-none" dirty="0"/>
              <a:t>, …, </a:t>
            </a:r>
            <a:r>
              <a:rPr lang="en-US" altLang="x-none" dirty="0" err="1"/>
              <a:t>x</a:t>
            </a:r>
            <a:r>
              <a:rPr lang="en-US" altLang="x-none" baseline="-25000" dirty="0" err="1"/>
              <a:t>n</a:t>
            </a:r>
            <a:r>
              <a:rPr lang="en-US" altLang="x-none" dirty="0"/>
              <a:t>} has mean </a:t>
            </a:r>
            <a:r>
              <a:rPr lang="en-US" altLang="x-none" u="sng" dirty="0"/>
              <a:t>x</a:t>
            </a:r>
            <a:r>
              <a:rPr lang="en-US" altLang="x-none" dirty="0"/>
              <a:t>, </a:t>
            </a:r>
            <a:r>
              <a:rPr lang="en-US" altLang="x-none" dirty="0" err="1"/>
              <a:t>stddev</a:t>
            </a:r>
            <a:r>
              <a:rPr lang="en-US" altLang="x-none" dirty="0"/>
              <a:t> s</a:t>
            </a:r>
          </a:p>
          <a:p>
            <a:r>
              <a:rPr lang="en-US" altLang="x-none" u="sng" dirty="0"/>
              <a:t>x</a:t>
            </a:r>
            <a:r>
              <a:rPr lang="en-US" altLang="x-none" dirty="0"/>
              <a:t> is likely different than </a:t>
            </a:r>
            <a:r>
              <a:rPr lang="en-US" altLang="x-none" dirty="0">
                <a:sym typeface="Symbol" charset="2"/>
              </a:rPr>
              <a:t>!</a:t>
            </a:r>
          </a:p>
          <a:p>
            <a:pPr lvl="1"/>
            <a:r>
              <a:rPr lang="en-US" altLang="x-none" dirty="0">
                <a:sym typeface="Symbol" charset="2"/>
              </a:rPr>
              <a:t>With many samples, </a:t>
            </a:r>
            <a:r>
              <a:rPr lang="en-US" altLang="x-none" u="sng" dirty="0">
                <a:sym typeface="Symbol" charset="2"/>
              </a:rPr>
              <a:t>x</a:t>
            </a:r>
            <a:r>
              <a:rPr lang="en-US" altLang="x-none" baseline="-25000" dirty="0">
                <a:sym typeface="Symbol" charset="2"/>
              </a:rPr>
              <a:t>1</a:t>
            </a:r>
            <a:r>
              <a:rPr lang="en-US" altLang="x-none" dirty="0">
                <a:sym typeface="Symbol" charset="2"/>
              </a:rPr>
              <a:t> != </a:t>
            </a:r>
            <a:r>
              <a:rPr lang="en-US" altLang="x-none" u="sng" dirty="0">
                <a:sym typeface="Symbol" charset="2"/>
              </a:rPr>
              <a:t>x</a:t>
            </a:r>
            <a:r>
              <a:rPr lang="en-US" altLang="x-none" baseline="-25000" dirty="0">
                <a:sym typeface="Symbol" charset="2"/>
              </a:rPr>
              <a:t>2 </a:t>
            </a:r>
            <a:r>
              <a:rPr lang="en-US" altLang="x-none" dirty="0">
                <a:sym typeface="Symbol" charset="2"/>
              </a:rPr>
              <a:t>!= … </a:t>
            </a:r>
          </a:p>
          <a:p>
            <a:r>
              <a:rPr lang="en-US" altLang="x-none" dirty="0">
                <a:sym typeface="Symbol" charset="2"/>
              </a:rPr>
              <a:t>Typically,  is not known and may be impossible to know</a:t>
            </a:r>
          </a:p>
          <a:p>
            <a:pPr lvl="1"/>
            <a:r>
              <a:rPr lang="en-US" altLang="x-none" dirty="0">
                <a:sym typeface="Symbol" charset="2"/>
              </a:rPr>
              <a:t>Instead, get estimate of  from </a:t>
            </a:r>
            <a:r>
              <a:rPr lang="en-US" altLang="x-none" u="sng" dirty="0">
                <a:sym typeface="Symbol" charset="2"/>
              </a:rPr>
              <a:t>x</a:t>
            </a:r>
            <a:r>
              <a:rPr lang="en-US" altLang="x-none" baseline="-25000" dirty="0">
                <a:sym typeface="Symbol" charset="2"/>
              </a:rPr>
              <a:t>1,</a:t>
            </a:r>
            <a:r>
              <a:rPr lang="en-US" altLang="x-none" u="sng" baseline="-25000" dirty="0">
                <a:sym typeface="Symbol" charset="2"/>
              </a:rPr>
              <a:t> </a:t>
            </a:r>
            <a:r>
              <a:rPr lang="en-US" altLang="x-none" u="sng" dirty="0">
                <a:sym typeface="Symbol" charset="2"/>
              </a:rPr>
              <a:t>x</a:t>
            </a:r>
            <a:r>
              <a:rPr lang="en-US" altLang="x-none" baseline="-25000" dirty="0">
                <a:sym typeface="Symbol" charset="2"/>
              </a:rPr>
              <a:t>2</a:t>
            </a:r>
            <a:r>
              <a:rPr lang="en-US" altLang="x-none" dirty="0">
                <a:sym typeface="Symbol" charset="2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566147581"/>
      </p:ext>
    </p:extLst>
  </p:cSld>
  <p:clrMapOvr>
    <a:masterClrMapping/>
  </p:clrMapOvr>
  <p:transition>
    <p:cover dir="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548680"/>
            <a:ext cx="8219256" cy="149963"/>
          </a:xfrm>
        </p:spPr>
        <p:txBody>
          <a:bodyPr/>
          <a:lstStyle/>
          <a:p>
            <a:r>
              <a:rPr lang="en-US" altLang="x-none" dirty="0"/>
              <a:t>Confidence Interval for the Mean</a:t>
            </a:r>
          </a:p>
        </p:txBody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2236" y="1127720"/>
            <a:ext cx="7772400" cy="5181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x-none" dirty="0"/>
              <a:t>Obtain probability of </a:t>
            </a:r>
            <a:r>
              <a:rPr lang="en-US" altLang="x-none" dirty="0">
                <a:sym typeface="Symbol" charset="2"/>
              </a:rPr>
              <a:t></a:t>
            </a:r>
            <a:r>
              <a:rPr lang="en-US" altLang="x-none" dirty="0"/>
              <a:t> in interval [c</a:t>
            </a:r>
            <a:r>
              <a:rPr lang="en-US" altLang="x-none" baseline="-25000" dirty="0"/>
              <a:t>1</a:t>
            </a:r>
            <a:r>
              <a:rPr lang="en-US" altLang="x-none" dirty="0"/>
              <a:t>,c</a:t>
            </a:r>
            <a:r>
              <a:rPr lang="en-US" altLang="x-none" baseline="-25000" dirty="0"/>
              <a:t>2</a:t>
            </a:r>
            <a:r>
              <a:rPr lang="en-US" altLang="x-none" dirty="0"/>
              <a:t>]</a:t>
            </a:r>
          </a:p>
          <a:p>
            <a:pPr lvl="1">
              <a:lnSpc>
                <a:spcPct val="90000"/>
              </a:lnSpc>
            </a:pPr>
            <a:r>
              <a:rPr lang="en-US" altLang="x-none" dirty="0" err="1"/>
              <a:t>Prob</a:t>
            </a:r>
            <a:r>
              <a:rPr lang="en-US" altLang="x-none" dirty="0"/>
              <a:t> {c</a:t>
            </a:r>
            <a:r>
              <a:rPr lang="en-US" altLang="x-none" baseline="-25000" dirty="0"/>
              <a:t>1 </a:t>
            </a:r>
            <a:r>
              <a:rPr lang="en-US" altLang="x-none" u="sng" dirty="0"/>
              <a:t>&lt;</a:t>
            </a:r>
            <a:r>
              <a:rPr lang="en-US" altLang="x-none" dirty="0"/>
              <a:t> </a:t>
            </a:r>
            <a:r>
              <a:rPr lang="en-US" altLang="x-none" dirty="0">
                <a:sym typeface="Symbol" charset="2"/>
              </a:rPr>
              <a:t></a:t>
            </a:r>
            <a:r>
              <a:rPr lang="en-US" altLang="x-none" dirty="0"/>
              <a:t> </a:t>
            </a:r>
            <a:r>
              <a:rPr lang="en-US" altLang="x-none" u="sng" dirty="0"/>
              <a:t>&lt;</a:t>
            </a:r>
            <a:r>
              <a:rPr lang="en-US" altLang="x-none" dirty="0"/>
              <a:t> c</a:t>
            </a:r>
            <a:r>
              <a:rPr lang="en-US" altLang="x-none" baseline="-25000" dirty="0"/>
              <a:t>2</a:t>
            </a:r>
            <a:r>
              <a:rPr lang="en-US" altLang="x-none" dirty="0"/>
              <a:t>} = 1-</a:t>
            </a:r>
            <a:r>
              <a:rPr lang="en-US" altLang="x-none" dirty="0">
                <a:sym typeface="Symbol" charset="2"/>
              </a:rPr>
              <a:t></a:t>
            </a:r>
          </a:p>
          <a:p>
            <a:pPr lvl="2">
              <a:lnSpc>
                <a:spcPct val="90000"/>
              </a:lnSpc>
            </a:pPr>
            <a:r>
              <a:rPr lang="en-US" altLang="x-none" dirty="0">
                <a:sym typeface="Symbol" charset="2"/>
              </a:rPr>
              <a:t>(c1, c2) is </a:t>
            </a:r>
            <a:r>
              <a:rPr lang="en-US" altLang="x-none" i="1" dirty="0">
                <a:sym typeface="Symbol" charset="2"/>
              </a:rPr>
              <a:t>confidence interval</a:t>
            </a:r>
          </a:p>
          <a:p>
            <a:pPr lvl="2">
              <a:lnSpc>
                <a:spcPct val="90000"/>
              </a:lnSpc>
            </a:pPr>
            <a:r>
              <a:rPr lang="en-US" altLang="x-none" dirty="0">
                <a:sym typeface="Symbol" charset="2"/>
              </a:rPr>
              <a:t> is </a:t>
            </a:r>
            <a:r>
              <a:rPr lang="en-US" altLang="x-none" i="1" dirty="0">
                <a:sym typeface="Symbol" charset="2"/>
              </a:rPr>
              <a:t>significance level</a:t>
            </a:r>
          </a:p>
          <a:p>
            <a:pPr lvl="2">
              <a:lnSpc>
                <a:spcPct val="90000"/>
              </a:lnSpc>
            </a:pPr>
            <a:r>
              <a:rPr lang="en-US" altLang="x-none" dirty="0">
                <a:sym typeface="Symbol" charset="2"/>
              </a:rPr>
              <a:t>100(1- ) is </a:t>
            </a:r>
            <a:r>
              <a:rPr lang="en-US" altLang="x-none" i="1" dirty="0">
                <a:sym typeface="Symbol" charset="2"/>
              </a:rPr>
              <a:t>confidence level</a:t>
            </a:r>
          </a:p>
          <a:p>
            <a:pPr>
              <a:lnSpc>
                <a:spcPct val="90000"/>
              </a:lnSpc>
            </a:pPr>
            <a:r>
              <a:rPr lang="en-US" altLang="x-none" dirty="0">
                <a:sym typeface="Symbol" charset="2"/>
              </a:rPr>
              <a:t>Typically want  small so confidence level 90%, 95% or 99% (more later)</a:t>
            </a:r>
          </a:p>
          <a:p>
            <a:pPr>
              <a:lnSpc>
                <a:spcPct val="90000"/>
              </a:lnSpc>
            </a:pPr>
            <a:r>
              <a:rPr lang="en-US" dirty="0"/>
              <a:t>Use 5-percentile and 95-percentile of the sample means to get 90% </a:t>
            </a:r>
            <a:r>
              <a:rPr lang="en-US"/>
              <a:t>Confidence interval</a:t>
            </a:r>
            <a:endParaRPr lang="en-US" altLang="x-none" dirty="0">
              <a:sym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16445086"/>
      </p:ext>
    </p:extLst>
  </p:cSld>
  <p:clrMapOvr>
    <a:masterClrMapping/>
  </p:clrMapOvr>
  <p:transition>
    <p:cover dir="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>
          <a:xfrm>
            <a:off x="564778" y="147390"/>
            <a:ext cx="7772400" cy="584448"/>
          </a:xfrm>
        </p:spPr>
        <p:txBody>
          <a:bodyPr/>
          <a:lstStyle/>
          <a:p>
            <a:r>
              <a:rPr lang="en-US" altLang="x-none" dirty="0"/>
              <a:t>Meaning of Confidence Interval</a:t>
            </a:r>
          </a:p>
        </p:txBody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3040" y="4458199"/>
            <a:ext cx="6629400" cy="249932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x-none" sz="2000" u="sng" dirty="0"/>
              <a:t>Sample</a:t>
            </a:r>
            <a:r>
              <a:rPr lang="en-US" altLang="x-none" sz="2000" dirty="0"/>
              <a:t>					</a:t>
            </a:r>
            <a:r>
              <a:rPr lang="en-US" altLang="x-none" sz="2000" u="sng" dirty="0"/>
              <a:t>Includes </a:t>
            </a:r>
            <a:r>
              <a:rPr lang="en-US" altLang="x-none" sz="2000" u="sng" dirty="0">
                <a:sym typeface="Symbol" charset="2"/>
              </a:rPr>
              <a:t>?</a:t>
            </a:r>
            <a:endParaRPr lang="en-US" altLang="x-none" sz="2000" u="sng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x-none" sz="2000" dirty="0"/>
              <a:t>1						</a:t>
            </a:r>
            <a:r>
              <a:rPr lang="en-US" altLang="x-none" sz="2000" dirty="0">
                <a:solidFill>
                  <a:srgbClr val="009900"/>
                </a:solidFill>
              </a:rPr>
              <a:t>yes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x-none" sz="2000" dirty="0"/>
              <a:t>2						</a:t>
            </a:r>
            <a:r>
              <a:rPr lang="en-US" altLang="x-none" sz="2000" dirty="0">
                <a:solidFill>
                  <a:srgbClr val="009900"/>
                </a:solidFill>
              </a:rPr>
              <a:t>yes</a:t>
            </a:r>
          </a:p>
          <a:p>
            <a:pPr marL="457200" indent="-457200">
              <a:lnSpc>
                <a:spcPct val="90000"/>
              </a:lnSpc>
              <a:buFontTx/>
              <a:buAutoNum type="arabicPlain" startAt="3"/>
            </a:pPr>
            <a:r>
              <a:rPr lang="en-US" altLang="x-none" sz="2000" dirty="0">
                <a:solidFill>
                  <a:srgbClr val="FF0000"/>
                </a:solidFill>
              </a:rPr>
              <a:t>                                                           No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s-IS" altLang="x-none" sz="2000" dirty="0"/>
              <a:t>…</a:t>
            </a:r>
            <a:r>
              <a:rPr lang="is-IS" altLang="x-none" sz="2000" dirty="0">
                <a:solidFill>
                  <a:srgbClr val="FF0000"/>
                </a:solidFill>
              </a:rPr>
              <a:t>                                                              </a:t>
            </a:r>
            <a:r>
              <a:rPr lang="is-IS" altLang="x-none" sz="2000" dirty="0"/>
              <a:t>...</a:t>
            </a:r>
            <a:endParaRPr lang="en-US" altLang="x-none" sz="20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x-none" sz="2000" dirty="0"/>
              <a:t>Total					</a:t>
            </a:r>
            <a:r>
              <a:rPr lang="en-US" altLang="x-none" sz="2000" dirty="0">
                <a:solidFill>
                  <a:srgbClr val="009900"/>
                </a:solidFill>
              </a:rPr>
              <a:t>yes</a:t>
            </a:r>
            <a:r>
              <a:rPr lang="en-US" altLang="x-none" sz="2000" dirty="0"/>
              <a:t> </a:t>
            </a:r>
            <a:r>
              <a:rPr lang="en-US" altLang="x-none" sz="2000" u="sng" dirty="0"/>
              <a:t>&gt;</a:t>
            </a:r>
            <a:r>
              <a:rPr lang="en-US" altLang="x-none" sz="2000" dirty="0"/>
              <a:t>100(1-</a:t>
            </a:r>
            <a:r>
              <a:rPr lang="en-US" altLang="x-none" sz="2000" dirty="0">
                <a:sym typeface="Symbol" charset="2"/>
              </a:rPr>
              <a:t></a:t>
            </a:r>
            <a:r>
              <a:rPr lang="en-US" altLang="x-none" sz="2000" dirty="0"/>
              <a:t>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x-none" sz="2000" dirty="0"/>
              <a:t>				</a:t>
            </a:r>
            <a:endParaRPr lang="en-US" altLang="x-none" sz="2000" dirty="0">
              <a:sym typeface="Symbol" charset="2"/>
            </a:endParaRPr>
          </a:p>
        </p:txBody>
      </p:sp>
      <p:grpSp>
        <p:nvGrpSpPr>
          <p:cNvPr id="52227" name="Group 27"/>
          <p:cNvGrpSpPr>
            <a:grpSpLocks/>
          </p:cNvGrpSpPr>
          <p:nvPr/>
        </p:nvGrpSpPr>
        <p:grpSpPr bwMode="auto">
          <a:xfrm>
            <a:off x="611560" y="2092087"/>
            <a:ext cx="7331075" cy="5589587"/>
            <a:chOff x="326" y="703"/>
            <a:chExt cx="4618" cy="3521"/>
          </a:xfrm>
        </p:grpSpPr>
        <p:sp>
          <p:nvSpPr>
            <p:cNvPr id="359434" name="Line 10"/>
            <p:cNvSpPr>
              <a:spLocks noChangeShapeType="1"/>
            </p:cNvSpPr>
            <p:nvPr/>
          </p:nvSpPr>
          <p:spPr bwMode="auto">
            <a:xfrm>
              <a:off x="2880" y="1104"/>
              <a:ext cx="0" cy="3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52241" name="Group 26"/>
            <p:cNvGrpSpPr>
              <a:grpSpLocks/>
            </p:cNvGrpSpPr>
            <p:nvPr/>
          </p:nvGrpSpPr>
          <p:grpSpPr bwMode="auto">
            <a:xfrm>
              <a:off x="672" y="816"/>
              <a:ext cx="4176" cy="1344"/>
              <a:chOff x="672" y="816"/>
              <a:chExt cx="4176" cy="1344"/>
            </a:xfrm>
          </p:grpSpPr>
          <p:sp>
            <p:nvSpPr>
              <p:cNvPr id="359428" name="Line 4"/>
              <p:cNvSpPr>
                <a:spLocks noChangeShapeType="1"/>
              </p:cNvSpPr>
              <p:nvPr/>
            </p:nvSpPr>
            <p:spPr bwMode="auto">
              <a:xfrm>
                <a:off x="672" y="816"/>
                <a:ext cx="0" cy="13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9429" name="Line 5"/>
              <p:cNvSpPr>
                <a:spLocks noChangeShapeType="1"/>
              </p:cNvSpPr>
              <p:nvPr/>
            </p:nvSpPr>
            <p:spPr bwMode="auto">
              <a:xfrm>
                <a:off x="672" y="2160"/>
                <a:ext cx="417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359430" name="Text Box 6"/>
            <p:cNvSpPr txBox="1">
              <a:spLocks noChangeArrowheads="1"/>
            </p:cNvSpPr>
            <p:nvPr/>
          </p:nvSpPr>
          <p:spPr bwMode="auto">
            <a:xfrm>
              <a:off x="326" y="1353"/>
              <a:ext cx="33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x-none" sz="2000" i="1"/>
                <a:t>f(x)</a:t>
              </a:r>
            </a:p>
          </p:txBody>
        </p:sp>
        <p:grpSp>
          <p:nvGrpSpPr>
            <p:cNvPr id="52243" name="Group 9"/>
            <p:cNvGrpSpPr>
              <a:grpSpLocks/>
            </p:cNvGrpSpPr>
            <p:nvPr/>
          </p:nvGrpSpPr>
          <p:grpSpPr bwMode="auto">
            <a:xfrm>
              <a:off x="816" y="960"/>
              <a:ext cx="4128" cy="1112"/>
              <a:chOff x="768" y="960"/>
              <a:chExt cx="4128" cy="1112"/>
            </a:xfrm>
          </p:grpSpPr>
          <p:sp>
            <p:nvSpPr>
              <p:cNvPr id="359431" name="Freeform 7"/>
              <p:cNvSpPr>
                <a:spLocks/>
              </p:cNvSpPr>
              <p:nvPr/>
            </p:nvSpPr>
            <p:spPr bwMode="auto">
              <a:xfrm>
                <a:off x="768" y="976"/>
                <a:ext cx="2064" cy="1096"/>
              </a:xfrm>
              <a:custGeom>
                <a:avLst/>
                <a:gdLst>
                  <a:gd name="T0" fmla="*/ 0 w 2064"/>
                  <a:gd name="T1" fmla="*/ 1088 h 1096"/>
                  <a:gd name="T2" fmla="*/ 528 w 2064"/>
                  <a:gd name="T3" fmla="*/ 1088 h 1096"/>
                  <a:gd name="T4" fmla="*/ 1056 w 2064"/>
                  <a:gd name="T5" fmla="*/ 1040 h 1096"/>
                  <a:gd name="T6" fmla="*/ 1392 w 2064"/>
                  <a:gd name="T7" fmla="*/ 944 h 1096"/>
                  <a:gd name="T8" fmla="*/ 1776 w 2064"/>
                  <a:gd name="T9" fmla="*/ 512 h 1096"/>
                  <a:gd name="T10" fmla="*/ 2016 w 2064"/>
                  <a:gd name="T11" fmla="*/ 80 h 1096"/>
                  <a:gd name="T12" fmla="*/ 2064 w 2064"/>
                  <a:gd name="T13" fmla="*/ 32 h 10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64" h="1096">
                    <a:moveTo>
                      <a:pt x="0" y="1088"/>
                    </a:moveTo>
                    <a:cubicBezTo>
                      <a:pt x="176" y="1092"/>
                      <a:pt x="352" y="1096"/>
                      <a:pt x="528" y="1088"/>
                    </a:cubicBezTo>
                    <a:cubicBezTo>
                      <a:pt x="704" y="1080"/>
                      <a:pt x="912" y="1064"/>
                      <a:pt x="1056" y="1040"/>
                    </a:cubicBezTo>
                    <a:cubicBezTo>
                      <a:pt x="1200" y="1016"/>
                      <a:pt x="1272" y="1032"/>
                      <a:pt x="1392" y="944"/>
                    </a:cubicBezTo>
                    <a:cubicBezTo>
                      <a:pt x="1512" y="856"/>
                      <a:pt x="1672" y="656"/>
                      <a:pt x="1776" y="512"/>
                    </a:cubicBezTo>
                    <a:cubicBezTo>
                      <a:pt x="1880" y="368"/>
                      <a:pt x="1968" y="160"/>
                      <a:pt x="2016" y="80"/>
                    </a:cubicBezTo>
                    <a:cubicBezTo>
                      <a:pt x="2064" y="0"/>
                      <a:pt x="2056" y="40"/>
                      <a:pt x="2064" y="32"/>
                    </a:cubicBezTo>
                  </a:path>
                </a:pathLst>
              </a:custGeom>
              <a:noFill/>
              <a:ln w="57150" cmpd="sng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9432" name="Freeform 8"/>
              <p:cNvSpPr>
                <a:spLocks/>
              </p:cNvSpPr>
              <p:nvPr/>
            </p:nvSpPr>
            <p:spPr bwMode="auto">
              <a:xfrm flipH="1">
                <a:off x="2832" y="960"/>
                <a:ext cx="2064" cy="1096"/>
              </a:xfrm>
              <a:custGeom>
                <a:avLst/>
                <a:gdLst>
                  <a:gd name="T0" fmla="*/ 0 w 2064"/>
                  <a:gd name="T1" fmla="*/ 1088 h 1096"/>
                  <a:gd name="T2" fmla="*/ 528 w 2064"/>
                  <a:gd name="T3" fmla="*/ 1088 h 1096"/>
                  <a:gd name="T4" fmla="*/ 1056 w 2064"/>
                  <a:gd name="T5" fmla="*/ 1040 h 1096"/>
                  <a:gd name="T6" fmla="*/ 1392 w 2064"/>
                  <a:gd name="T7" fmla="*/ 944 h 1096"/>
                  <a:gd name="T8" fmla="*/ 1776 w 2064"/>
                  <a:gd name="T9" fmla="*/ 512 h 1096"/>
                  <a:gd name="T10" fmla="*/ 2016 w 2064"/>
                  <a:gd name="T11" fmla="*/ 80 h 1096"/>
                  <a:gd name="T12" fmla="*/ 2064 w 2064"/>
                  <a:gd name="T13" fmla="*/ 32 h 10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64" h="1096">
                    <a:moveTo>
                      <a:pt x="0" y="1088"/>
                    </a:moveTo>
                    <a:cubicBezTo>
                      <a:pt x="176" y="1092"/>
                      <a:pt x="352" y="1096"/>
                      <a:pt x="528" y="1088"/>
                    </a:cubicBezTo>
                    <a:cubicBezTo>
                      <a:pt x="704" y="1080"/>
                      <a:pt x="912" y="1064"/>
                      <a:pt x="1056" y="1040"/>
                    </a:cubicBezTo>
                    <a:cubicBezTo>
                      <a:pt x="1200" y="1016"/>
                      <a:pt x="1272" y="1032"/>
                      <a:pt x="1392" y="944"/>
                    </a:cubicBezTo>
                    <a:cubicBezTo>
                      <a:pt x="1512" y="856"/>
                      <a:pt x="1672" y="656"/>
                      <a:pt x="1776" y="512"/>
                    </a:cubicBezTo>
                    <a:cubicBezTo>
                      <a:pt x="1880" y="368"/>
                      <a:pt x="1968" y="160"/>
                      <a:pt x="2016" y="80"/>
                    </a:cubicBezTo>
                    <a:cubicBezTo>
                      <a:pt x="2064" y="0"/>
                      <a:pt x="2056" y="40"/>
                      <a:pt x="2064" y="32"/>
                    </a:cubicBezTo>
                  </a:path>
                </a:pathLst>
              </a:custGeom>
              <a:noFill/>
              <a:ln w="57150" cmpd="sng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359435" name="Rectangle 11"/>
            <p:cNvSpPr>
              <a:spLocks noChangeArrowheads="1"/>
            </p:cNvSpPr>
            <p:nvPr/>
          </p:nvSpPr>
          <p:spPr bwMode="auto">
            <a:xfrm>
              <a:off x="2757" y="703"/>
              <a:ext cx="22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kumimoji="1" lang="en-US" altLang="x-none">
                  <a:latin typeface="Comic Sans MS" charset="0"/>
                  <a:sym typeface="Symbol" charset="2"/>
                </a:rPr>
                <a:t></a:t>
              </a:r>
            </a:p>
          </p:txBody>
        </p:sp>
      </p:grpSp>
      <p:grpSp>
        <p:nvGrpSpPr>
          <p:cNvPr id="52228" name="Group 15"/>
          <p:cNvGrpSpPr>
            <a:grpSpLocks/>
          </p:cNvGrpSpPr>
          <p:nvPr/>
        </p:nvGrpSpPr>
        <p:grpSpPr bwMode="auto">
          <a:xfrm>
            <a:off x="4493840" y="4991599"/>
            <a:ext cx="609600" cy="152400"/>
            <a:chOff x="4176" y="1296"/>
            <a:chExt cx="384" cy="96"/>
          </a:xfrm>
        </p:grpSpPr>
        <p:sp>
          <p:nvSpPr>
            <p:cNvPr id="359437" name="Line 13"/>
            <p:cNvSpPr>
              <a:spLocks noChangeShapeType="1"/>
            </p:cNvSpPr>
            <p:nvPr/>
          </p:nvSpPr>
          <p:spPr bwMode="auto">
            <a:xfrm flipV="1">
              <a:off x="4176" y="1344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9438" name="AutoShape 14"/>
            <p:cNvSpPr>
              <a:spLocks noChangeArrowheads="1"/>
            </p:cNvSpPr>
            <p:nvPr/>
          </p:nvSpPr>
          <p:spPr bwMode="auto">
            <a:xfrm>
              <a:off x="4320" y="1296"/>
              <a:ext cx="96" cy="96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x-none" altLang="x-none">
                <a:solidFill>
                  <a:srgbClr val="009900"/>
                </a:solidFill>
              </a:endParaRPr>
            </a:p>
          </p:txBody>
        </p:sp>
      </p:grpSp>
      <p:grpSp>
        <p:nvGrpSpPr>
          <p:cNvPr id="52229" name="Group 17"/>
          <p:cNvGrpSpPr>
            <a:grpSpLocks/>
          </p:cNvGrpSpPr>
          <p:nvPr/>
        </p:nvGrpSpPr>
        <p:grpSpPr bwMode="auto">
          <a:xfrm>
            <a:off x="4189040" y="5296399"/>
            <a:ext cx="609600" cy="152400"/>
            <a:chOff x="4176" y="1296"/>
            <a:chExt cx="384" cy="96"/>
          </a:xfrm>
        </p:grpSpPr>
        <p:sp>
          <p:nvSpPr>
            <p:cNvPr id="359442" name="Line 18"/>
            <p:cNvSpPr>
              <a:spLocks noChangeShapeType="1"/>
            </p:cNvSpPr>
            <p:nvPr/>
          </p:nvSpPr>
          <p:spPr bwMode="auto">
            <a:xfrm flipV="1">
              <a:off x="4176" y="1344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9443" name="AutoShape 19"/>
            <p:cNvSpPr>
              <a:spLocks noChangeArrowheads="1"/>
            </p:cNvSpPr>
            <p:nvPr/>
          </p:nvSpPr>
          <p:spPr bwMode="auto">
            <a:xfrm>
              <a:off x="4320" y="1296"/>
              <a:ext cx="96" cy="96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x-none" altLang="x-none">
                <a:solidFill>
                  <a:srgbClr val="009900"/>
                </a:solidFill>
              </a:endParaRPr>
            </a:p>
          </p:txBody>
        </p:sp>
      </p:grpSp>
      <p:grpSp>
        <p:nvGrpSpPr>
          <p:cNvPr id="52230" name="Group 20"/>
          <p:cNvGrpSpPr>
            <a:grpSpLocks/>
          </p:cNvGrpSpPr>
          <p:nvPr/>
        </p:nvGrpSpPr>
        <p:grpSpPr bwMode="auto">
          <a:xfrm>
            <a:off x="4798640" y="5524999"/>
            <a:ext cx="609600" cy="152400"/>
            <a:chOff x="4176" y="1296"/>
            <a:chExt cx="384" cy="96"/>
          </a:xfrm>
        </p:grpSpPr>
        <p:sp>
          <p:nvSpPr>
            <p:cNvPr id="359445" name="Line 21"/>
            <p:cNvSpPr>
              <a:spLocks noChangeShapeType="1"/>
            </p:cNvSpPr>
            <p:nvPr/>
          </p:nvSpPr>
          <p:spPr bwMode="auto">
            <a:xfrm flipV="1">
              <a:off x="4176" y="1344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9446" name="AutoShape 22"/>
            <p:cNvSpPr>
              <a:spLocks noChangeArrowheads="1"/>
            </p:cNvSpPr>
            <p:nvPr/>
          </p:nvSpPr>
          <p:spPr bwMode="auto">
            <a:xfrm>
              <a:off x="4320" y="1296"/>
              <a:ext cx="96" cy="96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x-none" altLang="x-none">
                <a:solidFill>
                  <a:srgbClr val="009900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31812" y="891758"/>
            <a:ext cx="8581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>
                <a:latin typeface="Eurostile" panose="020B0504020202050204" pitchFamily="34" charset="77"/>
              </a:rPr>
              <a:t>For a</a:t>
            </a:r>
            <a:r>
              <a:rPr lang="en-US" altLang="x-none" sz="2400" dirty="0">
                <a:latin typeface="Eurostile" panose="020B0504020202050204" pitchFamily="34" charset="77"/>
              </a:rPr>
              <a:t> 90% confidence level, i</a:t>
            </a:r>
            <a:r>
              <a:rPr lang="en-US" sz="2400" dirty="0">
                <a:latin typeface="Eurostile" panose="020B0504020202050204" pitchFamily="34" charset="77"/>
              </a:rPr>
              <a:t>f we take 100 samples and construct confidence interval for each sample, the interval would include the population mean in 90 cases.</a:t>
            </a:r>
          </a:p>
        </p:txBody>
      </p:sp>
    </p:spTree>
    <p:extLst>
      <p:ext uri="{BB962C8B-B14F-4D97-AF65-F5344CB8AC3E}">
        <p14:creationId xmlns:p14="http://schemas.microsoft.com/office/powerpoint/2010/main" val="3369603877"/>
      </p:ext>
    </p:extLst>
  </p:cSld>
  <p:clrMapOvr>
    <a:masterClrMapping/>
  </p:clrMapOvr>
  <p:transition>
    <p:cover dir="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What if </a:t>
            </a:r>
            <a:r>
              <a:rPr lang="en-US" altLang="x-none" i="1"/>
              <a:t>n</a:t>
            </a:r>
            <a:r>
              <a:rPr lang="en-US" altLang="x-none"/>
              <a:t> not large?</a:t>
            </a:r>
          </a:p>
        </p:txBody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 dirty="0"/>
              <a:t>Above only applies for large samples, 30+</a:t>
            </a:r>
          </a:p>
          <a:p>
            <a:r>
              <a:rPr lang="en-US" altLang="x-none" dirty="0"/>
              <a:t>For smaller </a:t>
            </a:r>
            <a:r>
              <a:rPr lang="en-US" altLang="x-none" i="1" dirty="0"/>
              <a:t>n</a:t>
            </a:r>
            <a:r>
              <a:rPr lang="en-US" altLang="x-none" dirty="0"/>
              <a:t>, can only construct confidence intervals if observations come from normally distributed population: t-variate</a:t>
            </a:r>
          </a:p>
          <a:p>
            <a:pPr lvl="1"/>
            <a:r>
              <a:rPr lang="en-US" altLang="x-none" dirty="0"/>
              <a:t>(</a:t>
            </a:r>
            <a:r>
              <a:rPr lang="en-US" altLang="x-none" u="sng" dirty="0"/>
              <a:t>x</a:t>
            </a:r>
            <a:r>
              <a:rPr lang="en-US" altLang="x-none" dirty="0"/>
              <a:t>-</a:t>
            </a:r>
            <a:r>
              <a:rPr lang="en-US" altLang="x-none" dirty="0">
                <a:latin typeface="Times New Roman" charset="0"/>
              </a:rPr>
              <a:t>t</a:t>
            </a:r>
            <a:r>
              <a:rPr lang="en-US" altLang="x-none" baseline="-25000" dirty="0"/>
              <a:t>[1-</a:t>
            </a:r>
            <a:r>
              <a:rPr lang="en-US" altLang="x-none" baseline="-25000" dirty="0">
                <a:sym typeface="Symbol" charset="2"/>
              </a:rPr>
              <a:t>/2;n-1]</a:t>
            </a:r>
            <a:r>
              <a:rPr lang="en-US" altLang="x-none" dirty="0">
                <a:sym typeface="Symbol" charset="2"/>
              </a:rPr>
              <a:t>s/</a:t>
            </a:r>
            <a:r>
              <a:rPr lang="en-US" altLang="x-none" dirty="0" err="1">
                <a:sym typeface="Symbol" charset="2"/>
              </a:rPr>
              <a:t>sqrt</a:t>
            </a:r>
            <a:r>
              <a:rPr lang="en-US" altLang="x-none" dirty="0">
                <a:sym typeface="Symbol" charset="2"/>
              </a:rPr>
              <a:t>(</a:t>
            </a:r>
            <a:r>
              <a:rPr lang="en-US" altLang="x-none" i="1" dirty="0">
                <a:sym typeface="Symbol" charset="2"/>
              </a:rPr>
              <a:t>n</a:t>
            </a:r>
            <a:r>
              <a:rPr lang="en-US" altLang="x-none" dirty="0">
                <a:sym typeface="Symbol" charset="2"/>
              </a:rPr>
              <a:t>), </a:t>
            </a:r>
            <a:r>
              <a:rPr lang="en-US" altLang="x-none" u="sng" dirty="0" err="1"/>
              <a:t>x</a:t>
            </a:r>
            <a:r>
              <a:rPr lang="en-US" altLang="x-none" dirty="0" err="1"/>
              <a:t>+</a:t>
            </a:r>
            <a:r>
              <a:rPr lang="en-US" altLang="x-none" dirty="0" err="1">
                <a:latin typeface="Times New Roman" charset="0"/>
              </a:rPr>
              <a:t>t</a:t>
            </a:r>
            <a:r>
              <a:rPr lang="en-US" altLang="x-none" baseline="-25000" dirty="0"/>
              <a:t>[1-</a:t>
            </a:r>
            <a:r>
              <a:rPr lang="en-US" altLang="x-none" baseline="-25000" dirty="0">
                <a:sym typeface="Symbol" charset="2"/>
              </a:rPr>
              <a:t>/2;n-1]</a:t>
            </a:r>
            <a:r>
              <a:rPr lang="en-US" altLang="x-none" dirty="0">
                <a:sym typeface="Symbol" charset="2"/>
              </a:rPr>
              <a:t>s/</a:t>
            </a:r>
            <a:r>
              <a:rPr lang="en-US" altLang="x-none" dirty="0" err="1">
                <a:sym typeface="Symbol" charset="2"/>
              </a:rPr>
              <a:t>sqrt</a:t>
            </a:r>
            <a:r>
              <a:rPr lang="en-US" altLang="x-none" dirty="0">
                <a:sym typeface="Symbol" charset="2"/>
              </a:rPr>
              <a:t>(</a:t>
            </a:r>
            <a:r>
              <a:rPr lang="en-US" altLang="x-none" i="1" dirty="0">
                <a:sym typeface="Symbol" charset="2"/>
              </a:rPr>
              <a:t>n</a:t>
            </a:r>
            <a:r>
              <a:rPr lang="en-US" altLang="x-none" dirty="0">
                <a:sym typeface="Symbol" charset="2"/>
              </a:rPr>
              <a:t>)) </a:t>
            </a:r>
          </a:p>
          <a:p>
            <a:r>
              <a:rPr lang="en-US" altLang="x-none" dirty="0">
                <a:sym typeface="Symbol" charset="2"/>
              </a:rPr>
              <a:t>Table A.4 of Jain’s book</a:t>
            </a:r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966970909"/>
      </p:ext>
    </p:extLst>
  </p:cSld>
  <p:clrMapOvr>
    <a:masterClrMapping/>
  </p:clrMapOvr>
  <p:transition>
    <p:cover dir="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What Confidence Level to Use?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sz="2400" dirty="0"/>
              <a:t>Often see 90% or 95% (or even 99%), but</a:t>
            </a:r>
            <a:r>
              <a:rPr lang="mr-IN" altLang="x-none" sz="2400" dirty="0"/>
              <a:t>…</a:t>
            </a:r>
            <a:endParaRPr lang="en-US" altLang="x-none" sz="2400" dirty="0"/>
          </a:p>
          <a:p>
            <a:r>
              <a:rPr lang="en-US" altLang="x-none" sz="2400" dirty="0"/>
              <a:t>Example:</a:t>
            </a:r>
          </a:p>
          <a:p>
            <a:pPr lvl="1"/>
            <a:r>
              <a:rPr lang="en-US" altLang="x-none" sz="2200" dirty="0"/>
              <a:t>Lottery ticket $1, pays $5 million</a:t>
            </a:r>
          </a:p>
          <a:p>
            <a:pPr lvl="1"/>
            <a:r>
              <a:rPr lang="en-US" altLang="x-none" sz="2200" dirty="0"/>
              <a:t>Chance of winning is 10</a:t>
            </a:r>
            <a:r>
              <a:rPr lang="en-US" altLang="x-none" sz="2200" baseline="30000" dirty="0"/>
              <a:t>-7</a:t>
            </a:r>
            <a:r>
              <a:rPr lang="en-US" altLang="x-none" sz="2200" dirty="0"/>
              <a:t> (1 in 10 million)</a:t>
            </a:r>
          </a:p>
          <a:p>
            <a:pPr lvl="1"/>
            <a:r>
              <a:rPr lang="en-US" altLang="x-none" sz="2200" dirty="0"/>
              <a:t>To win with 90% confidence, need 9 million tickets</a:t>
            </a:r>
          </a:p>
          <a:p>
            <a:pPr lvl="2"/>
            <a:r>
              <a:rPr lang="en-US" altLang="x-none" dirty="0"/>
              <a:t>No one would buy that many tickets!</a:t>
            </a:r>
          </a:p>
          <a:p>
            <a:pPr lvl="1"/>
            <a:r>
              <a:rPr lang="en-US" altLang="x-none" sz="2200" dirty="0"/>
              <a:t>So, most people happy with 0.01% confidence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2521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026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Performance in</a:t>
            </a:r>
            <a:br>
              <a:rPr lang="en-US" sz="4800" dirty="0"/>
            </a:br>
            <a:r>
              <a:rPr lang="en-US" sz="4800" dirty="0"/>
              <a:t>distributed systems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507469FD-5E52-264F-8E38-B952E988A7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Eurostile" panose="020B0504020202050204" pitchFamily="34" charset="77"/>
              </a:rPr>
              <a:t>Performance is an art</a:t>
            </a:r>
          </a:p>
          <a:p>
            <a:endParaRPr lang="en-US" dirty="0">
              <a:latin typeface="Eurostile" panose="020B050402020205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49690557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7FA8E-A80E-3C41-B2E6-C828F8F9F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>
                <a:latin typeface="Eurostile" panose="020B0504020202050204" pitchFamily="34" charset="77"/>
              </a:rPr>
              <a:t>Performance</a:t>
            </a:r>
            <a:r>
              <a:rPr lang="nb-NO" dirty="0">
                <a:latin typeface="Eurostile" panose="020B0504020202050204" pitchFamily="34" charset="77"/>
              </a:rPr>
              <a:t> </a:t>
            </a:r>
            <a:r>
              <a:rPr lang="nb-NO" dirty="0" err="1">
                <a:latin typeface="Eurostile" panose="020B0504020202050204" pitchFamily="34" charset="77"/>
              </a:rPr>
              <a:t>evaluation</a:t>
            </a:r>
            <a:r>
              <a:rPr lang="nb-NO" dirty="0">
                <a:latin typeface="Eurostile" panose="020B0504020202050204" pitchFamily="34" charset="77"/>
              </a:rPr>
              <a:t> is an art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EF0FB-698F-E340-BAEE-9FB009E802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Like a work of art, a successful evaluation cannot be produced mechanically </a:t>
            </a:r>
            <a:endParaRPr lang="en-US" sz="2000" dirty="0"/>
          </a:p>
          <a:p>
            <a:pPr marL="0" indent="0">
              <a:buNone/>
            </a:pPr>
            <a:r>
              <a:rPr lang="en-US" sz="2400" dirty="0"/>
              <a:t>Every evaluation requires an intimate knowledge of the system and a careful selection of methodology, workloads and tools.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400" dirty="0"/>
              <a:t>Example of the need for knowledge: know your tradeoffs </a:t>
            </a:r>
            <a:endParaRPr lang="en-US" sz="2000" dirty="0"/>
          </a:p>
          <a:p>
            <a:r>
              <a:rPr lang="en-US" sz="2400" dirty="0"/>
              <a:t>“</a:t>
            </a:r>
            <a:r>
              <a:rPr lang="en-US" sz="2400" dirty="0" err="1"/>
              <a:t>Bufferbloat</a:t>
            </a:r>
            <a:r>
              <a:rPr lang="en-US" sz="2400" dirty="0"/>
              <a:t>” is a term used when greedy, loss-based TCP flows probing for bandwidth fill up a large FIFO queue leading to added delay for all flows traversing this bottleneck. </a:t>
            </a:r>
          </a:p>
          <a:p>
            <a:r>
              <a:rPr lang="en-US" sz="2400" dirty="0"/>
              <a:t>To mitigate this, aggressively dropping timer-based AQMs or shorter queues are recommended. </a:t>
            </a:r>
          </a:p>
          <a:p>
            <a:r>
              <a:rPr lang="en-US" sz="2400" dirty="0"/>
              <a:t>What do you sacrifice by reducing the size of the queue? 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677495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7FA8E-A80E-3C41-B2E6-C828F8F9F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>
                <a:latin typeface="Eurostile" panose="020B0504020202050204" pitchFamily="34" charset="77"/>
              </a:rPr>
              <a:t>Performance</a:t>
            </a:r>
            <a:r>
              <a:rPr lang="nb-NO" dirty="0">
                <a:latin typeface="Eurostile" panose="020B0504020202050204" pitchFamily="34" charset="77"/>
              </a:rPr>
              <a:t> </a:t>
            </a:r>
            <a:r>
              <a:rPr lang="nb-NO" dirty="0" err="1">
                <a:latin typeface="Eurostile" panose="020B0504020202050204" pitchFamily="34" charset="77"/>
              </a:rPr>
              <a:t>evaluation</a:t>
            </a:r>
            <a:r>
              <a:rPr lang="nb-NO" dirty="0">
                <a:latin typeface="Eurostile" panose="020B0504020202050204" pitchFamily="34" charset="77"/>
              </a:rPr>
              <a:t> is an art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EF0FB-698F-E340-BAEE-9FB009E802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 major part of the analyst’s “art” is:</a:t>
            </a:r>
          </a:p>
          <a:p>
            <a:r>
              <a:rPr lang="en-US" dirty="0"/>
              <a:t>defining the real problem from an initial intuition, and</a:t>
            </a:r>
          </a:p>
          <a:p>
            <a:r>
              <a:rPr lang="en-US" dirty="0"/>
              <a:t>converting it to a form in which established tools and techniques can be used, and</a:t>
            </a:r>
          </a:p>
          <a:p>
            <a:r>
              <a:rPr lang="en-US" dirty="0"/>
              <a:t>where time and other constraints can be met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dirty="0"/>
              <a:t>Two analysts may choose to interpret the same measurements in two different ways, thus reaching different conclusions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00429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in Distributed Systems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04122D1C-000F-424A-85F5-CFDAD05C7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" y="866776"/>
            <a:ext cx="8797925" cy="5619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5400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120000"/>
              <a:buFont typeface="Wingdings" charset="0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Tahoma" charset="0"/>
              <a:buChar char="−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charset="0"/>
              <a:buChar char="§"/>
              <a:defRPr sz="19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charset="0"/>
              <a:buChar char="q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-96" charset="2"/>
              <a:buChar char="q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-96" charset="2"/>
              <a:buChar char="q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-96" charset="2"/>
              <a:buChar char="q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-96" charset="2"/>
              <a:buChar char="q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kern="0" dirty="0">
                <a:latin typeface="Eurostile" panose="020B0504020202050204" pitchFamily="34" charset="77"/>
                <a:ea typeface="ＭＳ Ｐゴシック" charset="0"/>
                <a:cs typeface="ＭＳ Ｐゴシック" charset="0"/>
              </a:rPr>
              <a:t>Engineers and researchers solve quantifiable challenges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C13FF5-CE7B-ED4C-8067-963CCE4DD774}"/>
              </a:ext>
            </a:extLst>
          </p:cNvPr>
          <p:cNvSpPr txBox="1"/>
          <p:nvPr/>
        </p:nvSpPr>
        <p:spPr>
          <a:xfrm>
            <a:off x="2666638" y="1793306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Eurostile" panose="020B0504020202050204" pitchFamily="34" charset="77"/>
              </a:rPr>
              <a:t>Idea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45A661-0FBC-AE47-80FB-CAD0576C263E}"/>
              </a:ext>
            </a:extLst>
          </p:cNvPr>
          <p:cNvSpPr txBox="1"/>
          <p:nvPr/>
        </p:nvSpPr>
        <p:spPr>
          <a:xfrm>
            <a:off x="2397334" y="3280298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Eurostile" panose="020B0504020202050204" pitchFamily="34" charset="77"/>
              </a:rPr>
              <a:t>Prototype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819C77-0199-6640-8ECC-70B909EDB8CB}"/>
              </a:ext>
            </a:extLst>
          </p:cNvPr>
          <p:cNvSpPr txBox="1"/>
          <p:nvPr/>
        </p:nvSpPr>
        <p:spPr>
          <a:xfrm>
            <a:off x="2073527" y="2536802"/>
            <a:ext cx="1766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Eurostile" panose="020B0504020202050204" pitchFamily="34" charset="77"/>
              </a:rPr>
              <a:t>Simulation Study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1818E9-FC1F-EA45-9E99-2A20309C77B8}"/>
              </a:ext>
            </a:extLst>
          </p:cNvPr>
          <p:cNvSpPr txBox="1"/>
          <p:nvPr/>
        </p:nvSpPr>
        <p:spPr>
          <a:xfrm>
            <a:off x="2481492" y="4023794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Eurostile" panose="020B0504020202050204" pitchFamily="34" charset="77"/>
              </a:rPr>
              <a:t>Product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B5D707-CC88-CB42-B7F0-53AA1AC0789E}"/>
              </a:ext>
            </a:extLst>
          </p:cNvPr>
          <p:cNvSpPr txBox="1"/>
          <p:nvPr/>
        </p:nvSpPr>
        <p:spPr>
          <a:xfrm>
            <a:off x="2297947" y="4767290"/>
            <a:ext cx="1317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Eurostile" panose="020B0504020202050204" pitchFamily="34" charset="77"/>
              </a:rPr>
              <a:t>Deployment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DE9DF1-AC7F-594B-AD40-DA32A760545F}"/>
              </a:ext>
            </a:extLst>
          </p:cNvPr>
          <p:cNvSpPr txBox="1"/>
          <p:nvPr/>
        </p:nvSpPr>
        <p:spPr>
          <a:xfrm>
            <a:off x="2397334" y="5510784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Eurostile" panose="020B0504020202050204" pitchFamily="34" charset="77"/>
              </a:rPr>
              <a:t>Feedback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BC901DA-98CE-1543-9FD5-010683ED9BE6}"/>
              </a:ext>
            </a:extLst>
          </p:cNvPr>
          <p:cNvCxnSpPr>
            <a:stCxn id="2" idx="2"/>
            <a:endCxn id="12" idx="0"/>
          </p:cNvCxnSpPr>
          <p:nvPr/>
        </p:nvCxnSpPr>
        <p:spPr bwMode="auto">
          <a:xfrm>
            <a:off x="2956942" y="2162638"/>
            <a:ext cx="0" cy="374164"/>
          </a:xfrm>
          <a:prstGeom prst="straightConnector1">
            <a:avLst/>
          </a:prstGeom>
          <a:solidFill>
            <a:srgbClr val="DDDDDD"/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1E66610-33F2-424C-879B-9EE7EA831D59}"/>
              </a:ext>
            </a:extLst>
          </p:cNvPr>
          <p:cNvCxnSpPr>
            <a:cxnSpLocks/>
            <a:stCxn id="12" idx="2"/>
            <a:endCxn id="11" idx="0"/>
          </p:cNvCxnSpPr>
          <p:nvPr/>
        </p:nvCxnSpPr>
        <p:spPr bwMode="auto">
          <a:xfrm>
            <a:off x="2956942" y="2906134"/>
            <a:ext cx="1" cy="374164"/>
          </a:xfrm>
          <a:prstGeom prst="straightConnector1">
            <a:avLst/>
          </a:prstGeom>
          <a:solidFill>
            <a:srgbClr val="DDDDDD"/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2286079-7B2D-334D-8790-E7FE6747555F}"/>
              </a:ext>
            </a:extLst>
          </p:cNvPr>
          <p:cNvCxnSpPr>
            <a:cxnSpLocks/>
            <a:stCxn id="11" idx="2"/>
            <a:endCxn id="14" idx="0"/>
          </p:cNvCxnSpPr>
          <p:nvPr/>
        </p:nvCxnSpPr>
        <p:spPr bwMode="auto">
          <a:xfrm>
            <a:off x="2956943" y="3649630"/>
            <a:ext cx="0" cy="374164"/>
          </a:xfrm>
          <a:prstGeom prst="straightConnector1">
            <a:avLst/>
          </a:prstGeom>
          <a:solidFill>
            <a:srgbClr val="DDDDDD"/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FDB109E-8530-EA48-917C-357EB39E17E9}"/>
              </a:ext>
            </a:extLst>
          </p:cNvPr>
          <p:cNvCxnSpPr>
            <a:cxnSpLocks/>
            <a:stCxn id="14" idx="2"/>
            <a:endCxn id="15" idx="0"/>
          </p:cNvCxnSpPr>
          <p:nvPr/>
        </p:nvCxnSpPr>
        <p:spPr bwMode="auto">
          <a:xfrm flipH="1">
            <a:off x="2956942" y="4393126"/>
            <a:ext cx="1" cy="374164"/>
          </a:xfrm>
          <a:prstGeom prst="straightConnector1">
            <a:avLst/>
          </a:prstGeom>
          <a:solidFill>
            <a:srgbClr val="DDDDDD"/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4CAC316-18BB-0148-BF4E-BFE7879E702C}"/>
              </a:ext>
            </a:extLst>
          </p:cNvPr>
          <p:cNvCxnSpPr>
            <a:cxnSpLocks/>
            <a:stCxn id="15" idx="2"/>
            <a:endCxn id="16" idx="0"/>
          </p:cNvCxnSpPr>
          <p:nvPr/>
        </p:nvCxnSpPr>
        <p:spPr bwMode="auto">
          <a:xfrm flipH="1">
            <a:off x="2943317" y="5136622"/>
            <a:ext cx="13625" cy="374162"/>
          </a:xfrm>
          <a:prstGeom prst="straightConnector1">
            <a:avLst/>
          </a:prstGeom>
          <a:solidFill>
            <a:srgbClr val="DDDDDD"/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07338E89-7A66-1E4C-9AD8-3D28A57C7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81" y="1439637"/>
            <a:ext cx="940720" cy="1066354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89206B8-E749-5C43-A3B7-EB78C89369BF}"/>
              </a:ext>
            </a:extLst>
          </p:cNvPr>
          <p:cNvCxnSpPr>
            <a:cxnSpLocks/>
            <a:stCxn id="29" idx="3"/>
            <a:endCxn id="2" idx="1"/>
          </p:cNvCxnSpPr>
          <p:nvPr/>
        </p:nvCxnSpPr>
        <p:spPr bwMode="auto">
          <a:xfrm>
            <a:off x="1569901" y="1972814"/>
            <a:ext cx="1096737" cy="5158"/>
          </a:xfrm>
          <a:prstGeom prst="straightConnector1">
            <a:avLst/>
          </a:prstGeom>
          <a:solidFill>
            <a:srgbClr val="DDDDDD"/>
          </a:solidFill>
          <a:ln w="12700" cap="flat" cmpd="sng" algn="ctr">
            <a:solidFill>
              <a:schemeClr val="bg1">
                <a:lumMod val="50000"/>
              </a:schemeClr>
            </a:solidFill>
            <a:prstDash val="sysDash"/>
            <a:round/>
            <a:headEnd type="none" w="med" len="med"/>
            <a:tailEnd type="triangle"/>
          </a:ln>
          <a:effectLst/>
        </p:spPr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ECD606E-8DBD-7741-A183-EE019BC18A7D}"/>
              </a:ext>
            </a:extLst>
          </p:cNvPr>
          <p:cNvGrpSpPr/>
          <p:nvPr/>
        </p:nvGrpSpPr>
        <p:grpSpPr>
          <a:xfrm>
            <a:off x="509437" y="4685434"/>
            <a:ext cx="1224298" cy="572861"/>
            <a:chOff x="547254" y="5418363"/>
            <a:chExt cx="1224298" cy="572861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DE5B6AC-DEC0-E54A-8EA6-096AAC44B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905" y="5418363"/>
              <a:ext cx="820996" cy="223157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8791CE3-D4FD-DF42-BB0C-7E0B7D52D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254" y="5768066"/>
              <a:ext cx="1224298" cy="223158"/>
            </a:xfrm>
            <a:prstGeom prst="rect">
              <a:avLst/>
            </a:prstGeom>
          </p:spPr>
        </p:pic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932074C-A4F2-FB45-8DE7-A533804674E9}"/>
              </a:ext>
            </a:extLst>
          </p:cNvPr>
          <p:cNvCxnSpPr>
            <a:cxnSpLocks/>
            <a:stCxn id="15" idx="1"/>
          </p:cNvCxnSpPr>
          <p:nvPr/>
        </p:nvCxnSpPr>
        <p:spPr bwMode="auto">
          <a:xfrm flipH="1">
            <a:off x="1751965" y="4951956"/>
            <a:ext cx="545982" cy="0"/>
          </a:xfrm>
          <a:prstGeom prst="straightConnector1">
            <a:avLst/>
          </a:prstGeom>
          <a:solidFill>
            <a:srgbClr val="DDDDDD"/>
          </a:solidFill>
          <a:ln w="12700" cap="flat" cmpd="sng" algn="ctr">
            <a:solidFill>
              <a:schemeClr val="bg1">
                <a:lumMod val="50000"/>
              </a:schemeClr>
            </a:solidFill>
            <a:prstDash val="sysDash"/>
            <a:round/>
            <a:headEnd type="none" w="med" len="med"/>
            <a:tailEnd type="triangle"/>
          </a:ln>
          <a:effectLst/>
        </p:spPr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46A79FA9-2092-4D45-BE16-1A9F1FBDD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62" y="5389888"/>
            <a:ext cx="917603" cy="611124"/>
          </a:xfrm>
          <a:prstGeom prst="rect">
            <a:avLst/>
          </a:prstGeom>
        </p:spPr>
      </p:pic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F2CCB28-2E79-6148-B331-6C09A27557FE}"/>
              </a:ext>
            </a:extLst>
          </p:cNvPr>
          <p:cNvCxnSpPr>
            <a:cxnSpLocks/>
            <a:stCxn id="16" idx="1"/>
            <a:endCxn id="44" idx="3"/>
          </p:cNvCxnSpPr>
          <p:nvPr/>
        </p:nvCxnSpPr>
        <p:spPr bwMode="auto">
          <a:xfrm flipH="1">
            <a:off x="1751965" y="5695450"/>
            <a:ext cx="645369" cy="0"/>
          </a:xfrm>
          <a:prstGeom prst="straightConnector1">
            <a:avLst/>
          </a:prstGeom>
          <a:solidFill>
            <a:srgbClr val="DDDDDD"/>
          </a:solidFill>
          <a:ln w="12700" cap="flat" cmpd="sng" algn="ctr">
            <a:solidFill>
              <a:schemeClr val="bg1">
                <a:lumMod val="50000"/>
              </a:schemeClr>
            </a:solidFill>
            <a:prstDash val="sysDash"/>
            <a:round/>
            <a:headEnd type="none" w="med" len="med"/>
            <a:tailEnd type="triangle"/>
          </a:ln>
          <a:effectLst/>
        </p:spPr>
      </p:cxnSp>
      <p:pic>
        <p:nvPicPr>
          <p:cNvPr id="53" name="Picture 52">
            <a:extLst>
              <a:ext uri="{FF2B5EF4-FFF2-40B4-BE49-F238E27FC236}">
                <a16:creationId xmlns:a16="http://schemas.microsoft.com/office/drawing/2014/main" id="{3495A159-D246-1C4A-9999-A25DAD8F38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67" y="2910220"/>
            <a:ext cx="1182056" cy="1113574"/>
          </a:xfrm>
          <a:prstGeom prst="rect">
            <a:avLst/>
          </a:prstGeom>
        </p:spPr>
      </p:pic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06FB18F-A3A8-9A41-8798-682A1D825A62}"/>
              </a:ext>
            </a:extLst>
          </p:cNvPr>
          <p:cNvCxnSpPr>
            <a:cxnSpLocks/>
            <a:stCxn id="11" idx="1"/>
            <a:endCxn id="53" idx="3"/>
          </p:cNvCxnSpPr>
          <p:nvPr/>
        </p:nvCxnSpPr>
        <p:spPr bwMode="auto">
          <a:xfrm flipH="1">
            <a:off x="1793723" y="3464964"/>
            <a:ext cx="603611" cy="2043"/>
          </a:xfrm>
          <a:prstGeom prst="straightConnector1">
            <a:avLst/>
          </a:prstGeom>
          <a:solidFill>
            <a:srgbClr val="DDDDDD"/>
          </a:solidFill>
          <a:ln w="12700" cap="flat" cmpd="sng" algn="ctr">
            <a:solidFill>
              <a:schemeClr val="bg1">
                <a:lumMod val="50000"/>
              </a:schemeClr>
            </a:solidFill>
            <a:prstDash val="sysDash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9809518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7FA8E-A80E-3C41-B2E6-C828F8F9F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>
                <a:latin typeface="Eurostile" panose="020B0504020202050204" pitchFamily="34" charset="77"/>
              </a:rPr>
              <a:t>Performance</a:t>
            </a:r>
            <a:r>
              <a:rPr lang="nb-NO" dirty="0">
                <a:latin typeface="Eurostile" panose="020B0504020202050204" pitchFamily="34" charset="77"/>
              </a:rPr>
              <a:t> </a:t>
            </a:r>
            <a:r>
              <a:rPr lang="nb-NO" dirty="0" err="1">
                <a:latin typeface="Eurostile" panose="020B0504020202050204" pitchFamily="34" charset="77"/>
              </a:rPr>
              <a:t>evaluation</a:t>
            </a:r>
            <a:r>
              <a:rPr lang="nb-NO" dirty="0">
                <a:latin typeface="Eurostile" panose="020B0504020202050204" pitchFamily="34" charset="77"/>
              </a:rPr>
              <a:t> is an art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EF0FB-698F-E340-BAEE-9FB009E80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067" y="866775"/>
            <a:ext cx="8729134" cy="111061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throughputs of two systems A and B were measured in transactions per second. The results were as follows: 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AAEB49-1EC1-AE46-9C49-1AB9931AB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35" y="2051221"/>
            <a:ext cx="8639594" cy="34513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49CC7E6-9992-0B49-842C-A678C4B96500}"/>
              </a:ext>
            </a:extLst>
          </p:cNvPr>
          <p:cNvSpPr/>
          <p:nvPr/>
        </p:nvSpPr>
        <p:spPr bwMode="auto">
          <a:xfrm>
            <a:off x="4589929" y="1801906"/>
            <a:ext cx="4356847" cy="181087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-96" charset="2"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-9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A140C2-FCEB-F149-84E1-BF6477F02544}"/>
              </a:ext>
            </a:extLst>
          </p:cNvPr>
          <p:cNvSpPr/>
          <p:nvPr/>
        </p:nvSpPr>
        <p:spPr bwMode="auto">
          <a:xfrm>
            <a:off x="71717" y="3765176"/>
            <a:ext cx="4356847" cy="181087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-96" charset="2"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-96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7B971B-74CD-FC44-AB94-079016FD065D}"/>
              </a:ext>
            </a:extLst>
          </p:cNvPr>
          <p:cNvSpPr/>
          <p:nvPr/>
        </p:nvSpPr>
        <p:spPr bwMode="auto">
          <a:xfrm>
            <a:off x="4572000" y="3818965"/>
            <a:ext cx="4356847" cy="181087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-96" charset="2"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-96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27ED895-3190-0240-A605-8EFE34551107}"/>
              </a:ext>
            </a:extLst>
          </p:cNvPr>
          <p:cNvSpPr txBox="1">
            <a:spLocks/>
          </p:cNvSpPr>
          <p:nvPr/>
        </p:nvSpPr>
        <p:spPr bwMode="auto">
          <a:xfrm>
            <a:off x="206587" y="5614035"/>
            <a:ext cx="8729134" cy="91249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5400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120000"/>
              <a:buFont typeface="Wingdings" charset="0"/>
              <a:buChar char="§"/>
              <a:defRPr sz="2800">
                <a:solidFill>
                  <a:schemeClr val="tx1"/>
                </a:solidFill>
                <a:latin typeface="Eurostile" panose="020B0504020202050204" pitchFamily="34" charset="77"/>
                <a:ea typeface="ＭＳ Ｐゴシック" charset="-128"/>
                <a:cs typeface="Eurostile" panose="020B0504020202050204" pitchFamily="34" charset="77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Tahoma" charset="0"/>
              <a:buChar char="−"/>
              <a:defRPr sz="2400">
                <a:solidFill>
                  <a:schemeClr val="tx1"/>
                </a:solidFill>
                <a:latin typeface="Eurostile" panose="020B0504020202050204" pitchFamily="34" charset="77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Eurostile" panose="020B0504020202050204" pitchFamily="34" charset="77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charset="0"/>
              <a:buChar char="§"/>
              <a:defRPr sz="1900">
                <a:solidFill>
                  <a:schemeClr val="tx1"/>
                </a:solidFill>
                <a:latin typeface="Eurostile" panose="020B0504020202050204" pitchFamily="34" charset="77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charset="0"/>
              <a:buChar char="q"/>
              <a:defRPr>
                <a:solidFill>
                  <a:schemeClr val="tx1"/>
                </a:solidFill>
                <a:latin typeface="Eurostile" panose="020B0504020202050204" pitchFamily="34" charset="77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-96" charset="2"/>
              <a:buChar char="q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-96" charset="2"/>
              <a:buChar char="q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-96" charset="2"/>
              <a:buChar char="q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-96" charset="2"/>
              <a:buChar char="q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charset="0"/>
              <a:buNone/>
            </a:pPr>
            <a:r>
              <a:rPr lang="en-US" kern="0" dirty="0"/>
              <a:t>This is called a ratio game. It is not appropriate for objective analysis, but useful for propaganda.</a:t>
            </a: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220971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7FA8E-A80E-3C41-B2E6-C828F8F9F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>
                <a:latin typeface="Eurostile" panose="020B0504020202050204" pitchFamily="34" charset="77"/>
              </a:rPr>
              <a:t>Performance</a:t>
            </a:r>
            <a:r>
              <a:rPr lang="nb-NO" dirty="0">
                <a:latin typeface="Eurostile" panose="020B0504020202050204" pitchFamily="34" charset="77"/>
              </a:rPr>
              <a:t> </a:t>
            </a:r>
            <a:r>
              <a:rPr lang="nb-NO" dirty="0" err="1">
                <a:latin typeface="Eurostile" panose="020B0504020202050204" pitchFamily="34" charset="77"/>
              </a:rPr>
              <a:t>evaluation</a:t>
            </a:r>
            <a:r>
              <a:rPr lang="nb-NO" dirty="0">
                <a:latin typeface="Eurostile" panose="020B0504020202050204" pitchFamily="34" charset="77"/>
              </a:rPr>
              <a:t> is an art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EF0FB-698F-E340-BAEE-9FB009E80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067" y="866775"/>
            <a:ext cx="8729134" cy="197527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throughputs of two systems A and B were measured in transactions per second.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results were as follows: 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AAEB49-1EC1-AE46-9C49-1AB9931AB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35" y="2965621"/>
            <a:ext cx="8639594" cy="345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540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026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Performance in</a:t>
            </a:r>
            <a:br>
              <a:rPr lang="en-US" sz="4800" dirty="0"/>
            </a:br>
            <a:r>
              <a:rPr lang="en-US" sz="4800" dirty="0"/>
              <a:t>distributed systems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507469FD-5E52-264F-8E38-B952E988A7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Real-world examples</a:t>
            </a:r>
            <a:endParaRPr lang="en-US" dirty="0">
              <a:latin typeface="Eurostile" panose="020B0504020202050204" pitchFamily="34" charset="77"/>
            </a:endParaRPr>
          </a:p>
          <a:p>
            <a:endParaRPr lang="en-US" dirty="0">
              <a:latin typeface="Eurostile" panose="020B050402020205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14860037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Emulation study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56992C-61DF-8448-863F-2C759572FA3F}"/>
              </a:ext>
            </a:extLst>
          </p:cNvPr>
          <p:cNvGrpSpPr/>
          <p:nvPr/>
        </p:nvGrpSpPr>
        <p:grpSpPr>
          <a:xfrm>
            <a:off x="3024804" y="878774"/>
            <a:ext cx="6119196" cy="1508167"/>
            <a:chOff x="243333" y="2838202"/>
            <a:chExt cx="6119196" cy="1508167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t="34666" r="66325" b="21480"/>
            <a:stretch/>
          </p:blipFill>
          <p:spPr bwMode="auto">
            <a:xfrm>
              <a:off x="243333" y="2838202"/>
              <a:ext cx="3038791" cy="14369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415F62EE-5C4A-AD46-9E78-256A085BF1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71868" t="32190" b="21781"/>
            <a:stretch/>
          </p:blipFill>
          <p:spPr bwMode="auto">
            <a:xfrm>
              <a:off x="3823854" y="2838202"/>
              <a:ext cx="2538675" cy="1508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Right Arrow 2">
              <a:extLst>
                <a:ext uri="{FF2B5EF4-FFF2-40B4-BE49-F238E27FC236}">
                  <a16:creationId xmlns:a16="http://schemas.microsoft.com/office/drawing/2014/main" id="{1C1A2248-93BC-CB49-9ED0-E70FD627F98D}"/>
                </a:ext>
              </a:extLst>
            </p:cNvPr>
            <p:cNvSpPr/>
            <p:nvPr/>
          </p:nvSpPr>
          <p:spPr>
            <a:xfrm>
              <a:off x="3232356" y="3313216"/>
              <a:ext cx="819396" cy="32063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4F8B878-5410-5143-954B-1F1E1C359642}"/>
              </a:ext>
            </a:extLst>
          </p:cNvPr>
          <p:cNvSpPr txBox="1"/>
          <p:nvPr/>
        </p:nvSpPr>
        <p:spPr>
          <a:xfrm>
            <a:off x="232418" y="1442116"/>
            <a:ext cx="3532059" cy="12469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dirty="0">
                <a:solidFill>
                  <a:srgbClr val="002060"/>
                </a:solidFill>
                <a:latin typeface="Eurostile" panose="020B0504020202050204" pitchFamily="34" charset="77"/>
              </a:rPr>
              <a:t>Investigation of router queue</a:t>
            </a:r>
            <a:br>
              <a:rPr lang="en-US" sz="1800" b="0" dirty="0">
                <a:solidFill>
                  <a:srgbClr val="002060"/>
                </a:solidFill>
                <a:latin typeface="Eurostile" panose="020B0504020202050204" pitchFamily="34" charset="77"/>
              </a:rPr>
            </a:br>
            <a:r>
              <a:rPr lang="en-US" sz="1800" b="0" dirty="0">
                <a:solidFill>
                  <a:srgbClr val="002060"/>
                </a:solidFill>
                <a:latin typeface="Eurostile" panose="020B0504020202050204" pitchFamily="34" charset="77"/>
              </a:rPr>
              <a:t>length development in</a:t>
            </a:r>
            <a:br>
              <a:rPr lang="en-US" sz="1800" b="0" dirty="0">
                <a:solidFill>
                  <a:srgbClr val="002060"/>
                </a:solidFill>
                <a:latin typeface="Eurostile" panose="020B0504020202050204" pitchFamily="34" charset="77"/>
              </a:rPr>
            </a:br>
            <a:r>
              <a:rPr lang="en-US" sz="1800" b="0" dirty="0">
                <a:solidFill>
                  <a:srgbClr val="002060"/>
                </a:solidFill>
                <a:latin typeface="Eurostile" panose="020B0504020202050204" pitchFamily="34" charset="77"/>
              </a:rPr>
              <a:t>DASH streaming for different </a:t>
            </a:r>
            <a:br>
              <a:rPr lang="en-US" sz="1800" b="0" dirty="0">
                <a:solidFill>
                  <a:srgbClr val="002060"/>
                </a:solidFill>
                <a:latin typeface="Eurostile" panose="020B0504020202050204" pitchFamily="34" charset="77"/>
              </a:rPr>
            </a:br>
            <a:r>
              <a:rPr lang="en-US" sz="1800" b="0" dirty="0">
                <a:solidFill>
                  <a:srgbClr val="002060"/>
                </a:solidFill>
                <a:latin typeface="Eurostile" panose="020B0504020202050204" pitchFamily="34" charset="77"/>
              </a:rPr>
              <a:t>TCP Congestion Control algorithms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FC8EA99-630F-9B4B-A7A3-0A097F972B8C}"/>
              </a:ext>
            </a:extLst>
          </p:cNvPr>
          <p:cNvGrpSpPr/>
          <p:nvPr/>
        </p:nvGrpSpPr>
        <p:grpSpPr>
          <a:xfrm>
            <a:off x="3966433" y="2484910"/>
            <a:ext cx="5052529" cy="2648979"/>
            <a:chOff x="3859558" y="2318658"/>
            <a:chExt cx="5052529" cy="2648979"/>
          </a:xfrm>
        </p:grpSpPr>
        <p:pic>
          <p:nvPicPr>
            <p:cNvPr id="10" name="Picture 9" descr="server_queue_2s_cubic_1375.png">
              <a:extLst>
                <a:ext uri="{FF2B5EF4-FFF2-40B4-BE49-F238E27FC236}">
                  <a16:creationId xmlns:a16="http://schemas.microsoft.com/office/drawing/2014/main" id="{3C0DFE55-7742-9644-A400-B8F371285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59558" y="2382842"/>
              <a:ext cx="2557291" cy="2557291"/>
            </a:xfrm>
            <a:prstGeom prst="rect">
              <a:avLst/>
            </a:prstGeom>
          </p:spPr>
        </p:pic>
        <p:pic>
          <p:nvPicPr>
            <p:cNvPr id="11" name="Picture 10" descr="server_queue_2s_vegas_1375.png">
              <a:extLst>
                <a:ext uri="{FF2B5EF4-FFF2-40B4-BE49-F238E27FC236}">
                  <a16:creationId xmlns:a16="http://schemas.microsoft.com/office/drawing/2014/main" id="{08E2C0D2-082E-9447-B106-CD3508E29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27292" y="2382842"/>
              <a:ext cx="2584795" cy="258479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606AAB0-9B5A-FD43-A41E-9D8ACFC8E659}"/>
                </a:ext>
              </a:extLst>
            </p:cNvPr>
            <p:cNvSpPr txBox="1"/>
            <p:nvPr/>
          </p:nvSpPr>
          <p:spPr>
            <a:xfrm>
              <a:off x="4641844" y="2318658"/>
              <a:ext cx="992718" cy="33448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800" b="0" dirty="0">
                  <a:solidFill>
                    <a:srgbClr val="002060"/>
                  </a:solidFill>
                  <a:latin typeface="Eurostile" panose="020B0504020202050204" pitchFamily="34" charset="77"/>
                </a:rPr>
                <a:t>CUBIC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BB0E47C-D34F-FC40-BA86-93EDCD38CB03}"/>
                </a:ext>
              </a:extLst>
            </p:cNvPr>
            <p:cNvSpPr txBox="1"/>
            <p:nvPr/>
          </p:nvSpPr>
          <p:spPr>
            <a:xfrm>
              <a:off x="7123330" y="2318658"/>
              <a:ext cx="992718" cy="33448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800" b="0" dirty="0">
                  <a:solidFill>
                    <a:srgbClr val="002060"/>
                  </a:solidFill>
                  <a:latin typeface="Eurostile" panose="020B0504020202050204" pitchFamily="34" charset="77"/>
                </a:rPr>
                <a:t>Vegas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5CACB13-8BF6-B940-B2E2-8455F51C74C8}"/>
              </a:ext>
            </a:extLst>
          </p:cNvPr>
          <p:cNvSpPr txBox="1"/>
          <p:nvPr/>
        </p:nvSpPr>
        <p:spPr>
          <a:xfrm>
            <a:off x="313565" y="3004457"/>
            <a:ext cx="8117916" cy="31707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Simple 2D graph</a:t>
            </a:r>
            <a:br>
              <a:rPr lang="en-US" sz="2400" b="0" dirty="0">
                <a:latin typeface="Eurostile" panose="020B0504020202050204" pitchFamily="34" charset="77"/>
              </a:rPr>
            </a:br>
            <a:r>
              <a:rPr lang="en-US" sz="2400" b="0" dirty="0">
                <a:latin typeface="Eurostile" panose="020B0504020202050204" pitchFamily="34" charset="77"/>
              </a:rPr>
              <a:t>showing an </a:t>
            </a:r>
            <a:r>
              <a:rPr lang="en-US" sz="2400" b="0" i="1" dirty="0">
                <a:solidFill>
                  <a:srgbClr val="FF0000"/>
                </a:solidFill>
                <a:latin typeface="Eurostile" panose="020B0504020202050204" pitchFamily="34" charset="77"/>
              </a:rPr>
              <a:t>independent</a:t>
            </a:r>
            <a:br>
              <a:rPr lang="en-US" sz="2400" b="0" i="1" dirty="0">
                <a:solidFill>
                  <a:srgbClr val="FF0000"/>
                </a:solidFill>
                <a:latin typeface="Eurostile" panose="020B0504020202050204" pitchFamily="34" charset="77"/>
              </a:rPr>
            </a:br>
            <a:r>
              <a:rPr lang="en-US" sz="2400" b="0" i="1" dirty="0">
                <a:solidFill>
                  <a:srgbClr val="FF0000"/>
                </a:solidFill>
                <a:latin typeface="Eurostile" panose="020B0504020202050204" pitchFamily="34" charset="77"/>
              </a:rPr>
              <a:t>parameter </a:t>
            </a:r>
            <a:r>
              <a:rPr lang="en-US" sz="2400" b="0" dirty="0">
                <a:latin typeface="Eurostile" panose="020B0504020202050204" pitchFamily="34" charset="77"/>
              </a:rPr>
              <a:t>X (time) and</a:t>
            </a:r>
            <a:br>
              <a:rPr lang="en-US" sz="2400" b="0" dirty="0">
                <a:latin typeface="Eurostile" panose="020B0504020202050204" pitchFamily="34" charset="77"/>
              </a:rPr>
            </a:br>
            <a:r>
              <a:rPr lang="en-US" sz="2400" b="0" dirty="0">
                <a:latin typeface="Eurostile" panose="020B0504020202050204" pitchFamily="34" charset="77"/>
              </a:rPr>
              <a:t>a </a:t>
            </a:r>
            <a:r>
              <a:rPr lang="en-US" sz="2400" b="0" i="1" dirty="0">
                <a:solidFill>
                  <a:srgbClr val="FF0000"/>
                </a:solidFill>
                <a:latin typeface="Eurostile" panose="020B0504020202050204" pitchFamily="34" charset="77"/>
              </a:rPr>
              <a:t>dependent parameter</a:t>
            </a:r>
            <a:br>
              <a:rPr lang="en-US" sz="2400" b="0" dirty="0">
                <a:latin typeface="Eurostile" panose="020B0504020202050204" pitchFamily="34" charset="77"/>
              </a:rPr>
            </a:br>
            <a:r>
              <a:rPr lang="en-US" sz="2400" b="0" dirty="0">
                <a:latin typeface="Eurostile" panose="020B0504020202050204" pitchFamily="34" charset="77"/>
              </a:rPr>
              <a:t>Y (queue length)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does illustrate the unstable</a:t>
            </a:r>
            <a:br>
              <a:rPr lang="en-US" sz="2400" b="0" dirty="0">
                <a:latin typeface="Eurostile" panose="020B0504020202050204" pitchFamily="34" charset="77"/>
              </a:rPr>
            </a:br>
            <a:r>
              <a:rPr lang="en-US" sz="2400" b="0" dirty="0">
                <a:latin typeface="Eurostile" panose="020B0504020202050204" pitchFamily="34" charset="77"/>
              </a:rPr>
              <a:t>queue length for CUBIC, but no actual distribution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not a quantifiable result, but anecdotal</a:t>
            </a:r>
          </a:p>
        </p:txBody>
      </p:sp>
    </p:spTree>
    <p:extLst>
      <p:ext uri="{BB962C8B-B14F-4D97-AF65-F5344CB8AC3E}">
        <p14:creationId xmlns:p14="http://schemas.microsoft.com/office/powerpoint/2010/main" val="28924358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Analytical performance study</a:t>
            </a:r>
          </a:p>
        </p:txBody>
      </p:sp>
      <p:pic>
        <p:nvPicPr>
          <p:cNvPr id="12" name="Picture 11" descr="Wang08-throughput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286" t="13847" r="13533" b="64517"/>
          <a:stretch>
            <a:fillRect/>
          </a:stretch>
        </p:blipFill>
        <p:spPr>
          <a:xfrm>
            <a:off x="4588845" y="1820657"/>
            <a:ext cx="4252831" cy="320260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B87514B-5076-0244-8B32-FD395D489C1C}"/>
              </a:ext>
            </a:extLst>
          </p:cNvPr>
          <p:cNvSpPr txBox="1"/>
          <p:nvPr/>
        </p:nvSpPr>
        <p:spPr>
          <a:xfrm>
            <a:off x="232418" y="969510"/>
            <a:ext cx="4137701" cy="9856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dirty="0">
                <a:solidFill>
                  <a:srgbClr val="002060"/>
                </a:solidFill>
                <a:latin typeface="Eurostile" panose="020B0504020202050204" pitchFamily="34" charset="77"/>
              </a:rPr>
              <a:t>Analytical performance study to discover a relation between streaming (video) over TCP and the likelihood of stalling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38E563-9D8A-D54E-87A2-EE0473E62465}"/>
              </a:ext>
            </a:extLst>
          </p:cNvPr>
          <p:cNvSpPr txBox="1"/>
          <p:nvPr/>
        </p:nvSpPr>
        <p:spPr>
          <a:xfrm>
            <a:off x="313565" y="2489551"/>
            <a:ext cx="7203516" cy="340821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b="0" dirty="0">
                <a:latin typeface="Eurostile" panose="020B0504020202050204" pitchFamily="34" charset="77"/>
              </a:rPr>
              <a:t>Analytical graph provides </a:t>
            </a:r>
            <a:br>
              <a:rPr lang="en-US" sz="2400" b="0" dirty="0">
                <a:latin typeface="Eurostile" panose="020B0504020202050204" pitchFamily="34" charset="77"/>
              </a:rPr>
            </a:br>
            <a:r>
              <a:rPr lang="en-US" sz="2400" b="0" dirty="0">
                <a:latin typeface="Eurostile" panose="020B0504020202050204" pitchFamily="34" charset="77"/>
              </a:rPr>
              <a:t>deterministic, repeatable results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symbols distinguish </a:t>
            </a:r>
            <a:br>
              <a:rPr lang="en-US" sz="2400" b="0" dirty="0">
                <a:latin typeface="Eurostile" panose="020B0504020202050204" pitchFamily="34" charset="77"/>
              </a:rPr>
            </a:br>
            <a:r>
              <a:rPr lang="en-US" sz="2400" b="0" dirty="0">
                <a:latin typeface="Eurostile" panose="020B0504020202050204" pitchFamily="34" charset="77"/>
              </a:rPr>
              <a:t>conditions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Y-axis is logarithmic to</a:t>
            </a:r>
            <a:br>
              <a:rPr lang="en-US" sz="2400" b="0" dirty="0">
                <a:latin typeface="Eurostile" panose="020B0504020202050204" pitchFamily="34" charset="77"/>
              </a:rPr>
            </a:br>
            <a:r>
              <a:rPr lang="en-US" sz="2400" b="0" dirty="0">
                <a:latin typeface="Eurostile" panose="020B0504020202050204" pitchFamily="34" charset="77"/>
              </a:rPr>
              <a:t>expose differences at when</a:t>
            </a:r>
            <a:br>
              <a:rPr lang="en-US" sz="2400" b="0" dirty="0">
                <a:latin typeface="Eurostile" panose="020B0504020202050204" pitchFamily="34" charset="77"/>
              </a:rPr>
            </a:br>
            <a:r>
              <a:rPr lang="en-US" sz="2400" b="0" dirty="0">
                <a:latin typeface="Eurostile" panose="020B0504020202050204" pitchFamily="34" charset="77"/>
              </a:rPr>
              <a:t>very few packets are late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note that each point is a computation with different parameters</a:t>
            </a:r>
          </a:p>
        </p:txBody>
      </p:sp>
    </p:spTree>
    <p:extLst>
      <p:ext uri="{BB962C8B-B14F-4D97-AF65-F5344CB8AC3E}">
        <p14:creationId xmlns:p14="http://schemas.microsoft.com/office/powerpoint/2010/main" val="6970140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study</a:t>
            </a:r>
          </a:p>
        </p:txBody>
      </p:sp>
      <p:pic>
        <p:nvPicPr>
          <p:cNvPr id="3" name="Picture 2" descr="hossfel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224" y="1120656"/>
            <a:ext cx="3951381" cy="16581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B6F886-DD82-D64A-8405-61624DDAAF7D}"/>
              </a:ext>
            </a:extLst>
          </p:cNvPr>
          <p:cNvSpPr txBox="1"/>
          <p:nvPr/>
        </p:nvSpPr>
        <p:spPr>
          <a:xfrm>
            <a:off x="232418" y="959238"/>
            <a:ext cx="3532059" cy="9737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dirty="0">
                <a:solidFill>
                  <a:srgbClr val="002060"/>
                </a:solidFill>
                <a:latin typeface="Eurostile" panose="020B0504020202050204" pitchFamily="34" charset="77"/>
              </a:rPr>
              <a:t>Investigation of memory requirements for several DASH streaming algorithms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C649F5-B5F4-3646-A5B0-979AF200D899}"/>
              </a:ext>
            </a:extLst>
          </p:cNvPr>
          <p:cNvSpPr txBox="1"/>
          <p:nvPr/>
        </p:nvSpPr>
        <p:spPr>
          <a:xfrm>
            <a:off x="313565" y="2126887"/>
            <a:ext cx="8117916" cy="397596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1" dirty="0">
                <a:solidFill>
                  <a:srgbClr val="FF0000"/>
                </a:solidFill>
                <a:latin typeface="Eurostile" panose="020B0504020202050204" pitchFamily="34" charset="77"/>
              </a:rPr>
              <a:t>Block diagram </a:t>
            </a:r>
            <a:r>
              <a:rPr lang="en-US" sz="2400" b="0" dirty="0">
                <a:latin typeface="Eurostile" panose="020B0504020202050204" pitchFamily="34" charset="77"/>
              </a:rPr>
              <a:t>is suitable</a:t>
            </a:r>
            <a:br>
              <a:rPr lang="en-US" sz="2400" b="0" dirty="0">
                <a:latin typeface="Eurostile" panose="020B0504020202050204" pitchFamily="34" charset="77"/>
              </a:rPr>
            </a:br>
            <a:r>
              <a:rPr lang="en-US" sz="2400" b="0" dirty="0">
                <a:latin typeface="Eurostile" panose="020B0504020202050204" pitchFamily="34" charset="77"/>
              </a:rPr>
              <a:t>when X-axis values have no</a:t>
            </a:r>
            <a:br>
              <a:rPr lang="en-US" sz="2400" b="0" dirty="0">
                <a:latin typeface="Eurostile" panose="020B0504020202050204" pitchFamily="34" charset="77"/>
              </a:rPr>
            </a:br>
            <a:r>
              <a:rPr lang="en-US" sz="2400" b="0" dirty="0">
                <a:latin typeface="Eurostile" panose="020B0504020202050204" pitchFamily="34" charset="77"/>
              </a:rPr>
              <a:t>metric relation (no measure of any distance between them)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block diagram is also better if X-values have an order but no metric relation!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2D graph merges 2 questions into 1 graph: average memory use and average peak memory use (average of peaks of several simulation runs) – this does not scale to many questions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standard deviation is added for each of the averages</a:t>
            </a:r>
          </a:p>
        </p:txBody>
      </p:sp>
    </p:spTree>
    <p:extLst>
      <p:ext uri="{BB962C8B-B14F-4D97-AF65-F5344CB8AC3E}">
        <p14:creationId xmlns:p14="http://schemas.microsoft.com/office/powerpoint/2010/main" val="16403972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Emulation example</a:t>
            </a:r>
          </a:p>
        </p:txBody>
      </p:sp>
      <p:pic>
        <p:nvPicPr>
          <p:cNvPr id="4" name="Picture 3" descr="mok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887" y="851300"/>
            <a:ext cx="3799753" cy="25331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2FD68F-9EB5-CB42-B6F3-57EB4946DC82}"/>
              </a:ext>
            </a:extLst>
          </p:cNvPr>
          <p:cNvSpPr txBox="1"/>
          <p:nvPr/>
        </p:nvSpPr>
        <p:spPr>
          <a:xfrm>
            <a:off x="285007" y="2576946"/>
            <a:ext cx="8348354" cy="37526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1" dirty="0">
                <a:solidFill>
                  <a:srgbClr val="FF0000"/>
                </a:solidFill>
                <a:latin typeface="Eurostile" panose="020B0504020202050204" pitchFamily="34" charset="77"/>
              </a:rPr>
              <a:t>3D block diagram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0" dirty="0">
              <a:latin typeface="Eurostile" panose="020B0504020202050204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Eurostile" panose="020B0504020202050204" pitchFamily="34" charset="77"/>
              </a:rPr>
              <a:t>3 independent variables shown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Eurostile" panose="020B0504020202050204" pitchFamily="34" charset="77"/>
              </a:rPr>
              <a:t>4D information, 3 independent  variables (loss rate, delay,  network capacity), 1 dependent variable (rebuffering time)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Eurostile" panose="020B0504020202050204" pitchFamily="34" charset="77"/>
              </a:rPr>
              <a:t>visually attractive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Eurostile" panose="020B0504020202050204" pitchFamily="34" charset="77"/>
              </a:rPr>
              <a:t>tolerances (confidence intervals etc.) cannot be expressed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Eurostile" panose="020B0504020202050204" pitchFamily="34" charset="77"/>
              </a:rPr>
              <a:t>absolute height cannot be ascertained by reader for all conditions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Eurostile" panose="020B0504020202050204" pitchFamily="34" charset="77"/>
              </a:rPr>
              <a:t>does not scale to many network capacities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0" dirty="0">
              <a:latin typeface="Eurostile" panose="020B0504020202050204" pitchFamily="34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32BC1A-645F-C84C-9EA7-E6A6F54581D5}"/>
              </a:ext>
            </a:extLst>
          </p:cNvPr>
          <p:cNvSpPr txBox="1"/>
          <p:nvPr/>
        </p:nvSpPr>
        <p:spPr>
          <a:xfrm>
            <a:off x="249565" y="938151"/>
            <a:ext cx="4524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rgbClr val="002060"/>
                </a:solidFill>
                <a:latin typeface="Eurostile" panose="020B0504020202050204" pitchFamily="34" charset="77"/>
              </a:rPr>
              <a:t>Some HTTP adaptive video streaming strategies can fails when packet loss is high and network delay is high as well. How long are the cumulative waiting times?</a:t>
            </a:r>
          </a:p>
        </p:txBody>
      </p:sp>
    </p:spTree>
    <p:extLst>
      <p:ext uri="{BB962C8B-B14F-4D97-AF65-F5344CB8AC3E}">
        <p14:creationId xmlns:p14="http://schemas.microsoft.com/office/powerpoint/2010/main" val="10192034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Emulation example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2FD68F-9EB5-CB42-B6F3-57EB4946DC82}"/>
              </a:ext>
            </a:extLst>
          </p:cNvPr>
          <p:cNvSpPr txBox="1"/>
          <p:nvPr/>
        </p:nvSpPr>
        <p:spPr>
          <a:xfrm>
            <a:off x="285007" y="3408352"/>
            <a:ext cx="8348354" cy="29211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1" dirty="0">
                <a:solidFill>
                  <a:srgbClr val="FF0000"/>
                </a:solidFill>
                <a:latin typeface="Eurostile" panose="020B0504020202050204" pitchFamily="34" charset="77"/>
              </a:rPr>
              <a:t>Boxplots and CDFs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0" dirty="0">
              <a:latin typeface="Eurostile" panose="020B0504020202050204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Eurostile" panose="020B0504020202050204" pitchFamily="34" charset="77"/>
              </a:rPr>
              <a:t>Boxplots provide the statistical information both on the lower and upper percentiles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Eurostile" panose="020B0504020202050204" pitchFamily="34" charset="77"/>
              </a:rPr>
              <a:t>CDF of the gain illustrates the distribution of the gain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Eurostile" panose="020B0504020202050204" pitchFamily="34" charset="77"/>
              </a:rPr>
              <a:t>Quantifies both the basic characteristics of schedulers as well as the how well the proposed scheduler performs compared to others</a:t>
            </a:r>
            <a:endParaRPr lang="en-US" sz="2000" b="0" dirty="0">
              <a:latin typeface="Eurostile" panose="020B0504020202050204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0" dirty="0">
              <a:latin typeface="Eurostile" panose="020B0504020202050204" pitchFamily="34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32BC1A-645F-C84C-9EA7-E6A6F54581D5}"/>
              </a:ext>
            </a:extLst>
          </p:cNvPr>
          <p:cNvSpPr txBox="1"/>
          <p:nvPr/>
        </p:nvSpPr>
        <p:spPr>
          <a:xfrm>
            <a:off x="249566" y="938151"/>
            <a:ext cx="26676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rgbClr val="002060"/>
                </a:solidFill>
                <a:latin typeface="Eurostile" panose="020B0504020202050204" pitchFamily="34" charset="77"/>
              </a:rPr>
              <a:t>How well a learning based multipath scheduler (Peekaboo) improves the completion time over heterogenous networks?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E36A33-8267-7C49-B88C-B2302D222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251" y="868608"/>
            <a:ext cx="6193412" cy="253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381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D060D4-32DD-8443-AE3D-2D2FF2AE4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467" y="688975"/>
            <a:ext cx="6131533" cy="28881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F41219-65C9-C146-849F-65F21CEA487A}"/>
              </a:ext>
            </a:extLst>
          </p:cNvPr>
          <p:cNvSpPr txBox="1"/>
          <p:nvPr/>
        </p:nvSpPr>
        <p:spPr>
          <a:xfrm>
            <a:off x="285007" y="3647872"/>
            <a:ext cx="8348354" cy="26816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1" dirty="0">
                <a:solidFill>
                  <a:srgbClr val="FF0000"/>
                </a:solidFill>
                <a:latin typeface="Eurostile" panose="020B0504020202050204" pitchFamily="34" charset="77"/>
              </a:rPr>
              <a:t>Design space exploration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0" dirty="0">
              <a:latin typeface="Eurostile" panose="020B0504020202050204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Eurostile" panose="020B0504020202050204" pitchFamily="34" charset="77"/>
              </a:rPr>
              <a:t>Emulations are often done over a design space of variables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Eurostile" panose="020B0504020202050204" pitchFamily="34" charset="77"/>
              </a:rPr>
              <a:t>CDF of the gain illustrates the distribution of the gain but it does not tell where the gain comes from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Eurostile" panose="020B0504020202050204" pitchFamily="34" charset="77"/>
              </a:rPr>
              <a:t>A heatmap over a design space can show where the gains come from</a:t>
            </a:r>
            <a:endParaRPr lang="en-US" sz="2000" b="0" dirty="0">
              <a:latin typeface="Eurostile" panose="020B0504020202050204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Eurostile" panose="020B0504020202050204" pitchFamily="34" charset="77"/>
              </a:rPr>
              <a:t>Quantifies both the basic characteristics of gains as well as the where the gains (if any) coming from</a:t>
            </a:r>
            <a:endParaRPr lang="en-US" sz="2000" b="0" dirty="0">
              <a:latin typeface="Eurostile" panose="020B0504020202050204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0" dirty="0">
              <a:latin typeface="Eurostile" panose="020B0504020202050204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9CA45F-E2FF-414B-9654-CE4302C434DE}"/>
              </a:ext>
            </a:extLst>
          </p:cNvPr>
          <p:cNvSpPr txBox="1"/>
          <p:nvPr/>
        </p:nvSpPr>
        <p:spPr>
          <a:xfrm>
            <a:off x="249566" y="938151"/>
            <a:ext cx="26676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rgbClr val="002060"/>
                </a:solidFill>
                <a:latin typeface="Eurostile" panose="020B0504020202050204" pitchFamily="34" charset="77"/>
              </a:rPr>
              <a:t>How well a learning based multipath scheduler (Peekaboo) improves the completion time over heterogenous networks?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6834050-0648-0641-B5D9-1092FB467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Emulation example</a:t>
            </a:r>
          </a:p>
        </p:txBody>
      </p:sp>
    </p:spTree>
    <p:extLst>
      <p:ext uri="{BB962C8B-B14F-4D97-AF65-F5344CB8AC3E}">
        <p14:creationId xmlns:p14="http://schemas.microsoft.com/office/powerpoint/2010/main" val="25433423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Emulation study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F8B878-5410-5143-954B-1F1E1C359642}"/>
              </a:ext>
            </a:extLst>
          </p:cNvPr>
          <p:cNvSpPr txBox="1"/>
          <p:nvPr/>
        </p:nvSpPr>
        <p:spPr>
          <a:xfrm>
            <a:off x="232419" y="973776"/>
            <a:ext cx="5527114" cy="159129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dirty="0">
                <a:solidFill>
                  <a:srgbClr val="002060"/>
                </a:solidFill>
                <a:latin typeface="Eurostile" panose="020B0504020202050204" pitchFamily="34" charset="77"/>
              </a:rPr>
              <a:t>Investigation of sender’s congestion window size in the same study.</a:t>
            </a:r>
            <a:br>
              <a:rPr lang="en-US" sz="1800" b="0" dirty="0">
                <a:solidFill>
                  <a:srgbClr val="002060"/>
                </a:solidFill>
                <a:latin typeface="Eurostile" panose="020B0504020202050204" pitchFamily="34" charset="77"/>
              </a:rPr>
            </a:br>
            <a:r>
              <a:rPr lang="en-US" sz="1800" b="0" dirty="0">
                <a:solidFill>
                  <a:srgbClr val="002060"/>
                </a:solidFill>
                <a:latin typeface="Eurostile" panose="020B0504020202050204" pitchFamily="34" charset="77"/>
              </a:rPr>
              <a:t>Video segments have a duration of 2 seconds (top) and 10 seconds (bottom), the algorithm attempts to choose a quality that can be downloaded in 1 second.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CACB13-8BF6-B940-B2E2-8455F51C74C8}"/>
              </a:ext>
            </a:extLst>
          </p:cNvPr>
          <p:cNvSpPr txBox="1"/>
          <p:nvPr/>
        </p:nvSpPr>
        <p:spPr>
          <a:xfrm>
            <a:off x="313565" y="2945082"/>
            <a:ext cx="5600347" cy="32300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Simple 2D graph showing an </a:t>
            </a:r>
            <a:br>
              <a:rPr lang="en-US" sz="2400" b="0" dirty="0">
                <a:latin typeface="Eurostile" panose="020B0504020202050204" pitchFamily="34" charset="77"/>
              </a:rPr>
            </a:br>
            <a:r>
              <a:rPr lang="en-US" sz="2400" b="0" dirty="0">
                <a:latin typeface="Eurostile" panose="020B0504020202050204" pitchFamily="34" charset="77"/>
              </a:rPr>
              <a:t>independent parameter X (time) and</a:t>
            </a:r>
            <a:br>
              <a:rPr lang="en-US" sz="2400" b="0" dirty="0">
                <a:latin typeface="Eurostile" panose="020B0504020202050204" pitchFamily="34" charset="77"/>
              </a:rPr>
            </a:br>
            <a:r>
              <a:rPr lang="en-US" sz="2400" b="0" dirty="0">
                <a:latin typeface="Eurostile" panose="020B0504020202050204" pitchFamily="34" charset="77"/>
              </a:rPr>
              <a:t>a dependent Y (congestion window size)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serves to illustrate that CUBIC is incapable of maintaining its congestion window between 2-second DASH segments, but enters TCP slow start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not a quantifiable result, but anecdotal</a:t>
            </a:r>
          </a:p>
        </p:txBody>
      </p:sp>
      <p:pic>
        <p:nvPicPr>
          <p:cNvPr id="18" name="Picture 17" descr="cwnd_1375_cubic_10s_2447.png">
            <a:extLst>
              <a:ext uri="{FF2B5EF4-FFF2-40B4-BE49-F238E27FC236}">
                <a16:creationId xmlns:a16="http://schemas.microsoft.com/office/drawing/2014/main" id="{DB2804C9-2975-8341-B563-609376683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5066" y="3419787"/>
            <a:ext cx="2952511" cy="295251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E286699-5DA4-1E45-9FCE-115CF5B62F0D}"/>
              </a:ext>
            </a:extLst>
          </p:cNvPr>
          <p:cNvGrpSpPr/>
          <p:nvPr/>
        </p:nvGrpSpPr>
        <p:grpSpPr>
          <a:xfrm>
            <a:off x="5939374" y="429293"/>
            <a:ext cx="2943370" cy="3220587"/>
            <a:chOff x="5476235" y="3622962"/>
            <a:chExt cx="2480232" cy="2602081"/>
          </a:xfrm>
        </p:grpSpPr>
        <p:pic>
          <p:nvPicPr>
            <p:cNvPr id="16" name="Picture 15" descr="cwnd_1375_cubic_2s_1532.png">
              <a:extLst>
                <a:ext uri="{FF2B5EF4-FFF2-40B4-BE49-F238E27FC236}">
                  <a16:creationId xmlns:a16="http://schemas.microsoft.com/office/drawing/2014/main" id="{D8A7A727-3F5B-4F47-AF80-7F05AC2A4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6235" y="3744811"/>
              <a:ext cx="2480232" cy="248023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52A7470-1EAA-ED4F-BD81-F2F52A106A2B}"/>
                </a:ext>
              </a:extLst>
            </p:cNvPr>
            <p:cNvSpPr txBox="1"/>
            <p:nvPr/>
          </p:nvSpPr>
          <p:spPr>
            <a:xfrm>
              <a:off x="6219992" y="3622962"/>
              <a:ext cx="992718" cy="33448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800" b="0" dirty="0">
                  <a:solidFill>
                    <a:srgbClr val="002060"/>
                  </a:solidFill>
                  <a:latin typeface="Eurostile" panose="020B0504020202050204" pitchFamily="34" charset="77"/>
                </a:rPr>
                <a:t>CUBIC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243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in Distributed Systems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04122D1C-000F-424A-85F5-CFDAD05C7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" y="866776"/>
            <a:ext cx="8797925" cy="5619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5400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120000"/>
              <a:buFont typeface="Wingdings" charset="0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Tahoma" charset="0"/>
              <a:buChar char="−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charset="0"/>
              <a:buChar char="§"/>
              <a:defRPr sz="19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charset="0"/>
              <a:buChar char="q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-96" charset="2"/>
              <a:buChar char="q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-96" charset="2"/>
              <a:buChar char="q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-96" charset="2"/>
              <a:buChar char="q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-96" charset="2"/>
              <a:buChar char="q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kern="0" dirty="0">
                <a:latin typeface="Eurostile" panose="020B0504020202050204" pitchFamily="34" charset="77"/>
                <a:ea typeface="ＭＳ Ｐゴシック" charset="0"/>
                <a:cs typeface="ＭＳ Ｐゴシック" charset="0"/>
              </a:rPr>
              <a:t>Engineers and researchers solve quantifiable challenges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C13FF5-CE7B-ED4C-8067-963CCE4DD774}"/>
              </a:ext>
            </a:extLst>
          </p:cNvPr>
          <p:cNvSpPr txBox="1"/>
          <p:nvPr/>
        </p:nvSpPr>
        <p:spPr>
          <a:xfrm>
            <a:off x="2666638" y="1793306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Eurostile" panose="020B0504020202050204" pitchFamily="34" charset="77"/>
              </a:rPr>
              <a:t>Idea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45A661-0FBC-AE47-80FB-CAD0576C263E}"/>
              </a:ext>
            </a:extLst>
          </p:cNvPr>
          <p:cNvSpPr txBox="1"/>
          <p:nvPr/>
        </p:nvSpPr>
        <p:spPr>
          <a:xfrm>
            <a:off x="2397334" y="3280298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Eurostile" panose="020B0504020202050204" pitchFamily="34" charset="77"/>
              </a:rPr>
              <a:t>Prototype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819C77-0199-6640-8ECC-70B909EDB8CB}"/>
              </a:ext>
            </a:extLst>
          </p:cNvPr>
          <p:cNvSpPr txBox="1"/>
          <p:nvPr/>
        </p:nvSpPr>
        <p:spPr>
          <a:xfrm>
            <a:off x="2073527" y="2536802"/>
            <a:ext cx="1766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Eurostile" panose="020B0504020202050204" pitchFamily="34" charset="77"/>
              </a:rPr>
              <a:t>Simulation Study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1818E9-FC1F-EA45-9E99-2A20309C77B8}"/>
              </a:ext>
            </a:extLst>
          </p:cNvPr>
          <p:cNvSpPr txBox="1"/>
          <p:nvPr/>
        </p:nvSpPr>
        <p:spPr>
          <a:xfrm>
            <a:off x="2481492" y="4023794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Eurostile" panose="020B0504020202050204" pitchFamily="34" charset="77"/>
              </a:rPr>
              <a:t>Product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B5D707-CC88-CB42-B7F0-53AA1AC0789E}"/>
              </a:ext>
            </a:extLst>
          </p:cNvPr>
          <p:cNvSpPr txBox="1"/>
          <p:nvPr/>
        </p:nvSpPr>
        <p:spPr>
          <a:xfrm>
            <a:off x="2297947" y="4767290"/>
            <a:ext cx="1317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Eurostile" panose="020B0504020202050204" pitchFamily="34" charset="77"/>
              </a:rPr>
              <a:t>Deployment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DE9DF1-AC7F-594B-AD40-DA32A760545F}"/>
              </a:ext>
            </a:extLst>
          </p:cNvPr>
          <p:cNvSpPr txBox="1"/>
          <p:nvPr/>
        </p:nvSpPr>
        <p:spPr>
          <a:xfrm>
            <a:off x="2397334" y="5510784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Eurostile" panose="020B0504020202050204" pitchFamily="34" charset="77"/>
              </a:rPr>
              <a:t>Feedback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BC901DA-98CE-1543-9FD5-010683ED9BE6}"/>
              </a:ext>
            </a:extLst>
          </p:cNvPr>
          <p:cNvCxnSpPr>
            <a:stCxn id="2" idx="2"/>
            <a:endCxn id="12" idx="0"/>
          </p:cNvCxnSpPr>
          <p:nvPr/>
        </p:nvCxnSpPr>
        <p:spPr bwMode="auto">
          <a:xfrm>
            <a:off x="2956942" y="2162638"/>
            <a:ext cx="0" cy="374164"/>
          </a:xfrm>
          <a:prstGeom prst="straightConnector1">
            <a:avLst/>
          </a:prstGeom>
          <a:solidFill>
            <a:srgbClr val="DDDDDD"/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1E66610-33F2-424C-879B-9EE7EA831D59}"/>
              </a:ext>
            </a:extLst>
          </p:cNvPr>
          <p:cNvCxnSpPr>
            <a:cxnSpLocks/>
            <a:stCxn id="12" idx="2"/>
            <a:endCxn id="11" idx="0"/>
          </p:cNvCxnSpPr>
          <p:nvPr/>
        </p:nvCxnSpPr>
        <p:spPr bwMode="auto">
          <a:xfrm>
            <a:off x="2956942" y="2906134"/>
            <a:ext cx="1" cy="374164"/>
          </a:xfrm>
          <a:prstGeom prst="straightConnector1">
            <a:avLst/>
          </a:prstGeom>
          <a:solidFill>
            <a:srgbClr val="DDDDDD"/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2286079-7B2D-334D-8790-E7FE6747555F}"/>
              </a:ext>
            </a:extLst>
          </p:cNvPr>
          <p:cNvCxnSpPr>
            <a:cxnSpLocks/>
            <a:stCxn id="11" idx="2"/>
            <a:endCxn id="14" idx="0"/>
          </p:cNvCxnSpPr>
          <p:nvPr/>
        </p:nvCxnSpPr>
        <p:spPr bwMode="auto">
          <a:xfrm>
            <a:off x="2956943" y="3649630"/>
            <a:ext cx="0" cy="374164"/>
          </a:xfrm>
          <a:prstGeom prst="straightConnector1">
            <a:avLst/>
          </a:prstGeom>
          <a:solidFill>
            <a:srgbClr val="DDDDDD"/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FDB109E-8530-EA48-917C-357EB39E17E9}"/>
              </a:ext>
            </a:extLst>
          </p:cNvPr>
          <p:cNvCxnSpPr>
            <a:cxnSpLocks/>
            <a:stCxn id="14" idx="2"/>
            <a:endCxn id="15" idx="0"/>
          </p:cNvCxnSpPr>
          <p:nvPr/>
        </p:nvCxnSpPr>
        <p:spPr bwMode="auto">
          <a:xfrm flipH="1">
            <a:off x="2956942" y="4393126"/>
            <a:ext cx="1" cy="374164"/>
          </a:xfrm>
          <a:prstGeom prst="straightConnector1">
            <a:avLst/>
          </a:prstGeom>
          <a:solidFill>
            <a:srgbClr val="DDDDDD"/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4CAC316-18BB-0148-BF4E-BFE7879E702C}"/>
              </a:ext>
            </a:extLst>
          </p:cNvPr>
          <p:cNvCxnSpPr>
            <a:cxnSpLocks/>
            <a:stCxn id="15" idx="2"/>
            <a:endCxn id="16" idx="0"/>
          </p:cNvCxnSpPr>
          <p:nvPr/>
        </p:nvCxnSpPr>
        <p:spPr bwMode="auto">
          <a:xfrm flipH="1">
            <a:off x="2943317" y="5136622"/>
            <a:ext cx="13625" cy="374162"/>
          </a:xfrm>
          <a:prstGeom prst="straightConnector1">
            <a:avLst/>
          </a:prstGeom>
          <a:solidFill>
            <a:srgbClr val="DDDDDD"/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07338E89-7A66-1E4C-9AD8-3D28A57C7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81" y="1439637"/>
            <a:ext cx="940720" cy="1066354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89206B8-E749-5C43-A3B7-EB78C89369BF}"/>
              </a:ext>
            </a:extLst>
          </p:cNvPr>
          <p:cNvCxnSpPr>
            <a:cxnSpLocks/>
            <a:stCxn id="29" idx="3"/>
            <a:endCxn id="2" idx="1"/>
          </p:cNvCxnSpPr>
          <p:nvPr/>
        </p:nvCxnSpPr>
        <p:spPr bwMode="auto">
          <a:xfrm>
            <a:off x="1569901" y="1972814"/>
            <a:ext cx="1096737" cy="5158"/>
          </a:xfrm>
          <a:prstGeom prst="straightConnector1">
            <a:avLst/>
          </a:prstGeom>
          <a:solidFill>
            <a:srgbClr val="DDDDDD"/>
          </a:solidFill>
          <a:ln w="12700" cap="flat" cmpd="sng" algn="ctr">
            <a:solidFill>
              <a:schemeClr val="bg1">
                <a:lumMod val="50000"/>
              </a:schemeClr>
            </a:solidFill>
            <a:prstDash val="sysDash"/>
            <a:round/>
            <a:headEnd type="none" w="med" len="med"/>
            <a:tailEnd type="triangle"/>
          </a:ln>
          <a:effectLst/>
        </p:spPr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ECD606E-8DBD-7741-A183-EE019BC18A7D}"/>
              </a:ext>
            </a:extLst>
          </p:cNvPr>
          <p:cNvGrpSpPr/>
          <p:nvPr/>
        </p:nvGrpSpPr>
        <p:grpSpPr>
          <a:xfrm>
            <a:off x="509437" y="4685434"/>
            <a:ext cx="1224298" cy="572861"/>
            <a:chOff x="547254" y="5418363"/>
            <a:chExt cx="1224298" cy="572861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DE5B6AC-DEC0-E54A-8EA6-096AAC44B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905" y="5418363"/>
              <a:ext cx="820996" cy="223157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8791CE3-D4FD-DF42-BB0C-7E0B7D52D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254" y="5768066"/>
              <a:ext cx="1224298" cy="223158"/>
            </a:xfrm>
            <a:prstGeom prst="rect">
              <a:avLst/>
            </a:prstGeom>
          </p:spPr>
        </p:pic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932074C-A4F2-FB45-8DE7-A533804674E9}"/>
              </a:ext>
            </a:extLst>
          </p:cNvPr>
          <p:cNvCxnSpPr>
            <a:cxnSpLocks/>
            <a:stCxn id="15" idx="1"/>
          </p:cNvCxnSpPr>
          <p:nvPr/>
        </p:nvCxnSpPr>
        <p:spPr bwMode="auto">
          <a:xfrm flipH="1">
            <a:off x="1751965" y="4951956"/>
            <a:ext cx="545982" cy="0"/>
          </a:xfrm>
          <a:prstGeom prst="straightConnector1">
            <a:avLst/>
          </a:prstGeom>
          <a:solidFill>
            <a:srgbClr val="DDDDDD"/>
          </a:solidFill>
          <a:ln w="12700" cap="flat" cmpd="sng" algn="ctr">
            <a:solidFill>
              <a:schemeClr val="bg1">
                <a:lumMod val="50000"/>
              </a:schemeClr>
            </a:solidFill>
            <a:prstDash val="sysDash"/>
            <a:round/>
            <a:headEnd type="none" w="med" len="med"/>
            <a:tailEnd type="triangle"/>
          </a:ln>
          <a:effectLst/>
        </p:spPr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46A79FA9-2092-4D45-BE16-1A9F1FBDD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62" y="5389888"/>
            <a:ext cx="917603" cy="611124"/>
          </a:xfrm>
          <a:prstGeom prst="rect">
            <a:avLst/>
          </a:prstGeom>
        </p:spPr>
      </p:pic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F2CCB28-2E79-6148-B331-6C09A27557FE}"/>
              </a:ext>
            </a:extLst>
          </p:cNvPr>
          <p:cNvCxnSpPr>
            <a:cxnSpLocks/>
            <a:stCxn id="16" idx="1"/>
            <a:endCxn id="44" idx="3"/>
          </p:cNvCxnSpPr>
          <p:nvPr/>
        </p:nvCxnSpPr>
        <p:spPr bwMode="auto">
          <a:xfrm flipH="1">
            <a:off x="1751965" y="5695450"/>
            <a:ext cx="645369" cy="0"/>
          </a:xfrm>
          <a:prstGeom prst="straightConnector1">
            <a:avLst/>
          </a:prstGeom>
          <a:solidFill>
            <a:srgbClr val="DDDDDD"/>
          </a:solidFill>
          <a:ln w="12700" cap="flat" cmpd="sng" algn="ctr">
            <a:solidFill>
              <a:schemeClr val="bg1">
                <a:lumMod val="50000"/>
              </a:schemeClr>
            </a:solidFill>
            <a:prstDash val="sysDash"/>
            <a:round/>
            <a:headEnd type="none" w="med" len="med"/>
            <a:tailEnd type="triangle"/>
          </a:ln>
          <a:effectLst/>
        </p:spPr>
      </p:cxnSp>
      <p:pic>
        <p:nvPicPr>
          <p:cNvPr id="53" name="Picture 52">
            <a:extLst>
              <a:ext uri="{FF2B5EF4-FFF2-40B4-BE49-F238E27FC236}">
                <a16:creationId xmlns:a16="http://schemas.microsoft.com/office/drawing/2014/main" id="{3495A159-D246-1C4A-9999-A25DAD8F38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67" y="2910220"/>
            <a:ext cx="1182056" cy="1113574"/>
          </a:xfrm>
          <a:prstGeom prst="rect">
            <a:avLst/>
          </a:prstGeom>
        </p:spPr>
      </p:pic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06FB18F-A3A8-9A41-8798-682A1D825A62}"/>
              </a:ext>
            </a:extLst>
          </p:cNvPr>
          <p:cNvCxnSpPr>
            <a:cxnSpLocks/>
            <a:stCxn id="11" idx="1"/>
            <a:endCxn id="53" idx="3"/>
          </p:cNvCxnSpPr>
          <p:nvPr/>
        </p:nvCxnSpPr>
        <p:spPr bwMode="auto">
          <a:xfrm flipH="1">
            <a:off x="1793723" y="3464964"/>
            <a:ext cx="603611" cy="2043"/>
          </a:xfrm>
          <a:prstGeom prst="straightConnector1">
            <a:avLst/>
          </a:prstGeom>
          <a:solidFill>
            <a:srgbClr val="DDDDDD"/>
          </a:solidFill>
          <a:ln w="12700" cap="flat" cmpd="sng" algn="ctr">
            <a:solidFill>
              <a:schemeClr val="bg1">
                <a:lumMod val="50000"/>
              </a:schemeClr>
            </a:solidFill>
            <a:prstDash val="sysDash"/>
            <a:round/>
            <a:headEnd type="none" w="med" len="med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06E57E4-5DF6-3C48-A865-BAAB37AA5F7D}"/>
              </a:ext>
            </a:extLst>
          </p:cNvPr>
          <p:cNvSpPr txBox="1"/>
          <p:nvPr/>
        </p:nvSpPr>
        <p:spPr>
          <a:xfrm>
            <a:off x="4650116" y="1793306"/>
            <a:ext cx="3805850" cy="31208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Eurostile" panose="020B0504020202050204" pitchFamily="34" charset="77"/>
              </a:rPr>
              <a:t>Each step requires a</a:t>
            </a:r>
          </a:p>
          <a:p>
            <a:r>
              <a:rPr lang="en-US" sz="2400" dirty="0">
                <a:latin typeface="Eurostile" panose="020B0504020202050204" pitchFamily="34" charset="77"/>
              </a:rPr>
              <a:t>performance assessment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Eurostile" panose="020B0504020202050204" pitchFamily="34" charset="77"/>
              </a:rPr>
              <a:t>argue for feasibility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Eurostile" panose="020B0504020202050204" pitchFamily="34" charset="77"/>
              </a:rPr>
              <a:t>demonstrate practicality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Eurostile" panose="020B0504020202050204" pitchFamily="34" charset="77"/>
              </a:rPr>
              <a:t>study in a context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Eurostile" panose="020B0504020202050204" pitchFamily="34" charset="77"/>
              </a:rPr>
              <a:t>measure in the real world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Eurostile" panose="020B0504020202050204" pitchFamily="34" charset="77"/>
              </a:rPr>
              <a:t>assess value / success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0CC9B84A-DC53-5843-B6F4-1350B2211AA3}"/>
              </a:ext>
            </a:extLst>
          </p:cNvPr>
          <p:cNvSpPr/>
          <p:nvPr/>
        </p:nvSpPr>
        <p:spPr bwMode="auto">
          <a:xfrm>
            <a:off x="3829857" y="1883061"/>
            <a:ext cx="664029" cy="3907302"/>
          </a:xfrm>
          <a:prstGeom prst="rightBrace">
            <a:avLst/>
          </a:prstGeom>
          <a:noFill/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-96" charset="2"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-96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5D6CEE-DC41-FB4F-AB59-298B62019F06}"/>
              </a:ext>
            </a:extLst>
          </p:cNvPr>
          <p:cNvSpPr txBox="1"/>
          <p:nvPr/>
        </p:nvSpPr>
        <p:spPr>
          <a:xfrm>
            <a:off x="4416412" y="5695450"/>
            <a:ext cx="42514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Eurostile" panose="020B0504020202050204" pitchFamily="34" charset="77"/>
              </a:rPr>
              <a:t>Performance Evaluation</a:t>
            </a: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FB097C26-3D5A-1542-8757-F1B8136B2DD7}"/>
              </a:ext>
            </a:extLst>
          </p:cNvPr>
          <p:cNvSpPr/>
          <p:nvPr/>
        </p:nvSpPr>
        <p:spPr bwMode="auto">
          <a:xfrm>
            <a:off x="6227583" y="5012938"/>
            <a:ext cx="467132" cy="665073"/>
          </a:xfrm>
          <a:prstGeom prst="downArrow">
            <a:avLst/>
          </a:prstGeom>
          <a:solidFill>
            <a:srgbClr val="DDDDDD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-96" charset="2"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7105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Emulation study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F8B878-5410-5143-954B-1F1E1C359642}"/>
              </a:ext>
            </a:extLst>
          </p:cNvPr>
          <p:cNvSpPr txBox="1"/>
          <p:nvPr/>
        </p:nvSpPr>
        <p:spPr>
          <a:xfrm>
            <a:off x="232419" y="973776"/>
            <a:ext cx="5527114" cy="159129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dirty="0">
                <a:solidFill>
                  <a:srgbClr val="002060"/>
                </a:solidFill>
                <a:latin typeface="Eurostile" panose="020B0504020202050204" pitchFamily="34" charset="77"/>
              </a:rPr>
              <a:t>Investigation of the distribution of video quality in the same study.</a:t>
            </a:r>
            <a:br>
              <a:rPr lang="en-US" sz="1800" b="0" dirty="0">
                <a:solidFill>
                  <a:srgbClr val="002060"/>
                </a:solidFill>
                <a:latin typeface="Eurostile" panose="020B0504020202050204" pitchFamily="34" charset="77"/>
              </a:rPr>
            </a:br>
            <a:r>
              <a:rPr lang="en-US" sz="1800" b="0" dirty="0">
                <a:solidFill>
                  <a:srgbClr val="002060"/>
                </a:solidFill>
                <a:latin typeface="Eurostile" panose="020B0504020202050204" pitchFamily="34" charset="77"/>
              </a:rPr>
              <a:t>Segments 2-sec. (left in each column) and 10-sec. (right). Patterns indicate qualities (0 stall, 5 best).</a:t>
            </a:r>
          </a:p>
          <a:p>
            <a:r>
              <a:rPr lang="en-US" sz="1800" b="0" dirty="0">
                <a:solidFill>
                  <a:srgbClr val="002060"/>
                </a:solidFill>
                <a:latin typeface="Eurostile" panose="020B0504020202050204" pitchFamily="34" charset="77"/>
              </a:rPr>
              <a:t>Shows the shares of qualities for entire film.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CACB13-8BF6-B940-B2E2-8455F51C74C8}"/>
              </a:ext>
            </a:extLst>
          </p:cNvPr>
          <p:cNvSpPr txBox="1"/>
          <p:nvPr/>
        </p:nvSpPr>
        <p:spPr>
          <a:xfrm>
            <a:off x="313565" y="2945081"/>
            <a:ext cx="8248544" cy="33963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Graph with 3 dimensions (X and </a:t>
            </a:r>
            <a:br>
              <a:rPr lang="en-US" sz="2400" b="0" dirty="0">
                <a:latin typeface="Eurostile" panose="020B0504020202050204" pitchFamily="34" charset="77"/>
              </a:rPr>
            </a:br>
            <a:r>
              <a:rPr lang="en-US" sz="2400" b="0" dirty="0">
                <a:latin typeface="Eurostile" panose="020B0504020202050204" pitchFamily="34" charset="77"/>
              </a:rPr>
              <a:t>segment duration independent, </a:t>
            </a:r>
            <a:br>
              <a:rPr lang="en-US" sz="2400" b="0" dirty="0">
                <a:latin typeface="Eurostile" panose="020B0504020202050204" pitchFamily="34" charset="77"/>
              </a:rPr>
            </a:br>
            <a:r>
              <a:rPr lang="en-US" sz="2400" b="0" dirty="0">
                <a:latin typeface="Eurostile" panose="020B0504020202050204" pitchFamily="34" charset="77"/>
              </a:rPr>
              <a:t>Y dependent)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quite problematic</a:t>
            </a:r>
          </a:p>
          <a:p>
            <a:pPr marL="800059" lvl="1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hard to distinguish qualities, patterns are not easily enough recognized</a:t>
            </a:r>
          </a:p>
          <a:p>
            <a:pPr marL="800059" lvl="1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quality 1 is dominant, no visual comparison of the others</a:t>
            </a:r>
          </a:p>
          <a:p>
            <a:pPr marL="800059" lvl="1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change of order between left and right remains hidden</a:t>
            </a:r>
          </a:p>
          <a:p>
            <a:pPr marL="800059" lvl="1" indent="-342900">
              <a:buFont typeface="Arial" panose="020B0604020202020204" pitchFamily="34" charset="0"/>
              <a:buChar char="•"/>
            </a:pPr>
            <a:endParaRPr lang="en-US" sz="2400" b="0" dirty="0">
              <a:latin typeface="Eurostile" panose="020B0504020202050204" pitchFamily="34" charset="77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CF50273-72D9-8546-83E8-460C3FA9E0DD}"/>
              </a:ext>
            </a:extLst>
          </p:cNvPr>
          <p:cNvGrpSpPr/>
          <p:nvPr/>
        </p:nvGrpSpPr>
        <p:grpSpPr>
          <a:xfrm>
            <a:off x="5902036" y="1405100"/>
            <a:ext cx="3241964" cy="3179294"/>
            <a:chOff x="5902036" y="2403797"/>
            <a:chExt cx="3241964" cy="3179294"/>
          </a:xfrm>
        </p:grpSpPr>
        <p:pic>
          <p:nvPicPr>
            <p:cNvPr id="9" name="Picture 8" descr="qualGraphData2763_2764_2765_2766_2767_2768_2769_2770_2771_2772_2843_2844_2845_2846_2847_2848_2849_2850_2851_2852.png">
              <a:extLst>
                <a:ext uri="{FF2B5EF4-FFF2-40B4-BE49-F238E27FC236}">
                  <a16:creationId xmlns:a16="http://schemas.microsoft.com/office/drawing/2014/main" id="{3F2318C8-EE6D-B644-80CA-1EED88803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2036" y="2418656"/>
              <a:ext cx="3241964" cy="3164435"/>
            </a:xfrm>
            <a:prstGeom prst="rect">
              <a:avLst/>
            </a:prstGeom>
          </p:spPr>
        </p:pic>
        <p:pic>
          <p:nvPicPr>
            <p:cNvPr id="10" name="Picture 9" descr="quality_legend.pdf">
              <a:extLst>
                <a:ext uri="{FF2B5EF4-FFF2-40B4-BE49-F238E27FC236}">
                  <a16:creationId xmlns:a16="http://schemas.microsoft.com/office/drawing/2014/main" id="{946E0D3D-581F-2A4A-B939-A66778573A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027" t="25186" r="10544" b="-416"/>
            <a:stretch/>
          </p:blipFill>
          <p:spPr>
            <a:xfrm>
              <a:off x="5909050" y="2403797"/>
              <a:ext cx="2890566" cy="177825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8984702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Combined study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87514B-5076-0244-8B32-FD395D489C1C}"/>
              </a:ext>
            </a:extLst>
          </p:cNvPr>
          <p:cNvSpPr txBox="1"/>
          <p:nvPr/>
        </p:nvSpPr>
        <p:spPr>
          <a:xfrm>
            <a:off x="232418" y="928413"/>
            <a:ext cx="4137701" cy="12231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dirty="0">
                <a:solidFill>
                  <a:srgbClr val="002060"/>
                </a:solidFill>
                <a:latin typeface="Eurostile" panose="020B0504020202050204" pitchFamily="34" charset="77"/>
              </a:rPr>
              <a:t>Performance study to discover a relation between streaming (video) over TCP and the likelihood of stalling – model validated by ns-2 simulation (“experiment”)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38E563-9D8A-D54E-87A2-EE0473E62465}"/>
              </a:ext>
            </a:extLst>
          </p:cNvPr>
          <p:cNvSpPr txBox="1"/>
          <p:nvPr/>
        </p:nvSpPr>
        <p:spPr>
          <a:xfrm>
            <a:off x="313565" y="2448454"/>
            <a:ext cx="8106040" cy="34082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b="0" dirty="0">
                <a:latin typeface="Eurostile" panose="020B0504020202050204" pitchFamily="34" charset="77"/>
              </a:rPr>
              <a:t>Simulation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symbols distinguish </a:t>
            </a:r>
            <a:br>
              <a:rPr lang="en-US" sz="2400" b="0" dirty="0">
                <a:latin typeface="Eurostile" panose="020B0504020202050204" pitchFamily="34" charset="77"/>
              </a:rPr>
            </a:br>
            <a:r>
              <a:rPr lang="en-US" sz="2400" b="0" dirty="0">
                <a:latin typeface="Eurostile" panose="020B0504020202050204" pitchFamily="34" charset="77"/>
              </a:rPr>
              <a:t>model and simulation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Y-axis is logarithmic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simulation is not deterministic,</a:t>
            </a:r>
            <a:br>
              <a:rPr lang="en-US" sz="2400" b="0" dirty="0">
                <a:latin typeface="Eurostile" panose="020B0504020202050204" pitchFamily="34" charset="77"/>
              </a:rPr>
            </a:br>
            <a:r>
              <a:rPr lang="en-US" sz="2400" b="0" dirty="0">
                <a:latin typeface="Eurostile" panose="020B0504020202050204" pitchFamily="34" charset="77"/>
              </a:rPr>
              <a:t>and error bars show the</a:t>
            </a:r>
            <a:br>
              <a:rPr lang="en-US" sz="2400" b="0" dirty="0">
                <a:latin typeface="Eurostile" panose="020B0504020202050204" pitchFamily="34" charset="77"/>
              </a:rPr>
            </a:br>
            <a:r>
              <a:rPr lang="en-US" sz="2400" b="0" dirty="0">
                <a:latin typeface="Eurostile" panose="020B0504020202050204" pitchFamily="34" charset="77"/>
              </a:rPr>
              <a:t>95% confidence interval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for the simulation, the points with error bars are derived from the result of 1000 simulation runs</a:t>
            </a:r>
          </a:p>
        </p:txBody>
      </p:sp>
      <p:pic>
        <p:nvPicPr>
          <p:cNvPr id="6" name="Picture 5" descr="Wang08-lateness.pdf">
            <a:extLst>
              <a:ext uri="{FF2B5EF4-FFF2-40B4-BE49-F238E27FC236}">
                <a16:creationId xmlns:a16="http://schemas.microsoft.com/office/drawing/2014/main" id="{551AA151-D09A-7A46-9CE8-7A524A883D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616" t="14193" r="18685" b="66248"/>
          <a:stretch>
            <a:fillRect/>
          </a:stretch>
        </p:blipFill>
        <p:spPr>
          <a:xfrm>
            <a:off x="4717811" y="1312836"/>
            <a:ext cx="4426189" cy="390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53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9" name="Shape 238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>
                <a:latin typeface="Eurostile"/>
                <a:cs typeface="Eurostile"/>
              </a:rPr>
              <a:t>Emulation example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DE4B27-4C00-B647-81F5-0BF4AFDFE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159" y="350338"/>
            <a:ext cx="2971859" cy="19891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92" name="Shape 2392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2759" y="2193908"/>
            <a:ext cx="1713075" cy="159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2400">
            <a:extLst>
              <a:ext uri="{FF2B5EF4-FFF2-40B4-BE49-F238E27FC236}">
                <a16:creationId xmlns:a16="http://schemas.microsoft.com/office/drawing/2014/main" id="{D92B63F6-C48F-774A-81AF-D68B2598371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47657" y="3610099"/>
            <a:ext cx="2968831" cy="282065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FAA3E0-F7CB-3649-AE03-4B203BF3C544}"/>
              </a:ext>
            </a:extLst>
          </p:cNvPr>
          <p:cNvSpPr txBox="1"/>
          <p:nvPr/>
        </p:nvSpPr>
        <p:spPr>
          <a:xfrm>
            <a:off x="249566" y="938151"/>
            <a:ext cx="5367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rgbClr val="002060"/>
                </a:solidFill>
                <a:latin typeface="Eurostile" panose="020B0504020202050204" pitchFamily="34" charset="77"/>
              </a:rPr>
              <a:t>Comparing the performance of the 3 implementations of the algorithm “Scalable </a:t>
            </a:r>
            <a:r>
              <a:rPr lang="en-US" sz="1800" b="0" dirty="0" err="1">
                <a:solidFill>
                  <a:srgbClr val="002060"/>
                </a:solidFill>
                <a:latin typeface="Eurostile" panose="020B0504020202050204" pitchFamily="34" charset="77"/>
              </a:rPr>
              <a:t>Invariation</a:t>
            </a:r>
            <a:r>
              <a:rPr lang="en-US" sz="1800" b="0" dirty="0">
                <a:solidFill>
                  <a:srgbClr val="002060"/>
                </a:solidFill>
                <a:latin typeface="Eurostile" panose="020B0504020202050204" pitchFamily="34" charset="77"/>
              </a:rPr>
              <a:t> Feature Transform” (SIFT)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48BCEB-0A26-B24A-9598-8279CA1849C0}"/>
              </a:ext>
            </a:extLst>
          </p:cNvPr>
          <p:cNvSpPr txBox="1"/>
          <p:nvPr/>
        </p:nvSpPr>
        <p:spPr>
          <a:xfrm>
            <a:off x="285007" y="2280196"/>
            <a:ext cx="5106390" cy="35760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Very simple 2D plot, relating only to a set of very specific image pairs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100% deterministic repeatable, no point in expressing errors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definition ahead of time: </a:t>
            </a:r>
            <a:r>
              <a:rPr lang="en-US" sz="2400" b="0" dirty="0" err="1">
                <a:latin typeface="Eurostile" panose="020B0504020202050204" pitchFamily="34" charset="77"/>
              </a:rPr>
              <a:t>boolean</a:t>
            </a:r>
            <a:r>
              <a:rPr lang="en-US" sz="2400" b="0" dirty="0">
                <a:latin typeface="Eurostile" panose="020B0504020202050204" pitchFamily="34" charset="77"/>
              </a:rPr>
              <a:t> condition that defines “match” (adopted from an independent study that developed a good comparison method)</a:t>
            </a:r>
          </a:p>
        </p:txBody>
      </p:sp>
    </p:spTree>
    <p:extLst>
      <p:ext uri="{BB962C8B-B14F-4D97-AF65-F5344CB8AC3E}">
        <p14:creationId xmlns:p14="http://schemas.microsoft.com/office/powerpoint/2010/main" val="22315107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Emulation example</a:t>
            </a:r>
          </a:p>
        </p:txBody>
      </p:sp>
      <p:pic>
        <p:nvPicPr>
          <p:cNvPr id="3" name="Picture 2" descr="qcm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3162" y="1492310"/>
            <a:ext cx="2655798" cy="2307796"/>
          </a:xfrm>
          <a:prstGeom prst="rect">
            <a:avLst/>
          </a:prstGeom>
        </p:spPr>
      </p:pic>
      <p:pic>
        <p:nvPicPr>
          <p:cNvPr id="6" name="Picture 5" descr="stabilit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567" y="3961919"/>
            <a:ext cx="2880000" cy="2071011"/>
          </a:xfrm>
          <a:prstGeom prst="rect">
            <a:avLst/>
          </a:prstGeom>
        </p:spPr>
      </p:pic>
      <p:pic>
        <p:nvPicPr>
          <p:cNvPr id="18" name="Picture 17" descr="tbane-kalbakken-osl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8588" y="404406"/>
            <a:ext cx="1871999" cy="23683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EC641F-FE61-1940-BA5B-F33153C443F0}"/>
              </a:ext>
            </a:extLst>
          </p:cNvPr>
          <p:cNvSpPr txBox="1"/>
          <p:nvPr/>
        </p:nvSpPr>
        <p:spPr>
          <a:xfrm>
            <a:off x="285007" y="1983179"/>
            <a:ext cx="5450775" cy="41801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Upper graph shows quality </a:t>
            </a:r>
            <a:br>
              <a:rPr lang="en-US" sz="2400" b="0" dirty="0">
                <a:latin typeface="Eurostile" panose="020B0504020202050204" pitchFamily="34" charset="77"/>
              </a:rPr>
            </a:br>
            <a:r>
              <a:rPr lang="en-US" sz="2400" b="0" dirty="0">
                <a:latin typeface="Eurostile" panose="020B0504020202050204" pitchFamily="34" charset="77"/>
              </a:rPr>
              <a:t>development over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by itself, it has only</a:t>
            </a:r>
            <a:br>
              <a:rPr lang="en-US" sz="2400" b="0" dirty="0">
                <a:latin typeface="Eurostile" panose="020B0504020202050204" pitchFamily="34" charset="77"/>
              </a:rPr>
            </a:br>
            <a:r>
              <a:rPr lang="en-US" sz="2400" b="0" dirty="0">
                <a:latin typeface="Eurostile" panose="020B0504020202050204" pitchFamily="34" charset="77"/>
              </a:rPr>
              <a:t>anecdotal value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dirty="0">
              <a:latin typeface="Eurostile" panose="020B0504020202050204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Lower graph shows CDF of quality changes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Apple HLS is most stable (a desirable property)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but upper graph exposes that the price for this is nearly very low quality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2B8BF2-4ABA-6441-875F-1A61D7D9667A}"/>
              </a:ext>
            </a:extLst>
          </p:cNvPr>
          <p:cNvSpPr txBox="1"/>
          <p:nvPr/>
        </p:nvSpPr>
        <p:spPr>
          <a:xfrm>
            <a:off x="249566" y="938151"/>
            <a:ext cx="37405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rgbClr val="002060"/>
                </a:solidFill>
                <a:latin typeface="Eurostile" panose="020B0504020202050204" pitchFamily="34" charset="77"/>
              </a:rPr>
              <a:t>Comparing the bandwidth efficiency and stability of several HTTP Adaptive Streaming methods</a:t>
            </a:r>
          </a:p>
        </p:txBody>
      </p:sp>
    </p:spTree>
    <p:extLst>
      <p:ext uri="{BB962C8B-B14F-4D97-AF65-F5344CB8AC3E}">
        <p14:creationId xmlns:p14="http://schemas.microsoft.com/office/powerpoint/2010/main" val="42008546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Emulation example</a:t>
            </a:r>
          </a:p>
        </p:txBody>
      </p:sp>
      <p:pic>
        <p:nvPicPr>
          <p:cNvPr id="18" name="Picture 17" descr="tbane-kalbakken-osl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713" y="3314023"/>
            <a:ext cx="1871999" cy="23683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EC641F-FE61-1940-BA5B-F33153C443F0}"/>
              </a:ext>
            </a:extLst>
          </p:cNvPr>
          <p:cNvSpPr txBox="1"/>
          <p:nvPr/>
        </p:nvSpPr>
        <p:spPr>
          <a:xfrm>
            <a:off x="285007" y="2137558"/>
            <a:ext cx="6317674" cy="4098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Map shows the subway route from </a:t>
            </a:r>
            <a:br>
              <a:rPr lang="en-US" sz="2400" b="0" dirty="0">
                <a:latin typeface="Eurostile" panose="020B0504020202050204" pitchFamily="34" charset="77"/>
              </a:rPr>
            </a:br>
            <a:r>
              <a:rPr lang="en-US" sz="2400" b="0" dirty="0" err="1">
                <a:latin typeface="Eurostile" panose="020B0504020202050204" pitchFamily="34" charset="77"/>
              </a:rPr>
              <a:t>Stovner</a:t>
            </a:r>
            <a:r>
              <a:rPr lang="en-US" sz="2400" b="0" dirty="0">
                <a:latin typeface="Eurostile" panose="020B0504020202050204" pitchFamily="34" charset="77"/>
              </a:rPr>
              <a:t> to Oslo 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dirty="0">
              <a:latin typeface="Eurostile" panose="020B0504020202050204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graph shows the measured bandwidth by distance from </a:t>
            </a:r>
            <a:r>
              <a:rPr lang="en-US" sz="2400" b="0" dirty="0" err="1">
                <a:latin typeface="Eurostile" panose="020B0504020202050204" pitchFamily="34" charset="77"/>
              </a:rPr>
              <a:t>Stovner</a:t>
            </a:r>
            <a:endParaRPr lang="en-US" sz="2400" b="0" dirty="0">
              <a:latin typeface="Eurostile" panose="020B0504020202050204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figure does not represent any specific measurement run, the measurements have been collected, and the graph shows both the average bandwidth and 1 standard deviation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not only anecdotal but valid for predictions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2B8BF2-4ABA-6441-875F-1A61D7D9667A}"/>
              </a:ext>
            </a:extLst>
          </p:cNvPr>
          <p:cNvSpPr txBox="1"/>
          <p:nvPr/>
        </p:nvSpPr>
        <p:spPr>
          <a:xfrm>
            <a:off x="249566" y="938151"/>
            <a:ext cx="4785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rgbClr val="002060"/>
                </a:solidFill>
                <a:latin typeface="Eurostile" panose="020B0504020202050204" pitchFamily="34" charset="77"/>
              </a:rPr>
              <a:t>Documenting the repeatability of bandwidth measurement on a typical commuter path</a:t>
            </a:r>
          </a:p>
        </p:txBody>
      </p:sp>
      <p:pic>
        <p:nvPicPr>
          <p:cNvPr id="8" name="Content Placeholder 3" descr="metro.pdf">
            <a:extLst>
              <a:ext uri="{FF2B5EF4-FFF2-40B4-BE49-F238E27FC236}">
                <a16:creationId xmlns:a16="http://schemas.microsoft.com/office/drawing/2014/main" id="{6D4D98C6-CC59-CD4E-8CC7-50621AB949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7" r="-1894"/>
          <a:stretch/>
        </p:blipFill>
        <p:spPr>
          <a:xfrm>
            <a:off x="5602529" y="822167"/>
            <a:ext cx="3280214" cy="236058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9504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972A7FF-93BC-0F40-BC0D-0D574B729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example</a:t>
            </a:r>
          </a:p>
        </p:txBody>
      </p:sp>
      <p:pic>
        <p:nvPicPr>
          <p:cNvPr id="7" name="Picture 6" descr="Screen Shot 2012-09-18 at 4.08.01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6237" y="1592796"/>
            <a:ext cx="4145882" cy="36724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8F031C-C4EF-7E4F-90A4-70E0477125F8}"/>
              </a:ext>
            </a:extLst>
          </p:cNvPr>
          <p:cNvSpPr txBox="1"/>
          <p:nvPr/>
        </p:nvSpPr>
        <p:spPr>
          <a:xfrm>
            <a:off x="232418" y="907866"/>
            <a:ext cx="3318303" cy="7125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dirty="0">
                <a:solidFill>
                  <a:srgbClr val="002060"/>
                </a:solidFill>
                <a:latin typeface="Eurostile" panose="020B0504020202050204" pitchFamily="34" charset="77"/>
              </a:rPr>
              <a:t>Development of traffic shares over time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AD195D-D146-404B-93D0-38C7FFA8A1CB}"/>
              </a:ext>
            </a:extLst>
          </p:cNvPr>
          <p:cNvSpPr txBox="1"/>
          <p:nvPr/>
        </p:nvSpPr>
        <p:spPr>
          <a:xfrm>
            <a:off x="313566" y="1952894"/>
            <a:ext cx="4009052" cy="38832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b="0" dirty="0">
                <a:latin typeface="Eurostile" panose="020B0504020202050204" pitchFamily="34" charset="77"/>
              </a:rPr>
              <a:t>A graph using percentages to express the share of application types on the Internet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no absolute values, only percentages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color as well as order allows easy recognition of types, as well as appearance of new types</a:t>
            </a:r>
          </a:p>
        </p:txBody>
      </p:sp>
    </p:spTree>
    <p:extLst>
      <p:ext uri="{BB962C8B-B14F-4D97-AF65-F5344CB8AC3E}">
        <p14:creationId xmlns:p14="http://schemas.microsoft.com/office/powerpoint/2010/main" val="27323215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972A7FF-93BC-0F40-BC0D-0D574B729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example</a:t>
            </a:r>
          </a:p>
        </p:txBody>
      </p:sp>
      <p:pic>
        <p:nvPicPr>
          <p:cNvPr id="8" name="Picture 7" descr="Screen Shot 2012-09-18 at 4.07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984" y="1642492"/>
            <a:ext cx="4615496" cy="35730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4101F7-0A3B-D248-988B-D558D4FEEE31}"/>
              </a:ext>
            </a:extLst>
          </p:cNvPr>
          <p:cNvSpPr txBox="1"/>
          <p:nvPr/>
        </p:nvSpPr>
        <p:spPr>
          <a:xfrm>
            <a:off x="232418" y="877042"/>
            <a:ext cx="3318303" cy="7125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dirty="0">
                <a:solidFill>
                  <a:srgbClr val="002060"/>
                </a:solidFill>
                <a:latin typeface="Eurostile" panose="020B0504020202050204" pitchFamily="34" charset="77"/>
              </a:rPr>
              <a:t>Development of absolute mobile traffic over 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02BF16-7912-3049-A2FB-43ACE57E0229}"/>
              </a:ext>
            </a:extLst>
          </p:cNvPr>
          <p:cNvSpPr txBox="1"/>
          <p:nvPr/>
        </p:nvSpPr>
        <p:spPr>
          <a:xfrm>
            <a:off x="313566" y="1860426"/>
            <a:ext cx="4009052" cy="38832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b="0" dirty="0">
                <a:latin typeface="Eurostile" panose="020B0504020202050204" pitchFamily="34" charset="77"/>
              </a:rPr>
              <a:t>A graph using absolute value to communicate the rapid growth of mobile traffic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percentages provided as text in graph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color as well as order allows easy recognition of types, as well as appearance of new types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note ”E” for estimates</a:t>
            </a:r>
          </a:p>
        </p:txBody>
      </p:sp>
    </p:spTree>
    <p:extLst>
      <p:ext uri="{BB962C8B-B14F-4D97-AF65-F5344CB8AC3E}">
        <p14:creationId xmlns:p14="http://schemas.microsoft.com/office/powerpoint/2010/main" val="18728440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/>
              <a:t>Measurement example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EB93A76-9144-F84A-9628-05646A429414}"/>
              </a:ext>
            </a:extLst>
          </p:cNvPr>
          <p:cNvSpPr txBox="1"/>
          <p:nvPr/>
        </p:nvSpPr>
        <p:spPr>
          <a:xfrm>
            <a:off x="285007" y="1876301"/>
            <a:ext cx="3990109" cy="428699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1" dirty="0">
                <a:solidFill>
                  <a:srgbClr val="FF0000"/>
                </a:solidFill>
                <a:latin typeface="Eurostile" panose="020B0504020202050204" pitchFamily="34" charset="77"/>
              </a:rPr>
              <a:t>Cumulative Distribution Function </a:t>
            </a:r>
            <a:r>
              <a:rPr lang="en-US" sz="2400" b="0" dirty="0">
                <a:latin typeface="Eurostile" panose="020B0504020202050204" pitchFamily="34" charset="77"/>
              </a:rPr>
              <a:t>(CDF) provides the percentage of measurement points up to a given X value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useful if number of samples not identical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useful if number of samples is quite large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80B71BB-930A-3446-A0BC-6C84F417C130}"/>
              </a:ext>
            </a:extLst>
          </p:cNvPr>
          <p:cNvSpPr txBox="1"/>
          <p:nvPr/>
        </p:nvSpPr>
        <p:spPr>
          <a:xfrm>
            <a:off x="249566" y="938151"/>
            <a:ext cx="5628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rgbClr val="002060"/>
                </a:solidFill>
                <a:latin typeface="Eurostile" panose="020B0504020202050204" pitchFamily="34" charset="77"/>
              </a:rPr>
              <a:t>Hypothesis: “Thin-stream” modifications to Linux’s</a:t>
            </a:r>
            <a:br>
              <a:rPr lang="en-US" sz="1800" b="0" dirty="0">
                <a:solidFill>
                  <a:srgbClr val="002060"/>
                </a:solidFill>
                <a:latin typeface="Eurostile" panose="020B0504020202050204" pitchFamily="34" charset="77"/>
              </a:rPr>
            </a:br>
            <a:r>
              <a:rPr lang="en-US" sz="1800" b="0" dirty="0">
                <a:solidFill>
                  <a:srgbClr val="002060"/>
                </a:solidFill>
                <a:latin typeface="Eurostile" panose="020B0504020202050204" pitchFamily="34" charset="77"/>
              </a:rPr>
              <a:t>implementation of TCP New Reno reduces latency.</a:t>
            </a:r>
          </a:p>
        </p:txBody>
      </p:sp>
      <p:grpSp>
        <p:nvGrpSpPr>
          <p:cNvPr id="51" name="Group 13">
            <a:extLst>
              <a:ext uri="{FF2B5EF4-FFF2-40B4-BE49-F238E27FC236}">
                <a16:creationId xmlns:a16="http://schemas.microsoft.com/office/drawing/2014/main" id="{8A79C9A5-EAFA-DD44-B438-4F40214995DC}"/>
              </a:ext>
            </a:extLst>
          </p:cNvPr>
          <p:cNvGrpSpPr>
            <a:grpSpLocks/>
          </p:cNvGrpSpPr>
          <p:nvPr/>
        </p:nvGrpSpPr>
        <p:grpSpPr bwMode="auto">
          <a:xfrm>
            <a:off x="4258472" y="1573738"/>
            <a:ext cx="4633252" cy="3398038"/>
            <a:chOff x="5178425" y="2027238"/>
            <a:chExt cx="3965575" cy="2762250"/>
          </a:xfrm>
          <a:effectLst/>
        </p:grpSpPr>
        <p:sp>
          <p:nvSpPr>
            <p:cNvPr id="53" name="Line 12">
              <a:extLst>
                <a:ext uri="{FF2B5EF4-FFF2-40B4-BE49-F238E27FC236}">
                  <a16:creationId xmlns:a16="http://schemas.microsoft.com/office/drawing/2014/main" id="{D4F6CB6D-BA56-BB4F-AC17-CA21DE097E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20100" y="2454275"/>
              <a:ext cx="257175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Eurostile"/>
                <a:cs typeface="Eurostile"/>
              </a:endParaRPr>
            </a:p>
          </p:txBody>
        </p:sp>
        <p:sp>
          <p:nvSpPr>
            <p:cNvPr id="62" name="Line 11">
              <a:extLst>
                <a:ext uri="{FF2B5EF4-FFF2-40B4-BE49-F238E27FC236}">
                  <a16:creationId xmlns:a16="http://schemas.microsoft.com/office/drawing/2014/main" id="{7EF36E9F-E7D4-DA4A-9404-8D9330D541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13750" y="2349500"/>
              <a:ext cx="257175" cy="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Eurostile"/>
                <a:cs typeface="Eurostile"/>
              </a:endParaRPr>
            </a:p>
          </p:txBody>
        </p:sp>
        <p:pic>
          <p:nvPicPr>
            <p:cNvPr id="67" name="Content Placeholder 3" descr="Skype-2-130ms-application.eps">
              <a:extLst>
                <a:ext uri="{FF2B5EF4-FFF2-40B4-BE49-F238E27FC236}">
                  <a16:creationId xmlns:a16="http://schemas.microsoft.com/office/drawing/2014/main" id="{F161EE42-ADBB-3B42-A816-47C995CCA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178425" y="2027238"/>
              <a:ext cx="3965575" cy="276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" name="Freeform 13">
              <a:extLst>
                <a:ext uri="{FF2B5EF4-FFF2-40B4-BE49-F238E27FC236}">
                  <a16:creationId xmlns:a16="http://schemas.microsoft.com/office/drawing/2014/main" id="{1233F163-2290-6747-B92D-B6D62F29A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8675" y="2565400"/>
              <a:ext cx="660400" cy="1920875"/>
            </a:xfrm>
            <a:custGeom>
              <a:avLst/>
              <a:gdLst>
                <a:gd name="T0" fmla="*/ 0 w 416"/>
                <a:gd name="T1" fmla="*/ 2147483647 h 1210"/>
                <a:gd name="T2" fmla="*/ 2147483647 w 416"/>
                <a:gd name="T3" fmla="*/ 2147483647 h 1210"/>
                <a:gd name="T4" fmla="*/ 2147483647 w 416"/>
                <a:gd name="T5" fmla="*/ 2147483647 h 1210"/>
                <a:gd name="T6" fmla="*/ 2147483647 w 416"/>
                <a:gd name="T7" fmla="*/ 2147483647 h 1210"/>
                <a:gd name="T8" fmla="*/ 2147483647 w 416"/>
                <a:gd name="T9" fmla="*/ 2147483647 h 1210"/>
                <a:gd name="T10" fmla="*/ 2147483647 w 416"/>
                <a:gd name="T11" fmla="*/ 2147483647 h 1210"/>
                <a:gd name="T12" fmla="*/ 2147483647 w 416"/>
                <a:gd name="T13" fmla="*/ 2147483647 h 1210"/>
                <a:gd name="T14" fmla="*/ 2147483647 w 416"/>
                <a:gd name="T15" fmla="*/ 2147483647 h 1210"/>
                <a:gd name="T16" fmla="*/ 2147483647 w 416"/>
                <a:gd name="T17" fmla="*/ 2147483647 h 1210"/>
                <a:gd name="T18" fmla="*/ 2147483647 w 416"/>
                <a:gd name="T19" fmla="*/ 2147483647 h 1210"/>
                <a:gd name="T20" fmla="*/ 2147483647 w 416"/>
                <a:gd name="T21" fmla="*/ 2147483647 h 1210"/>
                <a:gd name="T22" fmla="*/ 2147483647 w 416"/>
                <a:gd name="T23" fmla="*/ 2147483647 h 1210"/>
                <a:gd name="T24" fmla="*/ 2147483647 w 416"/>
                <a:gd name="T25" fmla="*/ 0 h 12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16"/>
                <a:gd name="T40" fmla="*/ 0 h 1210"/>
                <a:gd name="T41" fmla="*/ 416 w 416"/>
                <a:gd name="T42" fmla="*/ 1210 h 121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16" h="1210">
                  <a:moveTo>
                    <a:pt x="0" y="1210"/>
                  </a:moveTo>
                  <a:lnTo>
                    <a:pt x="6" y="252"/>
                  </a:lnTo>
                  <a:lnTo>
                    <a:pt x="20" y="244"/>
                  </a:lnTo>
                  <a:lnTo>
                    <a:pt x="28" y="232"/>
                  </a:lnTo>
                  <a:lnTo>
                    <a:pt x="104" y="230"/>
                  </a:lnTo>
                  <a:lnTo>
                    <a:pt x="152" y="222"/>
                  </a:lnTo>
                  <a:lnTo>
                    <a:pt x="200" y="144"/>
                  </a:lnTo>
                  <a:lnTo>
                    <a:pt x="198" y="130"/>
                  </a:lnTo>
                  <a:lnTo>
                    <a:pt x="212" y="118"/>
                  </a:lnTo>
                  <a:lnTo>
                    <a:pt x="224" y="44"/>
                  </a:lnTo>
                  <a:lnTo>
                    <a:pt x="390" y="22"/>
                  </a:lnTo>
                  <a:lnTo>
                    <a:pt x="396" y="12"/>
                  </a:lnTo>
                  <a:lnTo>
                    <a:pt x="416" y="0"/>
                  </a:lnTo>
                </a:path>
              </a:pathLst>
            </a:custGeom>
            <a:noFill/>
            <a:ln w="12700">
              <a:solidFill>
                <a:srgbClr val="0099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Eurostile"/>
                <a:cs typeface="Eurostile"/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:a16="http://schemas.microsoft.com/office/drawing/2014/main" id="{3C167306-12CA-B94C-9C66-A07A5F20A6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1850" y="2562225"/>
              <a:ext cx="2641600" cy="1920875"/>
            </a:xfrm>
            <a:custGeom>
              <a:avLst/>
              <a:gdLst>
                <a:gd name="T0" fmla="*/ 0 w 1664"/>
                <a:gd name="T1" fmla="*/ 2147483647 h 1210"/>
                <a:gd name="T2" fmla="*/ 2147483647 w 1664"/>
                <a:gd name="T3" fmla="*/ 2147483647 h 1210"/>
                <a:gd name="T4" fmla="*/ 2147483647 w 1664"/>
                <a:gd name="T5" fmla="*/ 2147483647 h 1210"/>
                <a:gd name="T6" fmla="*/ 2147483647 w 1664"/>
                <a:gd name="T7" fmla="*/ 2147483647 h 1210"/>
                <a:gd name="T8" fmla="*/ 2147483647 w 1664"/>
                <a:gd name="T9" fmla="*/ 2147483647 h 1210"/>
                <a:gd name="T10" fmla="*/ 2147483647 w 1664"/>
                <a:gd name="T11" fmla="*/ 2147483647 h 1210"/>
                <a:gd name="T12" fmla="*/ 2147483647 w 1664"/>
                <a:gd name="T13" fmla="*/ 2147483647 h 1210"/>
                <a:gd name="T14" fmla="*/ 2147483647 w 1664"/>
                <a:gd name="T15" fmla="*/ 2147483647 h 1210"/>
                <a:gd name="T16" fmla="*/ 2147483647 w 1664"/>
                <a:gd name="T17" fmla="*/ 2147483647 h 1210"/>
                <a:gd name="T18" fmla="*/ 2147483647 w 1664"/>
                <a:gd name="T19" fmla="*/ 2147483647 h 1210"/>
                <a:gd name="T20" fmla="*/ 2147483647 w 1664"/>
                <a:gd name="T21" fmla="*/ 2147483647 h 1210"/>
                <a:gd name="T22" fmla="*/ 2147483647 w 1664"/>
                <a:gd name="T23" fmla="*/ 2147483647 h 1210"/>
                <a:gd name="T24" fmla="*/ 2147483647 w 1664"/>
                <a:gd name="T25" fmla="*/ 2147483647 h 1210"/>
                <a:gd name="T26" fmla="*/ 2147483647 w 1664"/>
                <a:gd name="T27" fmla="*/ 2147483647 h 1210"/>
                <a:gd name="T28" fmla="*/ 2147483647 w 1664"/>
                <a:gd name="T29" fmla="*/ 2147483647 h 1210"/>
                <a:gd name="T30" fmla="*/ 2147483647 w 1664"/>
                <a:gd name="T31" fmla="*/ 2147483647 h 1210"/>
                <a:gd name="T32" fmla="*/ 2147483647 w 1664"/>
                <a:gd name="T33" fmla="*/ 2147483647 h 1210"/>
                <a:gd name="T34" fmla="*/ 2147483647 w 1664"/>
                <a:gd name="T35" fmla="*/ 2147483647 h 1210"/>
                <a:gd name="T36" fmla="*/ 2147483647 w 1664"/>
                <a:gd name="T37" fmla="*/ 2147483647 h 1210"/>
                <a:gd name="T38" fmla="*/ 2147483647 w 1664"/>
                <a:gd name="T39" fmla="*/ 2147483647 h 1210"/>
                <a:gd name="T40" fmla="*/ 2147483647 w 1664"/>
                <a:gd name="T41" fmla="*/ 2147483647 h 1210"/>
                <a:gd name="T42" fmla="*/ 2147483647 w 1664"/>
                <a:gd name="T43" fmla="*/ 2147483647 h 1210"/>
                <a:gd name="T44" fmla="*/ 2147483647 w 1664"/>
                <a:gd name="T45" fmla="*/ 2147483647 h 1210"/>
                <a:gd name="T46" fmla="*/ 2147483647 w 1664"/>
                <a:gd name="T47" fmla="*/ 2147483647 h 1210"/>
                <a:gd name="T48" fmla="*/ 2147483647 w 1664"/>
                <a:gd name="T49" fmla="*/ 2147483647 h 1210"/>
                <a:gd name="T50" fmla="*/ 2147483647 w 1664"/>
                <a:gd name="T51" fmla="*/ 2147483647 h 1210"/>
                <a:gd name="T52" fmla="*/ 2147483647 w 1664"/>
                <a:gd name="T53" fmla="*/ 2147483647 h 1210"/>
                <a:gd name="T54" fmla="*/ 2147483647 w 1664"/>
                <a:gd name="T55" fmla="*/ 2147483647 h 1210"/>
                <a:gd name="T56" fmla="*/ 2147483647 w 1664"/>
                <a:gd name="T57" fmla="*/ 2147483647 h 1210"/>
                <a:gd name="T58" fmla="*/ 2147483647 w 1664"/>
                <a:gd name="T59" fmla="*/ 2147483647 h 1210"/>
                <a:gd name="T60" fmla="*/ 2147483647 w 1664"/>
                <a:gd name="T61" fmla="*/ 2147483647 h 1210"/>
                <a:gd name="T62" fmla="*/ 2147483647 w 1664"/>
                <a:gd name="T63" fmla="*/ 2147483647 h 1210"/>
                <a:gd name="T64" fmla="*/ 2147483647 w 1664"/>
                <a:gd name="T65" fmla="*/ 2147483647 h 1210"/>
                <a:gd name="T66" fmla="*/ 2147483647 w 1664"/>
                <a:gd name="T67" fmla="*/ 2147483647 h 1210"/>
                <a:gd name="T68" fmla="*/ 2147483647 w 1664"/>
                <a:gd name="T69" fmla="*/ 0 h 121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664"/>
                <a:gd name="T106" fmla="*/ 0 h 1210"/>
                <a:gd name="T107" fmla="*/ 1664 w 1664"/>
                <a:gd name="T108" fmla="*/ 1210 h 121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664" h="1210">
                  <a:moveTo>
                    <a:pt x="0" y="1210"/>
                  </a:moveTo>
                  <a:lnTo>
                    <a:pt x="2" y="1050"/>
                  </a:lnTo>
                  <a:lnTo>
                    <a:pt x="6" y="1020"/>
                  </a:lnTo>
                  <a:lnTo>
                    <a:pt x="18" y="1002"/>
                  </a:lnTo>
                  <a:lnTo>
                    <a:pt x="28" y="994"/>
                  </a:lnTo>
                  <a:lnTo>
                    <a:pt x="162" y="988"/>
                  </a:lnTo>
                  <a:lnTo>
                    <a:pt x="214" y="898"/>
                  </a:lnTo>
                  <a:lnTo>
                    <a:pt x="226" y="840"/>
                  </a:lnTo>
                  <a:lnTo>
                    <a:pt x="384" y="808"/>
                  </a:lnTo>
                  <a:lnTo>
                    <a:pt x="386" y="784"/>
                  </a:lnTo>
                  <a:lnTo>
                    <a:pt x="406" y="766"/>
                  </a:lnTo>
                  <a:lnTo>
                    <a:pt x="416" y="714"/>
                  </a:lnTo>
                  <a:lnTo>
                    <a:pt x="430" y="704"/>
                  </a:lnTo>
                  <a:lnTo>
                    <a:pt x="606" y="690"/>
                  </a:lnTo>
                  <a:lnTo>
                    <a:pt x="616" y="680"/>
                  </a:lnTo>
                  <a:lnTo>
                    <a:pt x="628" y="678"/>
                  </a:lnTo>
                  <a:lnTo>
                    <a:pt x="634" y="514"/>
                  </a:lnTo>
                  <a:lnTo>
                    <a:pt x="800" y="490"/>
                  </a:lnTo>
                  <a:lnTo>
                    <a:pt x="816" y="436"/>
                  </a:lnTo>
                  <a:lnTo>
                    <a:pt x="824" y="400"/>
                  </a:lnTo>
                  <a:lnTo>
                    <a:pt x="830" y="348"/>
                  </a:lnTo>
                  <a:lnTo>
                    <a:pt x="850" y="332"/>
                  </a:lnTo>
                  <a:lnTo>
                    <a:pt x="856" y="310"/>
                  </a:lnTo>
                  <a:lnTo>
                    <a:pt x="968" y="292"/>
                  </a:lnTo>
                  <a:lnTo>
                    <a:pt x="1028" y="270"/>
                  </a:lnTo>
                  <a:lnTo>
                    <a:pt x="1040" y="260"/>
                  </a:lnTo>
                  <a:lnTo>
                    <a:pt x="1046" y="188"/>
                  </a:lnTo>
                  <a:lnTo>
                    <a:pt x="1238" y="152"/>
                  </a:lnTo>
                  <a:lnTo>
                    <a:pt x="1246" y="120"/>
                  </a:lnTo>
                  <a:lnTo>
                    <a:pt x="1262" y="118"/>
                  </a:lnTo>
                  <a:lnTo>
                    <a:pt x="1270" y="104"/>
                  </a:lnTo>
                  <a:lnTo>
                    <a:pt x="1406" y="72"/>
                  </a:lnTo>
                  <a:lnTo>
                    <a:pt x="1482" y="18"/>
                  </a:lnTo>
                  <a:lnTo>
                    <a:pt x="1554" y="16"/>
                  </a:lnTo>
                  <a:lnTo>
                    <a:pt x="1664" y="0"/>
                  </a:lnTo>
                </a:path>
              </a:pathLst>
            </a:cu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Eurostile"/>
                <a:cs typeface="Eurostile"/>
              </a:endParaRPr>
            </a:p>
          </p:txBody>
        </p:sp>
        <p:sp>
          <p:nvSpPr>
            <p:cNvPr id="71" name="Line 15">
              <a:extLst>
                <a:ext uri="{FF2B5EF4-FFF2-40B4-BE49-F238E27FC236}">
                  <a16:creationId xmlns:a16="http://schemas.microsoft.com/office/drawing/2014/main" id="{33A787AE-25A1-6548-BF5D-6F3AE0CD8F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10575" y="3730625"/>
              <a:ext cx="295275" cy="0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Eurostile"/>
                <a:cs typeface="Eurostile"/>
              </a:endParaRPr>
            </a:p>
          </p:txBody>
        </p:sp>
        <p:sp>
          <p:nvSpPr>
            <p:cNvPr id="73" name="Line 16">
              <a:extLst>
                <a:ext uri="{FF2B5EF4-FFF2-40B4-BE49-F238E27FC236}">
                  <a16:creationId xmlns:a16="http://schemas.microsoft.com/office/drawing/2014/main" id="{FE73DF15-BD81-0F4E-9161-0C1B49E9D6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10575" y="3835400"/>
              <a:ext cx="295275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Eurostile"/>
                <a:cs typeface="Eurostil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3155257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/>
              <a:t>Measurement example</a:t>
            </a: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3776353" y="2802577"/>
            <a:ext cx="5207310" cy="3495036"/>
            <a:chOff x="753923" y="1172918"/>
            <a:chExt cx="8229600" cy="5124450"/>
          </a:xfrm>
        </p:grpSpPr>
        <p:pic>
          <p:nvPicPr>
            <p:cNvPr id="33797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923" y="1172918"/>
              <a:ext cx="8229600" cy="512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grpSp>
          <p:nvGrpSpPr>
            <p:cNvPr id="33798" name="Group 40"/>
            <p:cNvGrpSpPr>
              <a:grpSpLocks/>
            </p:cNvGrpSpPr>
            <p:nvPr/>
          </p:nvGrpSpPr>
          <p:grpSpPr bwMode="auto">
            <a:xfrm>
              <a:off x="1796092" y="3612806"/>
              <a:ext cx="6619875" cy="1611040"/>
              <a:chOff x="1509713" y="3276600"/>
              <a:chExt cx="6619875" cy="1611040"/>
            </a:xfrm>
          </p:grpSpPr>
          <p:sp>
            <p:nvSpPr>
              <p:cNvPr id="30" name="Freeform 29"/>
              <p:cNvSpPr/>
              <p:nvPr/>
            </p:nvSpPr>
            <p:spPr>
              <a:xfrm>
                <a:off x="1508944" y="4691162"/>
                <a:ext cx="666750" cy="196850"/>
              </a:xfrm>
              <a:custGeom>
                <a:avLst/>
                <a:gdLst>
                  <a:gd name="connsiteX0" fmla="*/ 0 w 666750"/>
                  <a:gd name="connsiteY0" fmla="*/ 185737 h 196577"/>
                  <a:gd name="connsiteX1" fmla="*/ 14287 w 666750"/>
                  <a:gd name="connsiteY1" fmla="*/ 195262 h 196577"/>
                  <a:gd name="connsiteX2" fmla="*/ 42862 w 666750"/>
                  <a:gd name="connsiteY2" fmla="*/ 180975 h 196577"/>
                  <a:gd name="connsiteX3" fmla="*/ 52387 w 666750"/>
                  <a:gd name="connsiteY3" fmla="*/ 166687 h 196577"/>
                  <a:gd name="connsiteX4" fmla="*/ 123825 w 666750"/>
                  <a:gd name="connsiteY4" fmla="*/ 166687 h 196577"/>
                  <a:gd name="connsiteX5" fmla="*/ 157162 w 666750"/>
                  <a:gd name="connsiteY5" fmla="*/ 157162 h 196577"/>
                  <a:gd name="connsiteX6" fmla="*/ 266700 w 666750"/>
                  <a:gd name="connsiteY6" fmla="*/ 152400 h 196577"/>
                  <a:gd name="connsiteX7" fmla="*/ 295275 w 666750"/>
                  <a:gd name="connsiteY7" fmla="*/ 142875 h 196577"/>
                  <a:gd name="connsiteX8" fmla="*/ 309562 w 666750"/>
                  <a:gd name="connsiteY8" fmla="*/ 138112 h 196577"/>
                  <a:gd name="connsiteX9" fmla="*/ 328612 w 666750"/>
                  <a:gd name="connsiteY9" fmla="*/ 109537 h 196577"/>
                  <a:gd name="connsiteX10" fmla="*/ 338137 w 666750"/>
                  <a:gd name="connsiteY10" fmla="*/ 95250 h 196577"/>
                  <a:gd name="connsiteX11" fmla="*/ 342900 w 666750"/>
                  <a:gd name="connsiteY11" fmla="*/ 80962 h 196577"/>
                  <a:gd name="connsiteX12" fmla="*/ 357187 w 666750"/>
                  <a:gd name="connsiteY12" fmla="*/ 76200 h 196577"/>
                  <a:gd name="connsiteX13" fmla="*/ 457200 w 666750"/>
                  <a:gd name="connsiteY13" fmla="*/ 52387 h 196577"/>
                  <a:gd name="connsiteX14" fmla="*/ 490537 w 666750"/>
                  <a:gd name="connsiteY14" fmla="*/ 47625 h 196577"/>
                  <a:gd name="connsiteX15" fmla="*/ 504825 w 666750"/>
                  <a:gd name="connsiteY15" fmla="*/ 42862 h 196577"/>
                  <a:gd name="connsiteX16" fmla="*/ 514350 w 666750"/>
                  <a:gd name="connsiteY16" fmla="*/ 28575 h 196577"/>
                  <a:gd name="connsiteX17" fmla="*/ 542925 w 666750"/>
                  <a:gd name="connsiteY17" fmla="*/ 19050 h 196577"/>
                  <a:gd name="connsiteX18" fmla="*/ 571500 w 666750"/>
                  <a:gd name="connsiteY18" fmla="*/ 4762 h 196577"/>
                  <a:gd name="connsiteX19" fmla="*/ 585787 w 666750"/>
                  <a:gd name="connsiteY19" fmla="*/ 9525 h 196577"/>
                  <a:gd name="connsiteX20" fmla="*/ 628650 w 666750"/>
                  <a:gd name="connsiteY20" fmla="*/ 0 h 196577"/>
                  <a:gd name="connsiteX21" fmla="*/ 657225 w 666750"/>
                  <a:gd name="connsiteY21" fmla="*/ 4762 h 196577"/>
                  <a:gd name="connsiteX22" fmla="*/ 666750 w 666750"/>
                  <a:gd name="connsiteY22" fmla="*/ 4762 h 196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66750" h="196577">
                    <a:moveTo>
                      <a:pt x="0" y="185737"/>
                    </a:moveTo>
                    <a:cubicBezTo>
                      <a:pt x="4762" y="188912"/>
                      <a:pt x="8641" y="194321"/>
                      <a:pt x="14287" y="195262"/>
                    </a:cubicBezTo>
                    <a:cubicBezTo>
                      <a:pt x="22175" y="196577"/>
                      <a:pt x="37885" y="184293"/>
                      <a:pt x="42862" y="180975"/>
                    </a:cubicBezTo>
                    <a:cubicBezTo>
                      <a:pt x="46037" y="176212"/>
                      <a:pt x="47072" y="168813"/>
                      <a:pt x="52387" y="166687"/>
                    </a:cubicBezTo>
                    <a:cubicBezTo>
                      <a:pt x="76680" y="156970"/>
                      <a:pt x="99696" y="163240"/>
                      <a:pt x="123825" y="166687"/>
                    </a:cubicBezTo>
                    <a:cubicBezTo>
                      <a:pt x="131870" y="164005"/>
                      <a:pt x="149477" y="157731"/>
                      <a:pt x="157162" y="157162"/>
                    </a:cubicBezTo>
                    <a:cubicBezTo>
                      <a:pt x="193609" y="154462"/>
                      <a:pt x="230187" y="153987"/>
                      <a:pt x="266700" y="152400"/>
                    </a:cubicBezTo>
                    <a:lnTo>
                      <a:pt x="295275" y="142875"/>
                    </a:lnTo>
                    <a:lnTo>
                      <a:pt x="309562" y="138112"/>
                    </a:lnTo>
                    <a:lnTo>
                      <a:pt x="328612" y="109537"/>
                    </a:lnTo>
                    <a:cubicBezTo>
                      <a:pt x="331787" y="104775"/>
                      <a:pt x="336327" y="100680"/>
                      <a:pt x="338137" y="95250"/>
                    </a:cubicBezTo>
                    <a:cubicBezTo>
                      <a:pt x="339725" y="90487"/>
                      <a:pt x="339350" y="84512"/>
                      <a:pt x="342900" y="80962"/>
                    </a:cubicBezTo>
                    <a:cubicBezTo>
                      <a:pt x="346450" y="77412"/>
                      <a:pt x="352425" y="77787"/>
                      <a:pt x="357187" y="76200"/>
                    </a:cubicBezTo>
                    <a:cubicBezTo>
                      <a:pt x="405619" y="43912"/>
                      <a:pt x="374340" y="57912"/>
                      <a:pt x="457200" y="52387"/>
                    </a:cubicBezTo>
                    <a:cubicBezTo>
                      <a:pt x="468312" y="50800"/>
                      <a:pt x="479530" y="49826"/>
                      <a:pt x="490537" y="47625"/>
                    </a:cubicBezTo>
                    <a:cubicBezTo>
                      <a:pt x="495460" y="46640"/>
                      <a:pt x="500905" y="45998"/>
                      <a:pt x="504825" y="42862"/>
                    </a:cubicBezTo>
                    <a:cubicBezTo>
                      <a:pt x="509294" y="39286"/>
                      <a:pt x="509496" y="31608"/>
                      <a:pt x="514350" y="28575"/>
                    </a:cubicBezTo>
                    <a:cubicBezTo>
                      <a:pt x="522864" y="23254"/>
                      <a:pt x="542925" y="19050"/>
                      <a:pt x="542925" y="19050"/>
                    </a:cubicBezTo>
                    <a:cubicBezTo>
                      <a:pt x="550149" y="14234"/>
                      <a:pt x="561641" y="4762"/>
                      <a:pt x="571500" y="4762"/>
                    </a:cubicBezTo>
                    <a:cubicBezTo>
                      <a:pt x="576520" y="4762"/>
                      <a:pt x="581025" y="7937"/>
                      <a:pt x="585787" y="9525"/>
                    </a:cubicBezTo>
                    <a:cubicBezTo>
                      <a:pt x="593139" y="7687"/>
                      <a:pt x="622598" y="0"/>
                      <a:pt x="628650" y="0"/>
                    </a:cubicBezTo>
                    <a:cubicBezTo>
                      <a:pt x="638306" y="0"/>
                      <a:pt x="647643" y="3564"/>
                      <a:pt x="657225" y="4762"/>
                    </a:cubicBezTo>
                    <a:cubicBezTo>
                      <a:pt x="660375" y="5156"/>
                      <a:pt x="663575" y="4762"/>
                      <a:pt x="666750" y="4762"/>
                    </a:cubicBez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nb-NO" sz="1800"/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2156644" y="4575274"/>
                <a:ext cx="2166937" cy="133350"/>
              </a:xfrm>
              <a:custGeom>
                <a:avLst/>
                <a:gdLst>
                  <a:gd name="connsiteX0" fmla="*/ 9524 w 2166936"/>
                  <a:gd name="connsiteY0" fmla="*/ 120158 h 132859"/>
                  <a:gd name="connsiteX1" fmla="*/ 38099 w 2166936"/>
                  <a:gd name="connsiteY1" fmla="*/ 120158 h 132859"/>
                  <a:gd name="connsiteX2" fmla="*/ 76199 w 2166936"/>
                  <a:gd name="connsiteY2" fmla="*/ 124921 h 132859"/>
                  <a:gd name="connsiteX3" fmla="*/ 128586 w 2166936"/>
                  <a:gd name="connsiteY3" fmla="*/ 115396 h 132859"/>
                  <a:gd name="connsiteX4" fmla="*/ 142874 w 2166936"/>
                  <a:gd name="connsiteY4" fmla="*/ 110633 h 132859"/>
                  <a:gd name="connsiteX5" fmla="*/ 390524 w 2166936"/>
                  <a:gd name="connsiteY5" fmla="*/ 110633 h 132859"/>
                  <a:gd name="connsiteX6" fmla="*/ 404811 w 2166936"/>
                  <a:gd name="connsiteY6" fmla="*/ 105871 h 132859"/>
                  <a:gd name="connsiteX7" fmla="*/ 476249 w 2166936"/>
                  <a:gd name="connsiteY7" fmla="*/ 101108 h 132859"/>
                  <a:gd name="connsiteX8" fmla="*/ 514349 w 2166936"/>
                  <a:gd name="connsiteY8" fmla="*/ 91583 h 132859"/>
                  <a:gd name="connsiteX9" fmla="*/ 528636 w 2166936"/>
                  <a:gd name="connsiteY9" fmla="*/ 86821 h 132859"/>
                  <a:gd name="connsiteX10" fmla="*/ 547686 w 2166936"/>
                  <a:gd name="connsiteY10" fmla="*/ 82058 h 132859"/>
                  <a:gd name="connsiteX11" fmla="*/ 576261 w 2166936"/>
                  <a:gd name="connsiteY11" fmla="*/ 72533 h 132859"/>
                  <a:gd name="connsiteX12" fmla="*/ 738186 w 2166936"/>
                  <a:gd name="connsiteY12" fmla="*/ 82058 h 132859"/>
                  <a:gd name="connsiteX13" fmla="*/ 785811 w 2166936"/>
                  <a:gd name="connsiteY13" fmla="*/ 72533 h 132859"/>
                  <a:gd name="connsiteX14" fmla="*/ 814386 w 2166936"/>
                  <a:gd name="connsiteY14" fmla="*/ 63008 h 132859"/>
                  <a:gd name="connsiteX15" fmla="*/ 828674 w 2166936"/>
                  <a:gd name="connsiteY15" fmla="*/ 58246 h 132859"/>
                  <a:gd name="connsiteX16" fmla="*/ 871536 w 2166936"/>
                  <a:gd name="connsiteY16" fmla="*/ 63008 h 132859"/>
                  <a:gd name="connsiteX17" fmla="*/ 890586 w 2166936"/>
                  <a:gd name="connsiteY17" fmla="*/ 67771 h 132859"/>
                  <a:gd name="connsiteX18" fmla="*/ 952499 w 2166936"/>
                  <a:gd name="connsiteY18" fmla="*/ 58246 h 132859"/>
                  <a:gd name="connsiteX19" fmla="*/ 966786 w 2166936"/>
                  <a:gd name="connsiteY19" fmla="*/ 48721 h 132859"/>
                  <a:gd name="connsiteX20" fmla="*/ 981074 w 2166936"/>
                  <a:gd name="connsiteY20" fmla="*/ 53483 h 132859"/>
                  <a:gd name="connsiteX21" fmla="*/ 995361 w 2166936"/>
                  <a:gd name="connsiteY21" fmla="*/ 48721 h 132859"/>
                  <a:gd name="connsiteX22" fmla="*/ 1066799 w 2166936"/>
                  <a:gd name="connsiteY22" fmla="*/ 53483 h 132859"/>
                  <a:gd name="connsiteX23" fmla="*/ 1276349 w 2166936"/>
                  <a:gd name="connsiteY23" fmla="*/ 53483 h 132859"/>
                  <a:gd name="connsiteX24" fmla="*/ 1300161 w 2166936"/>
                  <a:gd name="connsiteY24" fmla="*/ 58246 h 132859"/>
                  <a:gd name="connsiteX25" fmla="*/ 1328736 w 2166936"/>
                  <a:gd name="connsiteY25" fmla="*/ 48721 h 132859"/>
                  <a:gd name="connsiteX26" fmla="*/ 1357311 w 2166936"/>
                  <a:gd name="connsiteY26" fmla="*/ 53483 h 132859"/>
                  <a:gd name="connsiteX27" fmla="*/ 1385886 w 2166936"/>
                  <a:gd name="connsiteY27" fmla="*/ 53483 h 132859"/>
                  <a:gd name="connsiteX28" fmla="*/ 1490661 w 2166936"/>
                  <a:gd name="connsiteY28" fmla="*/ 43958 h 132859"/>
                  <a:gd name="connsiteX29" fmla="*/ 1543049 w 2166936"/>
                  <a:gd name="connsiteY29" fmla="*/ 34433 h 132859"/>
                  <a:gd name="connsiteX30" fmla="*/ 1585911 w 2166936"/>
                  <a:gd name="connsiteY30" fmla="*/ 29671 h 132859"/>
                  <a:gd name="connsiteX31" fmla="*/ 1633536 w 2166936"/>
                  <a:gd name="connsiteY31" fmla="*/ 29671 h 132859"/>
                  <a:gd name="connsiteX32" fmla="*/ 1747836 w 2166936"/>
                  <a:gd name="connsiteY32" fmla="*/ 24908 h 132859"/>
                  <a:gd name="connsiteX33" fmla="*/ 1771649 w 2166936"/>
                  <a:gd name="connsiteY33" fmla="*/ 29671 h 132859"/>
                  <a:gd name="connsiteX34" fmla="*/ 1785936 w 2166936"/>
                  <a:gd name="connsiteY34" fmla="*/ 24908 h 132859"/>
                  <a:gd name="connsiteX35" fmla="*/ 1833561 w 2166936"/>
                  <a:gd name="connsiteY35" fmla="*/ 29671 h 132859"/>
                  <a:gd name="connsiteX36" fmla="*/ 1890711 w 2166936"/>
                  <a:gd name="connsiteY36" fmla="*/ 20146 h 132859"/>
                  <a:gd name="connsiteX37" fmla="*/ 1971674 w 2166936"/>
                  <a:gd name="connsiteY37" fmla="*/ 10621 h 132859"/>
                  <a:gd name="connsiteX38" fmla="*/ 1985961 w 2166936"/>
                  <a:gd name="connsiteY38" fmla="*/ 15383 h 132859"/>
                  <a:gd name="connsiteX39" fmla="*/ 2062161 w 2166936"/>
                  <a:gd name="connsiteY39" fmla="*/ 5858 h 132859"/>
                  <a:gd name="connsiteX40" fmla="*/ 2166936 w 2166936"/>
                  <a:gd name="connsiteY40" fmla="*/ 1096 h 132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166936" h="132859">
                    <a:moveTo>
                      <a:pt x="9524" y="120158"/>
                    </a:moveTo>
                    <a:cubicBezTo>
                      <a:pt x="47621" y="132859"/>
                      <a:pt x="0" y="120158"/>
                      <a:pt x="38099" y="120158"/>
                    </a:cubicBezTo>
                    <a:cubicBezTo>
                      <a:pt x="50898" y="120158"/>
                      <a:pt x="63499" y="123333"/>
                      <a:pt x="76199" y="124921"/>
                    </a:cubicBezTo>
                    <a:cubicBezTo>
                      <a:pt x="88924" y="122800"/>
                      <a:pt x="115285" y="118721"/>
                      <a:pt x="128586" y="115396"/>
                    </a:cubicBezTo>
                    <a:cubicBezTo>
                      <a:pt x="133456" y="114178"/>
                      <a:pt x="138111" y="112221"/>
                      <a:pt x="142874" y="110633"/>
                    </a:cubicBezTo>
                    <a:cubicBezTo>
                      <a:pt x="237904" y="129641"/>
                      <a:pt x="176683" y="119187"/>
                      <a:pt x="390524" y="110633"/>
                    </a:cubicBezTo>
                    <a:cubicBezTo>
                      <a:pt x="395540" y="110432"/>
                      <a:pt x="399822" y="106425"/>
                      <a:pt x="404811" y="105871"/>
                    </a:cubicBezTo>
                    <a:cubicBezTo>
                      <a:pt x="428531" y="103235"/>
                      <a:pt x="452436" y="102696"/>
                      <a:pt x="476249" y="101108"/>
                    </a:cubicBezTo>
                    <a:cubicBezTo>
                      <a:pt x="488949" y="97933"/>
                      <a:pt x="501930" y="95722"/>
                      <a:pt x="514349" y="91583"/>
                    </a:cubicBezTo>
                    <a:cubicBezTo>
                      <a:pt x="519111" y="89996"/>
                      <a:pt x="523809" y="88200"/>
                      <a:pt x="528636" y="86821"/>
                    </a:cubicBezTo>
                    <a:cubicBezTo>
                      <a:pt x="534930" y="85023"/>
                      <a:pt x="541417" y="83939"/>
                      <a:pt x="547686" y="82058"/>
                    </a:cubicBezTo>
                    <a:cubicBezTo>
                      <a:pt x="557303" y="79173"/>
                      <a:pt x="576261" y="72533"/>
                      <a:pt x="576261" y="72533"/>
                    </a:cubicBezTo>
                    <a:cubicBezTo>
                      <a:pt x="634795" y="92046"/>
                      <a:pt x="609703" y="85192"/>
                      <a:pt x="738186" y="82058"/>
                    </a:cubicBezTo>
                    <a:cubicBezTo>
                      <a:pt x="754371" y="81663"/>
                      <a:pt x="770452" y="77653"/>
                      <a:pt x="785811" y="72533"/>
                    </a:cubicBezTo>
                    <a:lnTo>
                      <a:pt x="814386" y="63008"/>
                    </a:lnTo>
                    <a:lnTo>
                      <a:pt x="828674" y="58246"/>
                    </a:lnTo>
                    <a:cubicBezTo>
                      <a:pt x="862011" y="69358"/>
                      <a:pt x="847724" y="70946"/>
                      <a:pt x="871536" y="63008"/>
                    </a:cubicBezTo>
                    <a:cubicBezTo>
                      <a:pt x="877886" y="64596"/>
                      <a:pt x="884041" y="67771"/>
                      <a:pt x="890586" y="67771"/>
                    </a:cubicBezTo>
                    <a:cubicBezTo>
                      <a:pt x="907879" y="67771"/>
                      <a:pt x="934376" y="61870"/>
                      <a:pt x="952499" y="58246"/>
                    </a:cubicBezTo>
                    <a:cubicBezTo>
                      <a:pt x="957261" y="55071"/>
                      <a:pt x="961140" y="49662"/>
                      <a:pt x="966786" y="48721"/>
                    </a:cubicBezTo>
                    <a:cubicBezTo>
                      <a:pt x="971738" y="47896"/>
                      <a:pt x="976054" y="53483"/>
                      <a:pt x="981074" y="53483"/>
                    </a:cubicBezTo>
                    <a:cubicBezTo>
                      <a:pt x="986094" y="53483"/>
                      <a:pt x="990599" y="50308"/>
                      <a:pt x="995361" y="48721"/>
                    </a:cubicBezTo>
                    <a:cubicBezTo>
                      <a:pt x="1019174" y="50308"/>
                      <a:pt x="1042949" y="52631"/>
                      <a:pt x="1066799" y="53483"/>
                    </a:cubicBezTo>
                    <a:cubicBezTo>
                      <a:pt x="1260936" y="60416"/>
                      <a:pt x="1200770" y="78678"/>
                      <a:pt x="1276349" y="53483"/>
                    </a:cubicBezTo>
                    <a:cubicBezTo>
                      <a:pt x="1284286" y="55071"/>
                      <a:pt x="1292100" y="58979"/>
                      <a:pt x="1300161" y="58246"/>
                    </a:cubicBezTo>
                    <a:cubicBezTo>
                      <a:pt x="1310160" y="57337"/>
                      <a:pt x="1328736" y="48721"/>
                      <a:pt x="1328736" y="48721"/>
                    </a:cubicBezTo>
                    <a:cubicBezTo>
                      <a:pt x="1338261" y="50308"/>
                      <a:pt x="1347655" y="53483"/>
                      <a:pt x="1357311" y="53483"/>
                    </a:cubicBezTo>
                    <a:cubicBezTo>
                      <a:pt x="1395410" y="53483"/>
                      <a:pt x="1347789" y="40785"/>
                      <a:pt x="1385886" y="53483"/>
                    </a:cubicBezTo>
                    <a:cubicBezTo>
                      <a:pt x="1466174" y="42015"/>
                      <a:pt x="1358435" y="56551"/>
                      <a:pt x="1490661" y="43958"/>
                    </a:cubicBezTo>
                    <a:cubicBezTo>
                      <a:pt x="1520051" y="41159"/>
                      <a:pt x="1515778" y="38329"/>
                      <a:pt x="1543049" y="34433"/>
                    </a:cubicBezTo>
                    <a:cubicBezTo>
                      <a:pt x="1557280" y="32400"/>
                      <a:pt x="1571624" y="31258"/>
                      <a:pt x="1585911" y="29671"/>
                    </a:cubicBezTo>
                    <a:cubicBezTo>
                      <a:pt x="1614222" y="39107"/>
                      <a:pt x="1587687" y="32629"/>
                      <a:pt x="1633536" y="29671"/>
                    </a:cubicBezTo>
                    <a:cubicBezTo>
                      <a:pt x="1671590" y="27216"/>
                      <a:pt x="1709736" y="26496"/>
                      <a:pt x="1747836" y="24908"/>
                    </a:cubicBezTo>
                    <a:cubicBezTo>
                      <a:pt x="1755774" y="26496"/>
                      <a:pt x="1763554" y="29671"/>
                      <a:pt x="1771649" y="29671"/>
                    </a:cubicBezTo>
                    <a:cubicBezTo>
                      <a:pt x="1776669" y="29671"/>
                      <a:pt x="1780916" y="24908"/>
                      <a:pt x="1785936" y="24908"/>
                    </a:cubicBezTo>
                    <a:cubicBezTo>
                      <a:pt x="1801890" y="24908"/>
                      <a:pt x="1817686" y="28083"/>
                      <a:pt x="1833561" y="29671"/>
                    </a:cubicBezTo>
                    <a:cubicBezTo>
                      <a:pt x="1871870" y="20093"/>
                      <a:pt x="1832736" y="29065"/>
                      <a:pt x="1890711" y="20146"/>
                    </a:cubicBezTo>
                    <a:cubicBezTo>
                      <a:pt x="1961133" y="9312"/>
                      <a:pt x="1840657" y="21538"/>
                      <a:pt x="1971674" y="10621"/>
                    </a:cubicBezTo>
                    <a:cubicBezTo>
                      <a:pt x="1976436" y="12208"/>
                      <a:pt x="1980941" y="15383"/>
                      <a:pt x="1985961" y="15383"/>
                    </a:cubicBezTo>
                    <a:cubicBezTo>
                      <a:pt x="2068040" y="15383"/>
                      <a:pt x="2011170" y="11524"/>
                      <a:pt x="2062161" y="5858"/>
                    </a:cubicBezTo>
                    <a:cubicBezTo>
                      <a:pt x="2114880" y="0"/>
                      <a:pt x="2119554" y="1096"/>
                      <a:pt x="2166936" y="1096"/>
                    </a:cubicBez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nb-NO" sz="1800"/>
              </a:p>
            </p:txBody>
          </p:sp>
          <p:sp>
            <p:nvSpPr>
              <p:cNvPr id="34" name="Freeform 33"/>
              <p:cNvSpPr/>
              <p:nvPr/>
            </p:nvSpPr>
            <p:spPr>
              <a:xfrm>
                <a:off x="4287069" y="4348262"/>
                <a:ext cx="2427287" cy="228600"/>
              </a:xfrm>
              <a:custGeom>
                <a:avLst/>
                <a:gdLst>
                  <a:gd name="connsiteX0" fmla="*/ 17655 w 2427480"/>
                  <a:gd name="connsiteY0" fmla="*/ 229534 h 229534"/>
                  <a:gd name="connsiteX1" fmla="*/ 155768 w 2427480"/>
                  <a:gd name="connsiteY1" fmla="*/ 229534 h 229534"/>
                  <a:gd name="connsiteX2" fmla="*/ 174818 w 2427480"/>
                  <a:gd name="connsiteY2" fmla="*/ 224771 h 229534"/>
                  <a:gd name="connsiteX3" fmla="*/ 198630 w 2427480"/>
                  <a:gd name="connsiteY3" fmla="*/ 220009 h 229534"/>
                  <a:gd name="connsiteX4" fmla="*/ 212918 w 2427480"/>
                  <a:gd name="connsiteY4" fmla="*/ 210484 h 229534"/>
                  <a:gd name="connsiteX5" fmla="*/ 336743 w 2427480"/>
                  <a:gd name="connsiteY5" fmla="*/ 210484 h 229534"/>
                  <a:gd name="connsiteX6" fmla="*/ 384368 w 2427480"/>
                  <a:gd name="connsiteY6" fmla="*/ 200959 h 229534"/>
                  <a:gd name="connsiteX7" fmla="*/ 398655 w 2427480"/>
                  <a:gd name="connsiteY7" fmla="*/ 196196 h 229534"/>
                  <a:gd name="connsiteX8" fmla="*/ 489143 w 2427480"/>
                  <a:gd name="connsiteY8" fmla="*/ 191434 h 229534"/>
                  <a:gd name="connsiteX9" fmla="*/ 541530 w 2427480"/>
                  <a:gd name="connsiteY9" fmla="*/ 186671 h 229534"/>
                  <a:gd name="connsiteX10" fmla="*/ 651068 w 2427480"/>
                  <a:gd name="connsiteY10" fmla="*/ 177146 h 229534"/>
                  <a:gd name="connsiteX11" fmla="*/ 665355 w 2427480"/>
                  <a:gd name="connsiteY11" fmla="*/ 167621 h 229534"/>
                  <a:gd name="connsiteX12" fmla="*/ 712980 w 2427480"/>
                  <a:gd name="connsiteY12" fmla="*/ 162859 h 229534"/>
                  <a:gd name="connsiteX13" fmla="*/ 746318 w 2427480"/>
                  <a:gd name="connsiteY13" fmla="*/ 158096 h 229534"/>
                  <a:gd name="connsiteX14" fmla="*/ 812993 w 2427480"/>
                  <a:gd name="connsiteY14" fmla="*/ 153334 h 229534"/>
                  <a:gd name="connsiteX15" fmla="*/ 860618 w 2427480"/>
                  <a:gd name="connsiteY15" fmla="*/ 148571 h 229534"/>
                  <a:gd name="connsiteX16" fmla="*/ 941580 w 2427480"/>
                  <a:gd name="connsiteY16" fmla="*/ 139046 h 229534"/>
                  <a:gd name="connsiteX17" fmla="*/ 970155 w 2427480"/>
                  <a:gd name="connsiteY17" fmla="*/ 134284 h 229534"/>
                  <a:gd name="connsiteX18" fmla="*/ 1022543 w 2427480"/>
                  <a:gd name="connsiteY18" fmla="*/ 129521 h 229534"/>
                  <a:gd name="connsiteX19" fmla="*/ 1051118 w 2427480"/>
                  <a:gd name="connsiteY19" fmla="*/ 129521 h 229534"/>
                  <a:gd name="connsiteX20" fmla="*/ 1113030 w 2427480"/>
                  <a:gd name="connsiteY20" fmla="*/ 124759 h 229534"/>
                  <a:gd name="connsiteX21" fmla="*/ 1174943 w 2427480"/>
                  <a:gd name="connsiteY21" fmla="*/ 115234 h 229534"/>
                  <a:gd name="connsiteX22" fmla="*/ 1203518 w 2427480"/>
                  <a:gd name="connsiteY22" fmla="*/ 110471 h 229534"/>
                  <a:gd name="connsiteX23" fmla="*/ 1222568 w 2427480"/>
                  <a:gd name="connsiteY23" fmla="*/ 105709 h 229534"/>
                  <a:gd name="connsiteX24" fmla="*/ 1265430 w 2427480"/>
                  <a:gd name="connsiteY24" fmla="*/ 100946 h 229534"/>
                  <a:gd name="connsiteX25" fmla="*/ 1332105 w 2427480"/>
                  <a:gd name="connsiteY25" fmla="*/ 105709 h 229534"/>
                  <a:gd name="connsiteX26" fmla="*/ 1355918 w 2427480"/>
                  <a:gd name="connsiteY26" fmla="*/ 100946 h 229534"/>
                  <a:gd name="connsiteX27" fmla="*/ 1403543 w 2427480"/>
                  <a:gd name="connsiteY27" fmla="*/ 96184 h 229534"/>
                  <a:gd name="connsiteX28" fmla="*/ 1451168 w 2427480"/>
                  <a:gd name="connsiteY28" fmla="*/ 96184 h 229534"/>
                  <a:gd name="connsiteX29" fmla="*/ 1527368 w 2427480"/>
                  <a:gd name="connsiteY29" fmla="*/ 91421 h 229534"/>
                  <a:gd name="connsiteX30" fmla="*/ 1570230 w 2427480"/>
                  <a:gd name="connsiteY30" fmla="*/ 81896 h 229534"/>
                  <a:gd name="connsiteX31" fmla="*/ 1584518 w 2427480"/>
                  <a:gd name="connsiteY31" fmla="*/ 77134 h 229534"/>
                  <a:gd name="connsiteX32" fmla="*/ 1636905 w 2427480"/>
                  <a:gd name="connsiteY32" fmla="*/ 72371 h 229534"/>
                  <a:gd name="connsiteX33" fmla="*/ 1655955 w 2427480"/>
                  <a:gd name="connsiteY33" fmla="*/ 67609 h 229534"/>
                  <a:gd name="connsiteX34" fmla="*/ 1670243 w 2427480"/>
                  <a:gd name="connsiteY34" fmla="*/ 62846 h 229534"/>
                  <a:gd name="connsiteX35" fmla="*/ 1713105 w 2427480"/>
                  <a:gd name="connsiteY35" fmla="*/ 58084 h 229534"/>
                  <a:gd name="connsiteX36" fmla="*/ 1841693 w 2427480"/>
                  <a:gd name="connsiteY36" fmla="*/ 58084 h 229534"/>
                  <a:gd name="connsiteX37" fmla="*/ 1898843 w 2427480"/>
                  <a:gd name="connsiteY37" fmla="*/ 48559 h 229534"/>
                  <a:gd name="connsiteX38" fmla="*/ 1932180 w 2427480"/>
                  <a:gd name="connsiteY38" fmla="*/ 53321 h 229534"/>
                  <a:gd name="connsiteX39" fmla="*/ 1951230 w 2427480"/>
                  <a:gd name="connsiteY39" fmla="*/ 58084 h 229534"/>
                  <a:gd name="connsiteX40" fmla="*/ 1979805 w 2427480"/>
                  <a:gd name="connsiteY40" fmla="*/ 53321 h 229534"/>
                  <a:gd name="connsiteX41" fmla="*/ 2017905 w 2427480"/>
                  <a:gd name="connsiteY41" fmla="*/ 48559 h 229534"/>
                  <a:gd name="connsiteX42" fmla="*/ 2079818 w 2427480"/>
                  <a:gd name="connsiteY42" fmla="*/ 39034 h 229534"/>
                  <a:gd name="connsiteX43" fmla="*/ 2094105 w 2427480"/>
                  <a:gd name="connsiteY43" fmla="*/ 34271 h 229534"/>
                  <a:gd name="connsiteX44" fmla="*/ 2127443 w 2427480"/>
                  <a:gd name="connsiteY44" fmla="*/ 24746 h 229534"/>
                  <a:gd name="connsiteX45" fmla="*/ 2156018 w 2427480"/>
                  <a:gd name="connsiteY45" fmla="*/ 10459 h 229534"/>
                  <a:gd name="connsiteX46" fmla="*/ 2275080 w 2427480"/>
                  <a:gd name="connsiteY46" fmla="*/ 19984 h 229534"/>
                  <a:gd name="connsiteX47" fmla="*/ 2289368 w 2427480"/>
                  <a:gd name="connsiteY47" fmla="*/ 15221 h 229534"/>
                  <a:gd name="connsiteX48" fmla="*/ 2303655 w 2427480"/>
                  <a:gd name="connsiteY48" fmla="*/ 19984 h 229534"/>
                  <a:gd name="connsiteX49" fmla="*/ 2332230 w 2427480"/>
                  <a:gd name="connsiteY49" fmla="*/ 10459 h 229534"/>
                  <a:gd name="connsiteX50" fmla="*/ 2360805 w 2427480"/>
                  <a:gd name="connsiteY50" fmla="*/ 10459 h 229534"/>
                  <a:gd name="connsiteX51" fmla="*/ 2389380 w 2427480"/>
                  <a:gd name="connsiteY51" fmla="*/ 5696 h 229534"/>
                  <a:gd name="connsiteX52" fmla="*/ 2427480 w 2427480"/>
                  <a:gd name="connsiteY52" fmla="*/ 934 h 229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2427480" h="229534">
                    <a:moveTo>
                      <a:pt x="17655" y="229534"/>
                    </a:moveTo>
                    <a:cubicBezTo>
                      <a:pt x="105351" y="218571"/>
                      <a:pt x="0" y="229534"/>
                      <a:pt x="155768" y="229534"/>
                    </a:cubicBezTo>
                    <a:cubicBezTo>
                      <a:pt x="162313" y="229534"/>
                      <a:pt x="168428" y="226191"/>
                      <a:pt x="174818" y="224771"/>
                    </a:cubicBezTo>
                    <a:cubicBezTo>
                      <a:pt x="182720" y="223015"/>
                      <a:pt x="190693" y="221596"/>
                      <a:pt x="198630" y="220009"/>
                    </a:cubicBezTo>
                    <a:cubicBezTo>
                      <a:pt x="203393" y="216834"/>
                      <a:pt x="207365" y="211872"/>
                      <a:pt x="212918" y="210484"/>
                    </a:cubicBezTo>
                    <a:cubicBezTo>
                      <a:pt x="251291" y="200890"/>
                      <a:pt x="300402" y="208346"/>
                      <a:pt x="336743" y="210484"/>
                    </a:cubicBezTo>
                    <a:cubicBezTo>
                      <a:pt x="352618" y="207309"/>
                      <a:pt x="369010" y="206079"/>
                      <a:pt x="384368" y="200959"/>
                    </a:cubicBezTo>
                    <a:cubicBezTo>
                      <a:pt x="389130" y="199371"/>
                      <a:pt x="393656" y="196650"/>
                      <a:pt x="398655" y="196196"/>
                    </a:cubicBezTo>
                    <a:cubicBezTo>
                      <a:pt x="428735" y="193461"/>
                      <a:pt x="459005" y="193443"/>
                      <a:pt x="489143" y="191434"/>
                    </a:cubicBezTo>
                    <a:cubicBezTo>
                      <a:pt x="506639" y="190268"/>
                      <a:pt x="524068" y="188259"/>
                      <a:pt x="541530" y="186671"/>
                    </a:cubicBezTo>
                    <a:cubicBezTo>
                      <a:pt x="605379" y="170710"/>
                      <a:pt x="482533" y="200129"/>
                      <a:pt x="651068" y="177146"/>
                    </a:cubicBezTo>
                    <a:cubicBezTo>
                      <a:pt x="656739" y="176373"/>
                      <a:pt x="659778" y="168908"/>
                      <a:pt x="665355" y="167621"/>
                    </a:cubicBezTo>
                    <a:cubicBezTo>
                      <a:pt x="680901" y="164034"/>
                      <a:pt x="697135" y="164723"/>
                      <a:pt x="712980" y="162859"/>
                    </a:cubicBezTo>
                    <a:cubicBezTo>
                      <a:pt x="724129" y="161547"/>
                      <a:pt x="735143" y="159160"/>
                      <a:pt x="746318" y="158096"/>
                    </a:cubicBezTo>
                    <a:cubicBezTo>
                      <a:pt x="768499" y="155984"/>
                      <a:pt x="790788" y="155184"/>
                      <a:pt x="812993" y="153334"/>
                    </a:cubicBezTo>
                    <a:cubicBezTo>
                      <a:pt x="828892" y="152009"/>
                      <a:pt x="844743" y="150159"/>
                      <a:pt x="860618" y="148571"/>
                    </a:cubicBezTo>
                    <a:cubicBezTo>
                      <a:pt x="903986" y="137730"/>
                      <a:pt x="859743" y="147660"/>
                      <a:pt x="941580" y="139046"/>
                    </a:cubicBezTo>
                    <a:cubicBezTo>
                      <a:pt x="951183" y="138035"/>
                      <a:pt x="960565" y="135412"/>
                      <a:pt x="970155" y="134284"/>
                    </a:cubicBezTo>
                    <a:cubicBezTo>
                      <a:pt x="987570" y="132235"/>
                      <a:pt x="1005080" y="131109"/>
                      <a:pt x="1022543" y="129521"/>
                    </a:cubicBezTo>
                    <a:cubicBezTo>
                      <a:pt x="1060640" y="116823"/>
                      <a:pt x="1013019" y="129521"/>
                      <a:pt x="1051118" y="129521"/>
                    </a:cubicBezTo>
                    <a:cubicBezTo>
                      <a:pt x="1071816" y="129521"/>
                      <a:pt x="1092393" y="126346"/>
                      <a:pt x="1113030" y="124759"/>
                    </a:cubicBezTo>
                    <a:cubicBezTo>
                      <a:pt x="1150309" y="115438"/>
                      <a:pt x="1116168" y="123071"/>
                      <a:pt x="1174943" y="115234"/>
                    </a:cubicBezTo>
                    <a:cubicBezTo>
                      <a:pt x="1184515" y="113958"/>
                      <a:pt x="1194049" y="112365"/>
                      <a:pt x="1203518" y="110471"/>
                    </a:cubicBezTo>
                    <a:cubicBezTo>
                      <a:pt x="1209936" y="109187"/>
                      <a:pt x="1216099" y="106704"/>
                      <a:pt x="1222568" y="105709"/>
                    </a:cubicBezTo>
                    <a:cubicBezTo>
                      <a:pt x="1236776" y="103523"/>
                      <a:pt x="1251143" y="102534"/>
                      <a:pt x="1265430" y="100946"/>
                    </a:cubicBezTo>
                    <a:cubicBezTo>
                      <a:pt x="1287655" y="102534"/>
                      <a:pt x="1309823" y="105709"/>
                      <a:pt x="1332105" y="105709"/>
                    </a:cubicBezTo>
                    <a:cubicBezTo>
                      <a:pt x="1340200" y="105709"/>
                      <a:pt x="1347894" y="102016"/>
                      <a:pt x="1355918" y="100946"/>
                    </a:cubicBezTo>
                    <a:cubicBezTo>
                      <a:pt x="1371732" y="98837"/>
                      <a:pt x="1387668" y="97771"/>
                      <a:pt x="1403543" y="96184"/>
                    </a:cubicBezTo>
                    <a:cubicBezTo>
                      <a:pt x="1437237" y="104607"/>
                      <a:pt x="1408353" y="100076"/>
                      <a:pt x="1451168" y="96184"/>
                    </a:cubicBezTo>
                    <a:cubicBezTo>
                      <a:pt x="1476513" y="93880"/>
                      <a:pt x="1501968" y="93009"/>
                      <a:pt x="1527368" y="91421"/>
                    </a:cubicBezTo>
                    <a:cubicBezTo>
                      <a:pt x="1543750" y="88145"/>
                      <a:pt x="1554526" y="86383"/>
                      <a:pt x="1570230" y="81896"/>
                    </a:cubicBezTo>
                    <a:cubicBezTo>
                      <a:pt x="1575057" y="80517"/>
                      <a:pt x="1579548" y="77844"/>
                      <a:pt x="1584518" y="77134"/>
                    </a:cubicBezTo>
                    <a:cubicBezTo>
                      <a:pt x="1601876" y="74654"/>
                      <a:pt x="1619443" y="73959"/>
                      <a:pt x="1636905" y="72371"/>
                    </a:cubicBezTo>
                    <a:cubicBezTo>
                      <a:pt x="1643255" y="70784"/>
                      <a:pt x="1649661" y="69407"/>
                      <a:pt x="1655955" y="67609"/>
                    </a:cubicBezTo>
                    <a:cubicBezTo>
                      <a:pt x="1660782" y="66230"/>
                      <a:pt x="1665291" y="63671"/>
                      <a:pt x="1670243" y="62846"/>
                    </a:cubicBezTo>
                    <a:cubicBezTo>
                      <a:pt x="1684423" y="60483"/>
                      <a:pt x="1698818" y="59671"/>
                      <a:pt x="1713105" y="58084"/>
                    </a:cubicBezTo>
                    <a:cubicBezTo>
                      <a:pt x="1771726" y="67853"/>
                      <a:pt x="1741972" y="64961"/>
                      <a:pt x="1841693" y="58084"/>
                    </a:cubicBezTo>
                    <a:cubicBezTo>
                      <a:pt x="1872479" y="55961"/>
                      <a:pt x="1874438" y="54660"/>
                      <a:pt x="1898843" y="48559"/>
                    </a:cubicBezTo>
                    <a:cubicBezTo>
                      <a:pt x="1909955" y="50146"/>
                      <a:pt x="1921136" y="51313"/>
                      <a:pt x="1932180" y="53321"/>
                    </a:cubicBezTo>
                    <a:cubicBezTo>
                      <a:pt x="1938620" y="54492"/>
                      <a:pt x="1944685" y="58084"/>
                      <a:pt x="1951230" y="58084"/>
                    </a:cubicBezTo>
                    <a:cubicBezTo>
                      <a:pt x="1960886" y="58084"/>
                      <a:pt x="1970246" y="54687"/>
                      <a:pt x="1979805" y="53321"/>
                    </a:cubicBezTo>
                    <a:cubicBezTo>
                      <a:pt x="1992475" y="51511"/>
                      <a:pt x="2005205" y="50146"/>
                      <a:pt x="2017905" y="48559"/>
                    </a:cubicBezTo>
                    <a:cubicBezTo>
                      <a:pt x="2065886" y="36563"/>
                      <a:pt x="1997540" y="52747"/>
                      <a:pt x="2079818" y="39034"/>
                    </a:cubicBezTo>
                    <a:cubicBezTo>
                      <a:pt x="2084770" y="38209"/>
                      <a:pt x="2089278" y="35650"/>
                      <a:pt x="2094105" y="34271"/>
                    </a:cubicBezTo>
                    <a:cubicBezTo>
                      <a:pt x="2101232" y="32235"/>
                      <a:pt x="2119826" y="28555"/>
                      <a:pt x="2127443" y="24746"/>
                    </a:cubicBezTo>
                    <a:cubicBezTo>
                      <a:pt x="2164365" y="6285"/>
                      <a:pt x="2120111" y="22426"/>
                      <a:pt x="2156018" y="10459"/>
                    </a:cubicBezTo>
                    <a:cubicBezTo>
                      <a:pt x="2203466" y="22320"/>
                      <a:pt x="2188830" y="19984"/>
                      <a:pt x="2275080" y="19984"/>
                    </a:cubicBezTo>
                    <a:cubicBezTo>
                      <a:pt x="2280100" y="19984"/>
                      <a:pt x="2284605" y="16809"/>
                      <a:pt x="2289368" y="15221"/>
                    </a:cubicBezTo>
                    <a:cubicBezTo>
                      <a:pt x="2294130" y="16809"/>
                      <a:pt x="2298666" y="20538"/>
                      <a:pt x="2303655" y="19984"/>
                    </a:cubicBezTo>
                    <a:cubicBezTo>
                      <a:pt x="2313634" y="18875"/>
                      <a:pt x="2332230" y="10459"/>
                      <a:pt x="2332230" y="10459"/>
                    </a:cubicBezTo>
                    <a:cubicBezTo>
                      <a:pt x="2355090" y="18078"/>
                      <a:pt x="2337946" y="15539"/>
                      <a:pt x="2360805" y="10459"/>
                    </a:cubicBezTo>
                    <a:cubicBezTo>
                      <a:pt x="2370231" y="8364"/>
                      <a:pt x="2379879" y="7423"/>
                      <a:pt x="2389380" y="5696"/>
                    </a:cubicBezTo>
                    <a:cubicBezTo>
                      <a:pt x="2420708" y="0"/>
                      <a:pt x="2403425" y="934"/>
                      <a:pt x="2427480" y="934"/>
                    </a:cubicBez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nb-NO" sz="1800"/>
              </a:p>
            </p:txBody>
          </p:sp>
          <p:sp>
            <p:nvSpPr>
              <p:cNvPr id="37" name="Freeform 36"/>
              <p:cNvSpPr/>
              <p:nvPr/>
            </p:nvSpPr>
            <p:spPr>
              <a:xfrm>
                <a:off x="6704831" y="4057749"/>
                <a:ext cx="842963" cy="287338"/>
              </a:xfrm>
              <a:custGeom>
                <a:avLst/>
                <a:gdLst>
                  <a:gd name="connsiteX0" fmla="*/ 0 w 842963"/>
                  <a:gd name="connsiteY0" fmla="*/ 280988 h 286662"/>
                  <a:gd name="connsiteX1" fmla="*/ 38100 w 842963"/>
                  <a:gd name="connsiteY1" fmla="*/ 285750 h 286662"/>
                  <a:gd name="connsiteX2" fmla="*/ 66675 w 842963"/>
                  <a:gd name="connsiteY2" fmla="*/ 276225 h 286662"/>
                  <a:gd name="connsiteX3" fmla="*/ 80963 w 842963"/>
                  <a:gd name="connsiteY3" fmla="*/ 271463 h 286662"/>
                  <a:gd name="connsiteX4" fmla="*/ 80963 w 842963"/>
                  <a:gd name="connsiteY4" fmla="*/ 271463 h 286662"/>
                  <a:gd name="connsiteX5" fmla="*/ 128588 w 842963"/>
                  <a:gd name="connsiteY5" fmla="*/ 266700 h 286662"/>
                  <a:gd name="connsiteX6" fmla="*/ 147638 w 842963"/>
                  <a:gd name="connsiteY6" fmla="*/ 271463 h 286662"/>
                  <a:gd name="connsiteX7" fmla="*/ 176213 w 842963"/>
                  <a:gd name="connsiteY7" fmla="*/ 261938 h 286662"/>
                  <a:gd name="connsiteX8" fmla="*/ 190500 w 842963"/>
                  <a:gd name="connsiteY8" fmla="*/ 252413 h 286662"/>
                  <a:gd name="connsiteX9" fmla="*/ 271463 w 842963"/>
                  <a:gd name="connsiteY9" fmla="*/ 242888 h 286662"/>
                  <a:gd name="connsiteX10" fmla="*/ 290513 w 842963"/>
                  <a:gd name="connsiteY10" fmla="*/ 238125 h 286662"/>
                  <a:gd name="connsiteX11" fmla="*/ 304800 w 842963"/>
                  <a:gd name="connsiteY11" fmla="*/ 233363 h 286662"/>
                  <a:gd name="connsiteX12" fmla="*/ 352425 w 842963"/>
                  <a:gd name="connsiteY12" fmla="*/ 228600 h 286662"/>
                  <a:gd name="connsiteX13" fmla="*/ 361950 w 842963"/>
                  <a:gd name="connsiteY13" fmla="*/ 214313 h 286662"/>
                  <a:gd name="connsiteX14" fmla="*/ 366713 w 842963"/>
                  <a:gd name="connsiteY14" fmla="*/ 200025 h 286662"/>
                  <a:gd name="connsiteX15" fmla="*/ 395288 w 842963"/>
                  <a:gd name="connsiteY15" fmla="*/ 190500 h 286662"/>
                  <a:gd name="connsiteX16" fmla="*/ 409575 w 842963"/>
                  <a:gd name="connsiteY16" fmla="*/ 180975 h 286662"/>
                  <a:gd name="connsiteX17" fmla="*/ 433388 w 842963"/>
                  <a:gd name="connsiteY17" fmla="*/ 161925 h 286662"/>
                  <a:gd name="connsiteX18" fmla="*/ 461963 w 842963"/>
                  <a:gd name="connsiteY18" fmla="*/ 142875 h 286662"/>
                  <a:gd name="connsiteX19" fmla="*/ 509588 w 842963"/>
                  <a:gd name="connsiteY19" fmla="*/ 128588 h 286662"/>
                  <a:gd name="connsiteX20" fmla="*/ 552450 w 842963"/>
                  <a:gd name="connsiteY20" fmla="*/ 104775 h 286662"/>
                  <a:gd name="connsiteX21" fmla="*/ 566738 w 842963"/>
                  <a:gd name="connsiteY21" fmla="*/ 100013 h 286662"/>
                  <a:gd name="connsiteX22" fmla="*/ 581025 w 842963"/>
                  <a:gd name="connsiteY22" fmla="*/ 95250 h 286662"/>
                  <a:gd name="connsiteX23" fmla="*/ 600075 w 842963"/>
                  <a:gd name="connsiteY23" fmla="*/ 100013 h 286662"/>
                  <a:gd name="connsiteX24" fmla="*/ 647700 w 842963"/>
                  <a:gd name="connsiteY24" fmla="*/ 85725 h 286662"/>
                  <a:gd name="connsiteX25" fmla="*/ 676275 w 842963"/>
                  <a:gd name="connsiteY25" fmla="*/ 80963 h 286662"/>
                  <a:gd name="connsiteX26" fmla="*/ 690563 w 842963"/>
                  <a:gd name="connsiteY26" fmla="*/ 76200 h 286662"/>
                  <a:gd name="connsiteX27" fmla="*/ 700088 w 842963"/>
                  <a:gd name="connsiteY27" fmla="*/ 61913 h 286662"/>
                  <a:gd name="connsiteX28" fmla="*/ 714375 w 842963"/>
                  <a:gd name="connsiteY28" fmla="*/ 52388 h 286662"/>
                  <a:gd name="connsiteX29" fmla="*/ 723900 w 842963"/>
                  <a:gd name="connsiteY29" fmla="*/ 38100 h 286662"/>
                  <a:gd name="connsiteX30" fmla="*/ 762000 w 842963"/>
                  <a:gd name="connsiteY30" fmla="*/ 28575 h 286662"/>
                  <a:gd name="connsiteX31" fmla="*/ 776288 w 842963"/>
                  <a:gd name="connsiteY31" fmla="*/ 23813 h 286662"/>
                  <a:gd name="connsiteX32" fmla="*/ 819150 w 842963"/>
                  <a:gd name="connsiteY32" fmla="*/ 19050 h 286662"/>
                  <a:gd name="connsiteX33" fmla="*/ 833438 w 842963"/>
                  <a:gd name="connsiteY33" fmla="*/ 14288 h 286662"/>
                  <a:gd name="connsiteX34" fmla="*/ 842963 w 842963"/>
                  <a:gd name="connsiteY34" fmla="*/ 0 h 286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842963" h="286662">
                    <a:moveTo>
                      <a:pt x="0" y="280988"/>
                    </a:moveTo>
                    <a:cubicBezTo>
                      <a:pt x="12700" y="282575"/>
                      <a:pt x="25334" y="286662"/>
                      <a:pt x="38100" y="285750"/>
                    </a:cubicBezTo>
                    <a:cubicBezTo>
                      <a:pt x="48115" y="285035"/>
                      <a:pt x="57150" y="279400"/>
                      <a:pt x="66675" y="276225"/>
                    </a:cubicBezTo>
                    <a:lnTo>
                      <a:pt x="80963" y="271463"/>
                    </a:lnTo>
                    <a:lnTo>
                      <a:pt x="80963" y="271463"/>
                    </a:lnTo>
                    <a:lnTo>
                      <a:pt x="128588" y="266700"/>
                    </a:lnTo>
                    <a:cubicBezTo>
                      <a:pt x="134938" y="268288"/>
                      <a:pt x="141125" y="272114"/>
                      <a:pt x="147638" y="271463"/>
                    </a:cubicBezTo>
                    <a:cubicBezTo>
                      <a:pt x="157628" y="270464"/>
                      <a:pt x="176213" y="261938"/>
                      <a:pt x="176213" y="261938"/>
                    </a:cubicBezTo>
                    <a:cubicBezTo>
                      <a:pt x="180975" y="258763"/>
                      <a:pt x="185141" y="254423"/>
                      <a:pt x="190500" y="252413"/>
                    </a:cubicBezTo>
                    <a:cubicBezTo>
                      <a:pt x="207526" y="246028"/>
                      <a:pt x="266540" y="243298"/>
                      <a:pt x="271463" y="242888"/>
                    </a:cubicBezTo>
                    <a:cubicBezTo>
                      <a:pt x="277813" y="241300"/>
                      <a:pt x="284219" y="239923"/>
                      <a:pt x="290513" y="238125"/>
                    </a:cubicBezTo>
                    <a:cubicBezTo>
                      <a:pt x="295340" y="236746"/>
                      <a:pt x="299838" y="234126"/>
                      <a:pt x="304800" y="233363"/>
                    </a:cubicBezTo>
                    <a:cubicBezTo>
                      <a:pt x="320569" y="230937"/>
                      <a:pt x="336550" y="230188"/>
                      <a:pt x="352425" y="228600"/>
                    </a:cubicBezTo>
                    <a:cubicBezTo>
                      <a:pt x="355600" y="223838"/>
                      <a:pt x="359390" y="219432"/>
                      <a:pt x="361950" y="214313"/>
                    </a:cubicBezTo>
                    <a:cubicBezTo>
                      <a:pt x="364195" y="209823"/>
                      <a:pt x="362628" y="202943"/>
                      <a:pt x="366713" y="200025"/>
                    </a:cubicBezTo>
                    <a:cubicBezTo>
                      <a:pt x="374883" y="194189"/>
                      <a:pt x="386934" y="196069"/>
                      <a:pt x="395288" y="190500"/>
                    </a:cubicBezTo>
                    <a:lnTo>
                      <a:pt x="409575" y="180975"/>
                    </a:lnTo>
                    <a:cubicBezTo>
                      <a:pt x="427174" y="154577"/>
                      <a:pt x="409031" y="175457"/>
                      <a:pt x="433388" y="161925"/>
                    </a:cubicBezTo>
                    <a:cubicBezTo>
                      <a:pt x="443395" y="156366"/>
                      <a:pt x="451103" y="146495"/>
                      <a:pt x="461963" y="142875"/>
                    </a:cubicBezTo>
                    <a:cubicBezTo>
                      <a:pt x="496748" y="131280"/>
                      <a:pt x="480797" y="135785"/>
                      <a:pt x="509588" y="128588"/>
                    </a:cubicBezTo>
                    <a:cubicBezTo>
                      <a:pt x="530974" y="107201"/>
                      <a:pt x="517486" y="116429"/>
                      <a:pt x="552450" y="104775"/>
                    </a:cubicBezTo>
                    <a:lnTo>
                      <a:pt x="566738" y="100013"/>
                    </a:lnTo>
                    <a:lnTo>
                      <a:pt x="581025" y="95250"/>
                    </a:lnTo>
                    <a:cubicBezTo>
                      <a:pt x="587375" y="96838"/>
                      <a:pt x="593530" y="100013"/>
                      <a:pt x="600075" y="100013"/>
                    </a:cubicBezTo>
                    <a:cubicBezTo>
                      <a:pt x="608352" y="100013"/>
                      <a:pt x="644381" y="86278"/>
                      <a:pt x="647700" y="85725"/>
                    </a:cubicBezTo>
                    <a:lnTo>
                      <a:pt x="676275" y="80963"/>
                    </a:lnTo>
                    <a:cubicBezTo>
                      <a:pt x="681038" y="79375"/>
                      <a:pt x="686643" y="79336"/>
                      <a:pt x="690563" y="76200"/>
                    </a:cubicBezTo>
                    <a:cubicBezTo>
                      <a:pt x="695032" y="72624"/>
                      <a:pt x="696041" y="65960"/>
                      <a:pt x="700088" y="61913"/>
                    </a:cubicBezTo>
                    <a:cubicBezTo>
                      <a:pt x="704135" y="57866"/>
                      <a:pt x="709613" y="55563"/>
                      <a:pt x="714375" y="52388"/>
                    </a:cubicBezTo>
                    <a:cubicBezTo>
                      <a:pt x="717550" y="47625"/>
                      <a:pt x="718780" y="40660"/>
                      <a:pt x="723900" y="38100"/>
                    </a:cubicBezTo>
                    <a:cubicBezTo>
                      <a:pt x="735609" y="32245"/>
                      <a:pt x="749581" y="32714"/>
                      <a:pt x="762000" y="28575"/>
                    </a:cubicBezTo>
                    <a:lnTo>
                      <a:pt x="776288" y="23813"/>
                    </a:lnTo>
                    <a:cubicBezTo>
                      <a:pt x="800100" y="31750"/>
                      <a:pt x="785812" y="30162"/>
                      <a:pt x="819150" y="19050"/>
                    </a:cubicBezTo>
                    <a:lnTo>
                      <a:pt x="833438" y="14288"/>
                    </a:lnTo>
                    <a:lnTo>
                      <a:pt x="842963" y="0"/>
                    </a:ln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nb-NO" sz="1800"/>
              </a:p>
            </p:txBody>
          </p:sp>
          <p:sp>
            <p:nvSpPr>
              <p:cNvPr id="39" name="Freeform 38"/>
              <p:cNvSpPr/>
              <p:nvPr/>
            </p:nvSpPr>
            <p:spPr>
              <a:xfrm>
                <a:off x="7543031" y="3679924"/>
                <a:ext cx="449263" cy="373063"/>
              </a:xfrm>
              <a:custGeom>
                <a:avLst/>
                <a:gdLst>
                  <a:gd name="connsiteX0" fmla="*/ 0 w 448996"/>
                  <a:gd name="connsiteY0" fmla="*/ 372796 h 372796"/>
                  <a:gd name="connsiteX1" fmla="*/ 14288 w 448996"/>
                  <a:gd name="connsiteY1" fmla="*/ 363271 h 372796"/>
                  <a:gd name="connsiteX2" fmla="*/ 61913 w 448996"/>
                  <a:gd name="connsiteY2" fmla="*/ 348983 h 372796"/>
                  <a:gd name="connsiteX3" fmla="*/ 76200 w 448996"/>
                  <a:gd name="connsiteY3" fmla="*/ 339458 h 372796"/>
                  <a:gd name="connsiteX4" fmla="*/ 95250 w 448996"/>
                  <a:gd name="connsiteY4" fmla="*/ 315646 h 372796"/>
                  <a:gd name="connsiteX5" fmla="*/ 100013 w 448996"/>
                  <a:gd name="connsiteY5" fmla="*/ 301358 h 372796"/>
                  <a:gd name="connsiteX6" fmla="*/ 114300 w 448996"/>
                  <a:gd name="connsiteY6" fmla="*/ 291833 h 372796"/>
                  <a:gd name="connsiteX7" fmla="*/ 128588 w 448996"/>
                  <a:gd name="connsiteY7" fmla="*/ 277546 h 372796"/>
                  <a:gd name="connsiteX8" fmla="*/ 157163 w 448996"/>
                  <a:gd name="connsiteY8" fmla="*/ 258496 h 372796"/>
                  <a:gd name="connsiteX9" fmla="*/ 176213 w 448996"/>
                  <a:gd name="connsiteY9" fmla="*/ 229921 h 372796"/>
                  <a:gd name="connsiteX10" fmla="*/ 180975 w 448996"/>
                  <a:gd name="connsiteY10" fmla="*/ 206108 h 372796"/>
                  <a:gd name="connsiteX11" fmla="*/ 209550 w 448996"/>
                  <a:gd name="connsiteY11" fmla="*/ 191821 h 372796"/>
                  <a:gd name="connsiteX12" fmla="*/ 252413 w 448996"/>
                  <a:gd name="connsiteY12" fmla="*/ 172771 h 372796"/>
                  <a:gd name="connsiteX13" fmla="*/ 271463 w 448996"/>
                  <a:gd name="connsiteY13" fmla="*/ 163246 h 372796"/>
                  <a:gd name="connsiteX14" fmla="*/ 304800 w 448996"/>
                  <a:gd name="connsiteY14" fmla="*/ 158483 h 372796"/>
                  <a:gd name="connsiteX15" fmla="*/ 319088 w 448996"/>
                  <a:gd name="connsiteY15" fmla="*/ 153721 h 372796"/>
                  <a:gd name="connsiteX16" fmla="*/ 328613 w 448996"/>
                  <a:gd name="connsiteY16" fmla="*/ 139433 h 372796"/>
                  <a:gd name="connsiteX17" fmla="*/ 342900 w 448996"/>
                  <a:gd name="connsiteY17" fmla="*/ 129908 h 372796"/>
                  <a:gd name="connsiteX18" fmla="*/ 371475 w 448996"/>
                  <a:gd name="connsiteY18" fmla="*/ 91808 h 372796"/>
                  <a:gd name="connsiteX19" fmla="*/ 381000 w 448996"/>
                  <a:gd name="connsiteY19" fmla="*/ 77521 h 372796"/>
                  <a:gd name="connsiteX20" fmla="*/ 395288 w 448996"/>
                  <a:gd name="connsiteY20" fmla="*/ 67996 h 372796"/>
                  <a:gd name="connsiteX21" fmla="*/ 404813 w 448996"/>
                  <a:gd name="connsiteY21" fmla="*/ 53708 h 372796"/>
                  <a:gd name="connsiteX22" fmla="*/ 419100 w 448996"/>
                  <a:gd name="connsiteY22" fmla="*/ 44183 h 372796"/>
                  <a:gd name="connsiteX23" fmla="*/ 423863 w 448996"/>
                  <a:gd name="connsiteY23" fmla="*/ 29896 h 372796"/>
                  <a:gd name="connsiteX24" fmla="*/ 433388 w 448996"/>
                  <a:gd name="connsiteY24" fmla="*/ 15608 h 372796"/>
                  <a:gd name="connsiteX25" fmla="*/ 447675 w 448996"/>
                  <a:gd name="connsiteY25" fmla="*/ 1321 h 372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48996" h="372796">
                    <a:moveTo>
                      <a:pt x="0" y="372796"/>
                    </a:moveTo>
                    <a:cubicBezTo>
                      <a:pt x="4763" y="369621"/>
                      <a:pt x="9057" y="365596"/>
                      <a:pt x="14288" y="363271"/>
                    </a:cubicBezTo>
                    <a:cubicBezTo>
                      <a:pt x="29193" y="356646"/>
                      <a:pt x="46082" y="352941"/>
                      <a:pt x="61913" y="348983"/>
                    </a:cubicBezTo>
                    <a:cubicBezTo>
                      <a:pt x="66675" y="345808"/>
                      <a:pt x="72624" y="343927"/>
                      <a:pt x="76200" y="339458"/>
                    </a:cubicBezTo>
                    <a:cubicBezTo>
                      <a:pt x="102490" y="306596"/>
                      <a:pt x="54306" y="342943"/>
                      <a:pt x="95250" y="315646"/>
                    </a:cubicBezTo>
                    <a:cubicBezTo>
                      <a:pt x="96838" y="310883"/>
                      <a:pt x="96877" y="305278"/>
                      <a:pt x="100013" y="301358"/>
                    </a:cubicBezTo>
                    <a:cubicBezTo>
                      <a:pt x="103589" y="296889"/>
                      <a:pt x="109903" y="295497"/>
                      <a:pt x="114300" y="291833"/>
                    </a:cubicBezTo>
                    <a:cubicBezTo>
                      <a:pt x="119474" y="287521"/>
                      <a:pt x="123272" y="281681"/>
                      <a:pt x="128588" y="277546"/>
                    </a:cubicBezTo>
                    <a:cubicBezTo>
                      <a:pt x="137624" y="270518"/>
                      <a:pt x="157163" y="258496"/>
                      <a:pt x="157163" y="258496"/>
                    </a:cubicBezTo>
                    <a:cubicBezTo>
                      <a:pt x="163513" y="248971"/>
                      <a:pt x="173968" y="241146"/>
                      <a:pt x="176213" y="229921"/>
                    </a:cubicBezTo>
                    <a:cubicBezTo>
                      <a:pt x="177800" y="221983"/>
                      <a:pt x="176959" y="213136"/>
                      <a:pt x="180975" y="206108"/>
                    </a:cubicBezTo>
                    <a:cubicBezTo>
                      <a:pt x="185320" y="198505"/>
                      <a:pt x="202216" y="194265"/>
                      <a:pt x="209550" y="191821"/>
                    </a:cubicBezTo>
                    <a:cubicBezTo>
                      <a:pt x="251581" y="163801"/>
                      <a:pt x="184398" y="206779"/>
                      <a:pt x="252413" y="172771"/>
                    </a:cubicBezTo>
                    <a:cubicBezTo>
                      <a:pt x="258763" y="169596"/>
                      <a:pt x="264614" y="165114"/>
                      <a:pt x="271463" y="163246"/>
                    </a:cubicBezTo>
                    <a:cubicBezTo>
                      <a:pt x="282293" y="160292"/>
                      <a:pt x="293688" y="160071"/>
                      <a:pt x="304800" y="158483"/>
                    </a:cubicBezTo>
                    <a:cubicBezTo>
                      <a:pt x="309563" y="156896"/>
                      <a:pt x="315168" y="156857"/>
                      <a:pt x="319088" y="153721"/>
                    </a:cubicBezTo>
                    <a:cubicBezTo>
                      <a:pt x="323558" y="150145"/>
                      <a:pt x="324566" y="143481"/>
                      <a:pt x="328613" y="139433"/>
                    </a:cubicBezTo>
                    <a:cubicBezTo>
                      <a:pt x="332660" y="135386"/>
                      <a:pt x="338138" y="133083"/>
                      <a:pt x="342900" y="129908"/>
                    </a:cubicBezTo>
                    <a:cubicBezTo>
                      <a:pt x="351598" y="69030"/>
                      <a:pt x="334644" y="112855"/>
                      <a:pt x="371475" y="91808"/>
                    </a:cubicBezTo>
                    <a:cubicBezTo>
                      <a:pt x="376445" y="88968"/>
                      <a:pt x="376953" y="81568"/>
                      <a:pt x="381000" y="77521"/>
                    </a:cubicBezTo>
                    <a:cubicBezTo>
                      <a:pt x="385048" y="73474"/>
                      <a:pt x="390525" y="71171"/>
                      <a:pt x="395288" y="67996"/>
                    </a:cubicBezTo>
                    <a:cubicBezTo>
                      <a:pt x="398463" y="63233"/>
                      <a:pt x="400766" y="57756"/>
                      <a:pt x="404813" y="53708"/>
                    </a:cubicBezTo>
                    <a:cubicBezTo>
                      <a:pt x="408860" y="49661"/>
                      <a:pt x="415524" y="48652"/>
                      <a:pt x="419100" y="44183"/>
                    </a:cubicBezTo>
                    <a:cubicBezTo>
                      <a:pt x="422236" y="40263"/>
                      <a:pt x="421618" y="34386"/>
                      <a:pt x="423863" y="29896"/>
                    </a:cubicBezTo>
                    <a:cubicBezTo>
                      <a:pt x="426423" y="24776"/>
                      <a:pt x="429341" y="19656"/>
                      <a:pt x="433388" y="15608"/>
                    </a:cubicBezTo>
                    <a:cubicBezTo>
                      <a:pt x="448996" y="0"/>
                      <a:pt x="447675" y="13250"/>
                      <a:pt x="447675" y="1321"/>
                    </a:cubicBez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nb-NO" sz="1800"/>
              </a:p>
            </p:txBody>
          </p:sp>
          <p:sp>
            <p:nvSpPr>
              <p:cNvPr id="40" name="Freeform 39"/>
              <p:cNvSpPr/>
              <p:nvPr/>
            </p:nvSpPr>
            <p:spPr>
              <a:xfrm>
                <a:off x="7976419" y="3276699"/>
                <a:ext cx="152400" cy="414338"/>
              </a:xfrm>
              <a:custGeom>
                <a:avLst/>
                <a:gdLst>
                  <a:gd name="connsiteX0" fmla="*/ 0 w 152400"/>
                  <a:gd name="connsiteY0" fmla="*/ 414338 h 414338"/>
                  <a:gd name="connsiteX1" fmla="*/ 23812 w 152400"/>
                  <a:gd name="connsiteY1" fmla="*/ 390525 h 414338"/>
                  <a:gd name="connsiteX2" fmla="*/ 28575 w 152400"/>
                  <a:gd name="connsiteY2" fmla="*/ 366713 h 414338"/>
                  <a:gd name="connsiteX3" fmla="*/ 42862 w 152400"/>
                  <a:gd name="connsiteY3" fmla="*/ 357188 h 414338"/>
                  <a:gd name="connsiteX4" fmla="*/ 71437 w 152400"/>
                  <a:gd name="connsiteY4" fmla="*/ 347663 h 414338"/>
                  <a:gd name="connsiteX5" fmla="*/ 85725 w 152400"/>
                  <a:gd name="connsiteY5" fmla="*/ 342900 h 414338"/>
                  <a:gd name="connsiteX6" fmla="*/ 100012 w 152400"/>
                  <a:gd name="connsiteY6" fmla="*/ 333375 h 414338"/>
                  <a:gd name="connsiteX7" fmla="*/ 114300 w 152400"/>
                  <a:gd name="connsiteY7" fmla="*/ 304800 h 414338"/>
                  <a:gd name="connsiteX8" fmla="*/ 123825 w 152400"/>
                  <a:gd name="connsiteY8" fmla="*/ 276225 h 414338"/>
                  <a:gd name="connsiteX9" fmla="*/ 128587 w 152400"/>
                  <a:gd name="connsiteY9" fmla="*/ 261938 h 414338"/>
                  <a:gd name="connsiteX10" fmla="*/ 138112 w 152400"/>
                  <a:gd name="connsiteY10" fmla="*/ 247650 h 414338"/>
                  <a:gd name="connsiteX11" fmla="*/ 133350 w 152400"/>
                  <a:gd name="connsiteY11" fmla="*/ 233363 h 414338"/>
                  <a:gd name="connsiteX12" fmla="*/ 142875 w 152400"/>
                  <a:gd name="connsiteY12" fmla="*/ 166688 h 414338"/>
                  <a:gd name="connsiteX13" fmla="*/ 142875 w 152400"/>
                  <a:gd name="connsiteY13" fmla="*/ 47625 h 414338"/>
                  <a:gd name="connsiteX14" fmla="*/ 138112 w 152400"/>
                  <a:gd name="connsiteY14" fmla="*/ 23813 h 414338"/>
                  <a:gd name="connsiteX15" fmla="*/ 152400 w 152400"/>
                  <a:gd name="connsiteY15" fmla="*/ 0 h 414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52400" h="414338">
                    <a:moveTo>
                      <a:pt x="0" y="414338"/>
                    </a:moveTo>
                    <a:cubicBezTo>
                      <a:pt x="11642" y="406576"/>
                      <a:pt x="18520" y="404637"/>
                      <a:pt x="23812" y="390525"/>
                    </a:cubicBezTo>
                    <a:cubicBezTo>
                      <a:pt x="26654" y="382946"/>
                      <a:pt x="24559" y="373741"/>
                      <a:pt x="28575" y="366713"/>
                    </a:cubicBezTo>
                    <a:cubicBezTo>
                      <a:pt x="31415" y="361743"/>
                      <a:pt x="37632" y="359513"/>
                      <a:pt x="42862" y="357188"/>
                    </a:cubicBezTo>
                    <a:cubicBezTo>
                      <a:pt x="52037" y="353110"/>
                      <a:pt x="61912" y="350838"/>
                      <a:pt x="71437" y="347663"/>
                    </a:cubicBezTo>
                    <a:cubicBezTo>
                      <a:pt x="76200" y="346075"/>
                      <a:pt x="81548" y="345685"/>
                      <a:pt x="85725" y="342900"/>
                    </a:cubicBezTo>
                    <a:lnTo>
                      <a:pt x="100012" y="333375"/>
                    </a:lnTo>
                    <a:cubicBezTo>
                      <a:pt x="117387" y="281257"/>
                      <a:pt x="89674" y="360209"/>
                      <a:pt x="114300" y="304800"/>
                    </a:cubicBezTo>
                    <a:cubicBezTo>
                      <a:pt x="118378" y="295625"/>
                      <a:pt x="120650" y="285750"/>
                      <a:pt x="123825" y="276225"/>
                    </a:cubicBezTo>
                    <a:cubicBezTo>
                      <a:pt x="125412" y="271463"/>
                      <a:pt x="125803" y="266115"/>
                      <a:pt x="128587" y="261938"/>
                    </a:cubicBezTo>
                    <a:lnTo>
                      <a:pt x="138112" y="247650"/>
                    </a:lnTo>
                    <a:cubicBezTo>
                      <a:pt x="136525" y="242888"/>
                      <a:pt x="133350" y="238383"/>
                      <a:pt x="133350" y="233363"/>
                    </a:cubicBezTo>
                    <a:cubicBezTo>
                      <a:pt x="133350" y="210730"/>
                      <a:pt x="138477" y="188675"/>
                      <a:pt x="142875" y="166688"/>
                    </a:cubicBezTo>
                    <a:cubicBezTo>
                      <a:pt x="126339" y="117083"/>
                      <a:pt x="142875" y="172387"/>
                      <a:pt x="142875" y="47625"/>
                    </a:cubicBezTo>
                    <a:cubicBezTo>
                      <a:pt x="142875" y="39530"/>
                      <a:pt x="139700" y="31750"/>
                      <a:pt x="138112" y="23813"/>
                    </a:cubicBezTo>
                    <a:cubicBezTo>
                      <a:pt x="144295" y="5265"/>
                      <a:pt x="139325" y="13075"/>
                      <a:pt x="152400" y="0"/>
                    </a:cubicBezTo>
                  </a:path>
                </a:pathLst>
              </a:custGeom>
              <a:ln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nb-NO" sz="1800"/>
              </a:p>
            </p:txBody>
          </p:sp>
        </p:grpSp>
        <p:cxnSp>
          <p:nvCxnSpPr>
            <p:cNvPr id="43" name="Straight Connector 42"/>
            <p:cNvCxnSpPr/>
            <p:nvPr/>
          </p:nvCxnSpPr>
          <p:spPr>
            <a:xfrm>
              <a:off x="4570273" y="1538043"/>
              <a:ext cx="647700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800" name="Group 50"/>
            <p:cNvGrpSpPr>
              <a:grpSpLocks/>
            </p:cNvGrpSpPr>
            <p:nvPr/>
          </p:nvGrpSpPr>
          <p:grpSpPr bwMode="auto">
            <a:xfrm>
              <a:off x="1791329" y="4398619"/>
              <a:ext cx="6615615" cy="1181100"/>
              <a:chOff x="1504950" y="4062413"/>
              <a:chExt cx="6615615" cy="1181100"/>
            </a:xfrm>
          </p:grpSpPr>
          <p:sp>
            <p:nvSpPr>
              <p:cNvPr id="44" name="Freeform 43"/>
              <p:cNvSpPr/>
              <p:nvPr/>
            </p:nvSpPr>
            <p:spPr>
              <a:xfrm>
                <a:off x="1504181" y="5019774"/>
                <a:ext cx="514350" cy="223838"/>
              </a:xfrm>
              <a:custGeom>
                <a:avLst/>
                <a:gdLst>
                  <a:gd name="connsiteX0" fmla="*/ 0 w 514350"/>
                  <a:gd name="connsiteY0" fmla="*/ 223838 h 223838"/>
                  <a:gd name="connsiteX1" fmla="*/ 14288 w 514350"/>
                  <a:gd name="connsiteY1" fmla="*/ 214313 h 223838"/>
                  <a:gd name="connsiteX2" fmla="*/ 9525 w 514350"/>
                  <a:gd name="connsiteY2" fmla="*/ 200025 h 223838"/>
                  <a:gd name="connsiteX3" fmla="*/ 14288 w 514350"/>
                  <a:gd name="connsiteY3" fmla="*/ 185738 h 223838"/>
                  <a:gd name="connsiteX4" fmla="*/ 33338 w 514350"/>
                  <a:gd name="connsiteY4" fmla="*/ 157163 h 223838"/>
                  <a:gd name="connsiteX5" fmla="*/ 33338 w 514350"/>
                  <a:gd name="connsiteY5" fmla="*/ 123825 h 223838"/>
                  <a:gd name="connsiteX6" fmla="*/ 38100 w 514350"/>
                  <a:gd name="connsiteY6" fmla="*/ 104775 h 223838"/>
                  <a:gd name="connsiteX7" fmla="*/ 66675 w 514350"/>
                  <a:gd name="connsiteY7" fmla="*/ 90488 h 223838"/>
                  <a:gd name="connsiteX8" fmla="*/ 95250 w 514350"/>
                  <a:gd name="connsiteY8" fmla="*/ 76200 h 223838"/>
                  <a:gd name="connsiteX9" fmla="*/ 123825 w 514350"/>
                  <a:gd name="connsiteY9" fmla="*/ 61913 h 223838"/>
                  <a:gd name="connsiteX10" fmla="*/ 180975 w 514350"/>
                  <a:gd name="connsiteY10" fmla="*/ 57150 h 223838"/>
                  <a:gd name="connsiteX11" fmla="*/ 238125 w 514350"/>
                  <a:gd name="connsiteY11" fmla="*/ 57150 h 223838"/>
                  <a:gd name="connsiteX12" fmla="*/ 257175 w 514350"/>
                  <a:gd name="connsiteY12" fmla="*/ 52388 h 223838"/>
                  <a:gd name="connsiteX13" fmla="*/ 285750 w 514350"/>
                  <a:gd name="connsiteY13" fmla="*/ 47625 h 223838"/>
                  <a:gd name="connsiteX14" fmla="*/ 300038 w 514350"/>
                  <a:gd name="connsiteY14" fmla="*/ 52388 h 223838"/>
                  <a:gd name="connsiteX15" fmla="*/ 328613 w 514350"/>
                  <a:gd name="connsiteY15" fmla="*/ 42863 h 223838"/>
                  <a:gd name="connsiteX16" fmla="*/ 347663 w 514350"/>
                  <a:gd name="connsiteY16" fmla="*/ 47625 h 223838"/>
                  <a:gd name="connsiteX17" fmla="*/ 376238 w 514350"/>
                  <a:gd name="connsiteY17" fmla="*/ 38100 h 223838"/>
                  <a:gd name="connsiteX18" fmla="*/ 414338 w 514350"/>
                  <a:gd name="connsiteY18" fmla="*/ 28575 h 223838"/>
                  <a:gd name="connsiteX19" fmla="*/ 428625 w 514350"/>
                  <a:gd name="connsiteY19" fmla="*/ 19050 h 223838"/>
                  <a:gd name="connsiteX20" fmla="*/ 466725 w 514350"/>
                  <a:gd name="connsiteY20" fmla="*/ 23813 h 223838"/>
                  <a:gd name="connsiteX21" fmla="*/ 495300 w 514350"/>
                  <a:gd name="connsiteY21" fmla="*/ 14288 h 223838"/>
                  <a:gd name="connsiteX22" fmla="*/ 514350 w 514350"/>
                  <a:gd name="connsiteY22" fmla="*/ 0 h 223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14350" h="223838">
                    <a:moveTo>
                      <a:pt x="0" y="223838"/>
                    </a:moveTo>
                    <a:cubicBezTo>
                      <a:pt x="4763" y="220663"/>
                      <a:pt x="12162" y="219628"/>
                      <a:pt x="14288" y="214313"/>
                    </a:cubicBezTo>
                    <a:cubicBezTo>
                      <a:pt x="16152" y="209652"/>
                      <a:pt x="9525" y="205045"/>
                      <a:pt x="9525" y="200025"/>
                    </a:cubicBezTo>
                    <a:cubicBezTo>
                      <a:pt x="9525" y="195005"/>
                      <a:pt x="11850" y="190126"/>
                      <a:pt x="14288" y="185738"/>
                    </a:cubicBezTo>
                    <a:cubicBezTo>
                      <a:pt x="19848" y="175731"/>
                      <a:pt x="33338" y="157163"/>
                      <a:pt x="33338" y="157163"/>
                    </a:cubicBezTo>
                    <a:cubicBezTo>
                      <a:pt x="26763" y="130866"/>
                      <a:pt x="26961" y="146146"/>
                      <a:pt x="33338" y="123825"/>
                    </a:cubicBezTo>
                    <a:cubicBezTo>
                      <a:pt x="35136" y="117531"/>
                      <a:pt x="34469" y="110221"/>
                      <a:pt x="38100" y="104775"/>
                    </a:cubicBezTo>
                    <a:cubicBezTo>
                      <a:pt x="43376" y="96862"/>
                      <a:pt x="58525" y="93205"/>
                      <a:pt x="66675" y="90488"/>
                    </a:cubicBezTo>
                    <a:cubicBezTo>
                      <a:pt x="107624" y="63190"/>
                      <a:pt x="55814" y="95919"/>
                      <a:pt x="95250" y="76200"/>
                    </a:cubicBezTo>
                    <a:cubicBezTo>
                      <a:pt x="109844" y="68903"/>
                      <a:pt x="107502" y="64089"/>
                      <a:pt x="123825" y="61913"/>
                    </a:cubicBezTo>
                    <a:cubicBezTo>
                      <a:pt x="142773" y="59387"/>
                      <a:pt x="161925" y="58738"/>
                      <a:pt x="180975" y="57150"/>
                    </a:cubicBezTo>
                    <a:cubicBezTo>
                      <a:pt x="214471" y="45986"/>
                      <a:pt x="174322" y="57150"/>
                      <a:pt x="238125" y="57150"/>
                    </a:cubicBezTo>
                    <a:cubicBezTo>
                      <a:pt x="244670" y="57150"/>
                      <a:pt x="250757" y="53672"/>
                      <a:pt x="257175" y="52388"/>
                    </a:cubicBezTo>
                    <a:cubicBezTo>
                      <a:pt x="266644" y="50494"/>
                      <a:pt x="276225" y="49213"/>
                      <a:pt x="285750" y="47625"/>
                    </a:cubicBezTo>
                    <a:cubicBezTo>
                      <a:pt x="290513" y="49213"/>
                      <a:pt x="295048" y="52942"/>
                      <a:pt x="300038" y="52388"/>
                    </a:cubicBezTo>
                    <a:cubicBezTo>
                      <a:pt x="310017" y="51279"/>
                      <a:pt x="328613" y="42863"/>
                      <a:pt x="328613" y="42863"/>
                    </a:cubicBezTo>
                    <a:cubicBezTo>
                      <a:pt x="334963" y="44450"/>
                      <a:pt x="341150" y="48276"/>
                      <a:pt x="347663" y="47625"/>
                    </a:cubicBezTo>
                    <a:cubicBezTo>
                      <a:pt x="357653" y="46626"/>
                      <a:pt x="366713" y="41275"/>
                      <a:pt x="376238" y="38100"/>
                    </a:cubicBezTo>
                    <a:cubicBezTo>
                      <a:pt x="398202" y="30779"/>
                      <a:pt x="385607" y="34322"/>
                      <a:pt x="414338" y="28575"/>
                    </a:cubicBezTo>
                    <a:cubicBezTo>
                      <a:pt x="419100" y="25400"/>
                      <a:pt x="422925" y="19568"/>
                      <a:pt x="428625" y="19050"/>
                    </a:cubicBezTo>
                    <a:cubicBezTo>
                      <a:pt x="441371" y="17891"/>
                      <a:pt x="453959" y="24725"/>
                      <a:pt x="466725" y="23813"/>
                    </a:cubicBezTo>
                    <a:cubicBezTo>
                      <a:pt x="476740" y="23098"/>
                      <a:pt x="485775" y="17463"/>
                      <a:pt x="495300" y="14288"/>
                    </a:cubicBezTo>
                    <a:cubicBezTo>
                      <a:pt x="512955" y="8403"/>
                      <a:pt x="507343" y="14015"/>
                      <a:pt x="514350" y="0"/>
                    </a:cubicBezTo>
                  </a:path>
                </a:pathLst>
              </a:custGeom>
              <a:ln>
                <a:solidFill>
                  <a:srgbClr val="00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nb-NO" sz="1800"/>
              </a:p>
            </p:txBody>
          </p:sp>
          <p:sp>
            <p:nvSpPr>
              <p:cNvPr id="45" name="Freeform 44"/>
              <p:cNvSpPr/>
              <p:nvPr/>
            </p:nvSpPr>
            <p:spPr>
              <a:xfrm>
                <a:off x="1991544" y="4848324"/>
                <a:ext cx="1150937" cy="180975"/>
              </a:xfrm>
              <a:custGeom>
                <a:avLst/>
                <a:gdLst>
                  <a:gd name="connsiteX0" fmla="*/ 8362 w 1151362"/>
                  <a:gd name="connsiteY0" fmla="*/ 176213 h 180393"/>
                  <a:gd name="connsiteX1" fmla="*/ 36937 w 1151362"/>
                  <a:gd name="connsiteY1" fmla="*/ 161925 h 180393"/>
                  <a:gd name="connsiteX2" fmla="*/ 79800 w 1151362"/>
                  <a:gd name="connsiteY2" fmla="*/ 152400 h 180393"/>
                  <a:gd name="connsiteX3" fmla="*/ 113137 w 1151362"/>
                  <a:gd name="connsiteY3" fmla="*/ 157163 h 180393"/>
                  <a:gd name="connsiteX4" fmla="*/ 127425 w 1151362"/>
                  <a:gd name="connsiteY4" fmla="*/ 152400 h 180393"/>
                  <a:gd name="connsiteX5" fmla="*/ 184575 w 1151362"/>
                  <a:gd name="connsiteY5" fmla="*/ 147638 h 180393"/>
                  <a:gd name="connsiteX6" fmla="*/ 241725 w 1151362"/>
                  <a:gd name="connsiteY6" fmla="*/ 128588 h 180393"/>
                  <a:gd name="connsiteX7" fmla="*/ 256012 w 1151362"/>
                  <a:gd name="connsiteY7" fmla="*/ 123825 h 180393"/>
                  <a:gd name="connsiteX8" fmla="*/ 270300 w 1151362"/>
                  <a:gd name="connsiteY8" fmla="*/ 114300 h 180393"/>
                  <a:gd name="connsiteX9" fmla="*/ 327450 w 1151362"/>
                  <a:gd name="connsiteY9" fmla="*/ 114300 h 180393"/>
                  <a:gd name="connsiteX10" fmla="*/ 356025 w 1151362"/>
                  <a:gd name="connsiteY10" fmla="*/ 95250 h 180393"/>
                  <a:gd name="connsiteX11" fmla="*/ 384600 w 1151362"/>
                  <a:gd name="connsiteY11" fmla="*/ 76200 h 180393"/>
                  <a:gd name="connsiteX12" fmla="*/ 398887 w 1151362"/>
                  <a:gd name="connsiteY12" fmla="*/ 66675 h 180393"/>
                  <a:gd name="connsiteX13" fmla="*/ 413175 w 1151362"/>
                  <a:gd name="connsiteY13" fmla="*/ 71438 h 180393"/>
                  <a:gd name="connsiteX14" fmla="*/ 441750 w 1151362"/>
                  <a:gd name="connsiteY14" fmla="*/ 61913 h 180393"/>
                  <a:gd name="connsiteX15" fmla="*/ 489375 w 1151362"/>
                  <a:gd name="connsiteY15" fmla="*/ 38100 h 180393"/>
                  <a:gd name="connsiteX16" fmla="*/ 560812 w 1151362"/>
                  <a:gd name="connsiteY16" fmla="*/ 38100 h 180393"/>
                  <a:gd name="connsiteX17" fmla="*/ 575100 w 1151362"/>
                  <a:gd name="connsiteY17" fmla="*/ 42863 h 180393"/>
                  <a:gd name="connsiteX18" fmla="*/ 627487 w 1151362"/>
                  <a:gd name="connsiteY18" fmla="*/ 47625 h 180393"/>
                  <a:gd name="connsiteX19" fmla="*/ 708450 w 1151362"/>
                  <a:gd name="connsiteY19" fmla="*/ 47625 h 180393"/>
                  <a:gd name="connsiteX20" fmla="*/ 741787 w 1151362"/>
                  <a:gd name="connsiteY20" fmla="*/ 42863 h 180393"/>
                  <a:gd name="connsiteX21" fmla="*/ 784650 w 1151362"/>
                  <a:gd name="connsiteY21" fmla="*/ 28575 h 180393"/>
                  <a:gd name="connsiteX22" fmla="*/ 798937 w 1151362"/>
                  <a:gd name="connsiteY22" fmla="*/ 23813 h 180393"/>
                  <a:gd name="connsiteX23" fmla="*/ 960862 w 1151362"/>
                  <a:gd name="connsiteY23" fmla="*/ 14288 h 180393"/>
                  <a:gd name="connsiteX24" fmla="*/ 979912 w 1151362"/>
                  <a:gd name="connsiteY24" fmla="*/ 19050 h 180393"/>
                  <a:gd name="connsiteX25" fmla="*/ 994200 w 1151362"/>
                  <a:gd name="connsiteY25" fmla="*/ 23813 h 180393"/>
                  <a:gd name="connsiteX26" fmla="*/ 1018012 w 1151362"/>
                  <a:gd name="connsiteY26" fmla="*/ 19050 h 180393"/>
                  <a:gd name="connsiteX27" fmla="*/ 1098975 w 1151362"/>
                  <a:gd name="connsiteY27" fmla="*/ 4763 h 180393"/>
                  <a:gd name="connsiteX28" fmla="*/ 1113262 w 1151362"/>
                  <a:gd name="connsiteY28" fmla="*/ 0 h 180393"/>
                  <a:gd name="connsiteX29" fmla="*/ 1151362 w 1151362"/>
                  <a:gd name="connsiteY29" fmla="*/ 4763 h 180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151362" h="180393">
                    <a:moveTo>
                      <a:pt x="8362" y="176213"/>
                    </a:moveTo>
                    <a:cubicBezTo>
                      <a:pt x="44283" y="164238"/>
                      <a:pt x="0" y="180393"/>
                      <a:pt x="36937" y="161925"/>
                    </a:cubicBezTo>
                    <a:cubicBezTo>
                      <a:pt x="48658" y="156065"/>
                      <a:pt x="68832" y="154228"/>
                      <a:pt x="79800" y="152400"/>
                    </a:cubicBezTo>
                    <a:cubicBezTo>
                      <a:pt x="90912" y="153988"/>
                      <a:pt x="101912" y="157163"/>
                      <a:pt x="113137" y="157163"/>
                    </a:cubicBezTo>
                    <a:cubicBezTo>
                      <a:pt x="118157" y="157163"/>
                      <a:pt x="122449" y="153064"/>
                      <a:pt x="127425" y="152400"/>
                    </a:cubicBezTo>
                    <a:cubicBezTo>
                      <a:pt x="146373" y="149874"/>
                      <a:pt x="165525" y="149225"/>
                      <a:pt x="184575" y="147638"/>
                    </a:cubicBezTo>
                    <a:lnTo>
                      <a:pt x="241725" y="128588"/>
                    </a:lnTo>
                    <a:cubicBezTo>
                      <a:pt x="246487" y="127001"/>
                      <a:pt x="251835" y="126610"/>
                      <a:pt x="256012" y="123825"/>
                    </a:cubicBezTo>
                    <a:lnTo>
                      <a:pt x="270300" y="114300"/>
                    </a:lnTo>
                    <a:cubicBezTo>
                      <a:pt x="292655" y="121753"/>
                      <a:pt x="295547" y="124935"/>
                      <a:pt x="327450" y="114300"/>
                    </a:cubicBezTo>
                    <a:cubicBezTo>
                      <a:pt x="338310" y="110680"/>
                      <a:pt x="346500" y="101600"/>
                      <a:pt x="356025" y="95250"/>
                    </a:cubicBezTo>
                    <a:lnTo>
                      <a:pt x="384600" y="76200"/>
                    </a:lnTo>
                    <a:lnTo>
                      <a:pt x="398887" y="66675"/>
                    </a:lnTo>
                    <a:cubicBezTo>
                      <a:pt x="403650" y="68263"/>
                      <a:pt x="408185" y="71992"/>
                      <a:pt x="413175" y="71438"/>
                    </a:cubicBezTo>
                    <a:cubicBezTo>
                      <a:pt x="423154" y="70329"/>
                      <a:pt x="441750" y="61913"/>
                      <a:pt x="441750" y="61913"/>
                    </a:cubicBezTo>
                    <a:cubicBezTo>
                      <a:pt x="475771" y="39232"/>
                      <a:pt x="459219" y="45640"/>
                      <a:pt x="489375" y="38100"/>
                    </a:cubicBezTo>
                    <a:cubicBezTo>
                      <a:pt x="525877" y="50269"/>
                      <a:pt x="483122" y="38100"/>
                      <a:pt x="560812" y="38100"/>
                    </a:cubicBezTo>
                    <a:cubicBezTo>
                      <a:pt x="565832" y="38100"/>
                      <a:pt x="570130" y="42153"/>
                      <a:pt x="575100" y="42863"/>
                    </a:cubicBezTo>
                    <a:cubicBezTo>
                      <a:pt x="592458" y="45343"/>
                      <a:pt x="610025" y="46038"/>
                      <a:pt x="627487" y="47625"/>
                    </a:cubicBezTo>
                    <a:cubicBezTo>
                      <a:pt x="666374" y="34664"/>
                      <a:pt x="621406" y="47625"/>
                      <a:pt x="708450" y="47625"/>
                    </a:cubicBezTo>
                    <a:cubicBezTo>
                      <a:pt x="719675" y="47625"/>
                      <a:pt x="730675" y="44450"/>
                      <a:pt x="741787" y="42863"/>
                    </a:cubicBezTo>
                    <a:lnTo>
                      <a:pt x="784650" y="28575"/>
                    </a:lnTo>
                    <a:cubicBezTo>
                      <a:pt x="789412" y="26988"/>
                      <a:pt x="793923" y="24064"/>
                      <a:pt x="798937" y="23813"/>
                    </a:cubicBezTo>
                    <a:cubicBezTo>
                      <a:pt x="916441" y="17937"/>
                      <a:pt x="862478" y="21315"/>
                      <a:pt x="960862" y="14288"/>
                    </a:cubicBezTo>
                    <a:cubicBezTo>
                      <a:pt x="967212" y="15875"/>
                      <a:pt x="973618" y="17252"/>
                      <a:pt x="979912" y="19050"/>
                    </a:cubicBezTo>
                    <a:cubicBezTo>
                      <a:pt x="984739" y="20429"/>
                      <a:pt x="989180" y="23813"/>
                      <a:pt x="994200" y="23813"/>
                    </a:cubicBezTo>
                    <a:cubicBezTo>
                      <a:pt x="1002295" y="23813"/>
                      <a:pt x="1010028" y="20381"/>
                      <a:pt x="1018012" y="19050"/>
                    </a:cubicBezTo>
                    <a:cubicBezTo>
                      <a:pt x="1041906" y="15068"/>
                      <a:pt x="1077077" y="12063"/>
                      <a:pt x="1098975" y="4763"/>
                    </a:cubicBezTo>
                    <a:lnTo>
                      <a:pt x="1113262" y="0"/>
                    </a:lnTo>
                    <a:cubicBezTo>
                      <a:pt x="1148171" y="4988"/>
                      <a:pt x="1135374" y="4763"/>
                      <a:pt x="1151362" y="4763"/>
                    </a:cubicBezTo>
                  </a:path>
                </a:pathLst>
              </a:custGeom>
              <a:ln>
                <a:solidFill>
                  <a:srgbClr val="00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nb-NO" sz="1800"/>
              </a:p>
            </p:txBody>
          </p:sp>
          <p:sp>
            <p:nvSpPr>
              <p:cNvPr id="46" name="Freeform 45"/>
              <p:cNvSpPr/>
              <p:nvPr/>
            </p:nvSpPr>
            <p:spPr>
              <a:xfrm>
                <a:off x="3132956" y="4764187"/>
                <a:ext cx="1952625" cy="107950"/>
              </a:xfrm>
              <a:custGeom>
                <a:avLst/>
                <a:gdLst>
                  <a:gd name="connsiteX0" fmla="*/ 0 w 1952625"/>
                  <a:gd name="connsiteY0" fmla="*/ 79638 h 108815"/>
                  <a:gd name="connsiteX1" fmla="*/ 28575 w 1952625"/>
                  <a:gd name="connsiteY1" fmla="*/ 89163 h 108815"/>
                  <a:gd name="connsiteX2" fmla="*/ 71438 w 1952625"/>
                  <a:gd name="connsiteY2" fmla="*/ 93925 h 108815"/>
                  <a:gd name="connsiteX3" fmla="*/ 95250 w 1952625"/>
                  <a:gd name="connsiteY3" fmla="*/ 98688 h 108815"/>
                  <a:gd name="connsiteX4" fmla="*/ 119063 w 1952625"/>
                  <a:gd name="connsiteY4" fmla="*/ 93925 h 108815"/>
                  <a:gd name="connsiteX5" fmla="*/ 152400 w 1952625"/>
                  <a:gd name="connsiteY5" fmla="*/ 93925 h 108815"/>
                  <a:gd name="connsiteX6" fmla="*/ 190500 w 1952625"/>
                  <a:gd name="connsiteY6" fmla="*/ 98688 h 108815"/>
                  <a:gd name="connsiteX7" fmla="*/ 209550 w 1952625"/>
                  <a:gd name="connsiteY7" fmla="*/ 93925 h 108815"/>
                  <a:gd name="connsiteX8" fmla="*/ 233363 w 1952625"/>
                  <a:gd name="connsiteY8" fmla="*/ 89163 h 108815"/>
                  <a:gd name="connsiteX9" fmla="*/ 247650 w 1952625"/>
                  <a:gd name="connsiteY9" fmla="*/ 84400 h 108815"/>
                  <a:gd name="connsiteX10" fmla="*/ 290513 w 1952625"/>
                  <a:gd name="connsiteY10" fmla="*/ 79638 h 108815"/>
                  <a:gd name="connsiteX11" fmla="*/ 319088 w 1952625"/>
                  <a:gd name="connsiteY11" fmla="*/ 84400 h 108815"/>
                  <a:gd name="connsiteX12" fmla="*/ 333375 w 1952625"/>
                  <a:gd name="connsiteY12" fmla="*/ 79638 h 108815"/>
                  <a:gd name="connsiteX13" fmla="*/ 404813 w 1952625"/>
                  <a:gd name="connsiteY13" fmla="*/ 74875 h 108815"/>
                  <a:gd name="connsiteX14" fmla="*/ 419100 w 1952625"/>
                  <a:gd name="connsiteY14" fmla="*/ 79638 h 108815"/>
                  <a:gd name="connsiteX15" fmla="*/ 438150 w 1952625"/>
                  <a:gd name="connsiteY15" fmla="*/ 74875 h 108815"/>
                  <a:gd name="connsiteX16" fmla="*/ 461963 w 1952625"/>
                  <a:gd name="connsiteY16" fmla="*/ 70113 h 108815"/>
                  <a:gd name="connsiteX17" fmla="*/ 476250 w 1952625"/>
                  <a:gd name="connsiteY17" fmla="*/ 74875 h 108815"/>
                  <a:gd name="connsiteX18" fmla="*/ 495300 w 1952625"/>
                  <a:gd name="connsiteY18" fmla="*/ 65350 h 108815"/>
                  <a:gd name="connsiteX19" fmla="*/ 533400 w 1952625"/>
                  <a:gd name="connsiteY19" fmla="*/ 55825 h 108815"/>
                  <a:gd name="connsiteX20" fmla="*/ 576263 w 1952625"/>
                  <a:gd name="connsiteY20" fmla="*/ 55825 h 108815"/>
                  <a:gd name="connsiteX21" fmla="*/ 633413 w 1952625"/>
                  <a:gd name="connsiteY21" fmla="*/ 51063 h 108815"/>
                  <a:gd name="connsiteX22" fmla="*/ 661988 w 1952625"/>
                  <a:gd name="connsiteY22" fmla="*/ 55825 h 108815"/>
                  <a:gd name="connsiteX23" fmla="*/ 676275 w 1952625"/>
                  <a:gd name="connsiteY23" fmla="*/ 51063 h 108815"/>
                  <a:gd name="connsiteX24" fmla="*/ 709613 w 1952625"/>
                  <a:gd name="connsiteY24" fmla="*/ 55825 h 108815"/>
                  <a:gd name="connsiteX25" fmla="*/ 738188 w 1952625"/>
                  <a:gd name="connsiteY25" fmla="*/ 55825 h 108815"/>
                  <a:gd name="connsiteX26" fmla="*/ 752475 w 1952625"/>
                  <a:gd name="connsiteY26" fmla="*/ 51063 h 108815"/>
                  <a:gd name="connsiteX27" fmla="*/ 923925 w 1952625"/>
                  <a:gd name="connsiteY27" fmla="*/ 46300 h 108815"/>
                  <a:gd name="connsiteX28" fmla="*/ 985838 w 1952625"/>
                  <a:gd name="connsiteY28" fmla="*/ 55825 h 108815"/>
                  <a:gd name="connsiteX29" fmla="*/ 1085850 w 1952625"/>
                  <a:gd name="connsiteY29" fmla="*/ 60588 h 108815"/>
                  <a:gd name="connsiteX30" fmla="*/ 1100138 w 1952625"/>
                  <a:gd name="connsiteY30" fmla="*/ 55825 h 108815"/>
                  <a:gd name="connsiteX31" fmla="*/ 1252538 w 1952625"/>
                  <a:gd name="connsiteY31" fmla="*/ 41538 h 108815"/>
                  <a:gd name="connsiteX32" fmla="*/ 1323975 w 1952625"/>
                  <a:gd name="connsiteY32" fmla="*/ 36775 h 108815"/>
                  <a:gd name="connsiteX33" fmla="*/ 1395413 w 1952625"/>
                  <a:gd name="connsiteY33" fmla="*/ 27250 h 108815"/>
                  <a:gd name="connsiteX34" fmla="*/ 1481138 w 1952625"/>
                  <a:gd name="connsiteY34" fmla="*/ 32013 h 108815"/>
                  <a:gd name="connsiteX35" fmla="*/ 1547813 w 1952625"/>
                  <a:gd name="connsiteY35" fmla="*/ 22488 h 108815"/>
                  <a:gd name="connsiteX36" fmla="*/ 1571625 w 1952625"/>
                  <a:gd name="connsiteY36" fmla="*/ 17725 h 108815"/>
                  <a:gd name="connsiteX37" fmla="*/ 1585913 w 1952625"/>
                  <a:gd name="connsiteY37" fmla="*/ 12963 h 108815"/>
                  <a:gd name="connsiteX38" fmla="*/ 1704975 w 1952625"/>
                  <a:gd name="connsiteY38" fmla="*/ 8200 h 108815"/>
                  <a:gd name="connsiteX39" fmla="*/ 1828800 w 1952625"/>
                  <a:gd name="connsiteY39" fmla="*/ 12963 h 108815"/>
                  <a:gd name="connsiteX40" fmla="*/ 1909763 w 1952625"/>
                  <a:gd name="connsiteY40" fmla="*/ 12963 h 108815"/>
                  <a:gd name="connsiteX41" fmla="*/ 1952625 w 1952625"/>
                  <a:gd name="connsiteY41" fmla="*/ 8200 h 108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952625" h="108815">
                    <a:moveTo>
                      <a:pt x="0" y="79638"/>
                    </a:moveTo>
                    <a:cubicBezTo>
                      <a:pt x="9525" y="82813"/>
                      <a:pt x="18730" y="87194"/>
                      <a:pt x="28575" y="89163"/>
                    </a:cubicBezTo>
                    <a:cubicBezTo>
                      <a:pt x="42671" y="91982"/>
                      <a:pt x="57207" y="91892"/>
                      <a:pt x="71438" y="93925"/>
                    </a:cubicBezTo>
                    <a:cubicBezTo>
                      <a:pt x="79451" y="95070"/>
                      <a:pt x="87313" y="97100"/>
                      <a:pt x="95250" y="98688"/>
                    </a:cubicBezTo>
                    <a:cubicBezTo>
                      <a:pt x="103188" y="97100"/>
                      <a:pt x="110968" y="93925"/>
                      <a:pt x="119063" y="93925"/>
                    </a:cubicBezTo>
                    <a:cubicBezTo>
                      <a:pt x="166889" y="93925"/>
                      <a:pt x="92845" y="108815"/>
                      <a:pt x="152400" y="93925"/>
                    </a:cubicBezTo>
                    <a:cubicBezTo>
                      <a:pt x="165100" y="95513"/>
                      <a:pt x="177701" y="98688"/>
                      <a:pt x="190500" y="98688"/>
                    </a:cubicBezTo>
                    <a:cubicBezTo>
                      <a:pt x="197045" y="98688"/>
                      <a:pt x="203160" y="95345"/>
                      <a:pt x="209550" y="93925"/>
                    </a:cubicBezTo>
                    <a:cubicBezTo>
                      <a:pt x="217452" y="92169"/>
                      <a:pt x="225510" y="91126"/>
                      <a:pt x="233363" y="89163"/>
                    </a:cubicBezTo>
                    <a:cubicBezTo>
                      <a:pt x="238233" y="87945"/>
                      <a:pt x="242698" y="85225"/>
                      <a:pt x="247650" y="84400"/>
                    </a:cubicBezTo>
                    <a:cubicBezTo>
                      <a:pt x="261830" y="82037"/>
                      <a:pt x="276225" y="81225"/>
                      <a:pt x="290513" y="79638"/>
                    </a:cubicBezTo>
                    <a:cubicBezTo>
                      <a:pt x="300038" y="81225"/>
                      <a:pt x="309432" y="84400"/>
                      <a:pt x="319088" y="84400"/>
                    </a:cubicBezTo>
                    <a:cubicBezTo>
                      <a:pt x="324108" y="84400"/>
                      <a:pt x="328386" y="80192"/>
                      <a:pt x="333375" y="79638"/>
                    </a:cubicBezTo>
                    <a:cubicBezTo>
                      <a:pt x="357095" y="77002"/>
                      <a:pt x="381000" y="76463"/>
                      <a:pt x="404813" y="74875"/>
                    </a:cubicBezTo>
                    <a:cubicBezTo>
                      <a:pt x="409575" y="76463"/>
                      <a:pt x="414080" y="79638"/>
                      <a:pt x="419100" y="79638"/>
                    </a:cubicBezTo>
                    <a:cubicBezTo>
                      <a:pt x="425645" y="79638"/>
                      <a:pt x="431760" y="76295"/>
                      <a:pt x="438150" y="74875"/>
                    </a:cubicBezTo>
                    <a:cubicBezTo>
                      <a:pt x="446052" y="73119"/>
                      <a:pt x="454025" y="71700"/>
                      <a:pt x="461963" y="70113"/>
                    </a:cubicBezTo>
                    <a:cubicBezTo>
                      <a:pt x="466725" y="71700"/>
                      <a:pt x="471281" y="75585"/>
                      <a:pt x="476250" y="74875"/>
                    </a:cubicBezTo>
                    <a:cubicBezTo>
                      <a:pt x="483278" y="73871"/>
                      <a:pt x="488774" y="68147"/>
                      <a:pt x="495300" y="65350"/>
                    </a:cubicBezTo>
                    <a:cubicBezTo>
                      <a:pt x="508110" y="59860"/>
                      <a:pt x="519430" y="58619"/>
                      <a:pt x="533400" y="55825"/>
                    </a:cubicBezTo>
                    <a:cubicBezTo>
                      <a:pt x="559028" y="64368"/>
                      <a:pt x="538544" y="60016"/>
                      <a:pt x="576263" y="55825"/>
                    </a:cubicBezTo>
                    <a:cubicBezTo>
                      <a:pt x="595262" y="53714"/>
                      <a:pt x="614363" y="52650"/>
                      <a:pt x="633413" y="51063"/>
                    </a:cubicBezTo>
                    <a:cubicBezTo>
                      <a:pt x="642938" y="52650"/>
                      <a:pt x="652332" y="55825"/>
                      <a:pt x="661988" y="55825"/>
                    </a:cubicBezTo>
                    <a:cubicBezTo>
                      <a:pt x="667008" y="55825"/>
                      <a:pt x="671255" y="51063"/>
                      <a:pt x="676275" y="51063"/>
                    </a:cubicBezTo>
                    <a:cubicBezTo>
                      <a:pt x="687500" y="51063"/>
                      <a:pt x="698500" y="54238"/>
                      <a:pt x="709613" y="55825"/>
                    </a:cubicBezTo>
                    <a:cubicBezTo>
                      <a:pt x="747710" y="43127"/>
                      <a:pt x="700089" y="55825"/>
                      <a:pt x="738188" y="55825"/>
                    </a:cubicBezTo>
                    <a:cubicBezTo>
                      <a:pt x="743208" y="55825"/>
                      <a:pt x="747462" y="51320"/>
                      <a:pt x="752475" y="51063"/>
                    </a:cubicBezTo>
                    <a:cubicBezTo>
                      <a:pt x="809572" y="48135"/>
                      <a:pt x="866775" y="47888"/>
                      <a:pt x="923925" y="46300"/>
                    </a:cubicBezTo>
                    <a:cubicBezTo>
                      <a:pt x="951164" y="55380"/>
                      <a:pt x="940161" y="52878"/>
                      <a:pt x="985838" y="55825"/>
                    </a:cubicBezTo>
                    <a:cubicBezTo>
                      <a:pt x="1019144" y="57974"/>
                      <a:pt x="1052513" y="59000"/>
                      <a:pt x="1085850" y="60588"/>
                    </a:cubicBezTo>
                    <a:cubicBezTo>
                      <a:pt x="1090613" y="59000"/>
                      <a:pt x="1095295" y="57146"/>
                      <a:pt x="1100138" y="55825"/>
                    </a:cubicBezTo>
                    <a:cubicBezTo>
                      <a:pt x="1169423" y="36929"/>
                      <a:pt x="1142082" y="47202"/>
                      <a:pt x="1252538" y="41538"/>
                    </a:cubicBezTo>
                    <a:cubicBezTo>
                      <a:pt x="1276372" y="40316"/>
                      <a:pt x="1300163" y="38363"/>
                      <a:pt x="1323975" y="36775"/>
                    </a:cubicBezTo>
                    <a:cubicBezTo>
                      <a:pt x="1349304" y="31710"/>
                      <a:pt x="1367580" y="27250"/>
                      <a:pt x="1395413" y="27250"/>
                    </a:cubicBezTo>
                    <a:cubicBezTo>
                      <a:pt x="1424032" y="27250"/>
                      <a:pt x="1452563" y="30425"/>
                      <a:pt x="1481138" y="32013"/>
                    </a:cubicBezTo>
                    <a:cubicBezTo>
                      <a:pt x="1522013" y="21793"/>
                      <a:pt x="1478205" y="31769"/>
                      <a:pt x="1547813" y="22488"/>
                    </a:cubicBezTo>
                    <a:cubicBezTo>
                      <a:pt x="1555837" y="21418"/>
                      <a:pt x="1563772" y="19688"/>
                      <a:pt x="1571625" y="17725"/>
                    </a:cubicBezTo>
                    <a:cubicBezTo>
                      <a:pt x="1576495" y="16507"/>
                      <a:pt x="1580906" y="13321"/>
                      <a:pt x="1585913" y="12963"/>
                    </a:cubicBezTo>
                    <a:cubicBezTo>
                      <a:pt x="1625531" y="10133"/>
                      <a:pt x="1665288" y="9788"/>
                      <a:pt x="1704975" y="8200"/>
                    </a:cubicBezTo>
                    <a:cubicBezTo>
                      <a:pt x="1746250" y="9788"/>
                      <a:pt x="1787494" y="12963"/>
                      <a:pt x="1828800" y="12963"/>
                    </a:cubicBezTo>
                    <a:cubicBezTo>
                      <a:pt x="1915844" y="12963"/>
                      <a:pt x="1870876" y="0"/>
                      <a:pt x="1909763" y="12963"/>
                    </a:cubicBezTo>
                    <a:cubicBezTo>
                      <a:pt x="1933086" y="5188"/>
                      <a:pt x="1919030" y="8200"/>
                      <a:pt x="1952625" y="8200"/>
                    </a:cubicBezTo>
                  </a:path>
                </a:pathLst>
              </a:custGeom>
              <a:ln>
                <a:solidFill>
                  <a:srgbClr val="00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nb-NO" sz="1800"/>
              </a:p>
            </p:txBody>
          </p:sp>
          <p:sp>
            <p:nvSpPr>
              <p:cNvPr id="48" name="Freeform 47"/>
              <p:cNvSpPr/>
              <p:nvPr/>
            </p:nvSpPr>
            <p:spPr>
              <a:xfrm>
                <a:off x="5071294" y="4567337"/>
                <a:ext cx="1882775" cy="209550"/>
              </a:xfrm>
              <a:custGeom>
                <a:avLst/>
                <a:gdLst>
                  <a:gd name="connsiteX0" fmla="*/ 0 w 1881187"/>
                  <a:gd name="connsiteY0" fmla="*/ 200735 h 210260"/>
                  <a:gd name="connsiteX1" fmla="*/ 42862 w 1881187"/>
                  <a:gd name="connsiteY1" fmla="*/ 210260 h 210260"/>
                  <a:gd name="connsiteX2" fmla="*/ 66675 w 1881187"/>
                  <a:gd name="connsiteY2" fmla="*/ 205497 h 210260"/>
                  <a:gd name="connsiteX3" fmla="*/ 95250 w 1881187"/>
                  <a:gd name="connsiteY3" fmla="*/ 195972 h 210260"/>
                  <a:gd name="connsiteX4" fmla="*/ 152400 w 1881187"/>
                  <a:gd name="connsiteY4" fmla="*/ 200735 h 210260"/>
                  <a:gd name="connsiteX5" fmla="*/ 252412 w 1881187"/>
                  <a:gd name="connsiteY5" fmla="*/ 200735 h 210260"/>
                  <a:gd name="connsiteX6" fmla="*/ 309562 w 1881187"/>
                  <a:gd name="connsiteY6" fmla="*/ 200735 h 210260"/>
                  <a:gd name="connsiteX7" fmla="*/ 390525 w 1881187"/>
                  <a:gd name="connsiteY7" fmla="*/ 191210 h 210260"/>
                  <a:gd name="connsiteX8" fmla="*/ 404812 w 1881187"/>
                  <a:gd name="connsiteY8" fmla="*/ 186447 h 210260"/>
                  <a:gd name="connsiteX9" fmla="*/ 428625 w 1881187"/>
                  <a:gd name="connsiteY9" fmla="*/ 181685 h 210260"/>
                  <a:gd name="connsiteX10" fmla="*/ 447675 w 1881187"/>
                  <a:gd name="connsiteY10" fmla="*/ 176922 h 210260"/>
                  <a:gd name="connsiteX11" fmla="*/ 466725 w 1881187"/>
                  <a:gd name="connsiteY11" fmla="*/ 181685 h 210260"/>
                  <a:gd name="connsiteX12" fmla="*/ 481012 w 1881187"/>
                  <a:gd name="connsiteY12" fmla="*/ 186447 h 210260"/>
                  <a:gd name="connsiteX13" fmla="*/ 495300 w 1881187"/>
                  <a:gd name="connsiteY13" fmla="*/ 181685 h 210260"/>
                  <a:gd name="connsiteX14" fmla="*/ 609600 w 1881187"/>
                  <a:gd name="connsiteY14" fmla="*/ 181685 h 210260"/>
                  <a:gd name="connsiteX15" fmla="*/ 676275 w 1881187"/>
                  <a:gd name="connsiteY15" fmla="*/ 186447 h 210260"/>
                  <a:gd name="connsiteX16" fmla="*/ 762000 w 1881187"/>
                  <a:gd name="connsiteY16" fmla="*/ 172160 h 210260"/>
                  <a:gd name="connsiteX17" fmla="*/ 809625 w 1881187"/>
                  <a:gd name="connsiteY17" fmla="*/ 167397 h 210260"/>
                  <a:gd name="connsiteX18" fmla="*/ 833437 w 1881187"/>
                  <a:gd name="connsiteY18" fmla="*/ 162635 h 210260"/>
                  <a:gd name="connsiteX19" fmla="*/ 919162 w 1881187"/>
                  <a:gd name="connsiteY19" fmla="*/ 157872 h 210260"/>
                  <a:gd name="connsiteX20" fmla="*/ 962025 w 1881187"/>
                  <a:gd name="connsiteY20" fmla="*/ 157872 h 210260"/>
                  <a:gd name="connsiteX21" fmla="*/ 990600 w 1881187"/>
                  <a:gd name="connsiteY21" fmla="*/ 153110 h 210260"/>
                  <a:gd name="connsiteX22" fmla="*/ 1019175 w 1881187"/>
                  <a:gd name="connsiteY22" fmla="*/ 153110 h 210260"/>
                  <a:gd name="connsiteX23" fmla="*/ 1076325 w 1881187"/>
                  <a:gd name="connsiteY23" fmla="*/ 148347 h 210260"/>
                  <a:gd name="connsiteX24" fmla="*/ 1128712 w 1881187"/>
                  <a:gd name="connsiteY24" fmla="*/ 134060 h 210260"/>
                  <a:gd name="connsiteX25" fmla="*/ 1166812 w 1881187"/>
                  <a:gd name="connsiteY25" fmla="*/ 134060 h 210260"/>
                  <a:gd name="connsiteX26" fmla="*/ 1195387 w 1881187"/>
                  <a:gd name="connsiteY26" fmla="*/ 143585 h 210260"/>
                  <a:gd name="connsiteX27" fmla="*/ 1214437 w 1881187"/>
                  <a:gd name="connsiteY27" fmla="*/ 148347 h 210260"/>
                  <a:gd name="connsiteX28" fmla="*/ 1228725 w 1881187"/>
                  <a:gd name="connsiteY28" fmla="*/ 143585 h 210260"/>
                  <a:gd name="connsiteX29" fmla="*/ 1257300 w 1881187"/>
                  <a:gd name="connsiteY29" fmla="*/ 129297 h 210260"/>
                  <a:gd name="connsiteX30" fmla="*/ 1357312 w 1881187"/>
                  <a:gd name="connsiteY30" fmla="*/ 119772 h 210260"/>
                  <a:gd name="connsiteX31" fmla="*/ 1447800 w 1881187"/>
                  <a:gd name="connsiteY31" fmla="*/ 119772 h 210260"/>
                  <a:gd name="connsiteX32" fmla="*/ 1476375 w 1881187"/>
                  <a:gd name="connsiteY32" fmla="*/ 110247 h 210260"/>
                  <a:gd name="connsiteX33" fmla="*/ 1495425 w 1881187"/>
                  <a:gd name="connsiteY33" fmla="*/ 105485 h 210260"/>
                  <a:gd name="connsiteX34" fmla="*/ 1590675 w 1881187"/>
                  <a:gd name="connsiteY34" fmla="*/ 105485 h 210260"/>
                  <a:gd name="connsiteX35" fmla="*/ 1638300 w 1881187"/>
                  <a:gd name="connsiteY35" fmla="*/ 100722 h 210260"/>
                  <a:gd name="connsiteX36" fmla="*/ 1657350 w 1881187"/>
                  <a:gd name="connsiteY36" fmla="*/ 95960 h 210260"/>
                  <a:gd name="connsiteX37" fmla="*/ 1662112 w 1881187"/>
                  <a:gd name="connsiteY37" fmla="*/ 81672 h 210260"/>
                  <a:gd name="connsiteX38" fmla="*/ 1690687 w 1881187"/>
                  <a:gd name="connsiteY38" fmla="*/ 72147 h 210260"/>
                  <a:gd name="connsiteX39" fmla="*/ 1704975 w 1881187"/>
                  <a:gd name="connsiteY39" fmla="*/ 67385 h 210260"/>
                  <a:gd name="connsiteX40" fmla="*/ 1781175 w 1881187"/>
                  <a:gd name="connsiteY40" fmla="*/ 67385 h 210260"/>
                  <a:gd name="connsiteX41" fmla="*/ 1790700 w 1881187"/>
                  <a:gd name="connsiteY41" fmla="*/ 53097 h 210260"/>
                  <a:gd name="connsiteX42" fmla="*/ 1838325 w 1881187"/>
                  <a:gd name="connsiteY42" fmla="*/ 48335 h 210260"/>
                  <a:gd name="connsiteX43" fmla="*/ 1852612 w 1881187"/>
                  <a:gd name="connsiteY43" fmla="*/ 43572 h 210260"/>
                  <a:gd name="connsiteX44" fmla="*/ 1857375 w 1881187"/>
                  <a:gd name="connsiteY44" fmla="*/ 24522 h 210260"/>
                  <a:gd name="connsiteX45" fmla="*/ 1862137 w 1881187"/>
                  <a:gd name="connsiteY45" fmla="*/ 10235 h 210260"/>
                  <a:gd name="connsiteX46" fmla="*/ 1876425 w 1881187"/>
                  <a:gd name="connsiteY46" fmla="*/ 710 h 210260"/>
                  <a:gd name="connsiteX47" fmla="*/ 1881187 w 1881187"/>
                  <a:gd name="connsiteY47" fmla="*/ 710 h 21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881187" h="210260">
                    <a:moveTo>
                      <a:pt x="0" y="200735"/>
                    </a:moveTo>
                    <a:cubicBezTo>
                      <a:pt x="14732" y="205645"/>
                      <a:pt x="26102" y="210260"/>
                      <a:pt x="42862" y="210260"/>
                    </a:cubicBezTo>
                    <a:cubicBezTo>
                      <a:pt x="50957" y="210260"/>
                      <a:pt x="58865" y="207627"/>
                      <a:pt x="66675" y="205497"/>
                    </a:cubicBezTo>
                    <a:cubicBezTo>
                      <a:pt x="76361" y="202855"/>
                      <a:pt x="95250" y="195972"/>
                      <a:pt x="95250" y="195972"/>
                    </a:cubicBezTo>
                    <a:cubicBezTo>
                      <a:pt x="114300" y="197560"/>
                      <a:pt x="133284" y="200735"/>
                      <a:pt x="152400" y="200735"/>
                    </a:cubicBezTo>
                    <a:cubicBezTo>
                      <a:pt x="277482" y="200735"/>
                      <a:pt x="150239" y="189381"/>
                      <a:pt x="252412" y="200735"/>
                    </a:cubicBezTo>
                    <a:cubicBezTo>
                      <a:pt x="295282" y="190016"/>
                      <a:pt x="242670" y="200735"/>
                      <a:pt x="309562" y="200735"/>
                    </a:cubicBezTo>
                    <a:cubicBezTo>
                      <a:pt x="315728" y="200735"/>
                      <a:pt x="382157" y="192256"/>
                      <a:pt x="390525" y="191210"/>
                    </a:cubicBezTo>
                    <a:cubicBezTo>
                      <a:pt x="395287" y="189622"/>
                      <a:pt x="399942" y="187665"/>
                      <a:pt x="404812" y="186447"/>
                    </a:cubicBezTo>
                    <a:cubicBezTo>
                      <a:pt x="412665" y="184484"/>
                      <a:pt x="420723" y="183441"/>
                      <a:pt x="428625" y="181685"/>
                    </a:cubicBezTo>
                    <a:cubicBezTo>
                      <a:pt x="435015" y="180265"/>
                      <a:pt x="441325" y="178510"/>
                      <a:pt x="447675" y="176922"/>
                    </a:cubicBezTo>
                    <a:cubicBezTo>
                      <a:pt x="454025" y="178510"/>
                      <a:pt x="460431" y="179887"/>
                      <a:pt x="466725" y="181685"/>
                    </a:cubicBezTo>
                    <a:cubicBezTo>
                      <a:pt x="471552" y="183064"/>
                      <a:pt x="475992" y="186447"/>
                      <a:pt x="481012" y="186447"/>
                    </a:cubicBezTo>
                    <a:cubicBezTo>
                      <a:pt x="486032" y="186447"/>
                      <a:pt x="490537" y="183272"/>
                      <a:pt x="495300" y="181685"/>
                    </a:cubicBezTo>
                    <a:cubicBezTo>
                      <a:pt x="555681" y="193760"/>
                      <a:pt x="485090" y="181685"/>
                      <a:pt x="609600" y="181685"/>
                    </a:cubicBezTo>
                    <a:cubicBezTo>
                      <a:pt x="631882" y="181685"/>
                      <a:pt x="654050" y="184860"/>
                      <a:pt x="676275" y="186447"/>
                    </a:cubicBezTo>
                    <a:cubicBezTo>
                      <a:pt x="724089" y="170509"/>
                      <a:pt x="692743" y="178456"/>
                      <a:pt x="762000" y="172160"/>
                    </a:cubicBezTo>
                    <a:cubicBezTo>
                      <a:pt x="777889" y="170716"/>
                      <a:pt x="793811" y="169506"/>
                      <a:pt x="809625" y="167397"/>
                    </a:cubicBezTo>
                    <a:cubicBezTo>
                      <a:pt x="817648" y="166327"/>
                      <a:pt x="825373" y="163336"/>
                      <a:pt x="833437" y="162635"/>
                    </a:cubicBezTo>
                    <a:cubicBezTo>
                      <a:pt x="861948" y="160156"/>
                      <a:pt x="890587" y="159460"/>
                      <a:pt x="919162" y="157872"/>
                    </a:cubicBezTo>
                    <a:cubicBezTo>
                      <a:pt x="951326" y="147152"/>
                      <a:pt x="911734" y="157872"/>
                      <a:pt x="962025" y="157872"/>
                    </a:cubicBezTo>
                    <a:cubicBezTo>
                      <a:pt x="971681" y="157872"/>
                      <a:pt x="981075" y="154697"/>
                      <a:pt x="990600" y="153110"/>
                    </a:cubicBezTo>
                    <a:cubicBezTo>
                      <a:pt x="1017812" y="162180"/>
                      <a:pt x="991962" y="156738"/>
                      <a:pt x="1019175" y="153110"/>
                    </a:cubicBezTo>
                    <a:cubicBezTo>
                      <a:pt x="1038123" y="150584"/>
                      <a:pt x="1057275" y="149935"/>
                      <a:pt x="1076325" y="148347"/>
                    </a:cubicBezTo>
                    <a:cubicBezTo>
                      <a:pt x="1112579" y="136262"/>
                      <a:pt x="1095055" y="140791"/>
                      <a:pt x="1128712" y="134060"/>
                    </a:cubicBezTo>
                    <a:cubicBezTo>
                      <a:pt x="1172069" y="148510"/>
                      <a:pt x="1103588" y="128312"/>
                      <a:pt x="1166812" y="134060"/>
                    </a:cubicBezTo>
                    <a:cubicBezTo>
                      <a:pt x="1176811" y="134969"/>
                      <a:pt x="1185646" y="141150"/>
                      <a:pt x="1195387" y="143585"/>
                    </a:cubicBezTo>
                    <a:lnTo>
                      <a:pt x="1214437" y="148347"/>
                    </a:lnTo>
                    <a:cubicBezTo>
                      <a:pt x="1219200" y="146760"/>
                      <a:pt x="1224235" y="145830"/>
                      <a:pt x="1228725" y="143585"/>
                    </a:cubicBezTo>
                    <a:cubicBezTo>
                      <a:pt x="1249276" y="133310"/>
                      <a:pt x="1235752" y="134085"/>
                      <a:pt x="1257300" y="129297"/>
                    </a:cubicBezTo>
                    <a:cubicBezTo>
                      <a:pt x="1290797" y="121853"/>
                      <a:pt x="1322256" y="122109"/>
                      <a:pt x="1357312" y="119772"/>
                    </a:cubicBezTo>
                    <a:cubicBezTo>
                      <a:pt x="1397978" y="126550"/>
                      <a:pt x="1394105" y="128250"/>
                      <a:pt x="1447800" y="119772"/>
                    </a:cubicBezTo>
                    <a:cubicBezTo>
                      <a:pt x="1457717" y="118206"/>
                      <a:pt x="1466634" y="112682"/>
                      <a:pt x="1476375" y="110247"/>
                    </a:cubicBezTo>
                    <a:lnTo>
                      <a:pt x="1495425" y="105485"/>
                    </a:lnTo>
                    <a:cubicBezTo>
                      <a:pt x="1534761" y="118596"/>
                      <a:pt x="1507921" y="111615"/>
                      <a:pt x="1590675" y="105485"/>
                    </a:cubicBezTo>
                    <a:cubicBezTo>
                      <a:pt x="1606586" y="104306"/>
                      <a:pt x="1622425" y="102310"/>
                      <a:pt x="1638300" y="100722"/>
                    </a:cubicBezTo>
                    <a:cubicBezTo>
                      <a:pt x="1644650" y="99135"/>
                      <a:pt x="1652239" y="100049"/>
                      <a:pt x="1657350" y="95960"/>
                    </a:cubicBezTo>
                    <a:cubicBezTo>
                      <a:pt x="1661270" y="92824"/>
                      <a:pt x="1658027" y="84590"/>
                      <a:pt x="1662112" y="81672"/>
                    </a:cubicBezTo>
                    <a:cubicBezTo>
                      <a:pt x="1670282" y="75836"/>
                      <a:pt x="1681162" y="75322"/>
                      <a:pt x="1690687" y="72147"/>
                    </a:cubicBezTo>
                    <a:lnTo>
                      <a:pt x="1704975" y="67385"/>
                    </a:lnTo>
                    <a:cubicBezTo>
                      <a:pt x="1733766" y="76981"/>
                      <a:pt x="1735421" y="79586"/>
                      <a:pt x="1781175" y="67385"/>
                    </a:cubicBezTo>
                    <a:cubicBezTo>
                      <a:pt x="1786706" y="65910"/>
                      <a:pt x="1785270" y="54907"/>
                      <a:pt x="1790700" y="53097"/>
                    </a:cubicBezTo>
                    <a:cubicBezTo>
                      <a:pt x="1805835" y="48052"/>
                      <a:pt x="1822450" y="49922"/>
                      <a:pt x="1838325" y="48335"/>
                    </a:cubicBezTo>
                    <a:cubicBezTo>
                      <a:pt x="1843087" y="46747"/>
                      <a:pt x="1849476" y="47492"/>
                      <a:pt x="1852612" y="43572"/>
                    </a:cubicBezTo>
                    <a:cubicBezTo>
                      <a:pt x="1856701" y="38461"/>
                      <a:pt x="1855577" y="30816"/>
                      <a:pt x="1857375" y="24522"/>
                    </a:cubicBezTo>
                    <a:cubicBezTo>
                      <a:pt x="1858754" y="19695"/>
                      <a:pt x="1859001" y="14155"/>
                      <a:pt x="1862137" y="10235"/>
                    </a:cubicBezTo>
                    <a:cubicBezTo>
                      <a:pt x="1865713" y="5765"/>
                      <a:pt x="1871305" y="3270"/>
                      <a:pt x="1876425" y="710"/>
                    </a:cubicBezTo>
                    <a:cubicBezTo>
                      <a:pt x="1877845" y="0"/>
                      <a:pt x="1879600" y="710"/>
                      <a:pt x="1881187" y="710"/>
                    </a:cubicBezTo>
                  </a:path>
                </a:pathLst>
              </a:custGeom>
              <a:ln>
                <a:solidFill>
                  <a:srgbClr val="00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nb-NO" sz="1800"/>
              </a:p>
            </p:txBody>
          </p:sp>
          <p:sp>
            <p:nvSpPr>
              <p:cNvPr id="49" name="Freeform 48"/>
              <p:cNvSpPr/>
              <p:nvPr/>
            </p:nvSpPr>
            <p:spPr>
              <a:xfrm>
                <a:off x="6933431" y="4399062"/>
                <a:ext cx="1079500" cy="182562"/>
              </a:xfrm>
              <a:custGeom>
                <a:avLst/>
                <a:gdLst>
                  <a:gd name="connsiteX0" fmla="*/ 4871 w 1078193"/>
                  <a:gd name="connsiteY0" fmla="*/ 167568 h 181842"/>
                  <a:gd name="connsiteX1" fmla="*/ 52496 w 1078193"/>
                  <a:gd name="connsiteY1" fmla="*/ 167568 h 181842"/>
                  <a:gd name="connsiteX2" fmla="*/ 152508 w 1078193"/>
                  <a:gd name="connsiteY2" fmla="*/ 162805 h 181842"/>
                  <a:gd name="connsiteX3" fmla="*/ 190608 w 1078193"/>
                  <a:gd name="connsiteY3" fmla="*/ 158043 h 181842"/>
                  <a:gd name="connsiteX4" fmla="*/ 233471 w 1078193"/>
                  <a:gd name="connsiteY4" fmla="*/ 153280 h 181842"/>
                  <a:gd name="connsiteX5" fmla="*/ 262046 w 1078193"/>
                  <a:gd name="connsiteY5" fmla="*/ 148518 h 181842"/>
                  <a:gd name="connsiteX6" fmla="*/ 285858 w 1078193"/>
                  <a:gd name="connsiteY6" fmla="*/ 153280 h 181842"/>
                  <a:gd name="connsiteX7" fmla="*/ 338246 w 1078193"/>
                  <a:gd name="connsiteY7" fmla="*/ 153280 h 181842"/>
                  <a:gd name="connsiteX8" fmla="*/ 395396 w 1078193"/>
                  <a:gd name="connsiteY8" fmla="*/ 143755 h 181842"/>
                  <a:gd name="connsiteX9" fmla="*/ 423971 w 1078193"/>
                  <a:gd name="connsiteY9" fmla="*/ 134230 h 181842"/>
                  <a:gd name="connsiteX10" fmla="*/ 481121 w 1078193"/>
                  <a:gd name="connsiteY10" fmla="*/ 129468 h 181842"/>
                  <a:gd name="connsiteX11" fmla="*/ 514458 w 1078193"/>
                  <a:gd name="connsiteY11" fmla="*/ 119943 h 181842"/>
                  <a:gd name="connsiteX12" fmla="*/ 547796 w 1078193"/>
                  <a:gd name="connsiteY12" fmla="*/ 124705 h 181842"/>
                  <a:gd name="connsiteX13" fmla="*/ 585896 w 1078193"/>
                  <a:gd name="connsiteY13" fmla="*/ 119943 h 181842"/>
                  <a:gd name="connsiteX14" fmla="*/ 638283 w 1078193"/>
                  <a:gd name="connsiteY14" fmla="*/ 110418 h 181842"/>
                  <a:gd name="connsiteX15" fmla="*/ 666858 w 1078193"/>
                  <a:gd name="connsiteY15" fmla="*/ 100893 h 181842"/>
                  <a:gd name="connsiteX16" fmla="*/ 681146 w 1078193"/>
                  <a:gd name="connsiteY16" fmla="*/ 96130 h 181842"/>
                  <a:gd name="connsiteX17" fmla="*/ 738296 w 1078193"/>
                  <a:gd name="connsiteY17" fmla="*/ 91368 h 181842"/>
                  <a:gd name="connsiteX18" fmla="*/ 762108 w 1078193"/>
                  <a:gd name="connsiteY18" fmla="*/ 86605 h 181842"/>
                  <a:gd name="connsiteX19" fmla="*/ 790683 w 1078193"/>
                  <a:gd name="connsiteY19" fmla="*/ 81843 h 181842"/>
                  <a:gd name="connsiteX20" fmla="*/ 819258 w 1078193"/>
                  <a:gd name="connsiteY20" fmla="*/ 67555 h 181842"/>
                  <a:gd name="connsiteX21" fmla="*/ 838308 w 1078193"/>
                  <a:gd name="connsiteY21" fmla="*/ 62793 h 181842"/>
                  <a:gd name="connsiteX22" fmla="*/ 895458 w 1078193"/>
                  <a:gd name="connsiteY22" fmla="*/ 48505 h 181842"/>
                  <a:gd name="connsiteX23" fmla="*/ 938321 w 1078193"/>
                  <a:gd name="connsiteY23" fmla="*/ 24693 h 181842"/>
                  <a:gd name="connsiteX24" fmla="*/ 1000233 w 1078193"/>
                  <a:gd name="connsiteY24" fmla="*/ 19930 h 181842"/>
                  <a:gd name="connsiteX25" fmla="*/ 1043096 w 1078193"/>
                  <a:gd name="connsiteY25" fmla="*/ 15168 h 181842"/>
                  <a:gd name="connsiteX26" fmla="*/ 1057383 w 1078193"/>
                  <a:gd name="connsiteY26" fmla="*/ 10405 h 181842"/>
                  <a:gd name="connsiteX27" fmla="*/ 1076433 w 1078193"/>
                  <a:gd name="connsiteY27" fmla="*/ 880 h 181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078193" h="181842">
                    <a:moveTo>
                      <a:pt x="4871" y="167568"/>
                    </a:moveTo>
                    <a:cubicBezTo>
                      <a:pt x="104798" y="181842"/>
                      <a:pt x="0" y="171943"/>
                      <a:pt x="52496" y="167568"/>
                    </a:cubicBezTo>
                    <a:cubicBezTo>
                      <a:pt x="85756" y="164796"/>
                      <a:pt x="119171" y="164393"/>
                      <a:pt x="152508" y="162805"/>
                    </a:cubicBezTo>
                    <a:lnTo>
                      <a:pt x="190608" y="158043"/>
                    </a:lnTo>
                    <a:cubicBezTo>
                      <a:pt x="204885" y="156363"/>
                      <a:pt x="219221" y="155180"/>
                      <a:pt x="233471" y="153280"/>
                    </a:cubicBezTo>
                    <a:cubicBezTo>
                      <a:pt x="243043" y="152004"/>
                      <a:pt x="252521" y="150105"/>
                      <a:pt x="262046" y="148518"/>
                    </a:cubicBezTo>
                    <a:cubicBezTo>
                      <a:pt x="269983" y="150105"/>
                      <a:pt x="277764" y="153280"/>
                      <a:pt x="285858" y="153280"/>
                    </a:cubicBezTo>
                    <a:cubicBezTo>
                      <a:pt x="345096" y="153280"/>
                      <a:pt x="305479" y="142359"/>
                      <a:pt x="338246" y="153280"/>
                    </a:cubicBezTo>
                    <a:cubicBezTo>
                      <a:pt x="352565" y="151235"/>
                      <a:pt x="380070" y="147935"/>
                      <a:pt x="395396" y="143755"/>
                    </a:cubicBezTo>
                    <a:cubicBezTo>
                      <a:pt x="405082" y="141113"/>
                      <a:pt x="413965" y="135064"/>
                      <a:pt x="423971" y="134230"/>
                    </a:cubicBezTo>
                    <a:lnTo>
                      <a:pt x="481121" y="129468"/>
                    </a:lnTo>
                    <a:cubicBezTo>
                      <a:pt x="487862" y="127221"/>
                      <a:pt x="508474" y="119943"/>
                      <a:pt x="514458" y="119943"/>
                    </a:cubicBezTo>
                    <a:cubicBezTo>
                      <a:pt x="525683" y="119943"/>
                      <a:pt x="536683" y="123118"/>
                      <a:pt x="547796" y="124705"/>
                    </a:cubicBezTo>
                    <a:lnTo>
                      <a:pt x="585896" y="119943"/>
                    </a:lnTo>
                    <a:cubicBezTo>
                      <a:pt x="608023" y="116993"/>
                      <a:pt x="618657" y="116305"/>
                      <a:pt x="638283" y="110418"/>
                    </a:cubicBezTo>
                    <a:cubicBezTo>
                      <a:pt x="647900" y="107533"/>
                      <a:pt x="657333" y="104068"/>
                      <a:pt x="666858" y="100893"/>
                    </a:cubicBezTo>
                    <a:cubicBezTo>
                      <a:pt x="671621" y="99305"/>
                      <a:pt x="676143" y="96547"/>
                      <a:pt x="681146" y="96130"/>
                    </a:cubicBezTo>
                    <a:lnTo>
                      <a:pt x="738296" y="91368"/>
                    </a:lnTo>
                    <a:lnTo>
                      <a:pt x="762108" y="86605"/>
                    </a:lnTo>
                    <a:cubicBezTo>
                      <a:pt x="771609" y="84878"/>
                      <a:pt x="781257" y="83938"/>
                      <a:pt x="790683" y="81843"/>
                    </a:cubicBezTo>
                    <a:cubicBezTo>
                      <a:pt x="818471" y="75668"/>
                      <a:pt x="791594" y="79411"/>
                      <a:pt x="819258" y="67555"/>
                    </a:cubicBezTo>
                    <a:cubicBezTo>
                      <a:pt x="825274" y="64977"/>
                      <a:pt x="832039" y="64674"/>
                      <a:pt x="838308" y="62793"/>
                    </a:cubicBezTo>
                    <a:cubicBezTo>
                      <a:pt x="885483" y="48641"/>
                      <a:pt x="847901" y="56432"/>
                      <a:pt x="895458" y="48505"/>
                    </a:cubicBezTo>
                    <a:cubicBezTo>
                      <a:pt x="906159" y="41371"/>
                      <a:pt x="922843" y="26628"/>
                      <a:pt x="938321" y="24693"/>
                    </a:cubicBezTo>
                    <a:cubicBezTo>
                      <a:pt x="958859" y="22126"/>
                      <a:pt x="979596" y="21518"/>
                      <a:pt x="1000233" y="19930"/>
                    </a:cubicBezTo>
                    <a:cubicBezTo>
                      <a:pt x="1033571" y="8817"/>
                      <a:pt x="1019283" y="7230"/>
                      <a:pt x="1043096" y="15168"/>
                    </a:cubicBezTo>
                    <a:cubicBezTo>
                      <a:pt x="1047858" y="13580"/>
                      <a:pt x="1052893" y="12650"/>
                      <a:pt x="1057383" y="10405"/>
                    </a:cubicBezTo>
                    <a:cubicBezTo>
                      <a:pt x="1078193" y="0"/>
                      <a:pt x="1064505" y="880"/>
                      <a:pt x="1076433" y="880"/>
                    </a:cubicBezTo>
                  </a:path>
                </a:pathLst>
              </a:custGeom>
              <a:ln>
                <a:solidFill>
                  <a:srgbClr val="00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nb-NO" sz="1800"/>
              </a:p>
            </p:txBody>
          </p:sp>
          <p:sp>
            <p:nvSpPr>
              <p:cNvPr id="50" name="Freeform 49"/>
              <p:cNvSpPr/>
              <p:nvPr/>
            </p:nvSpPr>
            <p:spPr>
              <a:xfrm>
                <a:off x="7997056" y="4062512"/>
                <a:ext cx="123825" cy="338137"/>
              </a:xfrm>
              <a:custGeom>
                <a:avLst/>
                <a:gdLst>
                  <a:gd name="connsiteX0" fmla="*/ 0 w 124327"/>
                  <a:gd name="connsiteY0" fmla="*/ 338137 h 338137"/>
                  <a:gd name="connsiteX1" fmla="*/ 14287 w 124327"/>
                  <a:gd name="connsiteY1" fmla="*/ 328612 h 338137"/>
                  <a:gd name="connsiteX2" fmla="*/ 23812 w 124327"/>
                  <a:gd name="connsiteY2" fmla="*/ 295275 h 338137"/>
                  <a:gd name="connsiteX3" fmla="*/ 52387 w 124327"/>
                  <a:gd name="connsiteY3" fmla="*/ 271462 h 338137"/>
                  <a:gd name="connsiteX4" fmla="*/ 61912 w 124327"/>
                  <a:gd name="connsiteY4" fmla="*/ 242887 h 338137"/>
                  <a:gd name="connsiteX5" fmla="*/ 66675 w 124327"/>
                  <a:gd name="connsiteY5" fmla="*/ 228600 h 338137"/>
                  <a:gd name="connsiteX6" fmla="*/ 71437 w 124327"/>
                  <a:gd name="connsiteY6" fmla="*/ 204787 h 338137"/>
                  <a:gd name="connsiteX7" fmla="*/ 80962 w 124327"/>
                  <a:gd name="connsiteY7" fmla="*/ 176212 h 338137"/>
                  <a:gd name="connsiteX8" fmla="*/ 95250 w 124327"/>
                  <a:gd name="connsiteY8" fmla="*/ 109537 h 338137"/>
                  <a:gd name="connsiteX9" fmla="*/ 104775 w 124327"/>
                  <a:gd name="connsiteY9" fmla="*/ 80962 h 338137"/>
                  <a:gd name="connsiteX10" fmla="*/ 109537 w 124327"/>
                  <a:gd name="connsiteY10" fmla="*/ 66675 h 338137"/>
                  <a:gd name="connsiteX11" fmla="*/ 114300 w 124327"/>
                  <a:gd name="connsiteY11" fmla="*/ 38100 h 338137"/>
                  <a:gd name="connsiteX12" fmla="*/ 119062 w 124327"/>
                  <a:gd name="connsiteY12" fmla="*/ 19050 h 338137"/>
                  <a:gd name="connsiteX13" fmla="*/ 123825 w 124327"/>
                  <a:gd name="connsiteY13" fmla="*/ 0 h 338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4327" h="338137">
                    <a:moveTo>
                      <a:pt x="0" y="338137"/>
                    </a:moveTo>
                    <a:cubicBezTo>
                      <a:pt x="4762" y="334962"/>
                      <a:pt x="10711" y="333081"/>
                      <a:pt x="14287" y="328612"/>
                    </a:cubicBezTo>
                    <a:cubicBezTo>
                      <a:pt x="17850" y="324158"/>
                      <a:pt x="22096" y="298278"/>
                      <a:pt x="23812" y="295275"/>
                    </a:cubicBezTo>
                    <a:cubicBezTo>
                      <a:pt x="29453" y="285403"/>
                      <a:pt x="43283" y="277531"/>
                      <a:pt x="52387" y="271462"/>
                    </a:cubicBezTo>
                    <a:lnTo>
                      <a:pt x="61912" y="242887"/>
                    </a:lnTo>
                    <a:cubicBezTo>
                      <a:pt x="63500" y="238125"/>
                      <a:pt x="65691" y="233523"/>
                      <a:pt x="66675" y="228600"/>
                    </a:cubicBezTo>
                    <a:cubicBezTo>
                      <a:pt x="68262" y="220662"/>
                      <a:pt x="69307" y="212597"/>
                      <a:pt x="71437" y="204787"/>
                    </a:cubicBezTo>
                    <a:cubicBezTo>
                      <a:pt x="74079" y="195101"/>
                      <a:pt x="79311" y="186116"/>
                      <a:pt x="80962" y="176212"/>
                    </a:cubicBezTo>
                    <a:cubicBezTo>
                      <a:pt x="84959" y="152233"/>
                      <a:pt x="87339" y="133269"/>
                      <a:pt x="95250" y="109537"/>
                    </a:cubicBezTo>
                    <a:lnTo>
                      <a:pt x="104775" y="80962"/>
                    </a:lnTo>
                    <a:cubicBezTo>
                      <a:pt x="106362" y="76200"/>
                      <a:pt x="108712" y="71627"/>
                      <a:pt x="109537" y="66675"/>
                    </a:cubicBezTo>
                    <a:cubicBezTo>
                      <a:pt x="111125" y="57150"/>
                      <a:pt x="112406" y="47569"/>
                      <a:pt x="114300" y="38100"/>
                    </a:cubicBezTo>
                    <a:cubicBezTo>
                      <a:pt x="115584" y="31682"/>
                      <a:pt x="117264" y="25344"/>
                      <a:pt x="119062" y="19050"/>
                    </a:cubicBezTo>
                    <a:cubicBezTo>
                      <a:pt x="124327" y="622"/>
                      <a:pt x="123825" y="10615"/>
                      <a:pt x="123825" y="0"/>
                    </a:cubicBezTo>
                  </a:path>
                </a:pathLst>
              </a:custGeom>
              <a:ln>
                <a:solidFill>
                  <a:srgbClr val="00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nb-NO" sz="1800"/>
              </a:p>
            </p:txBody>
          </p:sp>
        </p:grpSp>
        <p:grpSp>
          <p:nvGrpSpPr>
            <p:cNvPr id="33801" name="Group 61"/>
            <p:cNvGrpSpPr>
              <a:grpSpLocks/>
            </p:cNvGrpSpPr>
            <p:nvPr/>
          </p:nvGrpSpPr>
          <p:grpSpPr bwMode="auto">
            <a:xfrm>
              <a:off x="1793710" y="1645894"/>
              <a:ext cx="6622698" cy="3573456"/>
              <a:chOff x="1507331" y="1309688"/>
              <a:chExt cx="6622698" cy="3573456"/>
            </a:xfrm>
          </p:grpSpPr>
          <p:sp>
            <p:nvSpPr>
              <p:cNvPr id="54" name="Freeform 53"/>
              <p:cNvSpPr/>
              <p:nvPr/>
            </p:nvSpPr>
            <p:spPr>
              <a:xfrm>
                <a:off x="1507356" y="4705449"/>
                <a:ext cx="508000" cy="177800"/>
              </a:xfrm>
              <a:custGeom>
                <a:avLst/>
                <a:gdLst>
                  <a:gd name="connsiteX0" fmla="*/ 0 w 507207"/>
                  <a:gd name="connsiteY0" fmla="*/ 176213 h 177794"/>
                  <a:gd name="connsiteX1" fmla="*/ 19050 w 507207"/>
                  <a:gd name="connsiteY1" fmla="*/ 173831 h 177794"/>
                  <a:gd name="connsiteX2" fmla="*/ 26194 w 507207"/>
                  <a:gd name="connsiteY2" fmla="*/ 171450 h 177794"/>
                  <a:gd name="connsiteX3" fmla="*/ 35719 w 507207"/>
                  <a:gd name="connsiteY3" fmla="*/ 173831 h 177794"/>
                  <a:gd name="connsiteX4" fmla="*/ 54769 w 507207"/>
                  <a:gd name="connsiteY4" fmla="*/ 161925 h 177794"/>
                  <a:gd name="connsiteX5" fmla="*/ 69057 w 507207"/>
                  <a:gd name="connsiteY5" fmla="*/ 152400 h 177794"/>
                  <a:gd name="connsiteX6" fmla="*/ 76200 w 507207"/>
                  <a:gd name="connsiteY6" fmla="*/ 147638 h 177794"/>
                  <a:gd name="connsiteX7" fmla="*/ 83344 w 507207"/>
                  <a:gd name="connsiteY7" fmla="*/ 145256 h 177794"/>
                  <a:gd name="connsiteX8" fmla="*/ 97632 w 507207"/>
                  <a:gd name="connsiteY8" fmla="*/ 154781 h 177794"/>
                  <a:gd name="connsiteX9" fmla="*/ 145257 w 507207"/>
                  <a:gd name="connsiteY9" fmla="*/ 154781 h 177794"/>
                  <a:gd name="connsiteX10" fmla="*/ 169069 w 507207"/>
                  <a:gd name="connsiteY10" fmla="*/ 147638 h 177794"/>
                  <a:gd name="connsiteX11" fmla="*/ 190500 w 507207"/>
                  <a:gd name="connsiteY11" fmla="*/ 152400 h 177794"/>
                  <a:gd name="connsiteX12" fmla="*/ 214313 w 507207"/>
                  <a:gd name="connsiteY12" fmla="*/ 150019 h 177794"/>
                  <a:gd name="connsiteX13" fmla="*/ 233363 w 507207"/>
                  <a:gd name="connsiteY13" fmla="*/ 142875 h 177794"/>
                  <a:gd name="connsiteX14" fmla="*/ 254794 w 507207"/>
                  <a:gd name="connsiteY14" fmla="*/ 138113 h 177794"/>
                  <a:gd name="connsiteX15" fmla="*/ 261938 w 507207"/>
                  <a:gd name="connsiteY15" fmla="*/ 130969 h 177794"/>
                  <a:gd name="connsiteX16" fmla="*/ 269082 w 507207"/>
                  <a:gd name="connsiteY16" fmla="*/ 126206 h 177794"/>
                  <a:gd name="connsiteX17" fmla="*/ 278607 w 507207"/>
                  <a:gd name="connsiteY17" fmla="*/ 111919 h 177794"/>
                  <a:gd name="connsiteX18" fmla="*/ 288132 w 507207"/>
                  <a:gd name="connsiteY18" fmla="*/ 88106 h 177794"/>
                  <a:gd name="connsiteX19" fmla="*/ 290513 w 507207"/>
                  <a:gd name="connsiteY19" fmla="*/ 80963 h 177794"/>
                  <a:gd name="connsiteX20" fmla="*/ 295275 w 507207"/>
                  <a:gd name="connsiteY20" fmla="*/ 71438 h 177794"/>
                  <a:gd name="connsiteX21" fmla="*/ 311944 w 507207"/>
                  <a:gd name="connsiteY21" fmla="*/ 52388 h 177794"/>
                  <a:gd name="connsiteX22" fmla="*/ 321469 w 507207"/>
                  <a:gd name="connsiteY22" fmla="*/ 50006 h 177794"/>
                  <a:gd name="connsiteX23" fmla="*/ 333375 w 507207"/>
                  <a:gd name="connsiteY23" fmla="*/ 47625 h 177794"/>
                  <a:gd name="connsiteX24" fmla="*/ 340519 w 507207"/>
                  <a:gd name="connsiteY24" fmla="*/ 50006 h 177794"/>
                  <a:gd name="connsiteX25" fmla="*/ 350044 w 507207"/>
                  <a:gd name="connsiteY25" fmla="*/ 45244 h 177794"/>
                  <a:gd name="connsiteX26" fmla="*/ 361950 w 507207"/>
                  <a:gd name="connsiteY26" fmla="*/ 42863 h 177794"/>
                  <a:gd name="connsiteX27" fmla="*/ 378619 w 507207"/>
                  <a:gd name="connsiteY27" fmla="*/ 38100 h 177794"/>
                  <a:gd name="connsiteX28" fmla="*/ 395288 w 507207"/>
                  <a:gd name="connsiteY28" fmla="*/ 28575 h 177794"/>
                  <a:gd name="connsiteX29" fmla="*/ 404813 w 507207"/>
                  <a:gd name="connsiteY29" fmla="*/ 26194 h 177794"/>
                  <a:gd name="connsiteX30" fmla="*/ 428625 w 507207"/>
                  <a:gd name="connsiteY30" fmla="*/ 21431 h 177794"/>
                  <a:gd name="connsiteX31" fmla="*/ 452438 w 507207"/>
                  <a:gd name="connsiteY31" fmla="*/ 23813 h 177794"/>
                  <a:gd name="connsiteX32" fmla="*/ 459582 w 507207"/>
                  <a:gd name="connsiteY32" fmla="*/ 26194 h 177794"/>
                  <a:gd name="connsiteX33" fmla="*/ 488157 w 507207"/>
                  <a:gd name="connsiteY33" fmla="*/ 11906 h 177794"/>
                  <a:gd name="connsiteX34" fmla="*/ 495300 w 507207"/>
                  <a:gd name="connsiteY34" fmla="*/ 9525 h 177794"/>
                  <a:gd name="connsiteX35" fmla="*/ 507207 w 507207"/>
                  <a:gd name="connsiteY35" fmla="*/ 0 h 177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07207" h="177794">
                    <a:moveTo>
                      <a:pt x="0" y="176213"/>
                    </a:moveTo>
                    <a:cubicBezTo>
                      <a:pt x="6350" y="175419"/>
                      <a:pt x="12754" y="174976"/>
                      <a:pt x="19050" y="173831"/>
                    </a:cubicBezTo>
                    <a:cubicBezTo>
                      <a:pt x="21520" y="173382"/>
                      <a:pt x="23684" y="171450"/>
                      <a:pt x="26194" y="171450"/>
                    </a:cubicBezTo>
                    <a:cubicBezTo>
                      <a:pt x="29467" y="171450"/>
                      <a:pt x="32544" y="173037"/>
                      <a:pt x="35719" y="173831"/>
                    </a:cubicBezTo>
                    <a:cubicBezTo>
                      <a:pt x="47145" y="156696"/>
                      <a:pt x="30965" y="177794"/>
                      <a:pt x="54769" y="161925"/>
                    </a:cubicBezTo>
                    <a:lnTo>
                      <a:pt x="69057" y="152400"/>
                    </a:lnTo>
                    <a:cubicBezTo>
                      <a:pt x="71438" y="150813"/>
                      <a:pt x="73485" y="148543"/>
                      <a:pt x="76200" y="147638"/>
                    </a:cubicBezTo>
                    <a:lnTo>
                      <a:pt x="83344" y="145256"/>
                    </a:lnTo>
                    <a:cubicBezTo>
                      <a:pt x="88107" y="148431"/>
                      <a:pt x="92097" y="153324"/>
                      <a:pt x="97632" y="154781"/>
                    </a:cubicBezTo>
                    <a:cubicBezTo>
                      <a:pt x="117421" y="159989"/>
                      <a:pt x="127434" y="157328"/>
                      <a:pt x="145257" y="154781"/>
                    </a:cubicBezTo>
                    <a:cubicBezTo>
                      <a:pt x="162649" y="148984"/>
                      <a:pt x="154674" y="151236"/>
                      <a:pt x="169069" y="147638"/>
                    </a:cubicBezTo>
                    <a:cubicBezTo>
                      <a:pt x="176435" y="150093"/>
                      <a:pt x="182119" y="152400"/>
                      <a:pt x="190500" y="152400"/>
                    </a:cubicBezTo>
                    <a:cubicBezTo>
                      <a:pt x="198477" y="152400"/>
                      <a:pt x="206375" y="150813"/>
                      <a:pt x="214313" y="150019"/>
                    </a:cubicBezTo>
                    <a:cubicBezTo>
                      <a:pt x="237285" y="145425"/>
                      <a:pt x="217011" y="151051"/>
                      <a:pt x="233363" y="142875"/>
                    </a:cubicBezTo>
                    <a:cubicBezTo>
                      <a:pt x="239224" y="139945"/>
                      <a:pt x="249309" y="139027"/>
                      <a:pt x="254794" y="138113"/>
                    </a:cubicBezTo>
                    <a:cubicBezTo>
                      <a:pt x="257175" y="135732"/>
                      <a:pt x="259351" y="133125"/>
                      <a:pt x="261938" y="130969"/>
                    </a:cubicBezTo>
                    <a:cubicBezTo>
                      <a:pt x="264137" y="129137"/>
                      <a:pt x="267197" y="128360"/>
                      <a:pt x="269082" y="126206"/>
                    </a:cubicBezTo>
                    <a:cubicBezTo>
                      <a:pt x="272851" y="121899"/>
                      <a:pt x="278607" y="111919"/>
                      <a:pt x="278607" y="111919"/>
                    </a:cubicBezTo>
                    <a:cubicBezTo>
                      <a:pt x="283752" y="70758"/>
                      <a:pt x="274586" y="105038"/>
                      <a:pt x="288132" y="88106"/>
                    </a:cubicBezTo>
                    <a:cubicBezTo>
                      <a:pt x="289700" y="86146"/>
                      <a:pt x="289524" y="83270"/>
                      <a:pt x="290513" y="80963"/>
                    </a:cubicBezTo>
                    <a:cubicBezTo>
                      <a:pt x="291911" y="77700"/>
                      <a:pt x="293449" y="74482"/>
                      <a:pt x="295275" y="71438"/>
                    </a:cubicBezTo>
                    <a:cubicBezTo>
                      <a:pt x="300314" y="63039"/>
                      <a:pt x="303074" y="56190"/>
                      <a:pt x="311944" y="52388"/>
                    </a:cubicBezTo>
                    <a:cubicBezTo>
                      <a:pt x="314952" y="51099"/>
                      <a:pt x="318274" y="50716"/>
                      <a:pt x="321469" y="50006"/>
                    </a:cubicBezTo>
                    <a:cubicBezTo>
                      <a:pt x="325420" y="49128"/>
                      <a:pt x="329406" y="48419"/>
                      <a:pt x="333375" y="47625"/>
                    </a:cubicBezTo>
                    <a:cubicBezTo>
                      <a:pt x="335756" y="48419"/>
                      <a:pt x="338034" y="50361"/>
                      <a:pt x="340519" y="50006"/>
                    </a:cubicBezTo>
                    <a:cubicBezTo>
                      <a:pt x="344033" y="49504"/>
                      <a:pt x="346676" y="46366"/>
                      <a:pt x="350044" y="45244"/>
                    </a:cubicBezTo>
                    <a:cubicBezTo>
                      <a:pt x="353884" y="43964"/>
                      <a:pt x="357999" y="43741"/>
                      <a:pt x="361950" y="42863"/>
                    </a:cubicBezTo>
                    <a:cubicBezTo>
                      <a:pt x="364692" y="42254"/>
                      <a:pt x="375440" y="39689"/>
                      <a:pt x="378619" y="38100"/>
                    </a:cubicBezTo>
                    <a:cubicBezTo>
                      <a:pt x="392435" y="31193"/>
                      <a:pt x="378591" y="34837"/>
                      <a:pt x="395288" y="28575"/>
                    </a:cubicBezTo>
                    <a:cubicBezTo>
                      <a:pt x="398352" y="27426"/>
                      <a:pt x="401666" y="27093"/>
                      <a:pt x="404813" y="26194"/>
                    </a:cubicBezTo>
                    <a:cubicBezTo>
                      <a:pt x="421439" y="21444"/>
                      <a:pt x="400176" y="25497"/>
                      <a:pt x="428625" y="21431"/>
                    </a:cubicBezTo>
                    <a:cubicBezTo>
                      <a:pt x="436563" y="22225"/>
                      <a:pt x="444553" y="22600"/>
                      <a:pt x="452438" y="23813"/>
                    </a:cubicBezTo>
                    <a:cubicBezTo>
                      <a:pt x="454919" y="24195"/>
                      <a:pt x="457087" y="26471"/>
                      <a:pt x="459582" y="26194"/>
                    </a:cubicBezTo>
                    <a:cubicBezTo>
                      <a:pt x="483871" y="23494"/>
                      <a:pt x="464479" y="19799"/>
                      <a:pt x="488157" y="11906"/>
                    </a:cubicBezTo>
                    <a:cubicBezTo>
                      <a:pt x="490538" y="11112"/>
                      <a:pt x="493055" y="10647"/>
                      <a:pt x="495300" y="9525"/>
                    </a:cubicBezTo>
                    <a:cubicBezTo>
                      <a:pt x="501309" y="6520"/>
                      <a:pt x="502776" y="4431"/>
                      <a:pt x="507207" y="0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nb-NO" sz="1800"/>
              </a:p>
            </p:txBody>
          </p:sp>
          <p:sp>
            <p:nvSpPr>
              <p:cNvPr id="55" name="Freeform 54"/>
              <p:cNvSpPr/>
              <p:nvPr/>
            </p:nvSpPr>
            <p:spPr>
              <a:xfrm>
                <a:off x="2010594" y="4629249"/>
                <a:ext cx="1211262" cy="79375"/>
              </a:xfrm>
              <a:custGeom>
                <a:avLst/>
                <a:gdLst>
                  <a:gd name="connsiteX0" fmla="*/ 0 w 1212056"/>
                  <a:gd name="connsiteY0" fmla="*/ 78711 h 78711"/>
                  <a:gd name="connsiteX1" fmla="*/ 9525 w 1212056"/>
                  <a:gd name="connsiteY1" fmla="*/ 76330 h 78711"/>
                  <a:gd name="connsiteX2" fmla="*/ 23813 w 1212056"/>
                  <a:gd name="connsiteY2" fmla="*/ 71568 h 78711"/>
                  <a:gd name="connsiteX3" fmla="*/ 50006 w 1212056"/>
                  <a:gd name="connsiteY3" fmla="*/ 73949 h 78711"/>
                  <a:gd name="connsiteX4" fmla="*/ 102394 w 1212056"/>
                  <a:gd name="connsiteY4" fmla="*/ 69186 h 78711"/>
                  <a:gd name="connsiteX5" fmla="*/ 121444 w 1212056"/>
                  <a:gd name="connsiteY5" fmla="*/ 69186 h 78711"/>
                  <a:gd name="connsiteX6" fmla="*/ 128588 w 1212056"/>
                  <a:gd name="connsiteY6" fmla="*/ 66805 h 78711"/>
                  <a:gd name="connsiteX7" fmla="*/ 138113 w 1212056"/>
                  <a:gd name="connsiteY7" fmla="*/ 64424 h 78711"/>
                  <a:gd name="connsiteX8" fmla="*/ 202406 w 1212056"/>
                  <a:gd name="connsiteY8" fmla="*/ 62043 h 78711"/>
                  <a:gd name="connsiteX9" fmla="*/ 238125 w 1212056"/>
                  <a:gd name="connsiteY9" fmla="*/ 57280 h 78711"/>
                  <a:gd name="connsiteX10" fmla="*/ 245269 w 1212056"/>
                  <a:gd name="connsiteY10" fmla="*/ 59661 h 78711"/>
                  <a:gd name="connsiteX11" fmla="*/ 254794 w 1212056"/>
                  <a:gd name="connsiteY11" fmla="*/ 62043 h 78711"/>
                  <a:gd name="connsiteX12" fmla="*/ 307181 w 1212056"/>
                  <a:gd name="connsiteY12" fmla="*/ 57280 h 78711"/>
                  <a:gd name="connsiteX13" fmla="*/ 316706 w 1212056"/>
                  <a:gd name="connsiteY13" fmla="*/ 59661 h 78711"/>
                  <a:gd name="connsiteX14" fmla="*/ 383381 w 1212056"/>
                  <a:gd name="connsiteY14" fmla="*/ 57280 h 78711"/>
                  <a:gd name="connsiteX15" fmla="*/ 404813 w 1212056"/>
                  <a:gd name="connsiteY15" fmla="*/ 57280 h 78711"/>
                  <a:gd name="connsiteX16" fmla="*/ 423863 w 1212056"/>
                  <a:gd name="connsiteY16" fmla="*/ 62043 h 78711"/>
                  <a:gd name="connsiteX17" fmla="*/ 452438 w 1212056"/>
                  <a:gd name="connsiteY17" fmla="*/ 59661 h 78711"/>
                  <a:gd name="connsiteX18" fmla="*/ 466725 w 1212056"/>
                  <a:gd name="connsiteY18" fmla="*/ 54899 h 78711"/>
                  <a:gd name="connsiteX19" fmla="*/ 473869 w 1212056"/>
                  <a:gd name="connsiteY19" fmla="*/ 50136 h 78711"/>
                  <a:gd name="connsiteX20" fmla="*/ 509588 w 1212056"/>
                  <a:gd name="connsiteY20" fmla="*/ 47755 h 78711"/>
                  <a:gd name="connsiteX21" fmla="*/ 535781 w 1212056"/>
                  <a:gd name="connsiteY21" fmla="*/ 52518 h 78711"/>
                  <a:gd name="connsiteX22" fmla="*/ 559594 w 1212056"/>
                  <a:gd name="connsiteY22" fmla="*/ 45374 h 78711"/>
                  <a:gd name="connsiteX23" fmla="*/ 602456 w 1212056"/>
                  <a:gd name="connsiteY23" fmla="*/ 40611 h 78711"/>
                  <a:gd name="connsiteX24" fmla="*/ 619125 w 1212056"/>
                  <a:gd name="connsiteY24" fmla="*/ 40611 h 78711"/>
                  <a:gd name="connsiteX25" fmla="*/ 642938 w 1212056"/>
                  <a:gd name="connsiteY25" fmla="*/ 38230 h 78711"/>
                  <a:gd name="connsiteX26" fmla="*/ 654844 w 1212056"/>
                  <a:gd name="connsiteY26" fmla="*/ 40611 h 78711"/>
                  <a:gd name="connsiteX27" fmla="*/ 702469 w 1212056"/>
                  <a:gd name="connsiteY27" fmla="*/ 33468 h 78711"/>
                  <a:gd name="connsiteX28" fmla="*/ 742950 w 1212056"/>
                  <a:gd name="connsiteY28" fmla="*/ 28705 h 78711"/>
                  <a:gd name="connsiteX29" fmla="*/ 754856 w 1212056"/>
                  <a:gd name="connsiteY29" fmla="*/ 26324 h 78711"/>
                  <a:gd name="connsiteX30" fmla="*/ 788194 w 1212056"/>
                  <a:gd name="connsiteY30" fmla="*/ 23943 h 78711"/>
                  <a:gd name="connsiteX31" fmla="*/ 802481 w 1212056"/>
                  <a:gd name="connsiteY31" fmla="*/ 26324 h 78711"/>
                  <a:gd name="connsiteX32" fmla="*/ 809625 w 1212056"/>
                  <a:gd name="connsiteY32" fmla="*/ 23943 h 78711"/>
                  <a:gd name="connsiteX33" fmla="*/ 821531 w 1212056"/>
                  <a:gd name="connsiteY33" fmla="*/ 21561 h 78711"/>
                  <a:gd name="connsiteX34" fmla="*/ 835819 w 1212056"/>
                  <a:gd name="connsiteY34" fmla="*/ 16799 h 78711"/>
                  <a:gd name="connsiteX35" fmla="*/ 931069 w 1212056"/>
                  <a:gd name="connsiteY35" fmla="*/ 9655 h 78711"/>
                  <a:gd name="connsiteX36" fmla="*/ 950119 w 1212056"/>
                  <a:gd name="connsiteY36" fmla="*/ 12036 h 78711"/>
                  <a:gd name="connsiteX37" fmla="*/ 1007269 w 1212056"/>
                  <a:gd name="connsiteY37" fmla="*/ 9655 h 78711"/>
                  <a:gd name="connsiteX38" fmla="*/ 1028700 w 1212056"/>
                  <a:gd name="connsiteY38" fmla="*/ 4893 h 78711"/>
                  <a:gd name="connsiteX39" fmla="*/ 1040606 w 1212056"/>
                  <a:gd name="connsiteY39" fmla="*/ 7274 h 78711"/>
                  <a:gd name="connsiteX40" fmla="*/ 1047750 w 1212056"/>
                  <a:gd name="connsiteY40" fmla="*/ 9655 h 78711"/>
                  <a:gd name="connsiteX41" fmla="*/ 1059656 w 1212056"/>
                  <a:gd name="connsiteY41" fmla="*/ 7274 h 78711"/>
                  <a:gd name="connsiteX42" fmla="*/ 1073944 w 1212056"/>
                  <a:gd name="connsiteY42" fmla="*/ 2511 h 78711"/>
                  <a:gd name="connsiteX43" fmla="*/ 1107281 w 1212056"/>
                  <a:gd name="connsiteY43" fmla="*/ 4893 h 78711"/>
                  <a:gd name="connsiteX44" fmla="*/ 1169194 w 1212056"/>
                  <a:gd name="connsiteY44" fmla="*/ 130 h 78711"/>
                  <a:gd name="connsiteX45" fmla="*/ 1197769 w 1212056"/>
                  <a:gd name="connsiteY45" fmla="*/ 2511 h 78711"/>
                  <a:gd name="connsiteX46" fmla="*/ 1209675 w 1212056"/>
                  <a:gd name="connsiteY46" fmla="*/ 130 h 78711"/>
                  <a:gd name="connsiteX47" fmla="*/ 1212056 w 1212056"/>
                  <a:gd name="connsiteY47" fmla="*/ 130 h 78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12056" h="78711">
                    <a:moveTo>
                      <a:pt x="0" y="78711"/>
                    </a:moveTo>
                    <a:cubicBezTo>
                      <a:pt x="3175" y="77917"/>
                      <a:pt x="6390" y="77270"/>
                      <a:pt x="9525" y="76330"/>
                    </a:cubicBezTo>
                    <a:cubicBezTo>
                      <a:pt x="14334" y="74888"/>
                      <a:pt x="23813" y="71568"/>
                      <a:pt x="23813" y="71568"/>
                    </a:cubicBezTo>
                    <a:cubicBezTo>
                      <a:pt x="32544" y="72362"/>
                      <a:pt x="41239" y="73949"/>
                      <a:pt x="50006" y="73949"/>
                    </a:cubicBezTo>
                    <a:cubicBezTo>
                      <a:pt x="72051" y="73949"/>
                      <a:pt x="82978" y="71961"/>
                      <a:pt x="102394" y="69186"/>
                    </a:cubicBezTo>
                    <a:cubicBezTo>
                      <a:pt x="118724" y="63743"/>
                      <a:pt x="98456" y="69186"/>
                      <a:pt x="121444" y="69186"/>
                    </a:cubicBezTo>
                    <a:cubicBezTo>
                      <a:pt x="123954" y="69186"/>
                      <a:pt x="126174" y="67495"/>
                      <a:pt x="128588" y="66805"/>
                    </a:cubicBezTo>
                    <a:cubicBezTo>
                      <a:pt x="131735" y="65906"/>
                      <a:pt x="134847" y="64635"/>
                      <a:pt x="138113" y="64424"/>
                    </a:cubicBezTo>
                    <a:cubicBezTo>
                      <a:pt x="159514" y="63043"/>
                      <a:pt x="180975" y="62837"/>
                      <a:pt x="202406" y="62043"/>
                    </a:cubicBezTo>
                    <a:cubicBezTo>
                      <a:pt x="216578" y="57318"/>
                      <a:pt x="214815" y="57280"/>
                      <a:pt x="238125" y="57280"/>
                    </a:cubicBezTo>
                    <a:cubicBezTo>
                      <a:pt x="240635" y="57280"/>
                      <a:pt x="242855" y="58971"/>
                      <a:pt x="245269" y="59661"/>
                    </a:cubicBezTo>
                    <a:cubicBezTo>
                      <a:pt x="248416" y="60560"/>
                      <a:pt x="251619" y="61249"/>
                      <a:pt x="254794" y="62043"/>
                    </a:cubicBezTo>
                    <a:cubicBezTo>
                      <a:pt x="276035" y="57793"/>
                      <a:pt x="275748" y="57280"/>
                      <a:pt x="307181" y="57280"/>
                    </a:cubicBezTo>
                    <a:cubicBezTo>
                      <a:pt x="310454" y="57280"/>
                      <a:pt x="313531" y="58867"/>
                      <a:pt x="316706" y="59661"/>
                    </a:cubicBezTo>
                    <a:cubicBezTo>
                      <a:pt x="338931" y="58867"/>
                      <a:pt x="361142" y="57280"/>
                      <a:pt x="383381" y="57280"/>
                    </a:cubicBezTo>
                    <a:cubicBezTo>
                      <a:pt x="408527" y="57280"/>
                      <a:pt x="388731" y="62640"/>
                      <a:pt x="404813" y="57280"/>
                    </a:cubicBezTo>
                    <a:cubicBezTo>
                      <a:pt x="410449" y="59159"/>
                      <a:pt x="418118" y="62043"/>
                      <a:pt x="423863" y="62043"/>
                    </a:cubicBezTo>
                    <a:cubicBezTo>
                      <a:pt x="433421" y="62043"/>
                      <a:pt x="442913" y="60455"/>
                      <a:pt x="452438" y="59661"/>
                    </a:cubicBezTo>
                    <a:cubicBezTo>
                      <a:pt x="457200" y="58074"/>
                      <a:pt x="462548" y="57684"/>
                      <a:pt x="466725" y="54899"/>
                    </a:cubicBezTo>
                    <a:cubicBezTo>
                      <a:pt x="469106" y="53311"/>
                      <a:pt x="471046" y="50607"/>
                      <a:pt x="473869" y="50136"/>
                    </a:cubicBezTo>
                    <a:cubicBezTo>
                      <a:pt x="485639" y="48174"/>
                      <a:pt x="497682" y="48549"/>
                      <a:pt x="509588" y="47755"/>
                    </a:cubicBezTo>
                    <a:cubicBezTo>
                      <a:pt x="517921" y="49838"/>
                      <a:pt x="527254" y="52518"/>
                      <a:pt x="535781" y="52518"/>
                    </a:cubicBezTo>
                    <a:cubicBezTo>
                      <a:pt x="539912" y="52518"/>
                      <a:pt x="557945" y="45649"/>
                      <a:pt x="559594" y="45374"/>
                    </a:cubicBezTo>
                    <a:cubicBezTo>
                      <a:pt x="583309" y="41422"/>
                      <a:pt x="569070" y="43394"/>
                      <a:pt x="602456" y="40611"/>
                    </a:cubicBezTo>
                    <a:cubicBezTo>
                      <a:pt x="632232" y="33168"/>
                      <a:pt x="595212" y="40611"/>
                      <a:pt x="619125" y="40611"/>
                    </a:cubicBezTo>
                    <a:cubicBezTo>
                      <a:pt x="627102" y="40611"/>
                      <a:pt x="635000" y="39024"/>
                      <a:pt x="642938" y="38230"/>
                    </a:cubicBezTo>
                    <a:cubicBezTo>
                      <a:pt x="646907" y="39024"/>
                      <a:pt x="650797" y="40611"/>
                      <a:pt x="654844" y="40611"/>
                    </a:cubicBezTo>
                    <a:cubicBezTo>
                      <a:pt x="682956" y="40611"/>
                      <a:pt x="674644" y="36561"/>
                      <a:pt x="702469" y="33468"/>
                    </a:cubicBezTo>
                    <a:lnTo>
                      <a:pt x="742950" y="28705"/>
                    </a:lnTo>
                    <a:cubicBezTo>
                      <a:pt x="746950" y="28090"/>
                      <a:pt x="750831" y="26748"/>
                      <a:pt x="754856" y="26324"/>
                    </a:cubicBezTo>
                    <a:cubicBezTo>
                      <a:pt x="765936" y="25158"/>
                      <a:pt x="777081" y="24737"/>
                      <a:pt x="788194" y="23943"/>
                    </a:cubicBezTo>
                    <a:cubicBezTo>
                      <a:pt x="806149" y="17956"/>
                      <a:pt x="784019" y="23246"/>
                      <a:pt x="802481" y="26324"/>
                    </a:cubicBezTo>
                    <a:cubicBezTo>
                      <a:pt x="804957" y="26737"/>
                      <a:pt x="807190" y="24552"/>
                      <a:pt x="809625" y="23943"/>
                    </a:cubicBezTo>
                    <a:cubicBezTo>
                      <a:pt x="813551" y="22961"/>
                      <a:pt x="817626" y="22626"/>
                      <a:pt x="821531" y="21561"/>
                    </a:cubicBezTo>
                    <a:cubicBezTo>
                      <a:pt x="826374" y="20240"/>
                      <a:pt x="830826" y="17325"/>
                      <a:pt x="835819" y="16799"/>
                    </a:cubicBezTo>
                    <a:cubicBezTo>
                      <a:pt x="897659" y="10289"/>
                      <a:pt x="865915" y="12757"/>
                      <a:pt x="931069" y="9655"/>
                    </a:cubicBezTo>
                    <a:cubicBezTo>
                      <a:pt x="937419" y="10449"/>
                      <a:pt x="943720" y="12036"/>
                      <a:pt x="950119" y="12036"/>
                    </a:cubicBezTo>
                    <a:cubicBezTo>
                      <a:pt x="969186" y="12036"/>
                      <a:pt x="988248" y="10967"/>
                      <a:pt x="1007269" y="9655"/>
                    </a:cubicBezTo>
                    <a:cubicBezTo>
                      <a:pt x="1011443" y="9367"/>
                      <a:pt x="1024096" y="6044"/>
                      <a:pt x="1028700" y="4893"/>
                    </a:cubicBezTo>
                    <a:cubicBezTo>
                      <a:pt x="1032669" y="5687"/>
                      <a:pt x="1036680" y="6292"/>
                      <a:pt x="1040606" y="7274"/>
                    </a:cubicBezTo>
                    <a:cubicBezTo>
                      <a:pt x="1043041" y="7883"/>
                      <a:pt x="1045240" y="9655"/>
                      <a:pt x="1047750" y="9655"/>
                    </a:cubicBezTo>
                    <a:cubicBezTo>
                      <a:pt x="1051797" y="9655"/>
                      <a:pt x="1055751" y="8339"/>
                      <a:pt x="1059656" y="7274"/>
                    </a:cubicBezTo>
                    <a:cubicBezTo>
                      <a:pt x="1064499" y="5953"/>
                      <a:pt x="1073944" y="2511"/>
                      <a:pt x="1073944" y="2511"/>
                    </a:cubicBezTo>
                    <a:cubicBezTo>
                      <a:pt x="1085056" y="3305"/>
                      <a:pt x="1096140" y="4893"/>
                      <a:pt x="1107281" y="4893"/>
                    </a:cubicBezTo>
                    <a:cubicBezTo>
                      <a:pt x="1139388" y="4893"/>
                      <a:pt x="1144540" y="3652"/>
                      <a:pt x="1169194" y="130"/>
                    </a:cubicBezTo>
                    <a:cubicBezTo>
                      <a:pt x="1178719" y="924"/>
                      <a:pt x="1188211" y="2511"/>
                      <a:pt x="1197769" y="2511"/>
                    </a:cubicBezTo>
                    <a:cubicBezTo>
                      <a:pt x="1201816" y="2511"/>
                      <a:pt x="1205683" y="795"/>
                      <a:pt x="1209675" y="130"/>
                    </a:cubicBezTo>
                    <a:cubicBezTo>
                      <a:pt x="1210458" y="0"/>
                      <a:pt x="1211262" y="130"/>
                      <a:pt x="1212056" y="130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nb-NO" sz="1800"/>
              </a:p>
            </p:txBody>
          </p:sp>
          <p:sp>
            <p:nvSpPr>
              <p:cNvPr id="56" name="Freeform 55"/>
              <p:cNvSpPr/>
              <p:nvPr/>
            </p:nvSpPr>
            <p:spPr>
              <a:xfrm>
                <a:off x="3217094" y="4533999"/>
                <a:ext cx="1112837" cy="96838"/>
              </a:xfrm>
              <a:custGeom>
                <a:avLst/>
                <a:gdLst>
                  <a:gd name="connsiteX0" fmla="*/ 0 w 1112044"/>
                  <a:gd name="connsiteY0" fmla="*/ 92869 h 97277"/>
                  <a:gd name="connsiteX1" fmla="*/ 28575 w 1112044"/>
                  <a:gd name="connsiteY1" fmla="*/ 92869 h 97277"/>
                  <a:gd name="connsiteX2" fmla="*/ 76200 w 1112044"/>
                  <a:gd name="connsiteY2" fmla="*/ 90488 h 97277"/>
                  <a:gd name="connsiteX3" fmla="*/ 116681 w 1112044"/>
                  <a:gd name="connsiteY3" fmla="*/ 85725 h 97277"/>
                  <a:gd name="connsiteX4" fmla="*/ 133350 w 1112044"/>
                  <a:gd name="connsiteY4" fmla="*/ 88106 h 97277"/>
                  <a:gd name="connsiteX5" fmla="*/ 140494 w 1112044"/>
                  <a:gd name="connsiteY5" fmla="*/ 85725 h 97277"/>
                  <a:gd name="connsiteX6" fmla="*/ 164306 w 1112044"/>
                  <a:gd name="connsiteY6" fmla="*/ 83344 h 97277"/>
                  <a:gd name="connsiteX7" fmla="*/ 183356 w 1112044"/>
                  <a:gd name="connsiteY7" fmla="*/ 80963 h 97277"/>
                  <a:gd name="connsiteX8" fmla="*/ 192881 w 1112044"/>
                  <a:gd name="connsiteY8" fmla="*/ 83344 h 97277"/>
                  <a:gd name="connsiteX9" fmla="*/ 200025 w 1112044"/>
                  <a:gd name="connsiteY9" fmla="*/ 80963 h 97277"/>
                  <a:gd name="connsiteX10" fmla="*/ 226219 w 1112044"/>
                  <a:gd name="connsiteY10" fmla="*/ 76200 h 97277"/>
                  <a:gd name="connsiteX11" fmla="*/ 240506 w 1112044"/>
                  <a:gd name="connsiteY11" fmla="*/ 71438 h 97277"/>
                  <a:gd name="connsiteX12" fmla="*/ 247650 w 1112044"/>
                  <a:gd name="connsiteY12" fmla="*/ 69056 h 97277"/>
                  <a:gd name="connsiteX13" fmla="*/ 280987 w 1112044"/>
                  <a:gd name="connsiteY13" fmla="*/ 64294 h 97277"/>
                  <a:gd name="connsiteX14" fmla="*/ 311944 w 1112044"/>
                  <a:gd name="connsiteY14" fmla="*/ 66675 h 97277"/>
                  <a:gd name="connsiteX15" fmla="*/ 361950 w 1112044"/>
                  <a:gd name="connsiteY15" fmla="*/ 61913 h 97277"/>
                  <a:gd name="connsiteX16" fmla="*/ 385762 w 1112044"/>
                  <a:gd name="connsiteY16" fmla="*/ 64294 h 97277"/>
                  <a:gd name="connsiteX17" fmla="*/ 397669 w 1112044"/>
                  <a:gd name="connsiteY17" fmla="*/ 61913 h 97277"/>
                  <a:gd name="connsiteX18" fmla="*/ 411956 w 1112044"/>
                  <a:gd name="connsiteY18" fmla="*/ 59531 h 97277"/>
                  <a:gd name="connsiteX19" fmla="*/ 428625 w 1112044"/>
                  <a:gd name="connsiteY19" fmla="*/ 57150 h 97277"/>
                  <a:gd name="connsiteX20" fmla="*/ 442912 w 1112044"/>
                  <a:gd name="connsiteY20" fmla="*/ 54769 h 97277"/>
                  <a:gd name="connsiteX21" fmla="*/ 471487 w 1112044"/>
                  <a:gd name="connsiteY21" fmla="*/ 52388 h 97277"/>
                  <a:gd name="connsiteX22" fmla="*/ 481012 w 1112044"/>
                  <a:gd name="connsiteY22" fmla="*/ 50006 h 97277"/>
                  <a:gd name="connsiteX23" fmla="*/ 507206 w 1112044"/>
                  <a:gd name="connsiteY23" fmla="*/ 54769 h 97277"/>
                  <a:gd name="connsiteX24" fmla="*/ 526256 w 1112044"/>
                  <a:gd name="connsiteY24" fmla="*/ 57150 h 97277"/>
                  <a:gd name="connsiteX25" fmla="*/ 559594 w 1112044"/>
                  <a:gd name="connsiteY25" fmla="*/ 54769 h 97277"/>
                  <a:gd name="connsiteX26" fmla="*/ 566737 w 1112044"/>
                  <a:gd name="connsiteY26" fmla="*/ 52388 h 97277"/>
                  <a:gd name="connsiteX27" fmla="*/ 585787 w 1112044"/>
                  <a:gd name="connsiteY27" fmla="*/ 50006 h 97277"/>
                  <a:gd name="connsiteX28" fmla="*/ 631031 w 1112044"/>
                  <a:gd name="connsiteY28" fmla="*/ 47625 h 97277"/>
                  <a:gd name="connsiteX29" fmla="*/ 669131 w 1112044"/>
                  <a:gd name="connsiteY29" fmla="*/ 50006 h 97277"/>
                  <a:gd name="connsiteX30" fmla="*/ 700087 w 1112044"/>
                  <a:gd name="connsiteY30" fmla="*/ 45244 h 97277"/>
                  <a:gd name="connsiteX31" fmla="*/ 714375 w 1112044"/>
                  <a:gd name="connsiteY31" fmla="*/ 42863 h 97277"/>
                  <a:gd name="connsiteX32" fmla="*/ 721519 w 1112044"/>
                  <a:gd name="connsiteY32" fmla="*/ 40481 h 97277"/>
                  <a:gd name="connsiteX33" fmla="*/ 745331 w 1112044"/>
                  <a:gd name="connsiteY33" fmla="*/ 35719 h 97277"/>
                  <a:gd name="connsiteX34" fmla="*/ 757237 w 1112044"/>
                  <a:gd name="connsiteY34" fmla="*/ 38100 h 97277"/>
                  <a:gd name="connsiteX35" fmla="*/ 764381 w 1112044"/>
                  <a:gd name="connsiteY35" fmla="*/ 40481 h 97277"/>
                  <a:gd name="connsiteX36" fmla="*/ 800100 w 1112044"/>
                  <a:gd name="connsiteY36" fmla="*/ 35719 h 97277"/>
                  <a:gd name="connsiteX37" fmla="*/ 812006 w 1112044"/>
                  <a:gd name="connsiteY37" fmla="*/ 30956 h 97277"/>
                  <a:gd name="connsiteX38" fmla="*/ 821531 w 1112044"/>
                  <a:gd name="connsiteY38" fmla="*/ 26194 h 97277"/>
                  <a:gd name="connsiteX39" fmla="*/ 859631 w 1112044"/>
                  <a:gd name="connsiteY39" fmla="*/ 30956 h 97277"/>
                  <a:gd name="connsiteX40" fmla="*/ 876300 w 1112044"/>
                  <a:gd name="connsiteY40" fmla="*/ 30956 h 97277"/>
                  <a:gd name="connsiteX41" fmla="*/ 902494 w 1112044"/>
                  <a:gd name="connsiteY41" fmla="*/ 23813 h 97277"/>
                  <a:gd name="connsiteX42" fmla="*/ 914400 w 1112044"/>
                  <a:gd name="connsiteY42" fmla="*/ 21431 h 97277"/>
                  <a:gd name="connsiteX43" fmla="*/ 962025 w 1112044"/>
                  <a:gd name="connsiteY43" fmla="*/ 21431 h 97277"/>
                  <a:gd name="connsiteX44" fmla="*/ 973931 w 1112044"/>
                  <a:gd name="connsiteY44" fmla="*/ 23813 h 97277"/>
                  <a:gd name="connsiteX45" fmla="*/ 981075 w 1112044"/>
                  <a:gd name="connsiteY45" fmla="*/ 21431 h 97277"/>
                  <a:gd name="connsiteX46" fmla="*/ 1007269 w 1112044"/>
                  <a:gd name="connsiteY46" fmla="*/ 16669 h 97277"/>
                  <a:gd name="connsiteX47" fmla="*/ 1014412 w 1112044"/>
                  <a:gd name="connsiteY47" fmla="*/ 11906 h 97277"/>
                  <a:gd name="connsiteX48" fmla="*/ 1028700 w 1112044"/>
                  <a:gd name="connsiteY48" fmla="*/ 7144 h 97277"/>
                  <a:gd name="connsiteX49" fmla="*/ 1047750 w 1112044"/>
                  <a:gd name="connsiteY49" fmla="*/ 7144 h 97277"/>
                  <a:gd name="connsiteX50" fmla="*/ 1069181 w 1112044"/>
                  <a:gd name="connsiteY50" fmla="*/ 9525 h 97277"/>
                  <a:gd name="connsiteX51" fmla="*/ 1078706 w 1112044"/>
                  <a:gd name="connsiteY51" fmla="*/ 7144 h 97277"/>
                  <a:gd name="connsiteX52" fmla="*/ 1085850 w 1112044"/>
                  <a:gd name="connsiteY52" fmla="*/ 9525 h 97277"/>
                  <a:gd name="connsiteX53" fmla="*/ 1092994 w 1112044"/>
                  <a:gd name="connsiteY53" fmla="*/ 7144 h 97277"/>
                  <a:gd name="connsiteX54" fmla="*/ 1109662 w 1112044"/>
                  <a:gd name="connsiteY54" fmla="*/ 2381 h 97277"/>
                  <a:gd name="connsiteX55" fmla="*/ 1112044 w 1112044"/>
                  <a:gd name="connsiteY55" fmla="*/ 0 h 97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1112044" h="97277">
                    <a:moveTo>
                      <a:pt x="0" y="92869"/>
                    </a:moveTo>
                    <a:cubicBezTo>
                      <a:pt x="17634" y="97277"/>
                      <a:pt x="2561" y="94727"/>
                      <a:pt x="28575" y="92869"/>
                    </a:cubicBezTo>
                    <a:cubicBezTo>
                      <a:pt x="44429" y="91737"/>
                      <a:pt x="60338" y="91511"/>
                      <a:pt x="76200" y="90488"/>
                    </a:cubicBezTo>
                    <a:cubicBezTo>
                      <a:pt x="99184" y="89005"/>
                      <a:pt x="98161" y="88811"/>
                      <a:pt x="116681" y="85725"/>
                    </a:cubicBezTo>
                    <a:cubicBezTo>
                      <a:pt x="122237" y="86519"/>
                      <a:pt x="127737" y="88106"/>
                      <a:pt x="133350" y="88106"/>
                    </a:cubicBezTo>
                    <a:cubicBezTo>
                      <a:pt x="135860" y="88106"/>
                      <a:pt x="138013" y="86107"/>
                      <a:pt x="140494" y="85725"/>
                    </a:cubicBezTo>
                    <a:cubicBezTo>
                      <a:pt x="148378" y="84512"/>
                      <a:pt x="156378" y="84225"/>
                      <a:pt x="164306" y="83344"/>
                    </a:cubicBezTo>
                    <a:cubicBezTo>
                      <a:pt x="170666" y="82637"/>
                      <a:pt x="177006" y="81757"/>
                      <a:pt x="183356" y="80963"/>
                    </a:cubicBezTo>
                    <a:cubicBezTo>
                      <a:pt x="186531" y="81757"/>
                      <a:pt x="189608" y="83344"/>
                      <a:pt x="192881" y="83344"/>
                    </a:cubicBezTo>
                    <a:cubicBezTo>
                      <a:pt x="195391" y="83344"/>
                      <a:pt x="197564" y="81455"/>
                      <a:pt x="200025" y="80963"/>
                    </a:cubicBezTo>
                    <a:cubicBezTo>
                      <a:pt x="218467" y="77274"/>
                      <a:pt x="212104" y="80434"/>
                      <a:pt x="226219" y="76200"/>
                    </a:cubicBezTo>
                    <a:cubicBezTo>
                      <a:pt x="231027" y="74758"/>
                      <a:pt x="235744" y="73025"/>
                      <a:pt x="240506" y="71438"/>
                    </a:cubicBezTo>
                    <a:cubicBezTo>
                      <a:pt x="242887" y="70644"/>
                      <a:pt x="245174" y="69469"/>
                      <a:pt x="247650" y="69056"/>
                    </a:cubicBezTo>
                    <a:cubicBezTo>
                      <a:pt x="268249" y="65623"/>
                      <a:pt x="257146" y="67274"/>
                      <a:pt x="280987" y="64294"/>
                    </a:cubicBezTo>
                    <a:cubicBezTo>
                      <a:pt x="291306" y="65088"/>
                      <a:pt x="301595" y="66675"/>
                      <a:pt x="311944" y="66675"/>
                    </a:cubicBezTo>
                    <a:cubicBezTo>
                      <a:pt x="345398" y="66675"/>
                      <a:pt x="341804" y="66949"/>
                      <a:pt x="361950" y="61913"/>
                    </a:cubicBezTo>
                    <a:cubicBezTo>
                      <a:pt x="369887" y="62707"/>
                      <a:pt x="377785" y="64294"/>
                      <a:pt x="385762" y="64294"/>
                    </a:cubicBezTo>
                    <a:cubicBezTo>
                      <a:pt x="389810" y="64294"/>
                      <a:pt x="393687" y="62637"/>
                      <a:pt x="397669" y="61913"/>
                    </a:cubicBezTo>
                    <a:cubicBezTo>
                      <a:pt x="402419" y="61049"/>
                      <a:pt x="407184" y="60265"/>
                      <a:pt x="411956" y="59531"/>
                    </a:cubicBezTo>
                    <a:cubicBezTo>
                      <a:pt x="417503" y="58677"/>
                      <a:pt x="423078" y="58003"/>
                      <a:pt x="428625" y="57150"/>
                    </a:cubicBezTo>
                    <a:cubicBezTo>
                      <a:pt x="433397" y="56416"/>
                      <a:pt x="438114" y="55302"/>
                      <a:pt x="442912" y="54769"/>
                    </a:cubicBezTo>
                    <a:cubicBezTo>
                      <a:pt x="452412" y="53714"/>
                      <a:pt x="461962" y="53182"/>
                      <a:pt x="471487" y="52388"/>
                    </a:cubicBezTo>
                    <a:cubicBezTo>
                      <a:pt x="474662" y="51594"/>
                      <a:pt x="477739" y="50006"/>
                      <a:pt x="481012" y="50006"/>
                    </a:cubicBezTo>
                    <a:cubicBezTo>
                      <a:pt x="496686" y="50006"/>
                      <a:pt x="494705" y="52686"/>
                      <a:pt x="507206" y="54769"/>
                    </a:cubicBezTo>
                    <a:cubicBezTo>
                      <a:pt x="513518" y="55821"/>
                      <a:pt x="519906" y="56356"/>
                      <a:pt x="526256" y="57150"/>
                    </a:cubicBezTo>
                    <a:cubicBezTo>
                      <a:pt x="537369" y="56356"/>
                      <a:pt x="548529" y="56071"/>
                      <a:pt x="559594" y="54769"/>
                    </a:cubicBezTo>
                    <a:cubicBezTo>
                      <a:pt x="562087" y="54476"/>
                      <a:pt x="564268" y="52837"/>
                      <a:pt x="566737" y="52388"/>
                    </a:cubicBezTo>
                    <a:cubicBezTo>
                      <a:pt x="573033" y="51243"/>
                      <a:pt x="579405" y="50479"/>
                      <a:pt x="585787" y="50006"/>
                    </a:cubicBezTo>
                    <a:cubicBezTo>
                      <a:pt x="600848" y="48890"/>
                      <a:pt x="615950" y="48419"/>
                      <a:pt x="631031" y="47625"/>
                    </a:cubicBezTo>
                    <a:cubicBezTo>
                      <a:pt x="643731" y="48419"/>
                      <a:pt x="656406" y="50006"/>
                      <a:pt x="669131" y="50006"/>
                    </a:cubicBezTo>
                    <a:cubicBezTo>
                      <a:pt x="706987" y="50006"/>
                      <a:pt x="681743" y="49320"/>
                      <a:pt x="700087" y="45244"/>
                    </a:cubicBezTo>
                    <a:cubicBezTo>
                      <a:pt x="704800" y="44197"/>
                      <a:pt x="709612" y="43657"/>
                      <a:pt x="714375" y="42863"/>
                    </a:cubicBezTo>
                    <a:cubicBezTo>
                      <a:pt x="716756" y="42069"/>
                      <a:pt x="719073" y="41045"/>
                      <a:pt x="721519" y="40481"/>
                    </a:cubicBezTo>
                    <a:cubicBezTo>
                      <a:pt x="729406" y="38661"/>
                      <a:pt x="745331" y="35719"/>
                      <a:pt x="745331" y="35719"/>
                    </a:cubicBezTo>
                    <a:cubicBezTo>
                      <a:pt x="749300" y="36513"/>
                      <a:pt x="753311" y="37118"/>
                      <a:pt x="757237" y="38100"/>
                    </a:cubicBezTo>
                    <a:cubicBezTo>
                      <a:pt x="759672" y="38709"/>
                      <a:pt x="761875" y="40620"/>
                      <a:pt x="764381" y="40481"/>
                    </a:cubicBezTo>
                    <a:cubicBezTo>
                      <a:pt x="776374" y="39815"/>
                      <a:pt x="788194" y="37306"/>
                      <a:pt x="800100" y="35719"/>
                    </a:cubicBezTo>
                    <a:cubicBezTo>
                      <a:pt x="804069" y="34131"/>
                      <a:pt x="808100" y="32692"/>
                      <a:pt x="812006" y="30956"/>
                    </a:cubicBezTo>
                    <a:cubicBezTo>
                      <a:pt x="815250" y="29514"/>
                      <a:pt x="817981" y="26194"/>
                      <a:pt x="821531" y="26194"/>
                    </a:cubicBezTo>
                    <a:cubicBezTo>
                      <a:pt x="834330" y="26194"/>
                      <a:pt x="859631" y="30956"/>
                      <a:pt x="859631" y="30956"/>
                    </a:cubicBezTo>
                    <a:cubicBezTo>
                      <a:pt x="882111" y="23464"/>
                      <a:pt x="848392" y="33281"/>
                      <a:pt x="876300" y="30956"/>
                    </a:cubicBezTo>
                    <a:cubicBezTo>
                      <a:pt x="893698" y="29506"/>
                      <a:pt x="890708" y="26760"/>
                      <a:pt x="902494" y="23813"/>
                    </a:cubicBezTo>
                    <a:cubicBezTo>
                      <a:pt x="906420" y="22831"/>
                      <a:pt x="910431" y="22225"/>
                      <a:pt x="914400" y="21431"/>
                    </a:cubicBezTo>
                    <a:cubicBezTo>
                      <a:pt x="935776" y="28558"/>
                      <a:pt x="911452" y="21431"/>
                      <a:pt x="962025" y="21431"/>
                    </a:cubicBezTo>
                    <a:cubicBezTo>
                      <a:pt x="966072" y="21431"/>
                      <a:pt x="969962" y="23019"/>
                      <a:pt x="973931" y="23813"/>
                    </a:cubicBezTo>
                    <a:cubicBezTo>
                      <a:pt x="976312" y="23019"/>
                      <a:pt x="978605" y="21880"/>
                      <a:pt x="981075" y="21431"/>
                    </a:cubicBezTo>
                    <a:cubicBezTo>
                      <a:pt x="1010701" y="16044"/>
                      <a:pt x="990882" y="22130"/>
                      <a:pt x="1007269" y="16669"/>
                    </a:cubicBezTo>
                    <a:cubicBezTo>
                      <a:pt x="1009650" y="15081"/>
                      <a:pt x="1011797" y="13068"/>
                      <a:pt x="1014412" y="11906"/>
                    </a:cubicBezTo>
                    <a:cubicBezTo>
                      <a:pt x="1019000" y="9867"/>
                      <a:pt x="1028700" y="7144"/>
                      <a:pt x="1028700" y="7144"/>
                    </a:cubicBezTo>
                    <a:cubicBezTo>
                      <a:pt x="1054100" y="13493"/>
                      <a:pt x="1022350" y="7144"/>
                      <a:pt x="1047750" y="7144"/>
                    </a:cubicBezTo>
                    <a:cubicBezTo>
                      <a:pt x="1054938" y="7144"/>
                      <a:pt x="1062037" y="8731"/>
                      <a:pt x="1069181" y="9525"/>
                    </a:cubicBezTo>
                    <a:cubicBezTo>
                      <a:pt x="1072356" y="8731"/>
                      <a:pt x="1075433" y="7144"/>
                      <a:pt x="1078706" y="7144"/>
                    </a:cubicBezTo>
                    <a:cubicBezTo>
                      <a:pt x="1081216" y="7144"/>
                      <a:pt x="1083340" y="9525"/>
                      <a:pt x="1085850" y="9525"/>
                    </a:cubicBezTo>
                    <a:cubicBezTo>
                      <a:pt x="1088360" y="9525"/>
                      <a:pt x="1090580" y="7834"/>
                      <a:pt x="1092994" y="7144"/>
                    </a:cubicBezTo>
                    <a:cubicBezTo>
                      <a:pt x="1096563" y="6124"/>
                      <a:pt x="1105850" y="4287"/>
                      <a:pt x="1109662" y="2381"/>
                    </a:cubicBezTo>
                    <a:cubicBezTo>
                      <a:pt x="1110666" y="1879"/>
                      <a:pt x="1111250" y="794"/>
                      <a:pt x="1112044" y="0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nb-NO" sz="1800"/>
              </a:p>
            </p:txBody>
          </p:sp>
          <p:sp>
            <p:nvSpPr>
              <p:cNvPr id="57" name="Freeform 56"/>
              <p:cNvSpPr/>
              <p:nvPr/>
            </p:nvSpPr>
            <p:spPr>
              <a:xfrm>
                <a:off x="4312469" y="4156174"/>
                <a:ext cx="1404937" cy="382588"/>
              </a:xfrm>
              <a:custGeom>
                <a:avLst/>
                <a:gdLst>
                  <a:gd name="connsiteX0" fmla="*/ 0 w 1404937"/>
                  <a:gd name="connsiteY0" fmla="*/ 381000 h 383382"/>
                  <a:gd name="connsiteX1" fmla="*/ 40481 w 1404937"/>
                  <a:gd name="connsiteY1" fmla="*/ 383382 h 383382"/>
                  <a:gd name="connsiteX2" fmla="*/ 47625 w 1404937"/>
                  <a:gd name="connsiteY2" fmla="*/ 381000 h 383382"/>
                  <a:gd name="connsiteX3" fmla="*/ 66675 w 1404937"/>
                  <a:gd name="connsiteY3" fmla="*/ 378619 h 383382"/>
                  <a:gd name="connsiteX4" fmla="*/ 76200 w 1404937"/>
                  <a:gd name="connsiteY4" fmla="*/ 376238 h 383382"/>
                  <a:gd name="connsiteX5" fmla="*/ 104775 w 1404937"/>
                  <a:gd name="connsiteY5" fmla="*/ 371475 h 383382"/>
                  <a:gd name="connsiteX6" fmla="*/ 123825 w 1404937"/>
                  <a:gd name="connsiteY6" fmla="*/ 369094 h 383382"/>
                  <a:gd name="connsiteX7" fmla="*/ 133350 w 1404937"/>
                  <a:gd name="connsiteY7" fmla="*/ 366713 h 383382"/>
                  <a:gd name="connsiteX8" fmla="*/ 159544 w 1404937"/>
                  <a:gd name="connsiteY8" fmla="*/ 361950 h 383382"/>
                  <a:gd name="connsiteX9" fmla="*/ 169069 w 1404937"/>
                  <a:gd name="connsiteY9" fmla="*/ 357188 h 383382"/>
                  <a:gd name="connsiteX10" fmla="*/ 176212 w 1404937"/>
                  <a:gd name="connsiteY10" fmla="*/ 350044 h 383382"/>
                  <a:gd name="connsiteX11" fmla="*/ 200025 w 1404937"/>
                  <a:gd name="connsiteY11" fmla="*/ 342900 h 383382"/>
                  <a:gd name="connsiteX12" fmla="*/ 221456 w 1404937"/>
                  <a:gd name="connsiteY12" fmla="*/ 338138 h 383382"/>
                  <a:gd name="connsiteX13" fmla="*/ 238125 w 1404937"/>
                  <a:gd name="connsiteY13" fmla="*/ 335757 h 383382"/>
                  <a:gd name="connsiteX14" fmla="*/ 252412 w 1404937"/>
                  <a:gd name="connsiteY14" fmla="*/ 333375 h 383382"/>
                  <a:gd name="connsiteX15" fmla="*/ 261937 w 1404937"/>
                  <a:gd name="connsiteY15" fmla="*/ 328613 h 383382"/>
                  <a:gd name="connsiteX16" fmla="*/ 273844 w 1404937"/>
                  <a:gd name="connsiteY16" fmla="*/ 326232 h 383382"/>
                  <a:gd name="connsiteX17" fmla="*/ 280987 w 1404937"/>
                  <a:gd name="connsiteY17" fmla="*/ 323850 h 383382"/>
                  <a:gd name="connsiteX18" fmla="*/ 323850 w 1404937"/>
                  <a:gd name="connsiteY18" fmla="*/ 319088 h 383382"/>
                  <a:gd name="connsiteX19" fmla="*/ 361950 w 1404937"/>
                  <a:gd name="connsiteY19" fmla="*/ 311944 h 383382"/>
                  <a:gd name="connsiteX20" fmla="*/ 378619 w 1404937"/>
                  <a:gd name="connsiteY20" fmla="*/ 309563 h 383382"/>
                  <a:gd name="connsiteX21" fmla="*/ 388144 w 1404937"/>
                  <a:gd name="connsiteY21" fmla="*/ 307182 h 383382"/>
                  <a:gd name="connsiteX22" fmla="*/ 411956 w 1404937"/>
                  <a:gd name="connsiteY22" fmla="*/ 304800 h 383382"/>
                  <a:gd name="connsiteX23" fmla="*/ 438150 w 1404937"/>
                  <a:gd name="connsiteY23" fmla="*/ 304800 h 383382"/>
                  <a:gd name="connsiteX24" fmla="*/ 473869 w 1404937"/>
                  <a:gd name="connsiteY24" fmla="*/ 300038 h 383382"/>
                  <a:gd name="connsiteX25" fmla="*/ 481012 w 1404937"/>
                  <a:gd name="connsiteY25" fmla="*/ 297657 h 383382"/>
                  <a:gd name="connsiteX26" fmla="*/ 492919 w 1404937"/>
                  <a:gd name="connsiteY26" fmla="*/ 292894 h 383382"/>
                  <a:gd name="connsiteX27" fmla="*/ 521494 w 1404937"/>
                  <a:gd name="connsiteY27" fmla="*/ 290513 h 383382"/>
                  <a:gd name="connsiteX28" fmla="*/ 535781 w 1404937"/>
                  <a:gd name="connsiteY28" fmla="*/ 288132 h 383382"/>
                  <a:gd name="connsiteX29" fmla="*/ 552450 w 1404937"/>
                  <a:gd name="connsiteY29" fmla="*/ 285750 h 383382"/>
                  <a:gd name="connsiteX30" fmla="*/ 571500 w 1404937"/>
                  <a:gd name="connsiteY30" fmla="*/ 276225 h 383382"/>
                  <a:gd name="connsiteX31" fmla="*/ 611981 w 1404937"/>
                  <a:gd name="connsiteY31" fmla="*/ 271463 h 383382"/>
                  <a:gd name="connsiteX32" fmla="*/ 676275 w 1404937"/>
                  <a:gd name="connsiteY32" fmla="*/ 264319 h 383382"/>
                  <a:gd name="connsiteX33" fmla="*/ 692944 w 1404937"/>
                  <a:gd name="connsiteY33" fmla="*/ 261938 h 383382"/>
                  <a:gd name="connsiteX34" fmla="*/ 707231 w 1404937"/>
                  <a:gd name="connsiteY34" fmla="*/ 257175 h 383382"/>
                  <a:gd name="connsiteX35" fmla="*/ 714375 w 1404937"/>
                  <a:gd name="connsiteY35" fmla="*/ 254794 h 383382"/>
                  <a:gd name="connsiteX36" fmla="*/ 723900 w 1404937"/>
                  <a:gd name="connsiteY36" fmla="*/ 252413 h 383382"/>
                  <a:gd name="connsiteX37" fmla="*/ 745331 w 1404937"/>
                  <a:gd name="connsiteY37" fmla="*/ 240507 h 383382"/>
                  <a:gd name="connsiteX38" fmla="*/ 752475 w 1404937"/>
                  <a:gd name="connsiteY38" fmla="*/ 235744 h 383382"/>
                  <a:gd name="connsiteX39" fmla="*/ 762000 w 1404937"/>
                  <a:gd name="connsiteY39" fmla="*/ 233363 h 383382"/>
                  <a:gd name="connsiteX40" fmla="*/ 776287 w 1404937"/>
                  <a:gd name="connsiteY40" fmla="*/ 228600 h 383382"/>
                  <a:gd name="connsiteX41" fmla="*/ 783431 w 1404937"/>
                  <a:gd name="connsiteY41" fmla="*/ 226219 h 383382"/>
                  <a:gd name="connsiteX42" fmla="*/ 797719 w 1404937"/>
                  <a:gd name="connsiteY42" fmla="*/ 216694 h 383382"/>
                  <a:gd name="connsiteX43" fmla="*/ 804862 w 1404937"/>
                  <a:gd name="connsiteY43" fmla="*/ 211932 h 383382"/>
                  <a:gd name="connsiteX44" fmla="*/ 823912 w 1404937"/>
                  <a:gd name="connsiteY44" fmla="*/ 214313 h 383382"/>
                  <a:gd name="connsiteX45" fmla="*/ 831056 w 1404937"/>
                  <a:gd name="connsiteY45" fmla="*/ 211932 h 383382"/>
                  <a:gd name="connsiteX46" fmla="*/ 852487 w 1404937"/>
                  <a:gd name="connsiteY46" fmla="*/ 209550 h 383382"/>
                  <a:gd name="connsiteX47" fmla="*/ 876300 w 1404937"/>
                  <a:gd name="connsiteY47" fmla="*/ 200025 h 383382"/>
                  <a:gd name="connsiteX48" fmla="*/ 895350 w 1404937"/>
                  <a:gd name="connsiteY48" fmla="*/ 195263 h 383382"/>
                  <a:gd name="connsiteX49" fmla="*/ 912019 w 1404937"/>
                  <a:gd name="connsiteY49" fmla="*/ 188119 h 383382"/>
                  <a:gd name="connsiteX50" fmla="*/ 926306 w 1404937"/>
                  <a:gd name="connsiteY50" fmla="*/ 183357 h 383382"/>
                  <a:gd name="connsiteX51" fmla="*/ 942975 w 1404937"/>
                  <a:gd name="connsiteY51" fmla="*/ 173832 h 383382"/>
                  <a:gd name="connsiteX52" fmla="*/ 950119 w 1404937"/>
                  <a:gd name="connsiteY52" fmla="*/ 169069 h 383382"/>
                  <a:gd name="connsiteX53" fmla="*/ 964406 w 1404937"/>
                  <a:gd name="connsiteY53" fmla="*/ 166688 h 383382"/>
                  <a:gd name="connsiteX54" fmla="*/ 976312 w 1404937"/>
                  <a:gd name="connsiteY54" fmla="*/ 164307 h 383382"/>
                  <a:gd name="connsiteX55" fmla="*/ 995362 w 1404937"/>
                  <a:gd name="connsiteY55" fmla="*/ 157163 h 383382"/>
                  <a:gd name="connsiteX56" fmla="*/ 1023937 w 1404937"/>
                  <a:gd name="connsiteY56" fmla="*/ 152400 h 383382"/>
                  <a:gd name="connsiteX57" fmla="*/ 1045369 w 1404937"/>
                  <a:gd name="connsiteY57" fmla="*/ 147638 h 383382"/>
                  <a:gd name="connsiteX58" fmla="*/ 1066800 w 1404937"/>
                  <a:gd name="connsiteY58" fmla="*/ 140494 h 383382"/>
                  <a:gd name="connsiteX59" fmla="*/ 1073944 w 1404937"/>
                  <a:gd name="connsiteY59" fmla="*/ 138113 h 383382"/>
                  <a:gd name="connsiteX60" fmla="*/ 1081087 w 1404937"/>
                  <a:gd name="connsiteY60" fmla="*/ 135732 h 383382"/>
                  <a:gd name="connsiteX61" fmla="*/ 1088231 w 1404937"/>
                  <a:gd name="connsiteY61" fmla="*/ 130969 h 383382"/>
                  <a:gd name="connsiteX62" fmla="*/ 1131094 w 1404937"/>
                  <a:gd name="connsiteY62" fmla="*/ 130969 h 383382"/>
                  <a:gd name="connsiteX63" fmla="*/ 1138237 w 1404937"/>
                  <a:gd name="connsiteY63" fmla="*/ 126207 h 383382"/>
                  <a:gd name="connsiteX64" fmla="*/ 1152525 w 1404937"/>
                  <a:gd name="connsiteY64" fmla="*/ 119063 h 383382"/>
                  <a:gd name="connsiteX65" fmla="*/ 1171575 w 1404937"/>
                  <a:gd name="connsiteY65" fmla="*/ 102394 h 383382"/>
                  <a:gd name="connsiteX66" fmla="*/ 1178719 w 1404937"/>
                  <a:gd name="connsiteY66" fmla="*/ 97632 h 383382"/>
                  <a:gd name="connsiteX67" fmla="*/ 1183481 w 1404937"/>
                  <a:gd name="connsiteY67" fmla="*/ 90488 h 383382"/>
                  <a:gd name="connsiteX68" fmla="*/ 1197769 w 1404937"/>
                  <a:gd name="connsiteY68" fmla="*/ 83344 h 383382"/>
                  <a:gd name="connsiteX69" fmla="*/ 1209675 w 1404937"/>
                  <a:gd name="connsiteY69" fmla="*/ 73819 h 383382"/>
                  <a:gd name="connsiteX70" fmla="*/ 1223962 w 1404937"/>
                  <a:gd name="connsiteY70" fmla="*/ 64294 h 383382"/>
                  <a:gd name="connsiteX71" fmla="*/ 1228725 w 1404937"/>
                  <a:gd name="connsiteY71" fmla="*/ 57150 h 383382"/>
                  <a:gd name="connsiteX72" fmla="*/ 1250156 w 1404937"/>
                  <a:gd name="connsiteY72" fmla="*/ 50007 h 383382"/>
                  <a:gd name="connsiteX73" fmla="*/ 1257300 w 1404937"/>
                  <a:gd name="connsiteY73" fmla="*/ 47625 h 383382"/>
                  <a:gd name="connsiteX74" fmla="*/ 1264444 w 1404937"/>
                  <a:gd name="connsiteY74" fmla="*/ 45244 h 383382"/>
                  <a:gd name="connsiteX75" fmla="*/ 1271587 w 1404937"/>
                  <a:gd name="connsiteY75" fmla="*/ 40482 h 383382"/>
                  <a:gd name="connsiteX76" fmla="*/ 1278731 w 1404937"/>
                  <a:gd name="connsiteY76" fmla="*/ 33338 h 383382"/>
                  <a:gd name="connsiteX77" fmla="*/ 1285875 w 1404937"/>
                  <a:gd name="connsiteY77" fmla="*/ 30957 h 383382"/>
                  <a:gd name="connsiteX78" fmla="*/ 1293019 w 1404937"/>
                  <a:gd name="connsiteY78" fmla="*/ 26194 h 383382"/>
                  <a:gd name="connsiteX79" fmla="*/ 1307306 w 1404937"/>
                  <a:gd name="connsiteY79" fmla="*/ 21432 h 383382"/>
                  <a:gd name="connsiteX80" fmla="*/ 1366837 w 1404937"/>
                  <a:gd name="connsiteY80" fmla="*/ 21432 h 383382"/>
                  <a:gd name="connsiteX81" fmla="*/ 1381125 w 1404937"/>
                  <a:gd name="connsiteY81" fmla="*/ 16669 h 383382"/>
                  <a:gd name="connsiteX82" fmla="*/ 1388269 w 1404937"/>
                  <a:gd name="connsiteY82" fmla="*/ 14288 h 383382"/>
                  <a:gd name="connsiteX83" fmla="*/ 1393031 w 1404937"/>
                  <a:gd name="connsiteY83" fmla="*/ 7144 h 383382"/>
                  <a:gd name="connsiteX84" fmla="*/ 1400175 w 1404937"/>
                  <a:gd name="connsiteY84" fmla="*/ 4763 h 383382"/>
                  <a:gd name="connsiteX85" fmla="*/ 1404937 w 1404937"/>
                  <a:gd name="connsiteY85" fmla="*/ 0 h 383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404937" h="383382">
                    <a:moveTo>
                      <a:pt x="0" y="381000"/>
                    </a:moveTo>
                    <a:cubicBezTo>
                      <a:pt x="13494" y="381794"/>
                      <a:pt x="26964" y="383382"/>
                      <a:pt x="40481" y="383382"/>
                    </a:cubicBezTo>
                    <a:cubicBezTo>
                      <a:pt x="42991" y="383382"/>
                      <a:pt x="45155" y="381449"/>
                      <a:pt x="47625" y="381000"/>
                    </a:cubicBezTo>
                    <a:cubicBezTo>
                      <a:pt x="53921" y="379855"/>
                      <a:pt x="60363" y="379671"/>
                      <a:pt x="66675" y="378619"/>
                    </a:cubicBezTo>
                    <a:cubicBezTo>
                      <a:pt x="69903" y="378081"/>
                      <a:pt x="72983" y="376841"/>
                      <a:pt x="76200" y="376238"/>
                    </a:cubicBezTo>
                    <a:cubicBezTo>
                      <a:pt x="85691" y="374458"/>
                      <a:pt x="95193" y="372673"/>
                      <a:pt x="104775" y="371475"/>
                    </a:cubicBezTo>
                    <a:cubicBezTo>
                      <a:pt x="111125" y="370681"/>
                      <a:pt x="117513" y="370146"/>
                      <a:pt x="123825" y="369094"/>
                    </a:cubicBezTo>
                    <a:cubicBezTo>
                      <a:pt x="127053" y="368556"/>
                      <a:pt x="130155" y="367423"/>
                      <a:pt x="133350" y="366713"/>
                    </a:cubicBezTo>
                    <a:cubicBezTo>
                      <a:pt x="143327" y="364496"/>
                      <a:pt x="149213" y="363672"/>
                      <a:pt x="159544" y="361950"/>
                    </a:cubicBezTo>
                    <a:cubicBezTo>
                      <a:pt x="162719" y="360363"/>
                      <a:pt x="166181" y="359251"/>
                      <a:pt x="169069" y="357188"/>
                    </a:cubicBezTo>
                    <a:cubicBezTo>
                      <a:pt x="171809" y="355231"/>
                      <a:pt x="173356" y="351829"/>
                      <a:pt x="176212" y="350044"/>
                    </a:cubicBezTo>
                    <a:cubicBezTo>
                      <a:pt x="184060" y="345139"/>
                      <a:pt x="191329" y="344833"/>
                      <a:pt x="200025" y="342900"/>
                    </a:cubicBezTo>
                    <a:cubicBezTo>
                      <a:pt x="212856" y="340048"/>
                      <a:pt x="207108" y="340529"/>
                      <a:pt x="221456" y="338138"/>
                    </a:cubicBezTo>
                    <a:cubicBezTo>
                      <a:pt x="226992" y="337215"/>
                      <a:pt x="232578" y="336611"/>
                      <a:pt x="238125" y="335757"/>
                    </a:cubicBezTo>
                    <a:cubicBezTo>
                      <a:pt x="242897" y="335023"/>
                      <a:pt x="247650" y="334169"/>
                      <a:pt x="252412" y="333375"/>
                    </a:cubicBezTo>
                    <a:cubicBezTo>
                      <a:pt x="255587" y="331788"/>
                      <a:pt x="258569" y="329735"/>
                      <a:pt x="261937" y="328613"/>
                    </a:cubicBezTo>
                    <a:cubicBezTo>
                      <a:pt x="265777" y="327333"/>
                      <a:pt x="269917" y="327214"/>
                      <a:pt x="273844" y="326232"/>
                    </a:cubicBezTo>
                    <a:cubicBezTo>
                      <a:pt x="276279" y="325623"/>
                      <a:pt x="278502" y="324205"/>
                      <a:pt x="280987" y="323850"/>
                    </a:cubicBezTo>
                    <a:cubicBezTo>
                      <a:pt x="295218" y="321817"/>
                      <a:pt x="309562" y="320675"/>
                      <a:pt x="323850" y="319088"/>
                    </a:cubicBezTo>
                    <a:cubicBezTo>
                      <a:pt x="340344" y="314965"/>
                      <a:pt x="337225" y="315476"/>
                      <a:pt x="361950" y="311944"/>
                    </a:cubicBezTo>
                    <a:cubicBezTo>
                      <a:pt x="367506" y="311150"/>
                      <a:pt x="373097" y="310567"/>
                      <a:pt x="378619" y="309563"/>
                    </a:cubicBezTo>
                    <a:cubicBezTo>
                      <a:pt x="381839" y="308978"/>
                      <a:pt x="384904" y="307645"/>
                      <a:pt x="388144" y="307182"/>
                    </a:cubicBezTo>
                    <a:cubicBezTo>
                      <a:pt x="396041" y="306054"/>
                      <a:pt x="404019" y="305594"/>
                      <a:pt x="411956" y="304800"/>
                    </a:cubicBezTo>
                    <a:cubicBezTo>
                      <a:pt x="434650" y="308583"/>
                      <a:pt x="417810" y="307512"/>
                      <a:pt x="438150" y="304800"/>
                    </a:cubicBezTo>
                    <a:cubicBezTo>
                      <a:pt x="457280" y="302249"/>
                      <a:pt x="458559" y="303865"/>
                      <a:pt x="473869" y="300038"/>
                    </a:cubicBezTo>
                    <a:cubicBezTo>
                      <a:pt x="476304" y="299429"/>
                      <a:pt x="478662" y="298538"/>
                      <a:pt x="481012" y="297657"/>
                    </a:cubicBezTo>
                    <a:cubicBezTo>
                      <a:pt x="485015" y="296156"/>
                      <a:pt x="488709" y="293637"/>
                      <a:pt x="492919" y="292894"/>
                    </a:cubicBezTo>
                    <a:cubicBezTo>
                      <a:pt x="502332" y="291233"/>
                      <a:pt x="511969" y="291307"/>
                      <a:pt x="521494" y="290513"/>
                    </a:cubicBezTo>
                    <a:lnTo>
                      <a:pt x="535781" y="288132"/>
                    </a:lnTo>
                    <a:cubicBezTo>
                      <a:pt x="541328" y="287278"/>
                      <a:pt x="547125" y="287525"/>
                      <a:pt x="552450" y="285750"/>
                    </a:cubicBezTo>
                    <a:cubicBezTo>
                      <a:pt x="559185" y="283505"/>
                      <a:pt x="564455" y="277105"/>
                      <a:pt x="571500" y="276225"/>
                    </a:cubicBezTo>
                    <a:cubicBezTo>
                      <a:pt x="597682" y="272953"/>
                      <a:pt x="584190" y="274551"/>
                      <a:pt x="611981" y="271463"/>
                    </a:cubicBezTo>
                    <a:cubicBezTo>
                      <a:pt x="638456" y="258224"/>
                      <a:pt x="614840" y="268414"/>
                      <a:pt x="676275" y="264319"/>
                    </a:cubicBezTo>
                    <a:cubicBezTo>
                      <a:pt x="681875" y="263946"/>
                      <a:pt x="687388" y="262732"/>
                      <a:pt x="692944" y="261938"/>
                    </a:cubicBezTo>
                    <a:lnTo>
                      <a:pt x="707231" y="257175"/>
                    </a:lnTo>
                    <a:cubicBezTo>
                      <a:pt x="709612" y="256381"/>
                      <a:pt x="711940" y="255403"/>
                      <a:pt x="714375" y="254794"/>
                    </a:cubicBezTo>
                    <a:lnTo>
                      <a:pt x="723900" y="252413"/>
                    </a:lnTo>
                    <a:cubicBezTo>
                      <a:pt x="740276" y="241496"/>
                      <a:pt x="732757" y="244698"/>
                      <a:pt x="745331" y="240507"/>
                    </a:cubicBezTo>
                    <a:cubicBezTo>
                      <a:pt x="747712" y="238919"/>
                      <a:pt x="749844" y="236871"/>
                      <a:pt x="752475" y="235744"/>
                    </a:cubicBezTo>
                    <a:cubicBezTo>
                      <a:pt x="755483" y="234455"/>
                      <a:pt x="758865" y="234303"/>
                      <a:pt x="762000" y="233363"/>
                    </a:cubicBezTo>
                    <a:cubicBezTo>
                      <a:pt x="766808" y="231920"/>
                      <a:pt x="771525" y="230188"/>
                      <a:pt x="776287" y="228600"/>
                    </a:cubicBezTo>
                    <a:cubicBezTo>
                      <a:pt x="778668" y="227806"/>
                      <a:pt x="781342" y="227611"/>
                      <a:pt x="783431" y="226219"/>
                    </a:cubicBezTo>
                    <a:lnTo>
                      <a:pt x="797719" y="216694"/>
                    </a:lnTo>
                    <a:lnTo>
                      <a:pt x="804862" y="211932"/>
                    </a:lnTo>
                    <a:cubicBezTo>
                      <a:pt x="811212" y="212726"/>
                      <a:pt x="817513" y="214313"/>
                      <a:pt x="823912" y="214313"/>
                    </a:cubicBezTo>
                    <a:cubicBezTo>
                      <a:pt x="826422" y="214313"/>
                      <a:pt x="828580" y="212345"/>
                      <a:pt x="831056" y="211932"/>
                    </a:cubicBezTo>
                    <a:cubicBezTo>
                      <a:pt x="838146" y="210750"/>
                      <a:pt x="845343" y="210344"/>
                      <a:pt x="852487" y="209550"/>
                    </a:cubicBezTo>
                    <a:cubicBezTo>
                      <a:pt x="885009" y="198711"/>
                      <a:pt x="851773" y="210537"/>
                      <a:pt x="876300" y="200025"/>
                    </a:cubicBezTo>
                    <a:cubicBezTo>
                      <a:pt x="882705" y="197280"/>
                      <a:pt x="888365" y="196660"/>
                      <a:pt x="895350" y="195263"/>
                    </a:cubicBezTo>
                    <a:cubicBezTo>
                      <a:pt x="906684" y="187707"/>
                      <a:pt x="898040" y="192312"/>
                      <a:pt x="912019" y="188119"/>
                    </a:cubicBezTo>
                    <a:cubicBezTo>
                      <a:pt x="916827" y="186677"/>
                      <a:pt x="926306" y="183357"/>
                      <a:pt x="926306" y="183357"/>
                    </a:cubicBezTo>
                    <a:cubicBezTo>
                      <a:pt x="943712" y="171752"/>
                      <a:pt x="921826" y="185917"/>
                      <a:pt x="942975" y="173832"/>
                    </a:cubicBezTo>
                    <a:cubicBezTo>
                      <a:pt x="945460" y="172412"/>
                      <a:pt x="947404" y="169974"/>
                      <a:pt x="950119" y="169069"/>
                    </a:cubicBezTo>
                    <a:cubicBezTo>
                      <a:pt x="954699" y="167542"/>
                      <a:pt x="959656" y="167552"/>
                      <a:pt x="964406" y="166688"/>
                    </a:cubicBezTo>
                    <a:cubicBezTo>
                      <a:pt x="968388" y="165964"/>
                      <a:pt x="972343" y="165101"/>
                      <a:pt x="976312" y="164307"/>
                    </a:cubicBezTo>
                    <a:cubicBezTo>
                      <a:pt x="985953" y="159486"/>
                      <a:pt x="984985" y="159109"/>
                      <a:pt x="995362" y="157163"/>
                    </a:cubicBezTo>
                    <a:cubicBezTo>
                      <a:pt x="1004853" y="155383"/>
                      <a:pt x="1014776" y="155453"/>
                      <a:pt x="1023937" y="152400"/>
                    </a:cubicBezTo>
                    <a:cubicBezTo>
                      <a:pt x="1035662" y="148492"/>
                      <a:pt x="1028605" y="150432"/>
                      <a:pt x="1045369" y="147638"/>
                    </a:cubicBezTo>
                    <a:lnTo>
                      <a:pt x="1066800" y="140494"/>
                    </a:lnTo>
                    <a:lnTo>
                      <a:pt x="1073944" y="138113"/>
                    </a:lnTo>
                    <a:lnTo>
                      <a:pt x="1081087" y="135732"/>
                    </a:lnTo>
                    <a:cubicBezTo>
                      <a:pt x="1083468" y="134144"/>
                      <a:pt x="1085374" y="131137"/>
                      <a:pt x="1088231" y="130969"/>
                    </a:cubicBezTo>
                    <a:cubicBezTo>
                      <a:pt x="1149779" y="127347"/>
                      <a:pt x="1103433" y="137884"/>
                      <a:pt x="1131094" y="130969"/>
                    </a:cubicBezTo>
                    <a:cubicBezTo>
                      <a:pt x="1133475" y="129382"/>
                      <a:pt x="1135678" y="127487"/>
                      <a:pt x="1138237" y="126207"/>
                    </a:cubicBezTo>
                    <a:cubicBezTo>
                      <a:pt x="1157959" y="116345"/>
                      <a:pt x="1132047" y="132713"/>
                      <a:pt x="1152525" y="119063"/>
                    </a:cubicBezTo>
                    <a:cubicBezTo>
                      <a:pt x="1160462" y="107157"/>
                      <a:pt x="1154906" y="113506"/>
                      <a:pt x="1171575" y="102394"/>
                    </a:cubicBezTo>
                    <a:lnTo>
                      <a:pt x="1178719" y="97632"/>
                    </a:lnTo>
                    <a:cubicBezTo>
                      <a:pt x="1180306" y="95251"/>
                      <a:pt x="1181457" y="92512"/>
                      <a:pt x="1183481" y="90488"/>
                    </a:cubicBezTo>
                    <a:cubicBezTo>
                      <a:pt x="1188098" y="85871"/>
                      <a:pt x="1191958" y="85281"/>
                      <a:pt x="1197769" y="83344"/>
                    </a:cubicBezTo>
                    <a:cubicBezTo>
                      <a:pt x="1206568" y="70144"/>
                      <a:pt x="1197496" y="80585"/>
                      <a:pt x="1209675" y="73819"/>
                    </a:cubicBezTo>
                    <a:cubicBezTo>
                      <a:pt x="1214678" y="71039"/>
                      <a:pt x="1223962" y="64294"/>
                      <a:pt x="1223962" y="64294"/>
                    </a:cubicBezTo>
                    <a:cubicBezTo>
                      <a:pt x="1225550" y="61913"/>
                      <a:pt x="1226298" y="58667"/>
                      <a:pt x="1228725" y="57150"/>
                    </a:cubicBezTo>
                    <a:cubicBezTo>
                      <a:pt x="1228728" y="57148"/>
                      <a:pt x="1246583" y="51198"/>
                      <a:pt x="1250156" y="50007"/>
                    </a:cubicBezTo>
                    <a:lnTo>
                      <a:pt x="1257300" y="47625"/>
                    </a:lnTo>
                    <a:lnTo>
                      <a:pt x="1264444" y="45244"/>
                    </a:lnTo>
                    <a:cubicBezTo>
                      <a:pt x="1266825" y="43657"/>
                      <a:pt x="1269389" y="42314"/>
                      <a:pt x="1271587" y="40482"/>
                    </a:cubicBezTo>
                    <a:cubicBezTo>
                      <a:pt x="1274174" y="38326"/>
                      <a:pt x="1275929" y="35206"/>
                      <a:pt x="1278731" y="33338"/>
                    </a:cubicBezTo>
                    <a:cubicBezTo>
                      <a:pt x="1280820" y="31946"/>
                      <a:pt x="1283494" y="31751"/>
                      <a:pt x="1285875" y="30957"/>
                    </a:cubicBezTo>
                    <a:cubicBezTo>
                      <a:pt x="1288256" y="29369"/>
                      <a:pt x="1290404" y="27356"/>
                      <a:pt x="1293019" y="26194"/>
                    </a:cubicBezTo>
                    <a:cubicBezTo>
                      <a:pt x="1297606" y="24155"/>
                      <a:pt x="1307306" y="21432"/>
                      <a:pt x="1307306" y="21432"/>
                    </a:cubicBezTo>
                    <a:cubicBezTo>
                      <a:pt x="1333750" y="24370"/>
                      <a:pt x="1335078" y="25763"/>
                      <a:pt x="1366837" y="21432"/>
                    </a:cubicBezTo>
                    <a:cubicBezTo>
                      <a:pt x="1371811" y="20754"/>
                      <a:pt x="1376362" y="18257"/>
                      <a:pt x="1381125" y="16669"/>
                    </a:cubicBezTo>
                    <a:lnTo>
                      <a:pt x="1388269" y="14288"/>
                    </a:lnTo>
                    <a:cubicBezTo>
                      <a:pt x="1389856" y="11907"/>
                      <a:pt x="1390796" y="8932"/>
                      <a:pt x="1393031" y="7144"/>
                    </a:cubicBezTo>
                    <a:cubicBezTo>
                      <a:pt x="1394991" y="5576"/>
                      <a:pt x="1398023" y="6054"/>
                      <a:pt x="1400175" y="4763"/>
                    </a:cubicBezTo>
                    <a:cubicBezTo>
                      <a:pt x="1402100" y="3608"/>
                      <a:pt x="1403350" y="1588"/>
                      <a:pt x="1404937" y="0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nb-NO" sz="1800"/>
              </a:p>
            </p:txBody>
          </p:sp>
          <p:sp>
            <p:nvSpPr>
              <p:cNvPr id="58" name="Freeform 57"/>
              <p:cNvSpPr/>
              <p:nvPr/>
            </p:nvSpPr>
            <p:spPr>
              <a:xfrm>
                <a:off x="5703119" y="3629124"/>
                <a:ext cx="1360487" cy="538163"/>
              </a:xfrm>
              <a:custGeom>
                <a:avLst/>
                <a:gdLst>
                  <a:gd name="connsiteX0" fmla="*/ 0 w 1359694"/>
                  <a:gd name="connsiteY0" fmla="*/ 538163 h 538163"/>
                  <a:gd name="connsiteX1" fmla="*/ 11906 w 1359694"/>
                  <a:gd name="connsiteY1" fmla="*/ 514350 h 538163"/>
                  <a:gd name="connsiteX2" fmla="*/ 26194 w 1359694"/>
                  <a:gd name="connsiteY2" fmla="*/ 509588 h 538163"/>
                  <a:gd name="connsiteX3" fmla="*/ 40481 w 1359694"/>
                  <a:gd name="connsiteY3" fmla="*/ 500063 h 538163"/>
                  <a:gd name="connsiteX4" fmla="*/ 47625 w 1359694"/>
                  <a:gd name="connsiteY4" fmla="*/ 495300 h 538163"/>
                  <a:gd name="connsiteX5" fmla="*/ 54769 w 1359694"/>
                  <a:gd name="connsiteY5" fmla="*/ 488156 h 538163"/>
                  <a:gd name="connsiteX6" fmla="*/ 64294 w 1359694"/>
                  <a:gd name="connsiteY6" fmla="*/ 476250 h 538163"/>
                  <a:gd name="connsiteX7" fmla="*/ 69056 w 1359694"/>
                  <a:gd name="connsiteY7" fmla="*/ 469106 h 538163"/>
                  <a:gd name="connsiteX8" fmla="*/ 78581 w 1359694"/>
                  <a:gd name="connsiteY8" fmla="*/ 464344 h 538163"/>
                  <a:gd name="connsiteX9" fmla="*/ 147637 w 1359694"/>
                  <a:gd name="connsiteY9" fmla="*/ 459581 h 538163"/>
                  <a:gd name="connsiteX10" fmla="*/ 166687 w 1359694"/>
                  <a:gd name="connsiteY10" fmla="*/ 457200 h 538163"/>
                  <a:gd name="connsiteX11" fmla="*/ 173831 w 1359694"/>
                  <a:gd name="connsiteY11" fmla="*/ 454819 h 538163"/>
                  <a:gd name="connsiteX12" fmla="*/ 183356 w 1359694"/>
                  <a:gd name="connsiteY12" fmla="*/ 452438 h 538163"/>
                  <a:gd name="connsiteX13" fmla="*/ 204787 w 1359694"/>
                  <a:gd name="connsiteY13" fmla="*/ 450056 h 538163"/>
                  <a:gd name="connsiteX14" fmla="*/ 221456 w 1359694"/>
                  <a:gd name="connsiteY14" fmla="*/ 447675 h 538163"/>
                  <a:gd name="connsiteX15" fmla="*/ 235744 w 1359694"/>
                  <a:gd name="connsiteY15" fmla="*/ 440531 h 538163"/>
                  <a:gd name="connsiteX16" fmla="*/ 242887 w 1359694"/>
                  <a:gd name="connsiteY16" fmla="*/ 435769 h 538163"/>
                  <a:gd name="connsiteX17" fmla="*/ 250031 w 1359694"/>
                  <a:gd name="connsiteY17" fmla="*/ 433388 h 538163"/>
                  <a:gd name="connsiteX18" fmla="*/ 271462 w 1359694"/>
                  <a:gd name="connsiteY18" fmla="*/ 428625 h 538163"/>
                  <a:gd name="connsiteX19" fmla="*/ 278606 w 1359694"/>
                  <a:gd name="connsiteY19" fmla="*/ 421481 h 538163"/>
                  <a:gd name="connsiteX20" fmla="*/ 288131 w 1359694"/>
                  <a:gd name="connsiteY20" fmla="*/ 419100 h 538163"/>
                  <a:gd name="connsiteX21" fmla="*/ 352425 w 1359694"/>
                  <a:gd name="connsiteY21" fmla="*/ 414338 h 538163"/>
                  <a:gd name="connsiteX22" fmla="*/ 359569 w 1359694"/>
                  <a:gd name="connsiteY22" fmla="*/ 409575 h 538163"/>
                  <a:gd name="connsiteX23" fmla="*/ 376237 w 1359694"/>
                  <a:gd name="connsiteY23" fmla="*/ 402431 h 538163"/>
                  <a:gd name="connsiteX24" fmla="*/ 390525 w 1359694"/>
                  <a:gd name="connsiteY24" fmla="*/ 400050 h 538163"/>
                  <a:gd name="connsiteX25" fmla="*/ 400050 w 1359694"/>
                  <a:gd name="connsiteY25" fmla="*/ 397669 h 538163"/>
                  <a:gd name="connsiteX26" fmla="*/ 416719 w 1359694"/>
                  <a:gd name="connsiteY26" fmla="*/ 388144 h 538163"/>
                  <a:gd name="connsiteX27" fmla="*/ 423862 w 1359694"/>
                  <a:gd name="connsiteY27" fmla="*/ 385763 h 538163"/>
                  <a:gd name="connsiteX28" fmla="*/ 452437 w 1359694"/>
                  <a:gd name="connsiteY28" fmla="*/ 383381 h 538163"/>
                  <a:gd name="connsiteX29" fmla="*/ 461962 w 1359694"/>
                  <a:gd name="connsiteY29" fmla="*/ 381000 h 538163"/>
                  <a:gd name="connsiteX30" fmla="*/ 469106 w 1359694"/>
                  <a:gd name="connsiteY30" fmla="*/ 376238 h 538163"/>
                  <a:gd name="connsiteX31" fmla="*/ 485775 w 1359694"/>
                  <a:gd name="connsiteY31" fmla="*/ 373856 h 538163"/>
                  <a:gd name="connsiteX32" fmla="*/ 531019 w 1359694"/>
                  <a:gd name="connsiteY32" fmla="*/ 366713 h 538163"/>
                  <a:gd name="connsiteX33" fmla="*/ 578644 w 1359694"/>
                  <a:gd name="connsiteY33" fmla="*/ 364331 h 538163"/>
                  <a:gd name="connsiteX34" fmla="*/ 585787 w 1359694"/>
                  <a:gd name="connsiteY34" fmla="*/ 361950 h 538163"/>
                  <a:gd name="connsiteX35" fmla="*/ 602456 w 1359694"/>
                  <a:gd name="connsiteY35" fmla="*/ 357188 h 538163"/>
                  <a:gd name="connsiteX36" fmla="*/ 611981 w 1359694"/>
                  <a:gd name="connsiteY36" fmla="*/ 350044 h 538163"/>
                  <a:gd name="connsiteX37" fmla="*/ 619125 w 1359694"/>
                  <a:gd name="connsiteY37" fmla="*/ 345281 h 538163"/>
                  <a:gd name="connsiteX38" fmla="*/ 623887 w 1359694"/>
                  <a:gd name="connsiteY38" fmla="*/ 338138 h 538163"/>
                  <a:gd name="connsiteX39" fmla="*/ 638175 w 1359694"/>
                  <a:gd name="connsiteY39" fmla="*/ 330994 h 538163"/>
                  <a:gd name="connsiteX40" fmla="*/ 645319 w 1359694"/>
                  <a:gd name="connsiteY40" fmla="*/ 323850 h 538163"/>
                  <a:gd name="connsiteX41" fmla="*/ 652462 w 1359694"/>
                  <a:gd name="connsiteY41" fmla="*/ 319088 h 538163"/>
                  <a:gd name="connsiteX42" fmla="*/ 671512 w 1359694"/>
                  <a:gd name="connsiteY42" fmla="*/ 314325 h 538163"/>
                  <a:gd name="connsiteX43" fmla="*/ 711994 w 1359694"/>
                  <a:gd name="connsiteY43" fmla="*/ 314325 h 538163"/>
                  <a:gd name="connsiteX44" fmla="*/ 747712 w 1359694"/>
                  <a:gd name="connsiteY44" fmla="*/ 309563 h 538163"/>
                  <a:gd name="connsiteX45" fmla="*/ 766762 w 1359694"/>
                  <a:gd name="connsiteY45" fmla="*/ 307181 h 538163"/>
                  <a:gd name="connsiteX46" fmla="*/ 802481 w 1359694"/>
                  <a:gd name="connsiteY46" fmla="*/ 302419 h 538163"/>
                  <a:gd name="connsiteX47" fmla="*/ 823912 w 1359694"/>
                  <a:gd name="connsiteY47" fmla="*/ 295275 h 538163"/>
                  <a:gd name="connsiteX48" fmla="*/ 831056 w 1359694"/>
                  <a:gd name="connsiteY48" fmla="*/ 292894 h 538163"/>
                  <a:gd name="connsiteX49" fmla="*/ 842962 w 1359694"/>
                  <a:gd name="connsiteY49" fmla="*/ 290513 h 538163"/>
                  <a:gd name="connsiteX50" fmla="*/ 850106 w 1359694"/>
                  <a:gd name="connsiteY50" fmla="*/ 283369 h 538163"/>
                  <a:gd name="connsiteX51" fmla="*/ 864394 w 1359694"/>
                  <a:gd name="connsiteY51" fmla="*/ 273844 h 538163"/>
                  <a:gd name="connsiteX52" fmla="*/ 871537 w 1359694"/>
                  <a:gd name="connsiteY52" fmla="*/ 269081 h 538163"/>
                  <a:gd name="connsiteX53" fmla="*/ 878681 w 1359694"/>
                  <a:gd name="connsiteY53" fmla="*/ 264319 h 538163"/>
                  <a:gd name="connsiteX54" fmla="*/ 890587 w 1359694"/>
                  <a:gd name="connsiteY54" fmla="*/ 261938 h 538163"/>
                  <a:gd name="connsiteX55" fmla="*/ 904875 w 1359694"/>
                  <a:gd name="connsiteY55" fmla="*/ 257175 h 538163"/>
                  <a:gd name="connsiteX56" fmla="*/ 912019 w 1359694"/>
                  <a:gd name="connsiteY56" fmla="*/ 254794 h 538163"/>
                  <a:gd name="connsiteX57" fmla="*/ 919162 w 1359694"/>
                  <a:gd name="connsiteY57" fmla="*/ 252413 h 538163"/>
                  <a:gd name="connsiteX58" fmla="*/ 933450 w 1359694"/>
                  <a:gd name="connsiteY58" fmla="*/ 242888 h 538163"/>
                  <a:gd name="connsiteX59" fmla="*/ 938212 w 1359694"/>
                  <a:gd name="connsiteY59" fmla="*/ 235744 h 538163"/>
                  <a:gd name="connsiteX60" fmla="*/ 945356 w 1359694"/>
                  <a:gd name="connsiteY60" fmla="*/ 230981 h 538163"/>
                  <a:gd name="connsiteX61" fmla="*/ 957262 w 1359694"/>
                  <a:gd name="connsiteY61" fmla="*/ 221456 h 538163"/>
                  <a:gd name="connsiteX62" fmla="*/ 964406 w 1359694"/>
                  <a:gd name="connsiteY62" fmla="*/ 214313 h 538163"/>
                  <a:gd name="connsiteX63" fmla="*/ 985837 w 1359694"/>
                  <a:gd name="connsiteY63" fmla="*/ 207169 h 538163"/>
                  <a:gd name="connsiteX64" fmla="*/ 992981 w 1359694"/>
                  <a:gd name="connsiteY64" fmla="*/ 204788 h 538163"/>
                  <a:gd name="connsiteX65" fmla="*/ 997744 w 1359694"/>
                  <a:gd name="connsiteY65" fmla="*/ 197644 h 538163"/>
                  <a:gd name="connsiteX66" fmla="*/ 1012031 w 1359694"/>
                  <a:gd name="connsiteY66" fmla="*/ 188119 h 538163"/>
                  <a:gd name="connsiteX67" fmla="*/ 1019175 w 1359694"/>
                  <a:gd name="connsiteY67" fmla="*/ 183356 h 538163"/>
                  <a:gd name="connsiteX68" fmla="*/ 1026319 w 1359694"/>
                  <a:gd name="connsiteY68" fmla="*/ 178594 h 538163"/>
                  <a:gd name="connsiteX69" fmla="*/ 1050131 w 1359694"/>
                  <a:gd name="connsiteY69" fmla="*/ 159544 h 538163"/>
                  <a:gd name="connsiteX70" fmla="*/ 1059656 w 1359694"/>
                  <a:gd name="connsiteY70" fmla="*/ 157163 h 538163"/>
                  <a:gd name="connsiteX71" fmla="*/ 1073944 w 1359694"/>
                  <a:gd name="connsiteY71" fmla="*/ 145256 h 538163"/>
                  <a:gd name="connsiteX72" fmla="*/ 1081087 w 1359694"/>
                  <a:gd name="connsiteY72" fmla="*/ 123825 h 538163"/>
                  <a:gd name="connsiteX73" fmla="*/ 1083469 w 1359694"/>
                  <a:gd name="connsiteY73" fmla="*/ 116681 h 538163"/>
                  <a:gd name="connsiteX74" fmla="*/ 1088231 w 1359694"/>
                  <a:gd name="connsiteY74" fmla="*/ 109538 h 538163"/>
                  <a:gd name="connsiteX75" fmla="*/ 1090612 w 1359694"/>
                  <a:gd name="connsiteY75" fmla="*/ 102394 h 538163"/>
                  <a:gd name="connsiteX76" fmla="*/ 1092994 w 1359694"/>
                  <a:gd name="connsiteY76" fmla="*/ 90488 h 538163"/>
                  <a:gd name="connsiteX77" fmla="*/ 1102519 w 1359694"/>
                  <a:gd name="connsiteY77" fmla="*/ 76200 h 538163"/>
                  <a:gd name="connsiteX78" fmla="*/ 1107281 w 1359694"/>
                  <a:gd name="connsiteY78" fmla="*/ 69056 h 538163"/>
                  <a:gd name="connsiteX79" fmla="*/ 1114425 w 1359694"/>
                  <a:gd name="connsiteY79" fmla="*/ 66675 h 538163"/>
                  <a:gd name="connsiteX80" fmla="*/ 1121569 w 1359694"/>
                  <a:gd name="connsiteY80" fmla="*/ 61913 h 538163"/>
                  <a:gd name="connsiteX81" fmla="*/ 1135856 w 1359694"/>
                  <a:gd name="connsiteY81" fmla="*/ 59531 h 538163"/>
                  <a:gd name="connsiteX82" fmla="*/ 1162050 w 1359694"/>
                  <a:gd name="connsiteY82" fmla="*/ 52388 h 538163"/>
                  <a:gd name="connsiteX83" fmla="*/ 1171575 w 1359694"/>
                  <a:gd name="connsiteY83" fmla="*/ 50006 h 538163"/>
                  <a:gd name="connsiteX84" fmla="*/ 1178719 w 1359694"/>
                  <a:gd name="connsiteY84" fmla="*/ 47625 h 538163"/>
                  <a:gd name="connsiteX85" fmla="*/ 1197769 w 1359694"/>
                  <a:gd name="connsiteY85" fmla="*/ 45244 h 538163"/>
                  <a:gd name="connsiteX86" fmla="*/ 1212056 w 1359694"/>
                  <a:gd name="connsiteY86" fmla="*/ 40481 h 538163"/>
                  <a:gd name="connsiteX87" fmla="*/ 1219200 w 1359694"/>
                  <a:gd name="connsiteY87" fmla="*/ 38100 h 538163"/>
                  <a:gd name="connsiteX88" fmla="*/ 1226344 w 1359694"/>
                  <a:gd name="connsiteY88" fmla="*/ 33338 h 538163"/>
                  <a:gd name="connsiteX89" fmla="*/ 1247775 w 1359694"/>
                  <a:gd name="connsiteY89" fmla="*/ 28575 h 538163"/>
                  <a:gd name="connsiteX90" fmla="*/ 1264444 w 1359694"/>
                  <a:gd name="connsiteY90" fmla="*/ 23813 h 538163"/>
                  <a:gd name="connsiteX91" fmla="*/ 1271587 w 1359694"/>
                  <a:gd name="connsiteY91" fmla="*/ 19050 h 538163"/>
                  <a:gd name="connsiteX92" fmla="*/ 1278731 w 1359694"/>
                  <a:gd name="connsiteY92" fmla="*/ 16669 h 538163"/>
                  <a:gd name="connsiteX93" fmla="*/ 1285875 w 1359694"/>
                  <a:gd name="connsiteY93" fmla="*/ 9525 h 538163"/>
                  <a:gd name="connsiteX94" fmla="*/ 1300162 w 1359694"/>
                  <a:gd name="connsiteY94" fmla="*/ 4763 h 538163"/>
                  <a:gd name="connsiteX95" fmla="*/ 1307306 w 1359694"/>
                  <a:gd name="connsiteY95" fmla="*/ 2381 h 538163"/>
                  <a:gd name="connsiteX96" fmla="*/ 1333500 w 1359694"/>
                  <a:gd name="connsiteY96" fmla="*/ 2381 h 538163"/>
                  <a:gd name="connsiteX97" fmla="*/ 1359694 w 1359694"/>
                  <a:gd name="connsiteY97" fmla="*/ 0 h 538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</a:cxnLst>
                <a:rect l="l" t="t" r="r" b="b"/>
                <a:pathLst>
                  <a:path w="1359694" h="538163">
                    <a:moveTo>
                      <a:pt x="0" y="538163"/>
                    </a:moveTo>
                    <a:cubicBezTo>
                      <a:pt x="1706" y="531338"/>
                      <a:pt x="4174" y="516927"/>
                      <a:pt x="11906" y="514350"/>
                    </a:cubicBezTo>
                    <a:lnTo>
                      <a:pt x="26194" y="509588"/>
                    </a:lnTo>
                    <a:lnTo>
                      <a:pt x="40481" y="500063"/>
                    </a:lnTo>
                    <a:cubicBezTo>
                      <a:pt x="42862" y="498475"/>
                      <a:pt x="45601" y="497324"/>
                      <a:pt x="47625" y="495300"/>
                    </a:cubicBezTo>
                    <a:lnTo>
                      <a:pt x="54769" y="488156"/>
                    </a:lnTo>
                    <a:cubicBezTo>
                      <a:pt x="59405" y="474249"/>
                      <a:pt x="53523" y="487022"/>
                      <a:pt x="64294" y="476250"/>
                    </a:cubicBezTo>
                    <a:cubicBezTo>
                      <a:pt x="66318" y="474226"/>
                      <a:pt x="66857" y="470938"/>
                      <a:pt x="69056" y="469106"/>
                    </a:cubicBezTo>
                    <a:cubicBezTo>
                      <a:pt x="71783" y="466834"/>
                      <a:pt x="75318" y="465742"/>
                      <a:pt x="78581" y="464344"/>
                    </a:cubicBezTo>
                    <a:cubicBezTo>
                      <a:pt x="98790" y="455684"/>
                      <a:pt x="136928" y="459993"/>
                      <a:pt x="147637" y="459581"/>
                    </a:cubicBezTo>
                    <a:cubicBezTo>
                      <a:pt x="153987" y="458787"/>
                      <a:pt x="160391" y="458345"/>
                      <a:pt x="166687" y="457200"/>
                    </a:cubicBezTo>
                    <a:cubicBezTo>
                      <a:pt x="169157" y="456751"/>
                      <a:pt x="171417" y="455509"/>
                      <a:pt x="173831" y="454819"/>
                    </a:cubicBezTo>
                    <a:cubicBezTo>
                      <a:pt x="176978" y="453920"/>
                      <a:pt x="180121" y="452936"/>
                      <a:pt x="183356" y="452438"/>
                    </a:cubicBezTo>
                    <a:cubicBezTo>
                      <a:pt x="190460" y="451345"/>
                      <a:pt x="197655" y="450948"/>
                      <a:pt x="204787" y="450056"/>
                    </a:cubicBezTo>
                    <a:cubicBezTo>
                      <a:pt x="210356" y="449360"/>
                      <a:pt x="215900" y="448469"/>
                      <a:pt x="221456" y="447675"/>
                    </a:cubicBezTo>
                    <a:cubicBezTo>
                      <a:pt x="241934" y="434025"/>
                      <a:pt x="216022" y="450393"/>
                      <a:pt x="235744" y="440531"/>
                    </a:cubicBezTo>
                    <a:cubicBezTo>
                      <a:pt x="238303" y="439251"/>
                      <a:pt x="240327" y="437049"/>
                      <a:pt x="242887" y="435769"/>
                    </a:cubicBezTo>
                    <a:cubicBezTo>
                      <a:pt x="245132" y="434647"/>
                      <a:pt x="247617" y="434078"/>
                      <a:pt x="250031" y="433388"/>
                    </a:cubicBezTo>
                    <a:cubicBezTo>
                      <a:pt x="257889" y="431143"/>
                      <a:pt x="263264" y="430264"/>
                      <a:pt x="271462" y="428625"/>
                    </a:cubicBezTo>
                    <a:cubicBezTo>
                      <a:pt x="273843" y="426244"/>
                      <a:pt x="275682" y="423152"/>
                      <a:pt x="278606" y="421481"/>
                    </a:cubicBezTo>
                    <a:cubicBezTo>
                      <a:pt x="281448" y="419857"/>
                      <a:pt x="284984" y="419999"/>
                      <a:pt x="288131" y="419100"/>
                    </a:cubicBezTo>
                    <a:cubicBezTo>
                      <a:pt x="318286" y="410485"/>
                      <a:pt x="255375" y="418381"/>
                      <a:pt x="352425" y="414338"/>
                    </a:cubicBezTo>
                    <a:cubicBezTo>
                      <a:pt x="354806" y="412750"/>
                      <a:pt x="357084" y="410995"/>
                      <a:pt x="359569" y="409575"/>
                    </a:cubicBezTo>
                    <a:cubicBezTo>
                      <a:pt x="364195" y="406932"/>
                      <a:pt x="370778" y="403644"/>
                      <a:pt x="376237" y="402431"/>
                    </a:cubicBezTo>
                    <a:cubicBezTo>
                      <a:pt x="380950" y="401383"/>
                      <a:pt x="385790" y="400997"/>
                      <a:pt x="390525" y="400050"/>
                    </a:cubicBezTo>
                    <a:cubicBezTo>
                      <a:pt x="393734" y="399408"/>
                      <a:pt x="396875" y="398463"/>
                      <a:pt x="400050" y="397669"/>
                    </a:cubicBezTo>
                    <a:cubicBezTo>
                      <a:pt x="407226" y="392885"/>
                      <a:pt x="408257" y="391770"/>
                      <a:pt x="416719" y="388144"/>
                    </a:cubicBezTo>
                    <a:cubicBezTo>
                      <a:pt x="419026" y="387155"/>
                      <a:pt x="421374" y="386095"/>
                      <a:pt x="423862" y="385763"/>
                    </a:cubicBezTo>
                    <a:cubicBezTo>
                      <a:pt x="433336" y="384500"/>
                      <a:pt x="442912" y="384175"/>
                      <a:pt x="452437" y="383381"/>
                    </a:cubicBezTo>
                    <a:cubicBezTo>
                      <a:pt x="455612" y="382587"/>
                      <a:pt x="458954" y="382289"/>
                      <a:pt x="461962" y="381000"/>
                    </a:cubicBezTo>
                    <a:cubicBezTo>
                      <a:pt x="464593" y="379873"/>
                      <a:pt x="466365" y="377060"/>
                      <a:pt x="469106" y="376238"/>
                    </a:cubicBezTo>
                    <a:cubicBezTo>
                      <a:pt x="474482" y="374625"/>
                      <a:pt x="480219" y="374650"/>
                      <a:pt x="485775" y="373856"/>
                    </a:cubicBezTo>
                    <a:cubicBezTo>
                      <a:pt x="505722" y="363883"/>
                      <a:pt x="492601" y="368909"/>
                      <a:pt x="531019" y="366713"/>
                    </a:cubicBezTo>
                    <a:lnTo>
                      <a:pt x="578644" y="364331"/>
                    </a:lnTo>
                    <a:cubicBezTo>
                      <a:pt x="581025" y="363537"/>
                      <a:pt x="583383" y="362671"/>
                      <a:pt x="585787" y="361950"/>
                    </a:cubicBezTo>
                    <a:cubicBezTo>
                      <a:pt x="591322" y="360290"/>
                      <a:pt x="597195" y="359579"/>
                      <a:pt x="602456" y="357188"/>
                    </a:cubicBezTo>
                    <a:cubicBezTo>
                      <a:pt x="606069" y="355546"/>
                      <a:pt x="608752" y="352351"/>
                      <a:pt x="611981" y="350044"/>
                    </a:cubicBezTo>
                    <a:cubicBezTo>
                      <a:pt x="614310" y="348380"/>
                      <a:pt x="616744" y="346869"/>
                      <a:pt x="619125" y="345281"/>
                    </a:cubicBezTo>
                    <a:cubicBezTo>
                      <a:pt x="620712" y="342900"/>
                      <a:pt x="621864" y="340161"/>
                      <a:pt x="623887" y="338138"/>
                    </a:cubicBezTo>
                    <a:cubicBezTo>
                      <a:pt x="628504" y="333521"/>
                      <a:pt x="632363" y="332931"/>
                      <a:pt x="638175" y="330994"/>
                    </a:cubicBezTo>
                    <a:cubicBezTo>
                      <a:pt x="640556" y="328613"/>
                      <a:pt x="642732" y="326006"/>
                      <a:pt x="645319" y="323850"/>
                    </a:cubicBezTo>
                    <a:cubicBezTo>
                      <a:pt x="647517" y="322018"/>
                      <a:pt x="649903" y="320368"/>
                      <a:pt x="652462" y="319088"/>
                    </a:cubicBezTo>
                    <a:cubicBezTo>
                      <a:pt x="657347" y="316645"/>
                      <a:pt x="666978" y="315232"/>
                      <a:pt x="671512" y="314325"/>
                    </a:cubicBezTo>
                    <a:cubicBezTo>
                      <a:pt x="692235" y="318469"/>
                      <a:pt x="680700" y="317305"/>
                      <a:pt x="711994" y="314325"/>
                    </a:cubicBezTo>
                    <a:cubicBezTo>
                      <a:pt x="745370" y="311147"/>
                      <a:pt x="721535" y="313303"/>
                      <a:pt x="747712" y="309563"/>
                    </a:cubicBezTo>
                    <a:cubicBezTo>
                      <a:pt x="754047" y="308658"/>
                      <a:pt x="760419" y="308027"/>
                      <a:pt x="766762" y="307181"/>
                    </a:cubicBezTo>
                    <a:cubicBezTo>
                      <a:pt x="815891" y="300630"/>
                      <a:pt x="748075" y="309219"/>
                      <a:pt x="802481" y="302419"/>
                    </a:cubicBezTo>
                    <a:lnTo>
                      <a:pt x="823912" y="295275"/>
                    </a:lnTo>
                    <a:cubicBezTo>
                      <a:pt x="826293" y="294481"/>
                      <a:pt x="828595" y="293386"/>
                      <a:pt x="831056" y="292894"/>
                    </a:cubicBezTo>
                    <a:lnTo>
                      <a:pt x="842962" y="290513"/>
                    </a:lnTo>
                    <a:cubicBezTo>
                      <a:pt x="845343" y="288132"/>
                      <a:pt x="847448" y="285437"/>
                      <a:pt x="850106" y="283369"/>
                    </a:cubicBezTo>
                    <a:cubicBezTo>
                      <a:pt x="854624" y="279855"/>
                      <a:pt x="859631" y="277019"/>
                      <a:pt x="864394" y="273844"/>
                    </a:cubicBezTo>
                    <a:lnTo>
                      <a:pt x="871537" y="269081"/>
                    </a:lnTo>
                    <a:cubicBezTo>
                      <a:pt x="873918" y="267493"/>
                      <a:pt x="875875" y="264880"/>
                      <a:pt x="878681" y="264319"/>
                    </a:cubicBezTo>
                    <a:cubicBezTo>
                      <a:pt x="882650" y="263525"/>
                      <a:pt x="886682" y="263003"/>
                      <a:pt x="890587" y="261938"/>
                    </a:cubicBezTo>
                    <a:cubicBezTo>
                      <a:pt x="895430" y="260617"/>
                      <a:pt x="900112" y="258763"/>
                      <a:pt x="904875" y="257175"/>
                    </a:cubicBezTo>
                    <a:lnTo>
                      <a:pt x="912019" y="254794"/>
                    </a:lnTo>
                    <a:lnTo>
                      <a:pt x="919162" y="252413"/>
                    </a:lnTo>
                    <a:cubicBezTo>
                      <a:pt x="923925" y="249238"/>
                      <a:pt x="930275" y="247651"/>
                      <a:pt x="933450" y="242888"/>
                    </a:cubicBezTo>
                    <a:cubicBezTo>
                      <a:pt x="935037" y="240507"/>
                      <a:pt x="936188" y="237768"/>
                      <a:pt x="938212" y="235744"/>
                    </a:cubicBezTo>
                    <a:cubicBezTo>
                      <a:pt x="940236" y="233720"/>
                      <a:pt x="943066" y="232698"/>
                      <a:pt x="945356" y="230981"/>
                    </a:cubicBezTo>
                    <a:cubicBezTo>
                      <a:pt x="949422" y="227931"/>
                      <a:pt x="953437" y="224803"/>
                      <a:pt x="957262" y="221456"/>
                    </a:cubicBezTo>
                    <a:cubicBezTo>
                      <a:pt x="959796" y="219239"/>
                      <a:pt x="961462" y="215948"/>
                      <a:pt x="964406" y="214313"/>
                    </a:cubicBezTo>
                    <a:cubicBezTo>
                      <a:pt x="964407" y="214312"/>
                      <a:pt x="982264" y="208360"/>
                      <a:pt x="985837" y="207169"/>
                    </a:cubicBezTo>
                    <a:lnTo>
                      <a:pt x="992981" y="204788"/>
                    </a:lnTo>
                    <a:cubicBezTo>
                      <a:pt x="994569" y="202407"/>
                      <a:pt x="995590" y="199529"/>
                      <a:pt x="997744" y="197644"/>
                    </a:cubicBezTo>
                    <a:cubicBezTo>
                      <a:pt x="1002051" y="193875"/>
                      <a:pt x="1007269" y="191294"/>
                      <a:pt x="1012031" y="188119"/>
                    </a:cubicBezTo>
                    <a:lnTo>
                      <a:pt x="1019175" y="183356"/>
                    </a:lnTo>
                    <a:cubicBezTo>
                      <a:pt x="1021556" y="181769"/>
                      <a:pt x="1024295" y="180618"/>
                      <a:pt x="1026319" y="178594"/>
                    </a:cubicBezTo>
                    <a:cubicBezTo>
                      <a:pt x="1037217" y="167695"/>
                      <a:pt x="1037691" y="164209"/>
                      <a:pt x="1050131" y="159544"/>
                    </a:cubicBezTo>
                    <a:cubicBezTo>
                      <a:pt x="1053195" y="158395"/>
                      <a:pt x="1056481" y="157957"/>
                      <a:pt x="1059656" y="157163"/>
                    </a:cubicBezTo>
                    <a:cubicBezTo>
                      <a:pt x="1064102" y="154199"/>
                      <a:pt x="1071248" y="150109"/>
                      <a:pt x="1073944" y="145256"/>
                    </a:cubicBezTo>
                    <a:cubicBezTo>
                      <a:pt x="1073946" y="145252"/>
                      <a:pt x="1079896" y="127399"/>
                      <a:pt x="1081087" y="123825"/>
                    </a:cubicBezTo>
                    <a:cubicBezTo>
                      <a:pt x="1081881" y="121444"/>
                      <a:pt x="1082077" y="118770"/>
                      <a:pt x="1083469" y="116681"/>
                    </a:cubicBezTo>
                    <a:lnTo>
                      <a:pt x="1088231" y="109538"/>
                    </a:lnTo>
                    <a:cubicBezTo>
                      <a:pt x="1089025" y="107157"/>
                      <a:pt x="1090003" y="104829"/>
                      <a:pt x="1090612" y="102394"/>
                    </a:cubicBezTo>
                    <a:cubicBezTo>
                      <a:pt x="1091594" y="98468"/>
                      <a:pt x="1091319" y="94173"/>
                      <a:pt x="1092994" y="90488"/>
                    </a:cubicBezTo>
                    <a:cubicBezTo>
                      <a:pt x="1095363" y="85277"/>
                      <a:pt x="1099344" y="80963"/>
                      <a:pt x="1102519" y="76200"/>
                    </a:cubicBezTo>
                    <a:cubicBezTo>
                      <a:pt x="1104106" y="73819"/>
                      <a:pt x="1104566" y="69961"/>
                      <a:pt x="1107281" y="69056"/>
                    </a:cubicBezTo>
                    <a:cubicBezTo>
                      <a:pt x="1109662" y="68262"/>
                      <a:pt x="1112180" y="67797"/>
                      <a:pt x="1114425" y="66675"/>
                    </a:cubicBezTo>
                    <a:cubicBezTo>
                      <a:pt x="1116985" y="65395"/>
                      <a:pt x="1118854" y="62818"/>
                      <a:pt x="1121569" y="61913"/>
                    </a:cubicBezTo>
                    <a:cubicBezTo>
                      <a:pt x="1126149" y="60386"/>
                      <a:pt x="1131135" y="60543"/>
                      <a:pt x="1135856" y="59531"/>
                    </a:cubicBezTo>
                    <a:cubicBezTo>
                      <a:pt x="1169786" y="52260"/>
                      <a:pt x="1143924" y="57567"/>
                      <a:pt x="1162050" y="52388"/>
                    </a:cubicBezTo>
                    <a:cubicBezTo>
                      <a:pt x="1165197" y="51489"/>
                      <a:pt x="1168428" y="50905"/>
                      <a:pt x="1171575" y="50006"/>
                    </a:cubicBezTo>
                    <a:cubicBezTo>
                      <a:pt x="1173989" y="49316"/>
                      <a:pt x="1176249" y="48074"/>
                      <a:pt x="1178719" y="47625"/>
                    </a:cubicBezTo>
                    <a:cubicBezTo>
                      <a:pt x="1185015" y="46480"/>
                      <a:pt x="1191419" y="46038"/>
                      <a:pt x="1197769" y="45244"/>
                    </a:cubicBezTo>
                    <a:lnTo>
                      <a:pt x="1212056" y="40481"/>
                    </a:lnTo>
                    <a:cubicBezTo>
                      <a:pt x="1214437" y="39687"/>
                      <a:pt x="1217111" y="39492"/>
                      <a:pt x="1219200" y="38100"/>
                    </a:cubicBezTo>
                    <a:cubicBezTo>
                      <a:pt x="1221581" y="36513"/>
                      <a:pt x="1223714" y="34465"/>
                      <a:pt x="1226344" y="33338"/>
                    </a:cubicBezTo>
                    <a:cubicBezTo>
                      <a:pt x="1229773" y="31868"/>
                      <a:pt x="1245054" y="29255"/>
                      <a:pt x="1247775" y="28575"/>
                    </a:cubicBezTo>
                    <a:cubicBezTo>
                      <a:pt x="1253381" y="27174"/>
                      <a:pt x="1258888" y="25400"/>
                      <a:pt x="1264444" y="23813"/>
                    </a:cubicBezTo>
                    <a:cubicBezTo>
                      <a:pt x="1266825" y="22225"/>
                      <a:pt x="1269027" y="20330"/>
                      <a:pt x="1271587" y="19050"/>
                    </a:cubicBezTo>
                    <a:cubicBezTo>
                      <a:pt x="1273832" y="17927"/>
                      <a:pt x="1276642" y="18061"/>
                      <a:pt x="1278731" y="16669"/>
                    </a:cubicBezTo>
                    <a:cubicBezTo>
                      <a:pt x="1281533" y="14801"/>
                      <a:pt x="1282931" y="11160"/>
                      <a:pt x="1285875" y="9525"/>
                    </a:cubicBezTo>
                    <a:cubicBezTo>
                      <a:pt x="1290263" y="7087"/>
                      <a:pt x="1295400" y="6350"/>
                      <a:pt x="1300162" y="4763"/>
                    </a:cubicBezTo>
                    <a:lnTo>
                      <a:pt x="1307306" y="2381"/>
                    </a:lnTo>
                    <a:cubicBezTo>
                      <a:pt x="1320902" y="6914"/>
                      <a:pt x="1310989" y="4751"/>
                      <a:pt x="1333500" y="2381"/>
                    </a:cubicBezTo>
                    <a:cubicBezTo>
                      <a:pt x="1342219" y="1463"/>
                      <a:pt x="1359694" y="0"/>
                      <a:pt x="1359694" y="0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nb-NO" sz="1800"/>
              </a:p>
            </p:txBody>
          </p:sp>
          <p:sp>
            <p:nvSpPr>
              <p:cNvPr id="59" name="Freeform 58"/>
              <p:cNvSpPr/>
              <p:nvPr/>
            </p:nvSpPr>
            <p:spPr>
              <a:xfrm>
                <a:off x="7046144" y="2838549"/>
                <a:ext cx="677862" cy="795338"/>
              </a:xfrm>
              <a:custGeom>
                <a:avLst/>
                <a:gdLst>
                  <a:gd name="connsiteX0" fmla="*/ 0 w 676865"/>
                  <a:gd name="connsiteY0" fmla="*/ 795338 h 795338"/>
                  <a:gd name="connsiteX1" fmla="*/ 33337 w 676865"/>
                  <a:gd name="connsiteY1" fmla="*/ 785813 h 795338"/>
                  <a:gd name="connsiteX2" fmla="*/ 47625 w 676865"/>
                  <a:gd name="connsiteY2" fmla="*/ 776288 h 795338"/>
                  <a:gd name="connsiteX3" fmla="*/ 54769 w 676865"/>
                  <a:gd name="connsiteY3" fmla="*/ 759619 h 795338"/>
                  <a:gd name="connsiteX4" fmla="*/ 61912 w 676865"/>
                  <a:gd name="connsiteY4" fmla="*/ 752475 h 795338"/>
                  <a:gd name="connsiteX5" fmla="*/ 71437 w 676865"/>
                  <a:gd name="connsiteY5" fmla="*/ 742950 h 795338"/>
                  <a:gd name="connsiteX6" fmla="*/ 73819 w 676865"/>
                  <a:gd name="connsiteY6" fmla="*/ 735806 h 795338"/>
                  <a:gd name="connsiteX7" fmla="*/ 90487 w 676865"/>
                  <a:gd name="connsiteY7" fmla="*/ 731044 h 795338"/>
                  <a:gd name="connsiteX8" fmla="*/ 123825 w 676865"/>
                  <a:gd name="connsiteY8" fmla="*/ 723900 h 795338"/>
                  <a:gd name="connsiteX9" fmla="*/ 135731 w 676865"/>
                  <a:gd name="connsiteY9" fmla="*/ 721519 h 795338"/>
                  <a:gd name="connsiteX10" fmla="*/ 154781 w 676865"/>
                  <a:gd name="connsiteY10" fmla="*/ 716756 h 795338"/>
                  <a:gd name="connsiteX11" fmla="*/ 161925 w 676865"/>
                  <a:gd name="connsiteY11" fmla="*/ 711994 h 795338"/>
                  <a:gd name="connsiteX12" fmla="*/ 171450 w 676865"/>
                  <a:gd name="connsiteY12" fmla="*/ 709613 h 795338"/>
                  <a:gd name="connsiteX13" fmla="*/ 178594 w 676865"/>
                  <a:gd name="connsiteY13" fmla="*/ 707231 h 795338"/>
                  <a:gd name="connsiteX14" fmla="*/ 188119 w 676865"/>
                  <a:gd name="connsiteY14" fmla="*/ 697706 h 795338"/>
                  <a:gd name="connsiteX15" fmla="*/ 190500 w 676865"/>
                  <a:gd name="connsiteY15" fmla="*/ 690563 h 795338"/>
                  <a:gd name="connsiteX16" fmla="*/ 195262 w 676865"/>
                  <a:gd name="connsiteY16" fmla="*/ 683419 h 795338"/>
                  <a:gd name="connsiteX17" fmla="*/ 197644 w 676865"/>
                  <a:gd name="connsiteY17" fmla="*/ 676275 h 795338"/>
                  <a:gd name="connsiteX18" fmla="*/ 221456 w 676865"/>
                  <a:gd name="connsiteY18" fmla="*/ 666750 h 795338"/>
                  <a:gd name="connsiteX19" fmla="*/ 240506 w 676865"/>
                  <a:gd name="connsiteY19" fmla="*/ 654844 h 795338"/>
                  <a:gd name="connsiteX20" fmla="*/ 247650 w 676865"/>
                  <a:gd name="connsiteY20" fmla="*/ 647700 h 795338"/>
                  <a:gd name="connsiteX21" fmla="*/ 257175 w 676865"/>
                  <a:gd name="connsiteY21" fmla="*/ 645319 h 795338"/>
                  <a:gd name="connsiteX22" fmla="*/ 269081 w 676865"/>
                  <a:gd name="connsiteY22" fmla="*/ 623888 h 795338"/>
                  <a:gd name="connsiteX23" fmla="*/ 276225 w 676865"/>
                  <a:gd name="connsiteY23" fmla="*/ 600075 h 795338"/>
                  <a:gd name="connsiteX24" fmla="*/ 278606 w 676865"/>
                  <a:gd name="connsiteY24" fmla="*/ 588169 h 795338"/>
                  <a:gd name="connsiteX25" fmla="*/ 283369 w 676865"/>
                  <a:gd name="connsiteY25" fmla="*/ 573881 h 795338"/>
                  <a:gd name="connsiteX26" fmla="*/ 290512 w 676865"/>
                  <a:gd name="connsiteY26" fmla="*/ 559594 h 795338"/>
                  <a:gd name="connsiteX27" fmla="*/ 297656 w 676865"/>
                  <a:gd name="connsiteY27" fmla="*/ 557213 h 795338"/>
                  <a:gd name="connsiteX28" fmla="*/ 316706 w 676865"/>
                  <a:gd name="connsiteY28" fmla="*/ 554831 h 795338"/>
                  <a:gd name="connsiteX29" fmla="*/ 345281 w 676865"/>
                  <a:gd name="connsiteY29" fmla="*/ 547688 h 795338"/>
                  <a:gd name="connsiteX30" fmla="*/ 364331 w 676865"/>
                  <a:gd name="connsiteY30" fmla="*/ 540544 h 795338"/>
                  <a:gd name="connsiteX31" fmla="*/ 378619 w 676865"/>
                  <a:gd name="connsiteY31" fmla="*/ 528638 h 795338"/>
                  <a:gd name="connsiteX32" fmla="*/ 385762 w 676865"/>
                  <a:gd name="connsiteY32" fmla="*/ 526256 h 795338"/>
                  <a:gd name="connsiteX33" fmla="*/ 400050 w 676865"/>
                  <a:gd name="connsiteY33" fmla="*/ 516731 h 795338"/>
                  <a:gd name="connsiteX34" fmla="*/ 407194 w 676865"/>
                  <a:gd name="connsiteY34" fmla="*/ 511969 h 795338"/>
                  <a:gd name="connsiteX35" fmla="*/ 414337 w 676865"/>
                  <a:gd name="connsiteY35" fmla="*/ 502444 h 795338"/>
                  <a:gd name="connsiteX36" fmla="*/ 423862 w 676865"/>
                  <a:gd name="connsiteY36" fmla="*/ 488156 h 795338"/>
                  <a:gd name="connsiteX37" fmla="*/ 426244 w 676865"/>
                  <a:gd name="connsiteY37" fmla="*/ 478631 h 795338"/>
                  <a:gd name="connsiteX38" fmla="*/ 431006 w 676865"/>
                  <a:gd name="connsiteY38" fmla="*/ 464344 h 795338"/>
                  <a:gd name="connsiteX39" fmla="*/ 433387 w 676865"/>
                  <a:gd name="connsiteY39" fmla="*/ 457200 h 795338"/>
                  <a:gd name="connsiteX40" fmla="*/ 435769 w 676865"/>
                  <a:gd name="connsiteY40" fmla="*/ 445294 h 795338"/>
                  <a:gd name="connsiteX41" fmla="*/ 438150 w 676865"/>
                  <a:gd name="connsiteY41" fmla="*/ 426244 h 795338"/>
                  <a:gd name="connsiteX42" fmla="*/ 440531 w 676865"/>
                  <a:gd name="connsiteY42" fmla="*/ 416719 h 795338"/>
                  <a:gd name="connsiteX43" fmla="*/ 447675 w 676865"/>
                  <a:gd name="connsiteY43" fmla="*/ 388144 h 795338"/>
                  <a:gd name="connsiteX44" fmla="*/ 452437 w 676865"/>
                  <a:gd name="connsiteY44" fmla="*/ 378619 h 795338"/>
                  <a:gd name="connsiteX45" fmla="*/ 461962 w 676865"/>
                  <a:gd name="connsiteY45" fmla="*/ 361950 h 795338"/>
                  <a:gd name="connsiteX46" fmla="*/ 464344 w 676865"/>
                  <a:gd name="connsiteY46" fmla="*/ 354806 h 795338"/>
                  <a:gd name="connsiteX47" fmla="*/ 469106 w 676865"/>
                  <a:gd name="connsiteY47" fmla="*/ 345281 h 795338"/>
                  <a:gd name="connsiteX48" fmla="*/ 473869 w 676865"/>
                  <a:gd name="connsiteY48" fmla="*/ 330994 h 795338"/>
                  <a:gd name="connsiteX49" fmla="*/ 476250 w 676865"/>
                  <a:gd name="connsiteY49" fmla="*/ 311944 h 795338"/>
                  <a:gd name="connsiteX50" fmla="*/ 478631 w 676865"/>
                  <a:gd name="connsiteY50" fmla="*/ 297656 h 795338"/>
                  <a:gd name="connsiteX51" fmla="*/ 476250 w 676865"/>
                  <a:gd name="connsiteY51" fmla="*/ 278606 h 795338"/>
                  <a:gd name="connsiteX52" fmla="*/ 481012 w 676865"/>
                  <a:gd name="connsiteY52" fmla="*/ 257175 h 795338"/>
                  <a:gd name="connsiteX53" fmla="*/ 483394 w 676865"/>
                  <a:gd name="connsiteY53" fmla="*/ 250031 h 795338"/>
                  <a:gd name="connsiteX54" fmla="*/ 490537 w 676865"/>
                  <a:gd name="connsiteY54" fmla="*/ 242888 h 795338"/>
                  <a:gd name="connsiteX55" fmla="*/ 497681 w 676865"/>
                  <a:gd name="connsiteY55" fmla="*/ 240506 h 795338"/>
                  <a:gd name="connsiteX56" fmla="*/ 511969 w 676865"/>
                  <a:gd name="connsiteY56" fmla="*/ 228600 h 795338"/>
                  <a:gd name="connsiteX57" fmla="*/ 519112 w 676865"/>
                  <a:gd name="connsiteY57" fmla="*/ 226219 h 795338"/>
                  <a:gd name="connsiteX58" fmla="*/ 523875 w 676865"/>
                  <a:gd name="connsiteY58" fmla="*/ 216694 h 795338"/>
                  <a:gd name="connsiteX59" fmla="*/ 531019 w 676865"/>
                  <a:gd name="connsiteY59" fmla="*/ 207169 h 795338"/>
                  <a:gd name="connsiteX60" fmla="*/ 533400 w 676865"/>
                  <a:gd name="connsiteY60" fmla="*/ 200025 h 795338"/>
                  <a:gd name="connsiteX61" fmla="*/ 538162 w 676865"/>
                  <a:gd name="connsiteY61" fmla="*/ 180975 h 795338"/>
                  <a:gd name="connsiteX62" fmla="*/ 540544 w 676865"/>
                  <a:gd name="connsiteY62" fmla="*/ 173831 h 795338"/>
                  <a:gd name="connsiteX63" fmla="*/ 547687 w 676865"/>
                  <a:gd name="connsiteY63" fmla="*/ 157163 h 795338"/>
                  <a:gd name="connsiteX64" fmla="*/ 559594 w 676865"/>
                  <a:gd name="connsiteY64" fmla="*/ 154781 h 795338"/>
                  <a:gd name="connsiteX65" fmla="*/ 581025 w 676865"/>
                  <a:gd name="connsiteY65" fmla="*/ 128588 h 795338"/>
                  <a:gd name="connsiteX66" fmla="*/ 592931 w 676865"/>
                  <a:gd name="connsiteY66" fmla="*/ 109538 h 795338"/>
                  <a:gd name="connsiteX67" fmla="*/ 600075 w 676865"/>
                  <a:gd name="connsiteY67" fmla="*/ 107156 h 795338"/>
                  <a:gd name="connsiteX68" fmla="*/ 611981 w 676865"/>
                  <a:gd name="connsiteY68" fmla="*/ 92869 h 795338"/>
                  <a:gd name="connsiteX69" fmla="*/ 616744 w 676865"/>
                  <a:gd name="connsiteY69" fmla="*/ 78581 h 795338"/>
                  <a:gd name="connsiteX70" fmla="*/ 626269 w 676865"/>
                  <a:gd name="connsiteY70" fmla="*/ 64294 h 795338"/>
                  <a:gd name="connsiteX71" fmla="*/ 633412 w 676865"/>
                  <a:gd name="connsiteY71" fmla="*/ 57150 h 795338"/>
                  <a:gd name="connsiteX72" fmla="*/ 650081 w 676865"/>
                  <a:gd name="connsiteY72" fmla="*/ 38100 h 795338"/>
                  <a:gd name="connsiteX73" fmla="*/ 652462 w 676865"/>
                  <a:gd name="connsiteY73" fmla="*/ 30956 h 795338"/>
                  <a:gd name="connsiteX74" fmla="*/ 659606 w 676865"/>
                  <a:gd name="connsiteY74" fmla="*/ 26194 h 795338"/>
                  <a:gd name="connsiteX75" fmla="*/ 664369 w 676865"/>
                  <a:gd name="connsiteY75" fmla="*/ 19050 h 795338"/>
                  <a:gd name="connsiteX76" fmla="*/ 676275 w 676865"/>
                  <a:gd name="connsiteY76" fmla="*/ 4763 h 795338"/>
                  <a:gd name="connsiteX77" fmla="*/ 676275 w 676865"/>
                  <a:gd name="connsiteY77" fmla="*/ 0 h 795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676865" h="795338">
                    <a:moveTo>
                      <a:pt x="0" y="795338"/>
                    </a:moveTo>
                    <a:cubicBezTo>
                      <a:pt x="20496" y="788505"/>
                      <a:pt x="9417" y="791792"/>
                      <a:pt x="33337" y="785813"/>
                    </a:cubicBezTo>
                    <a:cubicBezTo>
                      <a:pt x="38100" y="782638"/>
                      <a:pt x="45815" y="781718"/>
                      <a:pt x="47625" y="776288"/>
                    </a:cubicBezTo>
                    <a:cubicBezTo>
                      <a:pt x="49569" y="770456"/>
                      <a:pt x="51089" y="764771"/>
                      <a:pt x="54769" y="759619"/>
                    </a:cubicBezTo>
                    <a:cubicBezTo>
                      <a:pt x="56726" y="756879"/>
                      <a:pt x="59531" y="754856"/>
                      <a:pt x="61912" y="752475"/>
                    </a:cubicBezTo>
                    <a:cubicBezTo>
                      <a:pt x="68265" y="733423"/>
                      <a:pt x="58736" y="755651"/>
                      <a:pt x="71437" y="742950"/>
                    </a:cubicBezTo>
                    <a:cubicBezTo>
                      <a:pt x="73212" y="741175"/>
                      <a:pt x="72044" y="737581"/>
                      <a:pt x="73819" y="735806"/>
                    </a:cubicBezTo>
                    <a:cubicBezTo>
                      <a:pt x="74966" y="734659"/>
                      <a:pt x="90394" y="731075"/>
                      <a:pt x="90487" y="731044"/>
                    </a:cubicBezTo>
                    <a:cubicBezTo>
                      <a:pt x="118117" y="721834"/>
                      <a:pt x="82930" y="729742"/>
                      <a:pt x="123825" y="723900"/>
                    </a:cubicBezTo>
                    <a:cubicBezTo>
                      <a:pt x="127832" y="723328"/>
                      <a:pt x="131787" y="722429"/>
                      <a:pt x="135731" y="721519"/>
                    </a:cubicBezTo>
                    <a:cubicBezTo>
                      <a:pt x="142109" y="720047"/>
                      <a:pt x="154781" y="716756"/>
                      <a:pt x="154781" y="716756"/>
                    </a:cubicBezTo>
                    <a:cubicBezTo>
                      <a:pt x="157162" y="715169"/>
                      <a:pt x="159294" y="713121"/>
                      <a:pt x="161925" y="711994"/>
                    </a:cubicBezTo>
                    <a:cubicBezTo>
                      <a:pt x="164933" y="710705"/>
                      <a:pt x="168303" y="710512"/>
                      <a:pt x="171450" y="709613"/>
                    </a:cubicBezTo>
                    <a:cubicBezTo>
                      <a:pt x="173864" y="708923"/>
                      <a:pt x="176213" y="708025"/>
                      <a:pt x="178594" y="707231"/>
                    </a:cubicBezTo>
                    <a:cubicBezTo>
                      <a:pt x="181769" y="704056"/>
                      <a:pt x="185509" y="701360"/>
                      <a:pt x="188119" y="697706"/>
                    </a:cubicBezTo>
                    <a:cubicBezTo>
                      <a:pt x="189578" y="695664"/>
                      <a:pt x="189378" y="692808"/>
                      <a:pt x="190500" y="690563"/>
                    </a:cubicBezTo>
                    <a:cubicBezTo>
                      <a:pt x="191780" y="688003"/>
                      <a:pt x="193982" y="685979"/>
                      <a:pt x="195262" y="683419"/>
                    </a:cubicBezTo>
                    <a:cubicBezTo>
                      <a:pt x="196385" y="681174"/>
                      <a:pt x="196076" y="678235"/>
                      <a:pt x="197644" y="676275"/>
                    </a:cubicBezTo>
                    <a:cubicBezTo>
                      <a:pt x="203559" y="668881"/>
                      <a:pt x="213915" y="670863"/>
                      <a:pt x="221456" y="666750"/>
                    </a:cubicBezTo>
                    <a:cubicBezTo>
                      <a:pt x="228030" y="663164"/>
                      <a:pt x="235211" y="660139"/>
                      <a:pt x="240506" y="654844"/>
                    </a:cubicBezTo>
                    <a:cubicBezTo>
                      <a:pt x="242887" y="652463"/>
                      <a:pt x="244726" y="649371"/>
                      <a:pt x="247650" y="647700"/>
                    </a:cubicBezTo>
                    <a:cubicBezTo>
                      <a:pt x="250492" y="646076"/>
                      <a:pt x="254000" y="646113"/>
                      <a:pt x="257175" y="645319"/>
                    </a:cubicBezTo>
                    <a:cubicBezTo>
                      <a:pt x="263002" y="627836"/>
                      <a:pt x="258387" y="634581"/>
                      <a:pt x="269081" y="623888"/>
                    </a:cubicBezTo>
                    <a:cubicBezTo>
                      <a:pt x="273040" y="612013"/>
                      <a:pt x="273826" y="610874"/>
                      <a:pt x="276225" y="600075"/>
                    </a:cubicBezTo>
                    <a:cubicBezTo>
                      <a:pt x="277103" y="596124"/>
                      <a:pt x="277541" y="592074"/>
                      <a:pt x="278606" y="588169"/>
                    </a:cubicBezTo>
                    <a:cubicBezTo>
                      <a:pt x="279927" y="583326"/>
                      <a:pt x="281781" y="578644"/>
                      <a:pt x="283369" y="573881"/>
                    </a:cubicBezTo>
                    <a:cubicBezTo>
                      <a:pt x="284937" y="569176"/>
                      <a:pt x="286316" y="562950"/>
                      <a:pt x="290512" y="559594"/>
                    </a:cubicBezTo>
                    <a:cubicBezTo>
                      <a:pt x="292472" y="558026"/>
                      <a:pt x="295186" y="557662"/>
                      <a:pt x="297656" y="557213"/>
                    </a:cubicBezTo>
                    <a:cubicBezTo>
                      <a:pt x="303952" y="556068"/>
                      <a:pt x="310356" y="555625"/>
                      <a:pt x="316706" y="554831"/>
                    </a:cubicBezTo>
                    <a:cubicBezTo>
                      <a:pt x="335574" y="548542"/>
                      <a:pt x="326042" y="550894"/>
                      <a:pt x="345281" y="547688"/>
                    </a:cubicBezTo>
                    <a:cubicBezTo>
                      <a:pt x="350027" y="546106"/>
                      <a:pt x="361082" y="542575"/>
                      <a:pt x="364331" y="540544"/>
                    </a:cubicBezTo>
                    <a:cubicBezTo>
                      <a:pt x="385414" y="527368"/>
                      <a:pt x="358547" y="538674"/>
                      <a:pt x="378619" y="528638"/>
                    </a:cubicBezTo>
                    <a:cubicBezTo>
                      <a:pt x="380864" y="527515"/>
                      <a:pt x="383568" y="527475"/>
                      <a:pt x="385762" y="526256"/>
                    </a:cubicBezTo>
                    <a:cubicBezTo>
                      <a:pt x="390766" y="523476"/>
                      <a:pt x="395287" y="519906"/>
                      <a:pt x="400050" y="516731"/>
                    </a:cubicBezTo>
                    <a:lnTo>
                      <a:pt x="407194" y="511969"/>
                    </a:lnTo>
                    <a:cubicBezTo>
                      <a:pt x="409575" y="508794"/>
                      <a:pt x="412061" y="505695"/>
                      <a:pt x="414337" y="502444"/>
                    </a:cubicBezTo>
                    <a:cubicBezTo>
                      <a:pt x="417619" y="497755"/>
                      <a:pt x="423862" y="488156"/>
                      <a:pt x="423862" y="488156"/>
                    </a:cubicBezTo>
                    <a:cubicBezTo>
                      <a:pt x="424656" y="484981"/>
                      <a:pt x="425304" y="481766"/>
                      <a:pt x="426244" y="478631"/>
                    </a:cubicBezTo>
                    <a:cubicBezTo>
                      <a:pt x="427687" y="473823"/>
                      <a:pt x="429419" y="469106"/>
                      <a:pt x="431006" y="464344"/>
                    </a:cubicBezTo>
                    <a:cubicBezTo>
                      <a:pt x="431800" y="461963"/>
                      <a:pt x="432895" y="459661"/>
                      <a:pt x="433387" y="457200"/>
                    </a:cubicBezTo>
                    <a:cubicBezTo>
                      <a:pt x="434181" y="453231"/>
                      <a:pt x="435154" y="449294"/>
                      <a:pt x="435769" y="445294"/>
                    </a:cubicBezTo>
                    <a:cubicBezTo>
                      <a:pt x="436742" y="438969"/>
                      <a:pt x="437098" y="432556"/>
                      <a:pt x="438150" y="426244"/>
                    </a:cubicBezTo>
                    <a:cubicBezTo>
                      <a:pt x="438688" y="423016"/>
                      <a:pt x="439889" y="419928"/>
                      <a:pt x="440531" y="416719"/>
                    </a:cubicBezTo>
                    <a:cubicBezTo>
                      <a:pt x="442791" y="405418"/>
                      <a:pt x="442369" y="398758"/>
                      <a:pt x="447675" y="388144"/>
                    </a:cubicBezTo>
                    <a:cubicBezTo>
                      <a:pt x="449262" y="384969"/>
                      <a:pt x="450676" y="381701"/>
                      <a:pt x="452437" y="378619"/>
                    </a:cubicBezTo>
                    <a:cubicBezTo>
                      <a:pt x="459274" y="366654"/>
                      <a:pt x="455790" y="376352"/>
                      <a:pt x="461962" y="361950"/>
                    </a:cubicBezTo>
                    <a:cubicBezTo>
                      <a:pt x="462951" y="359643"/>
                      <a:pt x="463355" y="357113"/>
                      <a:pt x="464344" y="354806"/>
                    </a:cubicBezTo>
                    <a:cubicBezTo>
                      <a:pt x="465742" y="351543"/>
                      <a:pt x="467788" y="348577"/>
                      <a:pt x="469106" y="345281"/>
                    </a:cubicBezTo>
                    <a:cubicBezTo>
                      <a:pt x="470970" y="340620"/>
                      <a:pt x="473869" y="330994"/>
                      <a:pt x="473869" y="330994"/>
                    </a:cubicBezTo>
                    <a:cubicBezTo>
                      <a:pt x="474663" y="324644"/>
                      <a:pt x="475345" y="318279"/>
                      <a:pt x="476250" y="311944"/>
                    </a:cubicBezTo>
                    <a:cubicBezTo>
                      <a:pt x="476933" y="307164"/>
                      <a:pt x="478631" y="302484"/>
                      <a:pt x="478631" y="297656"/>
                    </a:cubicBezTo>
                    <a:cubicBezTo>
                      <a:pt x="478631" y="291257"/>
                      <a:pt x="477044" y="284956"/>
                      <a:pt x="476250" y="278606"/>
                    </a:cubicBezTo>
                    <a:cubicBezTo>
                      <a:pt x="477885" y="270429"/>
                      <a:pt x="478771" y="265016"/>
                      <a:pt x="481012" y="257175"/>
                    </a:cubicBezTo>
                    <a:cubicBezTo>
                      <a:pt x="481702" y="254761"/>
                      <a:pt x="482002" y="252120"/>
                      <a:pt x="483394" y="250031"/>
                    </a:cubicBezTo>
                    <a:cubicBezTo>
                      <a:pt x="485262" y="247229"/>
                      <a:pt x="487735" y="244756"/>
                      <a:pt x="490537" y="242888"/>
                    </a:cubicBezTo>
                    <a:cubicBezTo>
                      <a:pt x="492626" y="241496"/>
                      <a:pt x="495300" y="241300"/>
                      <a:pt x="497681" y="240506"/>
                    </a:cubicBezTo>
                    <a:cubicBezTo>
                      <a:pt x="502947" y="235241"/>
                      <a:pt x="505340" y="231915"/>
                      <a:pt x="511969" y="228600"/>
                    </a:cubicBezTo>
                    <a:cubicBezTo>
                      <a:pt x="514214" y="227478"/>
                      <a:pt x="516731" y="227013"/>
                      <a:pt x="519112" y="226219"/>
                    </a:cubicBezTo>
                    <a:cubicBezTo>
                      <a:pt x="520700" y="223044"/>
                      <a:pt x="521994" y="219704"/>
                      <a:pt x="523875" y="216694"/>
                    </a:cubicBezTo>
                    <a:cubicBezTo>
                      <a:pt x="525979" y="213329"/>
                      <a:pt x="529050" y="210615"/>
                      <a:pt x="531019" y="207169"/>
                    </a:cubicBezTo>
                    <a:cubicBezTo>
                      <a:pt x="532264" y="204990"/>
                      <a:pt x="532740" y="202447"/>
                      <a:pt x="533400" y="200025"/>
                    </a:cubicBezTo>
                    <a:cubicBezTo>
                      <a:pt x="535122" y="193710"/>
                      <a:pt x="536092" y="187184"/>
                      <a:pt x="538162" y="180975"/>
                    </a:cubicBezTo>
                    <a:cubicBezTo>
                      <a:pt x="538956" y="178594"/>
                      <a:pt x="539854" y="176245"/>
                      <a:pt x="540544" y="173831"/>
                    </a:cubicBezTo>
                    <a:cubicBezTo>
                      <a:pt x="541759" y="169577"/>
                      <a:pt x="542736" y="159992"/>
                      <a:pt x="547687" y="157163"/>
                    </a:cubicBezTo>
                    <a:cubicBezTo>
                      <a:pt x="551201" y="155155"/>
                      <a:pt x="555625" y="155575"/>
                      <a:pt x="559594" y="154781"/>
                    </a:cubicBezTo>
                    <a:cubicBezTo>
                      <a:pt x="567284" y="147091"/>
                      <a:pt x="576814" y="139118"/>
                      <a:pt x="581025" y="128588"/>
                    </a:cubicBezTo>
                    <a:cubicBezTo>
                      <a:pt x="584692" y="119418"/>
                      <a:pt x="584612" y="115084"/>
                      <a:pt x="592931" y="109538"/>
                    </a:cubicBezTo>
                    <a:cubicBezTo>
                      <a:pt x="595020" y="108146"/>
                      <a:pt x="597694" y="107950"/>
                      <a:pt x="600075" y="107156"/>
                    </a:cubicBezTo>
                    <a:cubicBezTo>
                      <a:pt x="604564" y="102668"/>
                      <a:pt x="609328" y="98839"/>
                      <a:pt x="611981" y="92869"/>
                    </a:cubicBezTo>
                    <a:cubicBezTo>
                      <a:pt x="614020" y="88281"/>
                      <a:pt x="613959" y="82758"/>
                      <a:pt x="616744" y="78581"/>
                    </a:cubicBezTo>
                    <a:cubicBezTo>
                      <a:pt x="619919" y="73819"/>
                      <a:pt x="622222" y="68342"/>
                      <a:pt x="626269" y="64294"/>
                    </a:cubicBezTo>
                    <a:cubicBezTo>
                      <a:pt x="628650" y="61913"/>
                      <a:pt x="631345" y="59808"/>
                      <a:pt x="633412" y="57150"/>
                    </a:cubicBezTo>
                    <a:cubicBezTo>
                      <a:pt x="648370" y="37918"/>
                      <a:pt x="636252" y="47320"/>
                      <a:pt x="650081" y="38100"/>
                    </a:cubicBezTo>
                    <a:cubicBezTo>
                      <a:pt x="650875" y="35719"/>
                      <a:pt x="650894" y="32916"/>
                      <a:pt x="652462" y="30956"/>
                    </a:cubicBezTo>
                    <a:cubicBezTo>
                      <a:pt x="654250" y="28721"/>
                      <a:pt x="657582" y="28218"/>
                      <a:pt x="659606" y="26194"/>
                    </a:cubicBezTo>
                    <a:cubicBezTo>
                      <a:pt x="661630" y="24170"/>
                      <a:pt x="662537" y="21249"/>
                      <a:pt x="664369" y="19050"/>
                    </a:cubicBezTo>
                    <a:cubicBezTo>
                      <a:pt x="668942" y="13563"/>
                      <a:pt x="673548" y="11580"/>
                      <a:pt x="676275" y="4763"/>
                    </a:cubicBezTo>
                    <a:cubicBezTo>
                      <a:pt x="676865" y="3289"/>
                      <a:pt x="676275" y="1588"/>
                      <a:pt x="676275" y="0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nb-NO" sz="1800"/>
              </a:p>
            </p:txBody>
          </p:sp>
          <p:sp>
            <p:nvSpPr>
              <p:cNvPr id="60" name="Freeform 59"/>
              <p:cNvSpPr/>
              <p:nvPr/>
            </p:nvSpPr>
            <p:spPr>
              <a:xfrm>
                <a:off x="7712894" y="2055912"/>
                <a:ext cx="315912" cy="796925"/>
              </a:xfrm>
              <a:custGeom>
                <a:avLst/>
                <a:gdLst>
                  <a:gd name="connsiteX0" fmla="*/ 0 w 315078"/>
                  <a:gd name="connsiteY0" fmla="*/ 796656 h 796656"/>
                  <a:gd name="connsiteX1" fmla="*/ 7144 w 315078"/>
                  <a:gd name="connsiteY1" fmla="*/ 772843 h 796656"/>
                  <a:gd name="connsiteX2" fmla="*/ 16669 w 315078"/>
                  <a:gd name="connsiteY2" fmla="*/ 758556 h 796656"/>
                  <a:gd name="connsiteX3" fmla="*/ 21431 w 315078"/>
                  <a:gd name="connsiteY3" fmla="*/ 751412 h 796656"/>
                  <a:gd name="connsiteX4" fmla="*/ 26194 w 315078"/>
                  <a:gd name="connsiteY4" fmla="*/ 744268 h 796656"/>
                  <a:gd name="connsiteX5" fmla="*/ 35719 w 315078"/>
                  <a:gd name="connsiteY5" fmla="*/ 720456 h 796656"/>
                  <a:gd name="connsiteX6" fmla="*/ 52387 w 315078"/>
                  <a:gd name="connsiteY6" fmla="*/ 706168 h 796656"/>
                  <a:gd name="connsiteX7" fmla="*/ 64294 w 315078"/>
                  <a:gd name="connsiteY7" fmla="*/ 691881 h 796656"/>
                  <a:gd name="connsiteX8" fmla="*/ 80962 w 315078"/>
                  <a:gd name="connsiteY8" fmla="*/ 677593 h 796656"/>
                  <a:gd name="connsiteX9" fmla="*/ 100012 w 315078"/>
                  <a:gd name="connsiteY9" fmla="*/ 651399 h 796656"/>
                  <a:gd name="connsiteX10" fmla="*/ 107156 w 315078"/>
                  <a:gd name="connsiteY10" fmla="*/ 646637 h 796656"/>
                  <a:gd name="connsiteX11" fmla="*/ 111919 w 315078"/>
                  <a:gd name="connsiteY11" fmla="*/ 634731 h 796656"/>
                  <a:gd name="connsiteX12" fmla="*/ 119062 w 315078"/>
                  <a:gd name="connsiteY12" fmla="*/ 618062 h 796656"/>
                  <a:gd name="connsiteX13" fmla="*/ 126206 w 315078"/>
                  <a:gd name="connsiteY13" fmla="*/ 610918 h 796656"/>
                  <a:gd name="connsiteX14" fmla="*/ 140494 w 315078"/>
                  <a:gd name="connsiteY14" fmla="*/ 601393 h 796656"/>
                  <a:gd name="connsiteX15" fmla="*/ 147637 w 315078"/>
                  <a:gd name="connsiteY15" fmla="*/ 596631 h 796656"/>
                  <a:gd name="connsiteX16" fmla="*/ 154781 w 315078"/>
                  <a:gd name="connsiteY16" fmla="*/ 582343 h 796656"/>
                  <a:gd name="connsiteX17" fmla="*/ 157162 w 315078"/>
                  <a:gd name="connsiteY17" fmla="*/ 575199 h 796656"/>
                  <a:gd name="connsiteX18" fmla="*/ 161925 w 315078"/>
                  <a:gd name="connsiteY18" fmla="*/ 565674 h 796656"/>
                  <a:gd name="connsiteX19" fmla="*/ 164306 w 315078"/>
                  <a:gd name="connsiteY19" fmla="*/ 556149 h 796656"/>
                  <a:gd name="connsiteX20" fmla="*/ 169069 w 315078"/>
                  <a:gd name="connsiteY20" fmla="*/ 549006 h 796656"/>
                  <a:gd name="connsiteX21" fmla="*/ 173831 w 315078"/>
                  <a:gd name="connsiteY21" fmla="*/ 529956 h 796656"/>
                  <a:gd name="connsiteX22" fmla="*/ 180975 w 315078"/>
                  <a:gd name="connsiteY22" fmla="*/ 506143 h 796656"/>
                  <a:gd name="connsiteX23" fmla="*/ 185737 w 315078"/>
                  <a:gd name="connsiteY23" fmla="*/ 465662 h 796656"/>
                  <a:gd name="connsiteX24" fmla="*/ 188119 w 315078"/>
                  <a:gd name="connsiteY24" fmla="*/ 458518 h 796656"/>
                  <a:gd name="connsiteX25" fmla="*/ 190500 w 315078"/>
                  <a:gd name="connsiteY25" fmla="*/ 448993 h 796656"/>
                  <a:gd name="connsiteX26" fmla="*/ 200025 w 315078"/>
                  <a:gd name="connsiteY26" fmla="*/ 432324 h 796656"/>
                  <a:gd name="connsiteX27" fmla="*/ 202406 w 315078"/>
                  <a:gd name="connsiteY27" fmla="*/ 387081 h 796656"/>
                  <a:gd name="connsiteX28" fmla="*/ 204787 w 315078"/>
                  <a:gd name="connsiteY28" fmla="*/ 377556 h 796656"/>
                  <a:gd name="connsiteX29" fmla="*/ 207169 w 315078"/>
                  <a:gd name="connsiteY29" fmla="*/ 353743 h 796656"/>
                  <a:gd name="connsiteX30" fmla="*/ 209550 w 315078"/>
                  <a:gd name="connsiteY30" fmla="*/ 346599 h 796656"/>
                  <a:gd name="connsiteX31" fmla="*/ 211931 w 315078"/>
                  <a:gd name="connsiteY31" fmla="*/ 332312 h 796656"/>
                  <a:gd name="connsiteX32" fmla="*/ 216694 w 315078"/>
                  <a:gd name="connsiteY32" fmla="*/ 318024 h 796656"/>
                  <a:gd name="connsiteX33" fmla="*/ 219075 w 315078"/>
                  <a:gd name="connsiteY33" fmla="*/ 303737 h 796656"/>
                  <a:gd name="connsiteX34" fmla="*/ 221456 w 315078"/>
                  <a:gd name="connsiteY34" fmla="*/ 294212 h 796656"/>
                  <a:gd name="connsiteX35" fmla="*/ 223837 w 315078"/>
                  <a:gd name="connsiteY35" fmla="*/ 256112 h 796656"/>
                  <a:gd name="connsiteX36" fmla="*/ 226219 w 315078"/>
                  <a:gd name="connsiteY36" fmla="*/ 225156 h 796656"/>
                  <a:gd name="connsiteX37" fmla="*/ 233362 w 315078"/>
                  <a:gd name="connsiteY37" fmla="*/ 148956 h 796656"/>
                  <a:gd name="connsiteX38" fmla="*/ 238125 w 315078"/>
                  <a:gd name="connsiteY38" fmla="*/ 139431 h 796656"/>
                  <a:gd name="connsiteX39" fmla="*/ 245269 w 315078"/>
                  <a:gd name="connsiteY39" fmla="*/ 134668 h 796656"/>
                  <a:gd name="connsiteX40" fmla="*/ 252412 w 315078"/>
                  <a:gd name="connsiteY40" fmla="*/ 117999 h 796656"/>
                  <a:gd name="connsiteX41" fmla="*/ 257175 w 315078"/>
                  <a:gd name="connsiteY41" fmla="*/ 108474 h 796656"/>
                  <a:gd name="connsiteX42" fmla="*/ 259556 w 315078"/>
                  <a:gd name="connsiteY42" fmla="*/ 101331 h 796656"/>
                  <a:gd name="connsiteX43" fmla="*/ 266700 w 315078"/>
                  <a:gd name="connsiteY43" fmla="*/ 94187 h 796656"/>
                  <a:gd name="connsiteX44" fmla="*/ 269081 w 315078"/>
                  <a:gd name="connsiteY44" fmla="*/ 79899 h 796656"/>
                  <a:gd name="connsiteX45" fmla="*/ 290512 w 315078"/>
                  <a:gd name="connsiteY45" fmla="*/ 60849 h 796656"/>
                  <a:gd name="connsiteX46" fmla="*/ 297656 w 315078"/>
                  <a:gd name="connsiteY46" fmla="*/ 56087 h 796656"/>
                  <a:gd name="connsiteX47" fmla="*/ 304800 w 315078"/>
                  <a:gd name="connsiteY47" fmla="*/ 51324 h 796656"/>
                  <a:gd name="connsiteX48" fmla="*/ 311944 w 315078"/>
                  <a:gd name="connsiteY48" fmla="*/ 20368 h 796656"/>
                  <a:gd name="connsiteX49" fmla="*/ 314325 w 315078"/>
                  <a:gd name="connsiteY49" fmla="*/ 6081 h 79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315078" h="796656">
                    <a:moveTo>
                      <a:pt x="0" y="796656"/>
                    </a:moveTo>
                    <a:cubicBezTo>
                      <a:pt x="1331" y="791330"/>
                      <a:pt x="4824" y="776323"/>
                      <a:pt x="7144" y="772843"/>
                    </a:cubicBezTo>
                    <a:lnTo>
                      <a:pt x="16669" y="758556"/>
                    </a:lnTo>
                    <a:lnTo>
                      <a:pt x="21431" y="751412"/>
                    </a:lnTo>
                    <a:lnTo>
                      <a:pt x="26194" y="744268"/>
                    </a:lnTo>
                    <a:cubicBezTo>
                      <a:pt x="28116" y="738502"/>
                      <a:pt x="31513" y="726064"/>
                      <a:pt x="35719" y="720456"/>
                    </a:cubicBezTo>
                    <a:cubicBezTo>
                      <a:pt x="41492" y="712758"/>
                      <a:pt x="45189" y="710968"/>
                      <a:pt x="52387" y="706168"/>
                    </a:cubicBezTo>
                    <a:cubicBezTo>
                      <a:pt x="57287" y="698818"/>
                      <a:pt x="57162" y="697994"/>
                      <a:pt x="64294" y="691881"/>
                    </a:cubicBezTo>
                    <a:cubicBezTo>
                      <a:pt x="73492" y="683997"/>
                      <a:pt x="73576" y="686457"/>
                      <a:pt x="80962" y="677593"/>
                    </a:cubicBezTo>
                    <a:cubicBezTo>
                      <a:pt x="88067" y="669067"/>
                      <a:pt x="89725" y="658256"/>
                      <a:pt x="100012" y="651399"/>
                    </a:cubicBezTo>
                    <a:lnTo>
                      <a:pt x="107156" y="646637"/>
                    </a:lnTo>
                    <a:cubicBezTo>
                      <a:pt x="108744" y="642668"/>
                      <a:pt x="110418" y="638733"/>
                      <a:pt x="111919" y="634731"/>
                    </a:cubicBezTo>
                    <a:cubicBezTo>
                      <a:pt x="114374" y="628184"/>
                      <a:pt x="114660" y="624225"/>
                      <a:pt x="119062" y="618062"/>
                    </a:cubicBezTo>
                    <a:cubicBezTo>
                      <a:pt x="121019" y="615322"/>
                      <a:pt x="123548" y="612986"/>
                      <a:pt x="126206" y="610918"/>
                    </a:cubicBezTo>
                    <a:cubicBezTo>
                      <a:pt x="130724" y="607404"/>
                      <a:pt x="135731" y="604568"/>
                      <a:pt x="140494" y="601393"/>
                    </a:cubicBezTo>
                    <a:lnTo>
                      <a:pt x="147637" y="596631"/>
                    </a:lnTo>
                    <a:cubicBezTo>
                      <a:pt x="153627" y="578667"/>
                      <a:pt x="145546" y="600816"/>
                      <a:pt x="154781" y="582343"/>
                    </a:cubicBezTo>
                    <a:cubicBezTo>
                      <a:pt x="155903" y="580098"/>
                      <a:pt x="156173" y="577506"/>
                      <a:pt x="157162" y="575199"/>
                    </a:cubicBezTo>
                    <a:cubicBezTo>
                      <a:pt x="158560" y="571936"/>
                      <a:pt x="160337" y="568849"/>
                      <a:pt x="161925" y="565674"/>
                    </a:cubicBezTo>
                    <a:cubicBezTo>
                      <a:pt x="162719" y="562499"/>
                      <a:pt x="163017" y="559157"/>
                      <a:pt x="164306" y="556149"/>
                    </a:cubicBezTo>
                    <a:cubicBezTo>
                      <a:pt x="165433" y="553519"/>
                      <a:pt x="168091" y="551695"/>
                      <a:pt x="169069" y="549006"/>
                    </a:cubicBezTo>
                    <a:cubicBezTo>
                      <a:pt x="171306" y="542855"/>
                      <a:pt x="171761" y="536165"/>
                      <a:pt x="173831" y="529956"/>
                    </a:cubicBezTo>
                    <a:cubicBezTo>
                      <a:pt x="179629" y="512563"/>
                      <a:pt x="177377" y="520538"/>
                      <a:pt x="180975" y="506143"/>
                    </a:cubicBezTo>
                    <a:cubicBezTo>
                      <a:pt x="181919" y="496703"/>
                      <a:pt x="183632" y="476185"/>
                      <a:pt x="185737" y="465662"/>
                    </a:cubicBezTo>
                    <a:cubicBezTo>
                      <a:pt x="186229" y="463201"/>
                      <a:pt x="187429" y="460932"/>
                      <a:pt x="188119" y="458518"/>
                    </a:cubicBezTo>
                    <a:cubicBezTo>
                      <a:pt x="189018" y="455371"/>
                      <a:pt x="189351" y="452057"/>
                      <a:pt x="190500" y="448993"/>
                    </a:cubicBezTo>
                    <a:cubicBezTo>
                      <a:pt x="193090" y="442085"/>
                      <a:pt x="196076" y="438247"/>
                      <a:pt x="200025" y="432324"/>
                    </a:cubicBezTo>
                    <a:cubicBezTo>
                      <a:pt x="200819" y="417243"/>
                      <a:pt x="201098" y="402126"/>
                      <a:pt x="202406" y="387081"/>
                    </a:cubicBezTo>
                    <a:cubicBezTo>
                      <a:pt x="202689" y="383821"/>
                      <a:pt x="204324" y="380796"/>
                      <a:pt x="204787" y="377556"/>
                    </a:cubicBezTo>
                    <a:cubicBezTo>
                      <a:pt x="205915" y="369659"/>
                      <a:pt x="205956" y="361628"/>
                      <a:pt x="207169" y="353743"/>
                    </a:cubicBezTo>
                    <a:cubicBezTo>
                      <a:pt x="207551" y="351262"/>
                      <a:pt x="209006" y="349049"/>
                      <a:pt x="209550" y="346599"/>
                    </a:cubicBezTo>
                    <a:cubicBezTo>
                      <a:pt x="210597" y="341886"/>
                      <a:pt x="210760" y="336996"/>
                      <a:pt x="211931" y="332312"/>
                    </a:cubicBezTo>
                    <a:cubicBezTo>
                      <a:pt x="213149" y="327442"/>
                      <a:pt x="216694" y="318024"/>
                      <a:pt x="216694" y="318024"/>
                    </a:cubicBezTo>
                    <a:cubicBezTo>
                      <a:pt x="217488" y="313262"/>
                      <a:pt x="218128" y="308471"/>
                      <a:pt x="219075" y="303737"/>
                    </a:cubicBezTo>
                    <a:cubicBezTo>
                      <a:pt x="219717" y="300528"/>
                      <a:pt x="221130" y="297468"/>
                      <a:pt x="221456" y="294212"/>
                    </a:cubicBezTo>
                    <a:cubicBezTo>
                      <a:pt x="222722" y="281550"/>
                      <a:pt x="222961" y="268807"/>
                      <a:pt x="223837" y="256112"/>
                    </a:cubicBezTo>
                    <a:cubicBezTo>
                      <a:pt x="224549" y="245787"/>
                      <a:pt x="225660" y="235490"/>
                      <a:pt x="226219" y="225156"/>
                    </a:cubicBezTo>
                    <a:cubicBezTo>
                      <a:pt x="226442" y="221025"/>
                      <a:pt x="224810" y="166057"/>
                      <a:pt x="233362" y="148956"/>
                    </a:cubicBezTo>
                    <a:cubicBezTo>
                      <a:pt x="234950" y="145781"/>
                      <a:pt x="235852" y="142158"/>
                      <a:pt x="238125" y="139431"/>
                    </a:cubicBezTo>
                    <a:cubicBezTo>
                      <a:pt x="239957" y="137232"/>
                      <a:pt x="242888" y="136256"/>
                      <a:pt x="245269" y="134668"/>
                    </a:cubicBezTo>
                    <a:cubicBezTo>
                      <a:pt x="254921" y="120187"/>
                      <a:pt x="245820" y="135576"/>
                      <a:pt x="252412" y="117999"/>
                    </a:cubicBezTo>
                    <a:cubicBezTo>
                      <a:pt x="253658" y="114675"/>
                      <a:pt x="255777" y="111737"/>
                      <a:pt x="257175" y="108474"/>
                    </a:cubicBezTo>
                    <a:cubicBezTo>
                      <a:pt x="258164" y="106167"/>
                      <a:pt x="258164" y="103419"/>
                      <a:pt x="259556" y="101331"/>
                    </a:cubicBezTo>
                    <a:cubicBezTo>
                      <a:pt x="261424" y="98529"/>
                      <a:pt x="264319" y="96568"/>
                      <a:pt x="266700" y="94187"/>
                    </a:cubicBezTo>
                    <a:cubicBezTo>
                      <a:pt x="267494" y="89424"/>
                      <a:pt x="267288" y="84382"/>
                      <a:pt x="269081" y="79899"/>
                    </a:cubicBezTo>
                    <a:cubicBezTo>
                      <a:pt x="272927" y="70284"/>
                      <a:pt x="282632" y="66102"/>
                      <a:pt x="290512" y="60849"/>
                    </a:cubicBezTo>
                    <a:lnTo>
                      <a:pt x="297656" y="56087"/>
                    </a:lnTo>
                    <a:lnTo>
                      <a:pt x="304800" y="51324"/>
                    </a:lnTo>
                    <a:cubicBezTo>
                      <a:pt x="314656" y="36540"/>
                      <a:pt x="307411" y="49827"/>
                      <a:pt x="311944" y="20368"/>
                    </a:cubicBezTo>
                    <a:cubicBezTo>
                      <a:pt x="315078" y="0"/>
                      <a:pt x="314325" y="26136"/>
                      <a:pt x="314325" y="6081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nb-NO" sz="1800"/>
              </a:p>
            </p:txBody>
          </p:sp>
          <p:sp>
            <p:nvSpPr>
              <p:cNvPr id="61" name="Freeform 60"/>
              <p:cNvSpPr/>
              <p:nvPr/>
            </p:nvSpPr>
            <p:spPr>
              <a:xfrm>
                <a:off x="8022456" y="1309787"/>
                <a:ext cx="107950" cy="755650"/>
              </a:xfrm>
              <a:custGeom>
                <a:avLst/>
                <a:gdLst>
                  <a:gd name="connsiteX0" fmla="*/ 0 w 107598"/>
                  <a:gd name="connsiteY0" fmla="*/ 754856 h 754856"/>
                  <a:gd name="connsiteX1" fmla="*/ 4763 w 107598"/>
                  <a:gd name="connsiteY1" fmla="*/ 721518 h 754856"/>
                  <a:gd name="connsiteX2" fmla="*/ 7144 w 107598"/>
                  <a:gd name="connsiteY2" fmla="*/ 704850 h 754856"/>
                  <a:gd name="connsiteX3" fmla="*/ 9525 w 107598"/>
                  <a:gd name="connsiteY3" fmla="*/ 695325 h 754856"/>
                  <a:gd name="connsiteX4" fmla="*/ 11907 w 107598"/>
                  <a:gd name="connsiteY4" fmla="*/ 676275 h 754856"/>
                  <a:gd name="connsiteX5" fmla="*/ 23813 w 107598"/>
                  <a:gd name="connsiteY5" fmla="*/ 654843 h 754856"/>
                  <a:gd name="connsiteX6" fmla="*/ 33338 w 107598"/>
                  <a:gd name="connsiteY6" fmla="*/ 633412 h 754856"/>
                  <a:gd name="connsiteX7" fmla="*/ 38100 w 107598"/>
                  <a:gd name="connsiteY7" fmla="*/ 616743 h 754856"/>
                  <a:gd name="connsiteX8" fmla="*/ 42863 w 107598"/>
                  <a:gd name="connsiteY8" fmla="*/ 609600 h 754856"/>
                  <a:gd name="connsiteX9" fmla="*/ 47625 w 107598"/>
                  <a:gd name="connsiteY9" fmla="*/ 588168 h 754856"/>
                  <a:gd name="connsiteX10" fmla="*/ 52388 w 107598"/>
                  <a:gd name="connsiteY10" fmla="*/ 561975 h 754856"/>
                  <a:gd name="connsiteX11" fmla="*/ 50007 w 107598"/>
                  <a:gd name="connsiteY11" fmla="*/ 516731 h 754856"/>
                  <a:gd name="connsiteX12" fmla="*/ 54769 w 107598"/>
                  <a:gd name="connsiteY12" fmla="*/ 476250 h 754856"/>
                  <a:gd name="connsiteX13" fmla="*/ 59532 w 107598"/>
                  <a:gd name="connsiteY13" fmla="*/ 469106 h 754856"/>
                  <a:gd name="connsiteX14" fmla="*/ 61913 w 107598"/>
                  <a:gd name="connsiteY14" fmla="*/ 459581 h 754856"/>
                  <a:gd name="connsiteX15" fmla="*/ 64294 w 107598"/>
                  <a:gd name="connsiteY15" fmla="*/ 452437 h 754856"/>
                  <a:gd name="connsiteX16" fmla="*/ 66675 w 107598"/>
                  <a:gd name="connsiteY16" fmla="*/ 400050 h 754856"/>
                  <a:gd name="connsiteX17" fmla="*/ 66675 w 107598"/>
                  <a:gd name="connsiteY17" fmla="*/ 383381 h 754856"/>
                  <a:gd name="connsiteX18" fmla="*/ 71438 w 107598"/>
                  <a:gd name="connsiteY18" fmla="*/ 347662 h 754856"/>
                  <a:gd name="connsiteX19" fmla="*/ 76200 w 107598"/>
                  <a:gd name="connsiteY19" fmla="*/ 340518 h 754856"/>
                  <a:gd name="connsiteX20" fmla="*/ 78582 w 107598"/>
                  <a:gd name="connsiteY20" fmla="*/ 328612 h 754856"/>
                  <a:gd name="connsiteX21" fmla="*/ 83344 w 107598"/>
                  <a:gd name="connsiteY21" fmla="*/ 316706 h 754856"/>
                  <a:gd name="connsiteX22" fmla="*/ 85725 w 107598"/>
                  <a:gd name="connsiteY22" fmla="*/ 300037 h 754856"/>
                  <a:gd name="connsiteX23" fmla="*/ 88107 w 107598"/>
                  <a:gd name="connsiteY23" fmla="*/ 285750 h 754856"/>
                  <a:gd name="connsiteX24" fmla="*/ 88107 w 107598"/>
                  <a:gd name="connsiteY24" fmla="*/ 207168 h 754856"/>
                  <a:gd name="connsiteX25" fmla="*/ 90488 w 107598"/>
                  <a:gd name="connsiteY25" fmla="*/ 185737 h 754856"/>
                  <a:gd name="connsiteX26" fmla="*/ 95250 w 107598"/>
                  <a:gd name="connsiteY26" fmla="*/ 171450 h 754856"/>
                  <a:gd name="connsiteX27" fmla="*/ 97632 w 107598"/>
                  <a:gd name="connsiteY27" fmla="*/ 164306 h 754856"/>
                  <a:gd name="connsiteX28" fmla="*/ 100013 w 107598"/>
                  <a:gd name="connsiteY28" fmla="*/ 138112 h 754856"/>
                  <a:gd name="connsiteX29" fmla="*/ 97632 w 107598"/>
                  <a:gd name="connsiteY29" fmla="*/ 130968 h 754856"/>
                  <a:gd name="connsiteX30" fmla="*/ 102394 w 107598"/>
                  <a:gd name="connsiteY30" fmla="*/ 100012 h 754856"/>
                  <a:gd name="connsiteX31" fmla="*/ 104775 w 107598"/>
                  <a:gd name="connsiteY31" fmla="*/ 64293 h 754856"/>
                  <a:gd name="connsiteX32" fmla="*/ 107157 w 107598"/>
                  <a:gd name="connsiteY32" fmla="*/ 35718 h 754856"/>
                  <a:gd name="connsiteX33" fmla="*/ 107157 w 107598"/>
                  <a:gd name="connsiteY33" fmla="*/ 0 h 754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07598" h="754856">
                    <a:moveTo>
                      <a:pt x="0" y="754856"/>
                    </a:moveTo>
                    <a:lnTo>
                      <a:pt x="4763" y="721518"/>
                    </a:lnTo>
                    <a:cubicBezTo>
                      <a:pt x="5557" y="715962"/>
                      <a:pt x="5783" y="710295"/>
                      <a:pt x="7144" y="704850"/>
                    </a:cubicBezTo>
                    <a:cubicBezTo>
                      <a:pt x="7938" y="701675"/>
                      <a:pt x="8987" y="698553"/>
                      <a:pt x="9525" y="695325"/>
                    </a:cubicBezTo>
                    <a:cubicBezTo>
                      <a:pt x="10577" y="689013"/>
                      <a:pt x="10149" y="682428"/>
                      <a:pt x="11907" y="676275"/>
                    </a:cubicBezTo>
                    <a:cubicBezTo>
                      <a:pt x="14014" y="668900"/>
                      <a:pt x="19491" y="661326"/>
                      <a:pt x="23813" y="654843"/>
                    </a:cubicBezTo>
                    <a:cubicBezTo>
                      <a:pt x="29480" y="637841"/>
                      <a:pt x="25790" y="644733"/>
                      <a:pt x="33338" y="633412"/>
                    </a:cubicBezTo>
                    <a:cubicBezTo>
                      <a:pt x="34100" y="630362"/>
                      <a:pt x="36393" y="620158"/>
                      <a:pt x="38100" y="616743"/>
                    </a:cubicBezTo>
                    <a:cubicBezTo>
                      <a:pt x="39380" y="614183"/>
                      <a:pt x="41275" y="611981"/>
                      <a:pt x="42863" y="609600"/>
                    </a:cubicBezTo>
                    <a:cubicBezTo>
                      <a:pt x="47498" y="595693"/>
                      <a:pt x="43432" y="609130"/>
                      <a:pt x="47625" y="588168"/>
                    </a:cubicBezTo>
                    <a:cubicBezTo>
                      <a:pt x="53241" y="560089"/>
                      <a:pt x="46333" y="604363"/>
                      <a:pt x="52388" y="561975"/>
                    </a:cubicBezTo>
                    <a:cubicBezTo>
                      <a:pt x="51594" y="546894"/>
                      <a:pt x="50007" y="531833"/>
                      <a:pt x="50007" y="516731"/>
                    </a:cubicBezTo>
                    <a:cubicBezTo>
                      <a:pt x="50007" y="512221"/>
                      <a:pt x="49442" y="486904"/>
                      <a:pt x="54769" y="476250"/>
                    </a:cubicBezTo>
                    <a:cubicBezTo>
                      <a:pt x="56049" y="473690"/>
                      <a:pt x="57944" y="471487"/>
                      <a:pt x="59532" y="469106"/>
                    </a:cubicBezTo>
                    <a:cubicBezTo>
                      <a:pt x="60326" y="465931"/>
                      <a:pt x="61014" y="462728"/>
                      <a:pt x="61913" y="459581"/>
                    </a:cubicBezTo>
                    <a:cubicBezTo>
                      <a:pt x="62603" y="457167"/>
                      <a:pt x="64094" y="454939"/>
                      <a:pt x="64294" y="452437"/>
                    </a:cubicBezTo>
                    <a:cubicBezTo>
                      <a:pt x="65688" y="435012"/>
                      <a:pt x="65881" y="417512"/>
                      <a:pt x="66675" y="400050"/>
                    </a:cubicBezTo>
                    <a:cubicBezTo>
                      <a:pt x="61943" y="381120"/>
                      <a:pt x="64596" y="398976"/>
                      <a:pt x="66675" y="383381"/>
                    </a:cubicBezTo>
                    <a:cubicBezTo>
                      <a:pt x="67642" y="376129"/>
                      <a:pt x="66461" y="357617"/>
                      <a:pt x="71438" y="347662"/>
                    </a:cubicBezTo>
                    <a:cubicBezTo>
                      <a:pt x="72718" y="345102"/>
                      <a:pt x="74613" y="342899"/>
                      <a:pt x="76200" y="340518"/>
                    </a:cubicBezTo>
                    <a:cubicBezTo>
                      <a:pt x="76994" y="336549"/>
                      <a:pt x="77419" y="332489"/>
                      <a:pt x="78582" y="328612"/>
                    </a:cubicBezTo>
                    <a:cubicBezTo>
                      <a:pt x="79810" y="324518"/>
                      <a:pt x="82307" y="320853"/>
                      <a:pt x="83344" y="316706"/>
                    </a:cubicBezTo>
                    <a:cubicBezTo>
                      <a:pt x="84705" y="311261"/>
                      <a:pt x="84871" y="305584"/>
                      <a:pt x="85725" y="300037"/>
                    </a:cubicBezTo>
                    <a:cubicBezTo>
                      <a:pt x="86459" y="295265"/>
                      <a:pt x="87313" y="290512"/>
                      <a:pt x="88107" y="285750"/>
                    </a:cubicBezTo>
                    <a:cubicBezTo>
                      <a:pt x="78310" y="256367"/>
                      <a:pt x="84491" y="277666"/>
                      <a:pt x="88107" y="207168"/>
                    </a:cubicBezTo>
                    <a:cubicBezTo>
                      <a:pt x="88475" y="199990"/>
                      <a:pt x="89079" y="192785"/>
                      <a:pt x="90488" y="185737"/>
                    </a:cubicBezTo>
                    <a:cubicBezTo>
                      <a:pt x="91472" y="180815"/>
                      <a:pt x="93663" y="176212"/>
                      <a:pt x="95250" y="171450"/>
                    </a:cubicBezTo>
                    <a:lnTo>
                      <a:pt x="97632" y="164306"/>
                    </a:lnTo>
                    <a:cubicBezTo>
                      <a:pt x="98426" y="155575"/>
                      <a:pt x="100013" y="146879"/>
                      <a:pt x="100013" y="138112"/>
                    </a:cubicBezTo>
                    <a:cubicBezTo>
                      <a:pt x="100013" y="135602"/>
                      <a:pt x="97632" y="133478"/>
                      <a:pt x="97632" y="130968"/>
                    </a:cubicBezTo>
                    <a:cubicBezTo>
                      <a:pt x="97632" y="122318"/>
                      <a:pt x="100581" y="109076"/>
                      <a:pt x="102394" y="100012"/>
                    </a:cubicBezTo>
                    <a:cubicBezTo>
                      <a:pt x="103188" y="88106"/>
                      <a:pt x="103893" y="76193"/>
                      <a:pt x="104775" y="64293"/>
                    </a:cubicBezTo>
                    <a:cubicBezTo>
                      <a:pt x="105481" y="54761"/>
                      <a:pt x="106803" y="45269"/>
                      <a:pt x="107157" y="35718"/>
                    </a:cubicBezTo>
                    <a:cubicBezTo>
                      <a:pt x="107598" y="23820"/>
                      <a:pt x="107157" y="11906"/>
                      <a:pt x="107157" y="0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nb-NO" sz="1800"/>
              </a:p>
            </p:txBody>
          </p:sp>
        </p:grpSp>
        <p:cxnSp>
          <p:nvCxnSpPr>
            <p:cNvPr id="64" name="Straight Connector 63"/>
            <p:cNvCxnSpPr/>
            <p:nvPr/>
          </p:nvCxnSpPr>
          <p:spPr>
            <a:xfrm>
              <a:off x="4570273" y="1725368"/>
              <a:ext cx="6477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4570273" y="1907930"/>
              <a:ext cx="647700" cy="0"/>
            </a:xfrm>
            <a:prstGeom prst="line">
              <a:avLst/>
            </a:prstGeom>
            <a:ln>
              <a:solidFill>
                <a:srgbClr val="00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2031335" y="3440426"/>
              <a:ext cx="3489324" cy="947656"/>
            </a:xfrm>
            <a:prstGeom prst="rect">
              <a:avLst/>
            </a:prstGeom>
            <a:solidFill>
              <a:srgbClr val="FFE7CC"/>
            </a:solidFill>
            <a:ln>
              <a:solidFill>
                <a:srgbClr val="D9D9D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nb-NO" sz="1200" dirty="0">
                  <a:latin typeface="Eurostile"/>
                  <a:ea typeface="+mn-ea"/>
                  <a:cs typeface="Eurostile"/>
                </a:rPr>
                <a:t>Average RTT allows for a satisfactory user experience (in theory).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5016463" y="2153319"/>
              <a:ext cx="2165350" cy="1714805"/>
            </a:xfrm>
            <a:prstGeom prst="rect">
              <a:avLst/>
            </a:prstGeom>
            <a:solidFill>
              <a:srgbClr val="FFE7CC"/>
            </a:solidFill>
            <a:ln>
              <a:solidFill>
                <a:srgbClr val="D9D9D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nb-NO" sz="1400" dirty="0">
                  <a:solidFill>
                    <a:srgbClr val="FF0000"/>
                  </a:solidFill>
                  <a:latin typeface="Eurostile"/>
                  <a:ea typeface="+mn-ea"/>
                  <a:cs typeface="Eurostile"/>
                </a:rPr>
                <a:t>Highest observed application-layer latency: 67 seconds!</a:t>
              </a:r>
            </a:p>
          </p:txBody>
        </p:sp>
        <p:cxnSp>
          <p:nvCxnSpPr>
            <p:cNvPr id="72" name="Straight Arrow Connector 71"/>
            <p:cNvCxnSpPr>
              <a:cxnSpLocks/>
              <a:stCxn id="70" idx="3"/>
              <a:endCxn id="59" idx="62"/>
            </p:cNvCxnSpPr>
            <p:nvPr/>
          </p:nvCxnSpPr>
          <p:spPr>
            <a:xfrm>
              <a:off x="7181813" y="3010722"/>
              <a:ext cx="692051" cy="33786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>
              <a:stCxn id="66" idx="3"/>
              <a:endCxn id="49" idx="12"/>
            </p:cNvCxnSpPr>
            <p:nvPr/>
          </p:nvCxnSpPr>
          <p:spPr>
            <a:xfrm>
              <a:off x="5520659" y="3914255"/>
              <a:ext cx="2247612" cy="946210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7" name="latency.mp4">
            <a:hlinkClick r:id="" action="ppaction://media"/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5168" y="926276"/>
            <a:ext cx="2553196" cy="186902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EB93A76-9144-F84A-9628-05646A429414}"/>
              </a:ext>
            </a:extLst>
          </p:cNvPr>
          <p:cNvSpPr txBox="1"/>
          <p:nvPr/>
        </p:nvSpPr>
        <p:spPr>
          <a:xfrm>
            <a:off x="285008" y="2838203"/>
            <a:ext cx="3586348" cy="33250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simple 2D presentation, both dimensions observed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1" dirty="0">
                <a:solidFill>
                  <a:srgbClr val="FF0000"/>
                </a:solidFill>
                <a:latin typeface="Eurostile" panose="020B0504020202050204" pitchFamily="34" charset="77"/>
              </a:rPr>
              <a:t>data sorting </a:t>
            </a:r>
            <a:r>
              <a:rPr lang="en-US" sz="2400" b="0" dirty="0">
                <a:latin typeface="Eurostile" panose="020B0504020202050204" pitchFamily="34" charset="77"/>
              </a:rPr>
              <a:t>can provide more information than </a:t>
            </a:r>
            <a:r>
              <a:rPr lang="en-US" sz="2400" b="0" i="1" dirty="0">
                <a:latin typeface="Eurostile" panose="020B0504020202050204" pitchFamily="34" charset="77"/>
              </a:rPr>
              <a:t>histograms</a:t>
            </a:r>
            <a:r>
              <a:rPr lang="en-US" sz="2400" b="0" dirty="0">
                <a:latin typeface="Eurostile" panose="020B0504020202050204" pitchFamily="34" charset="77"/>
              </a:rPr>
              <a:t> or </a:t>
            </a:r>
            <a:r>
              <a:rPr lang="en-US" sz="2400" b="0" i="1" dirty="0">
                <a:latin typeface="Eurostile" panose="020B0504020202050204" pitchFamily="34" charset="77"/>
              </a:rPr>
              <a:t>cumulative distribution functions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80B71BB-930A-3446-A0BC-6C84F417C130}"/>
              </a:ext>
            </a:extLst>
          </p:cNvPr>
          <p:cNvSpPr txBox="1"/>
          <p:nvPr/>
        </p:nvSpPr>
        <p:spPr>
          <a:xfrm>
            <a:off x="249566" y="938151"/>
            <a:ext cx="5628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rgbClr val="002060"/>
                </a:solidFill>
                <a:latin typeface="Eurostile" panose="020B0504020202050204" pitchFamily="34" charset="77"/>
              </a:rPr>
              <a:t>Application-layer </a:t>
            </a:r>
            <a:r>
              <a:rPr lang="en-US" sz="1800" b="0" dirty="0" err="1">
                <a:solidFill>
                  <a:srgbClr val="002060"/>
                </a:solidFill>
                <a:latin typeface="Eurostile" panose="020B0504020202050204" pitchFamily="34" charset="77"/>
              </a:rPr>
              <a:t>behaviour</a:t>
            </a:r>
            <a:r>
              <a:rPr lang="en-US" sz="1800" b="0" dirty="0">
                <a:solidFill>
                  <a:srgbClr val="002060"/>
                </a:solidFill>
                <a:latin typeface="Eurostile" panose="020B0504020202050204" pitchFamily="34" charset="77"/>
              </a:rPr>
              <a:t> of a popular MMORPG estimated from a single server-sided measurement probe </a:t>
            </a:r>
          </a:p>
        </p:txBody>
      </p:sp>
    </p:spTree>
    <p:extLst>
      <p:ext uri="{BB962C8B-B14F-4D97-AF65-F5344CB8AC3E}">
        <p14:creationId xmlns:p14="http://schemas.microsoft.com/office/powerpoint/2010/main" val="1613363745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196536E-9161-2B43-AB90-E4CCA1D49640}"/>
              </a:ext>
            </a:extLst>
          </p:cNvPr>
          <p:cNvGrpSpPr/>
          <p:nvPr/>
        </p:nvGrpSpPr>
        <p:grpSpPr>
          <a:xfrm>
            <a:off x="510318" y="1531339"/>
            <a:ext cx="3486853" cy="2404458"/>
            <a:chOff x="1650349" y="605063"/>
            <a:chExt cx="3486853" cy="2404458"/>
          </a:xfrm>
        </p:grpSpPr>
        <p:pic>
          <p:nvPicPr>
            <p:cNvPr id="88" name="Picture 1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210763" y="605063"/>
              <a:ext cx="2366021" cy="1696382"/>
            </a:xfrm>
            <a:prstGeom prst="rect">
              <a:avLst/>
            </a:prstGeom>
            <a:ln>
              <a:noFill/>
            </a:ln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462D9B9-8618-B646-AC7C-53394931743D}"/>
                </a:ext>
              </a:extLst>
            </p:cNvPr>
            <p:cNvSpPr txBox="1"/>
            <p:nvPr/>
          </p:nvSpPr>
          <p:spPr>
            <a:xfrm>
              <a:off x="1650349" y="2363190"/>
              <a:ext cx="34868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0" dirty="0">
                  <a:solidFill>
                    <a:srgbClr val="002060"/>
                  </a:solidFill>
                  <a:latin typeface="Eurostile" panose="020B0504020202050204" pitchFamily="34" charset="77"/>
                </a:rPr>
                <a:t>NVidia </a:t>
              </a:r>
              <a:r>
                <a:rPr lang="en-US" sz="1800" b="0" dirty="0" err="1">
                  <a:solidFill>
                    <a:srgbClr val="002060"/>
                  </a:solidFill>
                  <a:latin typeface="Eurostile" panose="020B0504020202050204" pitchFamily="34" charset="77"/>
                </a:rPr>
                <a:t>Tegra</a:t>
              </a:r>
              <a:r>
                <a:rPr lang="en-US" sz="1800" b="0" dirty="0">
                  <a:solidFill>
                    <a:srgbClr val="002060"/>
                  </a:solidFill>
                  <a:latin typeface="Eurostile" panose="020B0504020202050204" pitchFamily="34" charset="77"/>
                </a:rPr>
                <a:t> K1</a:t>
              </a:r>
            </a:p>
            <a:p>
              <a:pPr algn="ctr"/>
              <a:r>
                <a:rPr lang="en-US" sz="1800" b="0" dirty="0">
                  <a:solidFill>
                    <a:srgbClr val="002060"/>
                  </a:solidFill>
                  <a:latin typeface="Eurostile" panose="020B0504020202050204" pitchFamily="34" charset="77"/>
                </a:rPr>
                <a:t>impact of frequency on throughput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091DD5E-46A5-1847-B7DF-4FFCB2F1F5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8" t="10023" r="12796" b="6458"/>
          <a:stretch/>
        </p:blipFill>
        <p:spPr>
          <a:xfrm>
            <a:off x="4453247" y="1508166"/>
            <a:ext cx="3918857" cy="230381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9C3AF4F-B44E-8B47-89D5-F37AC8A59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example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DFA9EF-8A28-B140-890F-BD16FF2DA870}"/>
              </a:ext>
            </a:extLst>
          </p:cNvPr>
          <p:cNvSpPr txBox="1"/>
          <p:nvPr/>
        </p:nvSpPr>
        <p:spPr>
          <a:xfrm>
            <a:off x="543697" y="4203864"/>
            <a:ext cx="8333303" cy="1662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note: </a:t>
            </a:r>
            <a:r>
              <a:rPr lang="en-US" sz="2400" b="0" i="1" dirty="0">
                <a:solidFill>
                  <a:srgbClr val="FF0000"/>
                </a:solidFill>
                <a:latin typeface="Eurostile" panose="020B0504020202050204" pitchFamily="34" charset="77"/>
              </a:rPr>
              <a:t>4 dimensions </a:t>
            </a:r>
            <a:r>
              <a:rPr lang="en-US" sz="2400" b="0" dirty="0">
                <a:latin typeface="Eurostile" panose="020B0504020202050204" pitchFamily="34" charset="77"/>
              </a:rPr>
              <a:t>in the presentation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additional dimension can be used to add information or to add expressiveness to one or more of the dimensions</a:t>
            </a:r>
          </a:p>
        </p:txBody>
      </p:sp>
    </p:spTree>
    <p:extLst>
      <p:ext uri="{BB962C8B-B14F-4D97-AF65-F5344CB8AC3E}">
        <p14:creationId xmlns:p14="http://schemas.microsoft.com/office/powerpoint/2010/main" val="75234616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2E1E3A2-4E39-F846-9C07-E168DFAE501B}"/>
              </a:ext>
            </a:extLst>
          </p:cNvPr>
          <p:cNvGrpSpPr/>
          <p:nvPr/>
        </p:nvGrpSpPr>
        <p:grpSpPr>
          <a:xfrm>
            <a:off x="2295321" y="1660265"/>
            <a:ext cx="5868944" cy="4208033"/>
            <a:chOff x="2295321" y="1660265"/>
            <a:chExt cx="5868944" cy="4208033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30C9800-4930-4540-927C-D276C858123A}"/>
                </a:ext>
              </a:extLst>
            </p:cNvPr>
            <p:cNvSpPr/>
            <p:nvPr/>
          </p:nvSpPr>
          <p:spPr bwMode="auto">
            <a:xfrm>
              <a:off x="3492557" y="1660265"/>
              <a:ext cx="1080000" cy="4208033"/>
            </a:xfrm>
            <a:prstGeom prst="rect">
              <a:avLst/>
            </a:prstGeom>
            <a:solidFill>
              <a:srgbClr val="FFC000">
                <a:alpha val="1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0000" tIns="46800" rIns="90000" bIns="468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5000"/>
                <a:buFont typeface="Wingdings" pitchFamily="-96" charset="2"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-96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DD093C8-17DE-A44E-A455-A8627BF43E2E}"/>
                </a:ext>
              </a:extLst>
            </p:cNvPr>
            <p:cNvSpPr/>
            <p:nvPr/>
          </p:nvSpPr>
          <p:spPr bwMode="auto">
            <a:xfrm>
              <a:off x="2295321" y="1660265"/>
              <a:ext cx="1080000" cy="4208033"/>
            </a:xfrm>
            <a:prstGeom prst="rect">
              <a:avLst/>
            </a:prstGeom>
            <a:solidFill>
              <a:srgbClr val="FFC000">
                <a:alpha val="1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0000" tIns="46800" rIns="90000" bIns="468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5000"/>
                <a:buFont typeface="Wingdings" pitchFamily="-96" charset="2"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-96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52BDA84-AA0C-724C-8FAC-4B82E512B081}"/>
                </a:ext>
              </a:extLst>
            </p:cNvPr>
            <p:cNvSpPr/>
            <p:nvPr/>
          </p:nvSpPr>
          <p:spPr bwMode="auto">
            <a:xfrm>
              <a:off x="4689793" y="1660265"/>
              <a:ext cx="1080000" cy="4208033"/>
            </a:xfrm>
            <a:prstGeom prst="rect">
              <a:avLst/>
            </a:prstGeom>
            <a:solidFill>
              <a:srgbClr val="FFC000">
                <a:alpha val="1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0000" tIns="46800" rIns="90000" bIns="468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5000"/>
                <a:buFont typeface="Wingdings" pitchFamily="-96" charset="2"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-96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B8A3418-AB14-174B-90D4-3D46CEF4A5B2}"/>
                </a:ext>
              </a:extLst>
            </p:cNvPr>
            <p:cNvSpPr/>
            <p:nvPr/>
          </p:nvSpPr>
          <p:spPr bwMode="auto">
            <a:xfrm>
              <a:off x="5887029" y="1660265"/>
              <a:ext cx="1080000" cy="4208033"/>
            </a:xfrm>
            <a:prstGeom prst="rect">
              <a:avLst/>
            </a:prstGeom>
            <a:solidFill>
              <a:srgbClr val="FFC000">
                <a:alpha val="1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0000" tIns="46800" rIns="90000" bIns="468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5000"/>
                <a:buFont typeface="Wingdings" pitchFamily="-96" charset="2"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-96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1C6A089-7855-4E4C-9BD8-1319B7801173}"/>
                </a:ext>
              </a:extLst>
            </p:cNvPr>
            <p:cNvSpPr/>
            <p:nvPr/>
          </p:nvSpPr>
          <p:spPr bwMode="auto">
            <a:xfrm>
              <a:off x="7084265" y="1660265"/>
              <a:ext cx="1080000" cy="4208033"/>
            </a:xfrm>
            <a:prstGeom prst="rect">
              <a:avLst/>
            </a:prstGeom>
            <a:solidFill>
              <a:srgbClr val="FFC000">
                <a:alpha val="1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0000" tIns="46800" rIns="90000" bIns="468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5000"/>
                <a:buFont typeface="Wingdings" pitchFamily="-96" charset="2"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-96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7F0840B-862D-FE48-99B2-8763B7DE3169}"/>
              </a:ext>
            </a:extLst>
          </p:cNvPr>
          <p:cNvSpPr/>
          <p:nvPr/>
        </p:nvSpPr>
        <p:spPr bwMode="auto">
          <a:xfrm>
            <a:off x="2289934" y="1658470"/>
            <a:ext cx="1080000" cy="752951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-96" charset="2"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-96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8A8020C-C97F-2F46-A372-97992897E9B8}"/>
              </a:ext>
            </a:extLst>
          </p:cNvPr>
          <p:cNvSpPr/>
          <p:nvPr/>
        </p:nvSpPr>
        <p:spPr bwMode="auto">
          <a:xfrm>
            <a:off x="3488007" y="2257673"/>
            <a:ext cx="1080000" cy="969622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-96" charset="2"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-96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47F570A-042D-0142-980C-11525ED5A6AD}"/>
              </a:ext>
            </a:extLst>
          </p:cNvPr>
          <p:cNvSpPr/>
          <p:nvPr/>
        </p:nvSpPr>
        <p:spPr bwMode="auto">
          <a:xfrm>
            <a:off x="4686080" y="2937198"/>
            <a:ext cx="1080000" cy="1376618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-96" charset="2"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-96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2DC8037-25CC-004F-8E09-A5FD7EF05484}"/>
              </a:ext>
            </a:extLst>
          </p:cNvPr>
          <p:cNvSpPr/>
          <p:nvPr/>
        </p:nvSpPr>
        <p:spPr bwMode="auto">
          <a:xfrm>
            <a:off x="5884153" y="4335333"/>
            <a:ext cx="1080000" cy="1045284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-96" charset="2"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-96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E79F396-D6D0-8F4B-B2AD-F5C4B5B58FEB}"/>
              </a:ext>
            </a:extLst>
          </p:cNvPr>
          <p:cNvSpPr/>
          <p:nvPr/>
        </p:nvSpPr>
        <p:spPr bwMode="auto">
          <a:xfrm>
            <a:off x="7082226" y="5335792"/>
            <a:ext cx="1080000" cy="541468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-96" charset="2"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-96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BDADF0D-196A-1446-A903-35A467DF8FA0}"/>
              </a:ext>
            </a:extLst>
          </p:cNvPr>
          <p:cNvSpPr/>
          <p:nvPr/>
        </p:nvSpPr>
        <p:spPr bwMode="auto">
          <a:xfrm>
            <a:off x="7082226" y="1658470"/>
            <a:ext cx="1080000" cy="541468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-96" charset="2"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-96" charset="0"/>
            </a:endParaRPr>
          </a:p>
        </p:txBody>
      </p:sp>
      <p:sp>
        <p:nvSpPr>
          <p:cNvPr id="3686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in Distributed Systems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04122D1C-000F-424A-85F5-CFDAD05C7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" y="866776"/>
            <a:ext cx="8797925" cy="5619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5400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120000"/>
              <a:buFont typeface="Wingdings" charset="0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Tahoma" charset="0"/>
              <a:buChar char="−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charset="0"/>
              <a:buChar char="§"/>
              <a:defRPr sz="19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charset="0"/>
              <a:buChar char="q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-96" charset="2"/>
              <a:buChar char="q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-96" charset="2"/>
              <a:buChar char="q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-96" charset="2"/>
              <a:buChar char="q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-96" charset="2"/>
              <a:buChar char="q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kern="0" dirty="0">
                <a:latin typeface="Eurostile" panose="020B0504020202050204" pitchFamily="34" charset="77"/>
                <a:ea typeface="ＭＳ Ｐゴシック" charset="0"/>
                <a:cs typeface="ＭＳ Ｐゴシック" charset="0"/>
              </a:rPr>
              <a:t>Engineers and researchers solve quantifiable challenges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2643629-A149-384E-B725-85432C74244E}"/>
              </a:ext>
            </a:extLst>
          </p:cNvPr>
          <p:cNvGrpSpPr/>
          <p:nvPr/>
        </p:nvGrpSpPr>
        <p:grpSpPr>
          <a:xfrm>
            <a:off x="476103" y="1696488"/>
            <a:ext cx="1766830" cy="4086810"/>
            <a:chOff x="2073527" y="1793306"/>
            <a:chExt cx="1766830" cy="408681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AC13FF5-CE7B-ED4C-8067-963CCE4DD774}"/>
                </a:ext>
              </a:extLst>
            </p:cNvPr>
            <p:cNvSpPr txBox="1"/>
            <p:nvPr/>
          </p:nvSpPr>
          <p:spPr>
            <a:xfrm>
              <a:off x="2666638" y="1793306"/>
              <a:ext cx="580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Eurostile" panose="020B0504020202050204" pitchFamily="34" charset="77"/>
                </a:rPr>
                <a:t>Idea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A45A661-0FBC-AE47-80FB-CAD0576C263E}"/>
                </a:ext>
              </a:extLst>
            </p:cNvPr>
            <p:cNvSpPr txBox="1"/>
            <p:nvPr/>
          </p:nvSpPr>
          <p:spPr>
            <a:xfrm>
              <a:off x="2397334" y="3280298"/>
              <a:ext cx="11192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Eurostile" panose="020B0504020202050204" pitchFamily="34" charset="77"/>
                </a:rPr>
                <a:t>Prototype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819C77-0199-6640-8ECC-70B909EDB8CB}"/>
                </a:ext>
              </a:extLst>
            </p:cNvPr>
            <p:cNvSpPr txBox="1"/>
            <p:nvPr/>
          </p:nvSpPr>
          <p:spPr>
            <a:xfrm>
              <a:off x="2073527" y="2536802"/>
              <a:ext cx="17668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>
                  <a:latin typeface="Eurostile" panose="020B0504020202050204" pitchFamily="34" charset="77"/>
                </a:rPr>
                <a:t>Simulation Study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61818E9-FC1F-EA45-9E99-2A20309C77B8}"/>
                </a:ext>
              </a:extLst>
            </p:cNvPr>
            <p:cNvSpPr txBox="1"/>
            <p:nvPr/>
          </p:nvSpPr>
          <p:spPr>
            <a:xfrm>
              <a:off x="2481492" y="4023794"/>
              <a:ext cx="950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Eurostile" panose="020B0504020202050204" pitchFamily="34" charset="77"/>
                </a:rPr>
                <a:t>Product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6B5D707-CC88-CB42-B7F0-53AA1AC0789E}"/>
                </a:ext>
              </a:extLst>
            </p:cNvPr>
            <p:cNvSpPr txBox="1"/>
            <p:nvPr/>
          </p:nvSpPr>
          <p:spPr>
            <a:xfrm>
              <a:off x="2297947" y="4767290"/>
              <a:ext cx="1317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Eurostile" panose="020B0504020202050204" pitchFamily="34" charset="77"/>
                </a:rPr>
                <a:t>Deployment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DDE9DF1-AC7F-594B-AD40-DA32A760545F}"/>
                </a:ext>
              </a:extLst>
            </p:cNvPr>
            <p:cNvSpPr txBox="1"/>
            <p:nvPr/>
          </p:nvSpPr>
          <p:spPr>
            <a:xfrm>
              <a:off x="2397334" y="5510784"/>
              <a:ext cx="10919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Eurostile" panose="020B0504020202050204" pitchFamily="34" charset="77"/>
                </a:rPr>
                <a:t>Feedback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1BC901DA-98CE-1543-9FD5-010683ED9BE6}"/>
                </a:ext>
              </a:extLst>
            </p:cNvPr>
            <p:cNvCxnSpPr>
              <a:stCxn id="2" idx="2"/>
              <a:endCxn id="12" idx="0"/>
            </p:cNvCxnSpPr>
            <p:nvPr/>
          </p:nvCxnSpPr>
          <p:spPr bwMode="auto">
            <a:xfrm>
              <a:off x="2956942" y="2162638"/>
              <a:ext cx="0" cy="374164"/>
            </a:xfrm>
            <a:prstGeom prst="straightConnector1">
              <a:avLst/>
            </a:prstGeom>
            <a:solidFill>
              <a:srgbClr val="DDDDDD"/>
            </a:solidFill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1E66610-33F2-424C-879B-9EE7EA831D59}"/>
                </a:ext>
              </a:extLst>
            </p:cNvPr>
            <p:cNvCxnSpPr>
              <a:cxnSpLocks/>
              <a:stCxn id="12" idx="2"/>
              <a:endCxn id="11" idx="0"/>
            </p:cNvCxnSpPr>
            <p:nvPr/>
          </p:nvCxnSpPr>
          <p:spPr bwMode="auto">
            <a:xfrm>
              <a:off x="2956942" y="2906134"/>
              <a:ext cx="1" cy="374164"/>
            </a:xfrm>
            <a:prstGeom prst="straightConnector1">
              <a:avLst/>
            </a:prstGeom>
            <a:solidFill>
              <a:srgbClr val="DDDDDD"/>
            </a:solidFill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2286079-7B2D-334D-8790-E7FE6747555F}"/>
                </a:ext>
              </a:extLst>
            </p:cNvPr>
            <p:cNvCxnSpPr>
              <a:cxnSpLocks/>
              <a:stCxn id="11" idx="2"/>
              <a:endCxn id="14" idx="0"/>
            </p:cNvCxnSpPr>
            <p:nvPr/>
          </p:nvCxnSpPr>
          <p:spPr bwMode="auto">
            <a:xfrm>
              <a:off x="2956943" y="3649630"/>
              <a:ext cx="0" cy="374164"/>
            </a:xfrm>
            <a:prstGeom prst="straightConnector1">
              <a:avLst/>
            </a:prstGeom>
            <a:solidFill>
              <a:srgbClr val="DDDDDD"/>
            </a:solidFill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FDB109E-8530-EA48-917C-357EB39E17E9}"/>
                </a:ext>
              </a:extLst>
            </p:cNvPr>
            <p:cNvCxnSpPr>
              <a:cxnSpLocks/>
              <a:stCxn id="14" idx="2"/>
              <a:endCxn id="15" idx="0"/>
            </p:cNvCxnSpPr>
            <p:nvPr/>
          </p:nvCxnSpPr>
          <p:spPr bwMode="auto">
            <a:xfrm flipH="1">
              <a:off x="2956942" y="4393126"/>
              <a:ext cx="1" cy="374164"/>
            </a:xfrm>
            <a:prstGeom prst="straightConnector1">
              <a:avLst/>
            </a:prstGeom>
            <a:solidFill>
              <a:srgbClr val="DDDDDD"/>
            </a:solidFill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D4CAC316-18BB-0148-BF4E-BFE7879E702C}"/>
                </a:ext>
              </a:extLst>
            </p:cNvPr>
            <p:cNvCxnSpPr>
              <a:cxnSpLocks/>
              <a:stCxn id="15" idx="2"/>
              <a:endCxn id="16" idx="0"/>
            </p:cNvCxnSpPr>
            <p:nvPr/>
          </p:nvCxnSpPr>
          <p:spPr bwMode="auto">
            <a:xfrm flipH="1">
              <a:off x="2943317" y="5136622"/>
              <a:ext cx="13625" cy="374162"/>
            </a:xfrm>
            <a:prstGeom prst="straightConnector1">
              <a:avLst/>
            </a:prstGeom>
            <a:solidFill>
              <a:srgbClr val="DDDDDD"/>
            </a:solidFill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45D6CEE-DC41-FB4F-AB59-298B62019F06}"/>
              </a:ext>
            </a:extLst>
          </p:cNvPr>
          <p:cNvSpPr txBox="1"/>
          <p:nvPr/>
        </p:nvSpPr>
        <p:spPr>
          <a:xfrm>
            <a:off x="2456099" y="5932162"/>
            <a:ext cx="42514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Eurostile" panose="020B0504020202050204" pitchFamily="34" charset="77"/>
              </a:rPr>
              <a:t>Performance Evaluation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DBF7CAD-4B1E-9548-B86F-1806003C5644}"/>
              </a:ext>
            </a:extLst>
          </p:cNvPr>
          <p:cNvSpPr txBox="1"/>
          <p:nvPr/>
        </p:nvSpPr>
        <p:spPr>
          <a:xfrm rot="17040000">
            <a:off x="2275722" y="3498103"/>
            <a:ext cx="1043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Eurostile" panose="020B0504020202050204" pitchFamily="34" charset="77"/>
              </a:rPr>
              <a:t>Analysis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307F3EC-AA28-1B46-BF3E-5327455CCBE2}"/>
              </a:ext>
            </a:extLst>
          </p:cNvPr>
          <p:cNvSpPr txBox="1"/>
          <p:nvPr/>
        </p:nvSpPr>
        <p:spPr>
          <a:xfrm rot="17040000">
            <a:off x="3345656" y="3498102"/>
            <a:ext cx="1292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Eurostile" panose="020B0504020202050204" pitchFamily="34" charset="77"/>
              </a:rPr>
              <a:t>Simulation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E980CBD-EDA3-E54C-A4A7-3E562D29B8C4}"/>
              </a:ext>
            </a:extLst>
          </p:cNvPr>
          <p:cNvSpPr txBox="1"/>
          <p:nvPr/>
        </p:nvSpPr>
        <p:spPr>
          <a:xfrm rot="17040000">
            <a:off x="4569738" y="3498102"/>
            <a:ext cx="1228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Eurostile" panose="020B0504020202050204" pitchFamily="34" charset="77"/>
              </a:rPr>
              <a:t>Emulation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81D8C5F-367C-6248-88E7-A14765DDDE23}"/>
              </a:ext>
            </a:extLst>
          </p:cNvPr>
          <p:cNvSpPr txBox="1"/>
          <p:nvPr/>
        </p:nvSpPr>
        <p:spPr>
          <a:xfrm rot="17040000">
            <a:off x="4686199" y="3498102"/>
            <a:ext cx="33858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Eurostile" panose="020B0504020202050204" pitchFamily="34" charset="77"/>
              </a:rPr>
              <a:t>Monitoring and measurement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B543C70-6E24-3946-B405-72DAC97580C0}"/>
              </a:ext>
            </a:extLst>
          </p:cNvPr>
          <p:cNvSpPr txBox="1"/>
          <p:nvPr/>
        </p:nvSpPr>
        <p:spPr>
          <a:xfrm rot="17040000">
            <a:off x="6831212" y="3498103"/>
            <a:ext cx="1534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Eurostile" panose="020B0504020202050204" pitchFamily="34" charset="77"/>
              </a:rPr>
              <a:t>User studies</a:t>
            </a:r>
          </a:p>
        </p:txBody>
      </p:sp>
    </p:spTree>
    <p:extLst>
      <p:ext uri="{BB962C8B-B14F-4D97-AF65-F5344CB8AC3E}">
        <p14:creationId xmlns:p14="http://schemas.microsoft.com/office/powerpoint/2010/main" val="3062306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ltcp-emu-wlan-hspa-30min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701" y="913789"/>
            <a:ext cx="4749410" cy="229254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EC723DD-41DA-C64A-B78C-142E018A8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example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3F1FC9-71B5-8548-B450-932C66BED1AF}"/>
              </a:ext>
            </a:extLst>
          </p:cNvPr>
          <p:cNvSpPr txBox="1"/>
          <p:nvPr/>
        </p:nvSpPr>
        <p:spPr>
          <a:xfrm>
            <a:off x="285007" y="3276144"/>
            <a:ext cx="8562110" cy="32852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2D graph studying values for the average bandwidth of very long-lived TCP flows whose packets are alternately sent over 2 very different paths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dirty="0">
              <a:latin typeface="Eurostile" panose="020B0504020202050204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details of short-term TCP </a:t>
            </a:r>
            <a:r>
              <a:rPr lang="en-US" sz="2400" b="0" dirty="0" err="1">
                <a:latin typeface="Eurostile" panose="020B0504020202050204" pitchFamily="34" charset="77"/>
              </a:rPr>
              <a:t>behaviour</a:t>
            </a:r>
            <a:r>
              <a:rPr lang="en-US" sz="2400" b="0" dirty="0">
                <a:latin typeface="Eurostile" panose="020B0504020202050204" pitchFamily="34" charset="77"/>
              </a:rPr>
              <a:t> are completely hidden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smoothness achieved by averaging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1" dirty="0">
                <a:solidFill>
                  <a:srgbClr val="FF0000"/>
                </a:solidFill>
                <a:latin typeface="Eurostile" panose="020B0504020202050204" pitchFamily="34" charset="77"/>
              </a:rPr>
              <a:t>shaded areas illustrate uncertainty </a:t>
            </a:r>
            <a:r>
              <a:rPr lang="en-US" sz="2400" b="0" dirty="0">
                <a:latin typeface="Eurostile" panose="020B0504020202050204" pitchFamily="34" charset="77"/>
              </a:rPr>
              <a:t>(range from min to max average throughput)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B58A58-DA0F-A24C-844D-C1A85D0DCB0A}"/>
              </a:ext>
            </a:extLst>
          </p:cNvPr>
          <p:cNvSpPr txBox="1"/>
          <p:nvPr/>
        </p:nvSpPr>
        <p:spPr>
          <a:xfrm>
            <a:off x="249566" y="938151"/>
            <a:ext cx="3693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rgbClr val="002060"/>
                </a:solidFill>
                <a:latin typeface="Eurostile" panose="020B0504020202050204" pitchFamily="34" charset="77"/>
              </a:rPr>
              <a:t>Linux TCP’s ability to recover from out-of-order delivery of packets</a:t>
            </a:r>
          </a:p>
        </p:txBody>
      </p:sp>
    </p:spTree>
    <p:extLst>
      <p:ext uri="{BB962C8B-B14F-4D97-AF65-F5344CB8AC3E}">
        <p14:creationId xmlns:p14="http://schemas.microsoft.com/office/powerpoint/2010/main" val="36663314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9D36E-7AF6-374E-93FC-E2C54BCA3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example</a:t>
            </a:r>
            <a:endParaRPr lang="en-NO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307F9C-8354-4A40-AF68-03FFF1CFE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753" y="3595962"/>
            <a:ext cx="3770787" cy="27776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E8BB98-2FDF-D041-9796-017C28179E1C}"/>
              </a:ext>
            </a:extLst>
          </p:cNvPr>
          <p:cNvSpPr txBox="1"/>
          <p:nvPr/>
        </p:nvSpPr>
        <p:spPr>
          <a:xfrm>
            <a:off x="285007" y="2220686"/>
            <a:ext cx="4655128" cy="40969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Different colors highlight the different settings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Eurostile" panose="020B0504020202050204" pitchFamily="34" charset="77"/>
              </a:rPr>
              <a:t>Boxplots display the first two letter values (the median and quartiles); letter-value plots display further letter values therefore more suitable for large datasets.</a:t>
            </a:r>
            <a:endParaRPr lang="en-US" sz="2400" b="0" dirty="0">
              <a:latin typeface="Eurostile" panose="020B0504020202050204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66C27D-8567-164B-8185-1316C03B3C57}"/>
              </a:ext>
            </a:extLst>
          </p:cNvPr>
          <p:cNvSpPr txBox="1"/>
          <p:nvPr/>
        </p:nvSpPr>
        <p:spPr>
          <a:xfrm>
            <a:off x="249565" y="938151"/>
            <a:ext cx="4524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rgbClr val="002060"/>
                </a:solidFill>
                <a:latin typeface="Eurostile" panose="020B0504020202050204" pitchFamily="34" charset="77"/>
              </a:rPr>
              <a:t>Investigation of the </a:t>
            </a:r>
            <a:r>
              <a:rPr lang="en-US" sz="1800" dirty="0">
                <a:solidFill>
                  <a:srgbClr val="002060"/>
                </a:solidFill>
                <a:latin typeface="Eurostile" panose="020B0504020202050204" pitchFamily="34" charset="77"/>
              </a:rPr>
              <a:t>current operator SPEPs (used in 4G LTE networks) under </a:t>
            </a:r>
            <a:r>
              <a:rPr lang="en-US" sz="1800" dirty="0" err="1">
                <a:solidFill>
                  <a:srgbClr val="002060"/>
                </a:solidFill>
                <a:latin typeface="Eurostile" panose="020B0504020202050204" pitchFamily="34" charset="77"/>
              </a:rPr>
              <a:t>mmWave</a:t>
            </a:r>
            <a:r>
              <a:rPr lang="en-US" sz="1800" dirty="0">
                <a:solidFill>
                  <a:srgbClr val="002060"/>
                </a:solidFill>
                <a:latin typeface="Eurostile" panose="020B0504020202050204" pitchFamily="34" charset="77"/>
              </a:rPr>
              <a:t>-like dynamics using MONROE testbed</a:t>
            </a:r>
            <a:endParaRPr lang="en-US" sz="1800" b="0" dirty="0">
              <a:solidFill>
                <a:srgbClr val="002060"/>
              </a:solidFill>
              <a:latin typeface="Eurostile" panose="020B0504020202050204" pitchFamily="34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8303BF-2EE2-0C4D-A982-4BD1E5FE4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894" y="407987"/>
            <a:ext cx="4100646" cy="317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640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CB59C-FB5E-BE45-A1AD-736735FEF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example</a:t>
            </a:r>
            <a:endParaRPr lang="en-NO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E93090D-4ADB-3D47-90B0-09499A06DC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4528" y="688975"/>
            <a:ext cx="4986135" cy="33365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55C171-8F10-594A-87BA-342C88BC066D}"/>
              </a:ext>
            </a:extLst>
          </p:cNvPr>
          <p:cNvSpPr/>
          <p:nvPr/>
        </p:nvSpPr>
        <p:spPr>
          <a:xfrm>
            <a:off x="4451614" y="3275112"/>
            <a:ext cx="2407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O" dirty="0"/>
              <a:t>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01DB9F-6515-1C4B-AC79-87CCF2C7AB1A}"/>
              </a:ext>
            </a:extLst>
          </p:cNvPr>
          <p:cNvSpPr txBox="1"/>
          <p:nvPr/>
        </p:nvSpPr>
        <p:spPr>
          <a:xfrm>
            <a:off x="285007" y="2220686"/>
            <a:ext cx="3839521" cy="40969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Different colors highlight the different settings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Eurostile" panose="020B0504020202050204" pitchFamily="34" charset="77"/>
              </a:rPr>
              <a:t>Violin plots are similar to box plots, except that they also show the probability density of the data at different values.</a:t>
            </a:r>
            <a:endParaRPr lang="en-US" sz="2400" b="0" dirty="0">
              <a:latin typeface="Eurostile" panose="020B0504020202050204" pitchFamily="34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0285C9-F198-AD4D-96AC-DAB90930E6FB}"/>
              </a:ext>
            </a:extLst>
          </p:cNvPr>
          <p:cNvSpPr txBox="1"/>
          <p:nvPr/>
        </p:nvSpPr>
        <p:spPr>
          <a:xfrm>
            <a:off x="249566" y="938151"/>
            <a:ext cx="4011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rgbClr val="002060"/>
                </a:solidFill>
                <a:latin typeface="Eurostile" panose="020B0504020202050204" pitchFamily="34" charset="77"/>
              </a:rPr>
              <a:t>Investigation of latency for </a:t>
            </a:r>
            <a:r>
              <a:rPr lang="en-US" sz="1800" dirty="0">
                <a:solidFill>
                  <a:srgbClr val="002060"/>
                </a:solidFill>
                <a:latin typeface="Eurostile" panose="020B0504020202050204" pitchFamily="34" charset="77"/>
              </a:rPr>
              <a:t>4G LTE networks using MONROE testbed</a:t>
            </a:r>
            <a:endParaRPr lang="en-US" sz="1800" b="0" dirty="0">
              <a:solidFill>
                <a:srgbClr val="002060"/>
              </a:solidFill>
              <a:latin typeface="Eurostile" panose="020B050402020205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392888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E52FC-A76D-8046-947F-212F52A74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example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B808F9-360C-3744-A6B8-F6D3F30A6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1700" y="907963"/>
            <a:ext cx="4391025" cy="32956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15271B-5C31-FD44-8200-C43802842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198203-E814-4240-BC42-C0B2240045A7}" type="slidenum">
              <a:rPr lang="sv-SE" smtClean="0"/>
              <a:pPr/>
              <a:t>63</a:t>
            </a:fld>
            <a:endParaRPr lang="sv-S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7FF45F-C734-9945-9494-43C7CDCCF783}"/>
              </a:ext>
            </a:extLst>
          </p:cNvPr>
          <p:cNvSpPr txBox="1"/>
          <p:nvPr/>
        </p:nvSpPr>
        <p:spPr>
          <a:xfrm>
            <a:off x="285007" y="2220686"/>
            <a:ext cx="4655128" cy="40969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Color together with pattern is used to </a:t>
            </a:r>
            <a:r>
              <a:rPr lang="en-US" sz="2400" b="0" dirty="0" err="1">
                <a:latin typeface="Eurostile" panose="020B0504020202050204" pitchFamily="34" charset="77"/>
              </a:rPr>
              <a:t>diffentiate</a:t>
            </a:r>
            <a:r>
              <a:rPr lang="en-US" sz="2400" b="0" dirty="0">
                <a:latin typeface="Eurostile" panose="020B0504020202050204" pitchFamily="34" charset="77"/>
              </a:rPr>
              <a:t> different settings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dirty="0">
              <a:latin typeface="Eurostile" panose="020B0504020202050204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Eurostile" panose="020B0504020202050204" pitchFamily="34" charset="77"/>
              </a:rPr>
              <a:t>Empirical </a:t>
            </a:r>
            <a:r>
              <a:rPr lang="en-US" sz="2400" b="0" dirty="0">
                <a:latin typeface="Eurostile" panose="020B0504020202050204" pitchFamily="34" charset="77"/>
              </a:rPr>
              <a:t>PDF is presented together with empirical CDF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Eurostile" panose="020B0504020202050204" pitchFamily="34" charset="77"/>
              </a:rPr>
              <a:t>The bins are used to illustrate the relative difference levels</a:t>
            </a:r>
            <a:endParaRPr lang="en-US" sz="2400" b="0" dirty="0">
              <a:latin typeface="Eurostile" panose="020B0504020202050204" pitchFamily="34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BF1CEE-5B1A-C74A-9CAC-1FDF3A262DC2}"/>
              </a:ext>
            </a:extLst>
          </p:cNvPr>
          <p:cNvSpPr txBox="1"/>
          <p:nvPr/>
        </p:nvSpPr>
        <p:spPr>
          <a:xfrm>
            <a:off x="249565" y="938151"/>
            <a:ext cx="4524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latin typeface="Eurostile" panose="020B0504020202050204" pitchFamily="34" charset="77"/>
              </a:rPr>
              <a:t>Performance c</a:t>
            </a:r>
            <a:r>
              <a:rPr lang="en-US" sz="1800" b="0" dirty="0">
                <a:solidFill>
                  <a:srgbClr val="002060"/>
                </a:solidFill>
                <a:latin typeface="Eurostile" panose="020B0504020202050204" pitchFamily="34" charset="77"/>
              </a:rPr>
              <a:t>omparison of HTTP2 and QUIC over 4G networks under stationary and mobile scenarios </a:t>
            </a:r>
          </a:p>
        </p:txBody>
      </p:sp>
    </p:spTree>
    <p:extLst>
      <p:ext uri="{BB962C8B-B14F-4D97-AF65-F5344CB8AC3E}">
        <p14:creationId xmlns:p14="http://schemas.microsoft.com/office/powerpoint/2010/main" val="21922104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86168-9479-C44D-962E-6A32BDB5A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example</a:t>
            </a:r>
            <a:endParaRPr lang="en-NO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259D25FA-587F-5241-A6CA-B58A4B3983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555" y="938151"/>
            <a:ext cx="5008527" cy="477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75A65C-4E10-9A43-B6D7-405E0218D234}"/>
              </a:ext>
            </a:extLst>
          </p:cNvPr>
          <p:cNvSpPr txBox="1"/>
          <p:nvPr/>
        </p:nvSpPr>
        <p:spPr>
          <a:xfrm>
            <a:off x="285007" y="2220686"/>
            <a:ext cx="3820065" cy="40969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2D matrix form together with heatmap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The heatmap together with values in it provide more information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dirty="0">
              <a:latin typeface="Eurostile" panose="020B0504020202050204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Eurostile" panose="020B0504020202050204" pitchFamily="34" charset="77"/>
              </a:rPr>
              <a:t>highly aggregated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Eurostile" panose="020B0504020202050204" pitchFamily="34" charset="77"/>
              </a:rPr>
              <a:t>concept of certainty (e.g. confidence intervals) gets lost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dirty="0">
              <a:latin typeface="Eurostile" panose="020B0504020202050204" pitchFamily="34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F64A89-4150-4044-B656-D145AD623F77}"/>
              </a:ext>
            </a:extLst>
          </p:cNvPr>
          <p:cNvSpPr txBox="1"/>
          <p:nvPr/>
        </p:nvSpPr>
        <p:spPr>
          <a:xfrm>
            <a:off x="249565" y="938151"/>
            <a:ext cx="4524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rgbClr val="002060"/>
                </a:solidFill>
                <a:latin typeface="Eurostile" panose="020B0504020202050204" pitchFamily="34" charset="77"/>
              </a:rPr>
              <a:t>The impact of COVID-19 on the web performance over mobile networks</a:t>
            </a:r>
          </a:p>
        </p:txBody>
      </p:sp>
    </p:spTree>
    <p:extLst>
      <p:ext uri="{BB962C8B-B14F-4D97-AF65-F5344CB8AC3E}">
        <p14:creationId xmlns:p14="http://schemas.microsoft.com/office/powerpoint/2010/main" val="33214881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69385-B72A-8D4A-9E1C-A215B6775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example</a:t>
            </a:r>
            <a:endParaRPr lang="en-NO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ED197FA-36CC-2245-B7EB-422D147AE3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357" y="847326"/>
            <a:ext cx="6917687" cy="165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DD777A7-6DC3-1A4C-8F29-8FAFEA5BA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357" y="2589432"/>
            <a:ext cx="7013643" cy="167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DFEF83-154E-6343-9548-92C07C2558CD}"/>
              </a:ext>
            </a:extLst>
          </p:cNvPr>
          <p:cNvSpPr txBox="1"/>
          <p:nvPr/>
        </p:nvSpPr>
        <p:spPr>
          <a:xfrm>
            <a:off x="249565" y="938151"/>
            <a:ext cx="15305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rgbClr val="002060"/>
                </a:solidFill>
                <a:latin typeface="Eurostile" panose="020B0504020202050204" pitchFamily="34" charset="77"/>
              </a:rPr>
              <a:t>The impact of COVID-19 on the performance of mobile networks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FA812A-57F1-F348-A1A8-9413EE46C2FF}"/>
              </a:ext>
            </a:extLst>
          </p:cNvPr>
          <p:cNvSpPr txBox="1"/>
          <p:nvPr/>
        </p:nvSpPr>
        <p:spPr>
          <a:xfrm>
            <a:off x="411835" y="4399380"/>
            <a:ext cx="8080780" cy="18818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Eurostile" panose="020B0504020202050204" pitchFamily="34" charset="77"/>
              </a:rPr>
              <a:t>2D information (date vs time of the </a:t>
            </a:r>
            <a:r>
              <a:rPr lang="en-US" sz="2400" dirty="0" err="1">
                <a:latin typeface="Eurostile" panose="020B0504020202050204" pitchFamily="34" charset="77"/>
              </a:rPr>
              <a:t>dat</a:t>
            </a:r>
            <a:r>
              <a:rPr lang="en-US" sz="2400" dirty="0">
                <a:latin typeface="Eurostile" panose="020B0504020202050204" pitchFamily="34" charset="77"/>
              </a:rPr>
              <a:t>) together with heatmap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Eurostile" panose="020B0504020202050204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Eurostile" panose="020B0504020202050204" pitchFamily="34" charset="77"/>
              </a:rPr>
              <a:t>Diurnal pattern comparison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Eurostile" panose="020B0504020202050204" pitchFamily="34" charset="77"/>
              </a:rPr>
              <a:t>Visual patterns are visible, but details are hidden</a:t>
            </a:r>
          </a:p>
        </p:txBody>
      </p:sp>
    </p:spTree>
    <p:extLst>
      <p:ext uri="{BB962C8B-B14F-4D97-AF65-F5344CB8AC3E}">
        <p14:creationId xmlns:p14="http://schemas.microsoft.com/office/powerpoint/2010/main" val="35218112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A95D9-CEAD-FF41-B92E-B757DF729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example</a:t>
            </a:r>
            <a:endParaRPr lang="en-NO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ADAB05-46CD-3648-BB0F-51EF1C4DE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7661" y="688975"/>
            <a:ext cx="6050482" cy="30561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1EEAE0-E6D6-2B49-A4B4-887292CBC7A2}"/>
              </a:ext>
            </a:extLst>
          </p:cNvPr>
          <p:cNvSpPr txBox="1"/>
          <p:nvPr/>
        </p:nvSpPr>
        <p:spPr>
          <a:xfrm>
            <a:off x="285007" y="4435813"/>
            <a:ext cx="8080780" cy="18818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Eurostile" panose="020B0504020202050204" pitchFamily="34" charset="77"/>
              </a:rPr>
              <a:t>3D information together with heatmap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Eurostile" panose="020B0504020202050204" pitchFamily="34" charset="77"/>
              </a:rPr>
              <a:t>Multiple laps are shown using the Y-axis offset based on relative timestamps to visually show the different trips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Eurostile" panose="020B0504020202050204" pitchFamily="34" charset="77"/>
              </a:rPr>
              <a:t>Potentially have the map to visualize the location as well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1242D8-E704-CB46-883D-A511DF80CC33}"/>
              </a:ext>
            </a:extLst>
          </p:cNvPr>
          <p:cNvSpPr txBox="1"/>
          <p:nvPr/>
        </p:nvSpPr>
        <p:spPr>
          <a:xfrm>
            <a:off x="249565" y="938151"/>
            <a:ext cx="22018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rgbClr val="002060"/>
                </a:solidFill>
                <a:latin typeface="Eurostile" panose="020B0504020202050204" pitchFamily="34" charset="77"/>
              </a:rPr>
              <a:t>Investigation of latency over </a:t>
            </a:r>
            <a:r>
              <a:rPr lang="en-US" sz="1800" dirty="0">
                <a:solidFill>
                  <a:srgbClr val="002060"/>
                </a:solidFill>
                <a:latin typeface="Eurostile" panose="020B0504020202050204" pitchFamily="34" charset="77"/>
              </a:rPr>
              <a:t>multiple trips </a:t>
            </a:r>
            <a:r>
              <a:rPr lang="en-US" sz="1800" b="0" dirty="0">
                <a:solidFill>
                  <a:srgbClr val="002060"/>
                </a:solidFill>
                <a:latin typeface="Eurostile" panose="020B0504020202050204" pitchFamily="34" charset="77"/>
              </a:rPr>
              <a:t>under mobility for mobile networks</a:t>
            </a:r>
          </a:p>
        </p:txBody>
      </p:sp>
    </p:spTree>
    <p:extLst>
      <p:ext uri="{BB962C8B-B14F-4D97-AF65-F5344CB8AC3E}">
        <p14:creationId xmlns:p14="http://schemas.microsoft.com/office/powerpoint/2010/main" val="34645014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B48D2-F2A9-B849-B3B3-84F49A24C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Measurement example</a:t>
            </a:r>
            <a:r>
              <a:rPr lang="en-NO" sz="3200" dirty="0"/>
              <a:t> (with some ML flavour)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A9F5529-B3B1-8940-A09F-037EC8C856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737" y="1090211"/>
            <a:ext cx="8797925" cy="22650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85AA2C-AE5C-904C-A6F2-7B925B76BCB9}"/>
              </a:ext>
            </a:extLst>
          </p:cNvPr>
          <p:cNvSpPr txBox="1"/>
          <p:nvPr/>
        </p:nvSpPr>
        <p:spPr>
          <a:xfrm>
            <a:off x="312737" y="3623598"/>
            <a:ext cx="8797925" cy="27626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Eurostile" panose="020B0504020202050204" pitchFamily="34" charset="77"/>
              </a:rPr>
              <a:t>Spearman’s correlation matrix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dirty="0">
              <a:latin typeface="Eurostile" panose="020B0504020202050204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Eurostile" panose="020B0504020202050204" pitchFamily="34" charset="77"/>
              </a:rPr>
              <a:t>Heatmap has negative and positive values</a:t>
            </a:r>
            <a:endParaRPr lang="en-US" sz="2400" b="0" dirty="0">
              <a:latin typeface="Eurostile" panose="020B0504020202050204" pitchFamily="34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320D55-5096-4841-BC9A-BF1DDD90114C}"/>
              </a:ext>
            </a:extLst>
          </p:cNvPr>
          <p:cNvSpPr txBox="1"/>
          <p:nvPr/>
        </p:nvSpPr>
        <p:spPr>
          <a:xfrm>
            <a:off x="249565" y="938151"/>
            <a:ext cx="7785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rgbClr val="002060"/>
                </a:solidFill>
                <a:latin typeface="Eurostile" panose="020B0504020202050204" pitchFamily="34" charset="77"/>
              </a:rPr>
              <a:t>The impact of different browsing features on the web quality of experience </a:t>
            </a:r>
          </a:p>
        </p:txBody>
      </p:sp>
    </p:spTree>
    <p:extLst>
      <p:ext uri="{BB962C8B-B14F-4D97-AF65-F5344CB8AC3E}">
        <p14:creationId xmlns:p14="http://schemas.microsoft.com/office/powerpoint/2010/main" val="40828526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exp_setup2.pdf">
            <a:extLst>
              <a:ext uri="{FF2B5EF4-FFF2-40B4-BE49-F238E27FC236}">
                <a16:creationId xmlns:a16="http://schemas.microsoft.com/office/drawing/2014/main" id="{7A4C6664-E6BF-D446-B50A-AB08C3A46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890" y="4221892"/>
            <a:ext cx="3197110" cy="21314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DBFD49D-9A7B-1441-A971-06407EA94146}"/>
              </a:ext>
            </a:extLst>
          </p:cNvPr>
          <p:cNvGrpSpPr>
            <a:grpSpLocks noChangeAspect="1"/>
          </p:cNvGrpSpPr>
          <p:nvPr/>
        </p:nvGrpSpPr>
        <p:grpSpPr>
          <a:xfrm>
            <a:off x="4975493" y="748144"/>
            <a:ext cx="3949055" cy="3600000"/>
            <a:chOff x="736003" y="-1"/>
            <a:chExt cx="7722197" cy="7039635"/>
          </a:xfrm>
        </p:grpSpPr>
        <p:pic>
          <p:nvPicPr>
            <p:cNvPr id="4" name="Picture 3" descr="ecdfall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39"/>
            <a:stretch/>
          </p:blipFill>
          <p:spPr>
            <a:xfrm>
              <a:off x="736003" y="-1"/>
              <a:ext cx="7722197" cy="7039635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DD826CC-54EA-FC4F-A19C-F69218EE6D90}"/>
                </a:ext>
              </a:extLst>
            </p:cNvPr>
            <p:cNvGrpSpPr/>
            <p:nvPr/>
          </p:nvGrpSpPr>
          <p:grpSpPr>
            <a:xfrm>
              <a:off x="3260482" y="450139"/>
              <a:ext cx="3953674" cy="4911110"/>
              <a:chOff x="3260482" y="450139"/>
              <a:chExt cx="3953674" cy="4911110"/>
            </a:xfrm>
          </p:grpSpPr>
          <p:grpSp>
            <p:nvGrpSpPr>
              <p:cNvPr id="17" name="Group 16"/>
              <p:cNvGrpSpPr>
                <a:grpSpLocks noChangeAspect="1"/>
              </p:cNvGrpSpPr>
              <p:nvPr/>
            </p:nvGrpSpPr>
            <p:grpSpPr>
              <a:xfrm rot="9402241">
                <a:off x="3438281" y="3561251"/>
                <a:ext cx="2197673" cy="1799998"/>
                <a:chOff x="2425700" y="4357068"/>
                <a:chExt cx="2882900" cy="2361232"/>
              </a:xfrm>
            </p:grpSpPr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10800000">
                  <a:off x="2425700" y="4357068"/>
                  <a:ext cx="2882900" cy="2361232"/>
                </a:xfrm>
                <a:prstGeom prst="rect">
                  <a:avLst/>
                </a:prstGeom>
              </p:spPr>
            </p:pic>
            <p:sp>
              <p:nvSpPr>
                <p:cNvPr id="19" name="Oval 18"/>
                <p:cNvSpPr/>
                <p:nvPr/>
              </p:nvSpPr>
              <p:spPr>
                <a:xfrm>
                  <a:off x="3733800" y="5168900"/>
                  <a:ext cx="1332000" cy="1282700"/>
                </a:xfrm>
                <a:prstGeom prst="ellipse">
                  <a:avLst/>
                </a:prstGeom>
                <a:ln>
                  <a:solidFill>
                    <a:srgbClr val="FFFF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b="1" dirty="0"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20" name="TextBox 19"/>
              <p:cNvSpPr txBox="1"/>
              <p:nvPr/>
            </p:nvSpPr>
            <p:spPr>
              <a:xfrm>
                <a:off x="3485836" y="4122408"/>
                <a:ext cx="1282700" cy="541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  <a:latin typeface="Arial"/>
                    <a:cs typeface="Arial"/>
                  </a:rPr>
                  <a:t>14.10</a:t>
                </a:r>
              </a:p>
            </p:txBody>
          </p:sp>
          <p:grpSp>
            <p:nvGrpSpPr>
              <p:cNvPr id="21" name="Group 20"/>
              <p:cNvGrpSpPr>
                <a:grpSpLocks noChangeAspect="1"/>
              </p:cNvGrpSpPr>
              <p:nvPr/>
            </p:nvGrpSpPr>
            <p:grpSpPr>
              <a:xfrm rot="9402241">
                <a:off x="3260482" y="2223115"/>
                <a:ext cx="2197673" cy="1799998"/>
                <a:chOff x="2425700" y="4357068"/>
                <a:chExt cx="2882900" cy="2361232"/>
              </a:xfrm>
            </p:grpSpPr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10800000">
                  <a:off x="2425700" y="4357068"/>
                  <a:ext cx="2882900" cy="2361232"/>
                </a:xfrm>
                <a:prstGeom prst="rect">
                  <a:avLst/>
                </a:prstGeom>
              </p:spPr>
            </p:pic>
            <p:sp>
              <p:nvSpPr>
                <p:cNvPr id="23" name="Oval 22"/>
                <p:cNvSpPr/>
                <p:nvPr/>
              </p:nvSpPr>
              <p:spPr>
                <a:xfrm>
                  <a:off x="3733800" y="5168900"/>
                  <a:ext cx="1332000" cy="1282700"/>
                </a:xfrm>
                <a:prstGeom prst="ellipse">
                  <a:avLst/>
                </a:prstGeom>
                <a:ln>
                  <a:solidFill>
                    <a:srgbClr val="FFFF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b="1" dirty="0"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24" name="TextBox 23"/>
              <p:cNvSpPr txBox="1"/>
              <p:nvPr/>
            </p:nvSpPr>
            <p:spPr>
              <a:xfrm>
                <a:off x="3333438" y="2796974"/>
                <a:ext cx="1282700" cy="541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Arial"/>
                    <a:cs typeface="Arial"/>
                  </a:rPr>
                  <a:t>39.00</a:t>
                </a:r>
              </a:p>
            </p:txBody>
          </p:sp>
          <p:grpSp>
            <p:nvGrpSpPr>
              <p:cNvPr id="25" name="Group 24"/>
              <p:cNvGrpSpPr>
                <a:grpSpLocks noChangeAspect="1"/>
              </p:cNvGrpSpPr>
              <p:nvPr/>
            </p:nvGrpSpPr>
            <p:grpSpPr>
              <a:xfrm rot="9402241">
                <a:off x="4169946" y="924561"/>
                <a:ext cx="2197673" cy="1799998"/>
                <a:chOff x="2425700" y="4357068"/>
                <a:chExt cx="2882900" cy="2361232"/>
              </a:xfrm>
            </p:grpSpPr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10800000">
                  <a:off x="2425700" y="4357068"/>
                  <a:ext cx="2882900" cy="2361232"/>
                </a:xfrm>
                <a:prstGeom prst="rect">
                  <a:avLst/>
                </a:prstGeom>
              </p:spPr>
            </p:pic>
            <p:sp>
              <p:nvSpPr>
                <p:cNvPr id="27" name="Oval 26"/>
                <p:cNvSpPr/>
                <p:nvPr/>
              </p:nvSpPr>
              <p:spPr>
                <a:xfrm>
                  <a:off x="3733800" y="5168900"/>
                  <a:ext cx="1332000" cy="1282700"/>
                </a:xfrm>
                <a:prstGeom prst="ellipse">
                  <a:avLst/>
                </a:prstGeom>
                <a:ln>
                  <a:solidFill>
                    <a:srgbClr val="FFFF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b="1" dirty="0"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28" name="TextBox 27"/>
              <p:cNvSpPr txBox="1"/>
              <p:nvPr/>
            </p:nvSpPr>
            <p:spPr>
              <a:xfrm>
                <a:off x="4242902" y="1498421"/>
                <a:ext cx="1282700" cy="541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C1A38B"/>
                    </a:solidFill>
                    <a:latin typeface="Arial"/>
                    <a:cs typeface="Arial"/>
                  </a:rPr>
                  <a:t>85.14</a:t>
                </a:r>
              </a:p>
            </p:txBody>
          </p:sp>
          <p:grpSp>
            <p:nvGrpSpPr>
              <p:cNvPr id="16" name="Group 15"/>
              <p:cNvGrpSpPr>
                <a:grpSpLocks noChangeAspect="1"/>
              </p:cNvGrpSpPr>
              <p:nvPr/>
            </p:nvGrpSpPr>
            <p:grpSpPr>
              <a:xfrm rot="9402241">
                <a:off x="5016483" y="450139"/>
                <a:ext cx="2197673" cy="1799998"/>
                <a:chOff x="2425700" y="4357068"/>
                <a:chExt cx="2882900" cy="2361232"/>
              </a:xfrm>
            </p:grpSpPr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10800000">
                  <a:off x="2425700" y="4357068"/>
                  <a:ext cx="2882900" cy="2361232"/>
                </a:xfrm>
                <a:prstGeom prst="rect">
                  <a:avLst/>
                </a:prstGeom>
              </p:spPr>
            </p:pic>
            <p:sp>
              <p:nvSpPr>
                <p:cNvPr id="30" name="Oval 29"/>
                <p:cNvSpPr/>
                <p:nvPr/>
              </p:nvSpPr>
              <p:spPr>
                <a:xfrm>
                  <a:off x="3733800" y="5168900"/>
                  <a:ext cx="1332000" cy="1282700"/>
                </a:xfrm>
                <a:prstGeom prst="ellipse">
                  <a:avLst/>
                </a:prstGeom>
                <a:ln>
                  <a:solidFill>
                    <a:srgbClr val="FFFF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b="1" dirty="0"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31" name="TextBox 30"/>
              <p:cNvSpPr txBox="1">
                <a:spLocks/>
              </p:cNvSpPr>
              <p:nvPr/>
            </p:nvSpPr>
            <p:spPr>
              <a:xfrm>
                <a:off x="5097907" y="1083266"/>
                <a:ext cx="1282700" cy="5115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srgbClr val="C1A38B"/>
                    </a:solidFill>
                    <a:latin typeface="Arial"/>
                    <a:cs typeface="Arial"/>
                  </a:rPr>
                  <a:t>97-182</a:t>
                </a:r>
              </a:p>
            </p:txBody>
          </p:sp>
          <p:grpSp>
            <p:nvGrpSpPr>
              <p:cNvPr id="3" name="Group 2"/>
              <p:cNvGrpSpPr/>
              <p:nvPr/>
            </p:nvGrpSpPr>
            <p:grpSpPr>
              <a:xfrm>
                <a:off x="4263715" y="2071343"/>
                <a:ext cx="2197673" cy="1799998"/>
                <a:chOff x="4263715" y="2071343"/>
                <a:chExt cx="2197673" cy="1799998"/>
              </a:xfrm>
            </p:grpSpPr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20202241">
                  <a:off x="4263715" y="2071343"/>
                  <a:ext cx="2197673" cy="1799998"/>
                </a:xfrm>
                <a:prstGeom prst="rect">
                  <a:avLst/>
                </a:prstGeom>
              </p:spPr>
            </p:pic>
            <p:sp>
              <p:nvSpPr>
                <p:cNvPr id="34" name="Oval 33"/>
                <p:cNvSpPr/>
                <p:nvPr/>
              </p:nvSpPr>
              <p:spPr>
                <a:xfrm rot="9402241">
                  <a:off x="4391268" y="2452175"/>
                  <a:ext cx="1015401" cy="977819"/>
                </a:xfrm>
                <a:prstGeom prst="ellipse">
                  <a:avLst/>
                </a:prstGeom>
                <a:ln>
                  <a:solidFill>
                    <a:srgbClr val="FFFF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b="1" dirty="0"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35" name="TextBox 34"/>
              <p:cNvSpPr txBox="1"/>
              <p:nvPr/>
            </p:nvSpPr>
            <p:spPr>
              <a:xfrm>
                <a:off x="4435391" y="2687589"/>
                <a:ext cx="1282700" cy="5115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Arial"/>
                    <a:cs typeface="Arial"/>
                  </a:rPr>
                  <a:t>51-90</a:t>
                </a:r>
              </a:p>
            </p:txBody>
          </p:sp>
          <p:grpSp>
            <p:nvGrpSpPr>
              <p:cNvPr id="6" name="Group 5"/>
              <p:cNvGrpSpPr/>
              <p:nvPr/>
            </p:nvGrpSpPr>
            <p:grpSpPr>
              <a:xfrm>
                <a:off x="4373802" y="3256335"/>
                <a:ext cx="2197673" cy="1799998"/>
                <a:chOff x="4373802" y="3256335"/>
                <a:chExt cx="2197673" cy="1799998"/>
              </a:xfrm>
            </p:grpSpPr>
            <p:pic>
              <p:nvPicPr>
                <p:cNvPr id="37" name="Picture 36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20202241">
                  <a:off x="4373802" y="3256335"/>
                  <a:ext cx="2197673" cy="1799998"/>
                </a:xfrm>
                <a:prstGeom prst="rect">
                  <a:avLst/>
                </a:prstGeom>
              </p:spPr>
            </p:pic>
            <p:sp>
              <p:nvSpPr>
                <p:cNvPr id="38" name="Oval 37"/>
                <p:cNvSpPr/>
                <p:nvPr/>
              </p:nvSpPr>
              <p:spPr>
                <a:xfrm rot="9402241">
                  <a:off x="4509822" y="3637167"/>
                  <a:ext cx="1015401" cy="977819"/>
                </a:xfrm>
                <a:prstGeom prst="ellipse">
                  <a:avLst/>
                </a:prstGeom>
                <a:ln>
                  <a:solidFill>
                    <a:srgbClr val="FFFFFF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b="1" dirty="0"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39" name="TextBox 38"/>
              <p:cNvSpPr txBox="1"/>
              <p:nvPr/>
            </p:nvSpPr>
            <p:spPr>
              <a:xfrm>
                <a:off x="4531429" y="3876762"/>
                <a:ext cx="1282700" cy="5115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schemeClr val="bg1">
                        <a:lumMod val="50000"/>
                      </a:schemeClr>
                    </a:solidFill>
                    <a:latin typeface="Arial"/>
                    <a:cs typeface="Arial"/>
                  </a:rPr>
                  <a:t>26-40</a:t>
                </a:r>
              </a:p>
            </p:txBody>
          </p:sp>
        </p:grp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9033FBB-CC1C-1548-BFC4-142F6E9BA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Eurostile"/>
                <a:cs typeface="Eurostile"/>
              </a:rPr>
              <a:t>User study example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53615B-945D-2443-BE02-5306EFAFB132}"/>
              </a:ext>
            </a:extLst>
          </p:cNvPr>
          <p:cNvSpPr txBox="1"/>
          <p:nvPr/>
        </p:nvSpPr>
        <p:spPr>
          <a:xfrm>
            <a:off x="249566" y="938151"/>
            <a:ext cx="4334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rgbClr val="002060"/>
                </a:solidFill>
                <a:latin typeface="Eurostile" panose="020B0504020202050204" pitchFamily="34" charset="77"/>
              </a:rPr>
              <a:t>Hypothesis: users can detect that they are experiencing hand-eye latency below 100ms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C6682CA-9590-2A4A-B6C7-F04C079133BA}"/>
              </a:ext>
            </a:extLst>
          </p:cNvPr>
          <p:cNvSpPr txBox="1"/>
          <p:nvPr/>
        </p:nvSpPr>
        <p:spPr>
          <a:xfrm>
            <a:off x="285007" y="1959429"/>
            <a:ext cx="4690754" cy="42038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1" dirty="0">
                <a:solidFill>
                  <a:srgbClr val="FF0000"/>
                </a:solidFill>
                <a:latin typeface="Eurostile" panose="020B0504020202050204" pitchFamily="34" charset="77"/>
              </a:rPr>
              <a:t>Cumulative Distribution Function </a:t>
            </a:r>
            <a:r>
              <a:rPr lang="en-US" sz="2400" b="0" dirty="0">
                <a:latin typeface="Eurostile" panose="020B0504020202050204" pitchFamily="34" charset="77"/>
              </a:rPr>
              <a:t>(CDF) provides the percentage of measurement points up to a given X value (using dots in this case)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1" dirty="0">
                <a:solidFill>
                  <a:srgbClr val="FF0000"/>
                </a:solidFill>
                <a:latin typeface="Eurostile" panose="020B0504020202050204" pitchFamily="34" charset="77"/>
              </a:rPr>
              <a:t>matched with a function </a:t>
            </a:r>
            <a:r>
              <a:rPr lang="en-US" sz="2400" b="0" dirty="0">
                <a:latin typeface="Eurostile" panose="020B0504020202050204" pitchFamily="34" charset="77"/>
              </a:rPr>
              <a:t>(here cumulative gamma distribution)</a:t>
            </a:r>
          </a:p>
          <a:p>
            <a:pPr marL="800059" lvl="1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better describe the distribution and validate generality</a:t>
            </a:r>
          </a:p>
          <a:p>
            <a:pPr marL="800059" lvl="1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create simulations</a:t>
            </a:r>
          </a:p>
        </p:txBody>
      </p:sp>
    </p:spTree>
    <p:extLst>
      <p:ext uri="{BB962C8B-B14F-4D97-AF65-F5344CB8AC3E}">
        <p14:creationId xmlns:p14="http://schemas.microsoft.com/office/powerpoint/2010/main" val="218155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9441653-7401-EE48-815E-8AD57D499A46}"/>
              </a:ext>
            </a:extLst>
          </p:cNvPr>
          <p:cNvGrpSpPr/>
          <p:nvPr/>
        </p:nvGrpSpPr>
        <p:grpSpPr>
          <a:xfrm>
            <a:off x="3372593" y="665021"/>
            <a:ext cx="5421438" cy="3796845"/>
            <a:chOff x="3372593" y="665021"/>
            <a:chExt cx="5421438" cy="379684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7243DC1-954E-FB47-92AB-A498B2D4E0EF}"/>
                </a:ext>
              </a:extLst>
            </p:cNvPr>
            <p:cNvGrpSpPr/>
            <p:nvPr/>
          </p:nvGrpSpPr>
          <p:grpSpPr>
            <a:xfrm>
              <a:off x="3500918" y="665021"/>
              <a:ext cx="5191820" cy="3796845"/>
              <a:chOff x="3073406" y="2724495"/>
              <a:chExt cx="3267756" cy="2521139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FC8D070-C6F3-C946-9115-0060923D604E}"/>
                  </a:ext>
                </a:extLst>
              </p:cNvPr>
              <p:cNvSpPr txBox="1"/>
              <p:nvPr/>
            </p:nvSpPr>
            <p:spPr>
              <a:xfrm>
                <a:off x="4284131" y="3333141"/>
                <a:ext cx="880534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1000" dirty="0">
                    <a:solidFill>
                      <a:schemeClr val="tx2"/>
                    </a:solidFill>
                    <a:latin typeface="Rockwell"/>
                    <a:cs typeface="Rockwell"/>
                  </a:rPr>
                  <a:t>Window of temporal integration</a:t>
                </a:r>
              </a:p>
            </p:txBody>
          </p:sp>
          <p:pic>
            <p:nvPicPr>
              <p:cNvPr id="8" name="Picture 7" descr="DrumsBlurDistribution-Integration.pdf">
                <a:extLst>
                  <a:ext uri="{FF2B5EF4-FFF2-40B4-BE49-F238E27FC236}">
                    <a16:creationId xmlns:a16="http://schemas.microsoft.com/office/drawing/2014/main" id="{6E69F347-D3F2-4D40-9578-2E5C4F93C0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55" r="4359"/>
              <a:stretch/>
            </p:blipFill>
            <p:spPr>
              <a:xfrm>
                <a:off x="3073406" y="2724495"/>
                <a:ext cx="3267756" cy="2521139"/>
              </a:xfrm>
              <a:prstGeom prst="rect">
                <a:avLst/>
              </a:prstGeom>
            </p:spPr>
          </p:pic>
          <p:pic>
            <p:nvPicPr>
              <p:cNvPr id="10" name="Picture 9" descr="Chess_Blur0_2s10f.jpeg">
                <a:extLst>
                  <a:ext uri="{FF2B5EF4-FFF2-40B4-BE49-F238E27FC236}">
                    <a16:creationId xmlns:a16="http://schemas.microsoft.com/office/drawing/2014/main" id="{E360B540-6E1D-2E4A-9AF0-65B5C71060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7197" y="4238551"/>
                <a:ext cx="1152000" cy="634380"/>
              </a:xfrm>
              <a:prstGeom prst="rect">
                <a:avLst/>
              </a:prstGeom>
            </p:spPr>
          </p:pic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5A83616-2101-4D43-B49B-FF4DC3500C4D}"/>
                </a:ext>
              </a:extLst>
            </p:cNvPr>
            <p:cNvSpPr txBox="1"/>
            <p:nvPr/>
          </p:nvSpPr>
          <p:spPr>
            <a:xfrm>
              <a:off x="3372593" y="4191989"/>
              <a:ext cx="71045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0" dirty="0"/>
                <a:t>audio lead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37A4D7C-4074-B045-9A82-4E2A2E40381A}"/>
                </a:ext>
              </a:extLst>
            </p:cNvPr>
            <p:cNvSpPr txBox="1"/>
            <p:nvPr/>
          </p:nvSpPr>
          <p:spPr>
            <a:xfrm>
              <a:off x="8144494" y="4201885"/>
              <a:ext cx="64953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0" dirty="0"/>
                <a:t>audio lag</a:t>
              </a:r>
            </a:p>
          </p:txBody>
        </p:sp>
      </p:grp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dirty="0">
                <a:latin typeface="Eurostile"/>
                <a:cs typeface="Eurostile"/>
              </a:rPr>
              <a:t>User study example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39105A-B0DE-ED46-BE65-A9476867D190}"/>
              </a:ext>
            </a:extLst>
          </p:cNvPr>
          <p:cNvSpPr txBox="1"/>
          <p:nvPr/>
        </p:nvSpPr>
        <p:spPr>
          <a:xfrm>
            <a:off x="351101" y="973778"/>
            <a:ext cx="44821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rgbClr val="002060"/>
                </a:solidFill>
                <a:latin typeface="Eurostile" panose="020B0504020202050204" pitchFamily="34" charset="77"/>
              </a:rPr>
              <a:t>Hypothesis: poor video quality can mask asynchrony between audio and video streams </a:t>
            </a:r>
          </a:p>
          <a:p>
            <a:r>
              <a:rPr lang="en-US" sz="1800" b="0" dirty="0">
                <a:solidFill>
                  <a:srgbClr val="002060"/>
                </a:solidFill>
                <a:latin typeface="Eurostile" panose="020B0504020202050204" pitchFamily="34" charset="77"/>
              </a:rPr>
              <a:t>(note: proven wrong)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AEABC3-582C-CE42-AAF6-04BCF612AAF2}"/>
              </a:ext>
            </a:extLst>
          </p:cNvPr>
          <p:cNvSpPr txBox="1"/>
          <p:nvPr/>
        </p:nvSpPr>
        <p:spPr>
          <a:xfrm>
            <a:off x="451262" y="2447252"/>
            <a:ext cx="7992094" cy="40562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note: 3 dimensions </a:t>
            </a:r>
            <a:br>
              <a:rPr lang="en-US" sz="2400" b="0" dirty="0">
                <a:latin typeface="Eurostile" panose="020B0504020202050204" pitchFamily="34" charset="77"/>
              </a:rPr>
            </a:br>
            <a:r>
              <a:rPr lang="en-US" sz="2400" b="0" dirty="0">
                <a:latin typeface="Eurostile" panose="020B0504020202050204" pitchFamily="34" charset="77"/>
              </a:rPr>
              <a:t>in the presentation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sample points are</a:t>
            </a:r>
            <a:br>
              <a:rPr lang="en-US" sz="2400" b="0" dirty="0">
                <a:latin typeface="Eurostile" panose="020B0504020202050204" pitchFamily="34" charset="77"/>
              </a:rPr>
            </a:br>
            <a:r>
              <a:rPr lang="en-US" sz="2400" b="0" dirty="0">
                <a:latin typeface="Eurostile" panose="020B0504020202050204" pitchFamily="34" charset="77"/>
              </a:rPr>
              <a:t>plotted with error</a:t>
            </a:r>
            <a:br>
              <a:rPr lang="en-US" sz="2400" b="0" dirty="0">
                <a:latin typeface="Eurostile" panose="020B0504020202050204" pitchFamily="34" charset="77"/>
              </a:rPr>
            </a:br>
            <a:r>
              <a:rPr lang="en-US" sz="2400" b="0" dirty="0">
                <a:latin typeface="Eurostile" panose="020B0504020202050204" pitchFamily="34" charset="77"/>
              </a:rPr>
              <a:t>bars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1" dirty="0">
                <a:solidFill>
                  <a:srgbClr val="FF0000"/>
                </a:solidFill>
                <a:latin typeface="Eurostile" panose="020B0504020202050204" pitchFamily="34" charset="77"/>
              </a:rPr>
              <a:t>highlight color </a:t>
            </a:r>
            <a:r>
              <a:rPr lang="en-US" sz="2400" b="0" dirty="0">
                <a:latin typeface="Eurostile" panose="020B0504020202050204" pitchFamily="34" charset="77"/>
              </a:rPr>
              <a:t>adds meta-information, here highlighting 50 percent of the study population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dirty="0">
              <a:latin typeface="Eurostile" panose="020B0504020202050204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also typical to fit a typical behavior function from samples using linear regression (shown on next slide)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dirty="0">
              <a:latin typeface="Eurostile" panose="020B050402020205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90990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08A8020C-C97F-2F46-A372-97992897E9B8}"/>
              </a:ext>
            </a:extLst>
          </p:cNvPr>
          <p:cNvSpPr/>
          <p:nvPr/>
        </p:nvSpPr>
        <p:spPr bwMode="auto">
          <a:xfrm>
            <a:off x="3488007" y="2257673"/>
            <a:ext cx="1080000" cy="969622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-96" charset="2"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-96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2DC8037-25CC-004F-8E09-A5FD7EF05484}"/>
              </a:ext>
            </a:extLst>
          </p:cNvPr>
          <p:cNvSpPr/>
          <p:nvPr/>
        </p:nvSpPr>
        <p:spPr bwMode="auto">
          <a:xfrm>
            <a:off x="5884153" y="4335333"/>
            <a:ext cx="1080000" cy="1045284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-96" charset="2"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-96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E79F396-D6D0-8F4B-B2AD-F5C4B5B58FEB}"/>
              </a:ext>
            </a:extLst>
          </p:cNvPr>
          <p:cNvSpPr/>
          <p:nvPr/>
        </p:nvSpPr>
        <p:spPr bwMode="auto">
          <a:xfrm>
            <a:off x="7082226" y="5335792"/>
            <a:ext cx="1080000" cy="541468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-96" charset="2"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-96" charset="0"/>
            </a:endParaRPr>
          </a:p>
        </p:txBody>
      </p:sp>
      <p:sp>
        <p:nvSpPr>
          <p:cNvPr id="3686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Eurostile" panose="020B0504020202050204" pitchFamily="34" charset="77"/>
              </a:rPr>
              <a:t>Performance in Distributed </a:t>
            </a:r>
            <a:r>
              <a:rPr lang="en-US" dirty="0"/>
              <a:t>S</a:t>
            </a:r>
            <a:r>
              <a:rPr lang="en-US" dirty="0">
                <a:latin typeface="Eurostile" panose="020B0504020202050204" pitchFamily="34" charset="77"/>
              </a:rPr>
              <a:t>ystems</a:t>
            </a:r>
            <a:endParaRPr lang="en-US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04122D1C-000F-424A-85F5-CFDAD05C7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" y="866776"/>
            <a:ext cx="8797925" cy="5619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5400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120000"/>
              <a:buFont typeface="Wingdings" charset="0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Tahoma" charset="0"/>
              <a:buChar char="−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charset="0"/>
              <a:buChar char="§"/>
              <a:defRPr sz="19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charset="0"/>
              <a:buChar char="q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-96" charset="2"/>
              <a:buChar char="q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-96" charset="2"/>
              <a:buChar char="q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-96" charset="2"/>
              <a:buChar char="q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-96" charset="2"/>
              <a:buChar char="q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kern="0" dirty="0">
                <a:latin typeface="Eurostile" panose="020B0504020202050204" pitchFamily="34" charset="77"/>
                <a:ea typeface="ＭＳ Ｐゴシック" charset="0"/>
                <a:cs typeface="ＭＳ Ｐゴシック" charset="0"/>
              </a:rPr>
              <a:t>Engineers and researchers solve quantifiable challenges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2643629-A149-384E-B725-85432C74244E}"/>
              </a:ext>
            </a:extLst>
          </p:cNvPr>
          <p:cNvGrpSpPr/>
          <p:nvPr/>
        </p:nvGrpSpPr>
        <p:grpSpPr>
          <a:xfrm>
            <a:off x="476103" y="1696488"/>
            <a:ext cx="1766830" cy="4086810"/>
            <a:chOff x="2073527" y="1793306"/>
            <a:chExt cx="1766830" cy="408681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AC13FF5-CE7B-ED4C-8067-963CCE4DD774}"/>
                </a:ext>
              </a:extLst>
            </p:cNvPr>
            <p:cNvSpPr txBox="1"/>
            <p:nvPr/>
          </p:nvSpPr>
          <p:spPr>
            <a:xfrm>
              <a:off x="2666638" y="1793306"/>
              <a:ext cx="580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Eurostile" panose="020B0504020202050204" pitchFamily="34" charset="77"/>
                </a:rPr>
                <a:t>Idea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A45A661-0FBC-AE47-80FB-CAD0576C263E}"/>
                </a:ext>
              </a:extLst>
            </p:cNvPr>
            <p:cNvSpPr txBox="1"/>
            <p:nvPr/>
          </p:nvSpPr>
          <p:spPr>
            <a:xfrm>
              <a:off x="2397334" y="3280298"/>
              <a:ext cx="11192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Eurostile" panose="020B0504020202050204" pitchFamily="34" charset="77"/>
                </a:rPr>
                <a:t>Prototype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819C77-0199-6640-8ECC-70B909EDB8CB}"/>
                </a:ext>
              </a:extLst>
            </p:cNvPr>
            <p:cNvSpPr txBox="1"/>
            <p:nvPr/>
          </p:nvSpPr>
          <p:spPr>
            <a:xfrm>
              <a:off x="2073527" y="2536802"/>
              <a:ext cx="17668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>
                  <a:latin typeface="Eurostile" panose="020B0504020202050204" pitchFamily="34" charset="77"/>
                </a:rPr>
                <a:t>Simulation Study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61818E9-FC1F-EA45-9E99-2A20309C77B8}"/>
                </a:ext>
              </a:extLst>
            </p:cNvPr>
            <p:cNvSpPr txBox="1"/>
            <p:nvPr/>
          </p:nvSpPr>
          <p:spPr>
            <a:xfrm>
              <a:off x="2481492" y="4023794"/>
              <a:ext cx="950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Eurostile" panose="020B0504020202050204" pitchFamily="34" charset="77"/>
                </a:rPr>
                <a:t>Product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6B5D707-CC88-CB42-B7F0-53AA1AC0789E}"/>
                </a:ext>
              </a:extLst>
            </p:cNvPr>
            <p:cNvSpPr txBox="1"/>
            <p:nvPr/>
          </p:nvSpPr>
          <p:spPr>
            <a:xfrm>
              <a:off x="2297947" y="4767290"/>
              <a:ext cx="1317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Eurostile" panose="020B0504020202050204" pitchFamily="34" charset="77"/>
                </a:rPr>
                <a:t>Deployment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DDE9DF1-AC7F-594B-AD40-DA32A760545F}"/>
                </a:ext>
              </a:extLst>
            </p:cNvPr>
            <p:cNvSpPr txBox="1"/>
            <p:nvPr/>
          </p:nvSpPr>
          <p:spPr>
            <a:xfrm>
              <a:off x="2397334" y="5510784"/>
              <a:ext cx="10919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Eurostile" panose="020B0504020202050204" pitchFamily="34" charset="77"/>
                </a:rPr>
                <a:t>Feedback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1BC901DA-98CE-1543-9FD5-010683ED9BE6}"/>
                </a:ext>
              </a:extLst>
            </p:cNvPr>
            <p:cNvCxnSpPr>
              <a:stCxn id="2" idx="2"/>
              <a:endCxn id="12" idx="0"/>
            </p:cNvCxnSpPr>
            <p:nvPr/>
          </p:nvCxnSpPr>
          <p:spPr bwMode="auto">
            <a:xfrm>
              <a:off x="2956942" y="2162638"/>
              <a:ext cx="0" cy="374164"/>
            </a:xfrm>
            <a:prstGeom prst="straightConnector1">
              <a:avLst/>
            </a:prstGeom>
            <a:solidFill>
              <a:srgbClr val="DDDDDD"/>
            </a:solidFill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1E66610-33F2-424C-879B-9EE7EA831D59}"/>
                </a:ext>
              </a:extLst>
            </p:cNvPr>
            <p:cNvCxnSpPr>
              <a:cxnSpLocks/>
              <a:stCxn id="12" idx="2"/>
              <a:endCxn id="11" idx="0"/>
            </p:cNvCxnSpPr>
            <p:nvPr/>
          </p:nvCxnSpPr>
          <p:spPr bwMode="auto">
            <a:xfrm>
              <a:off x="2956942" y="2906134"/>
              <a:ext cx="1" cy="374164"/>
            </a:xfrm>
            <a:prstGeom prst="straightConnector1">
              <a:avLst/>
            </a:prstGeom>
            <a:solidFill>
              <a:srgbClr val="DDDDDD"/>
            </a:solidFill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2286079-7B2D-334D-8790-E7FE6747555F}"/>
                </a:ext>
              </a:extLst>
            </p:cNvPr>
            <p:cNvCxnSpPr>
              <a:cxnSpLocks/>
              <a:stCxn id="11" idx="2"/>
              <a:endCxn id="14" idx="0"/>
            </p:cNvCxnSpPr>
            <p:nvPr/>
          </p:nvCxnSpPr>
          <p:spPr bwMode="auto">
            <a:xfrm>
              <a:off x="2956943" y="3649630"/>
              <a:ext cx="0" cy="374164"/>
            </a:xfrm>
            <a:prstGeom prst="straightConnector1">
              <a:avLst/>
            </a:prstGeom>
            <a:solidFill>
              <a:srgbClr val="DDDDDD"/>
            </a:solidFill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FDB109E-8530-EA48-917C-357EB39E17E9}"/>
                </a:ext>
              </a:extLst>
            </p:cNvPr>
            <p:cNvCxnSpPr>
              <a:cxnSpLocks/>
              <a:stCxn id="14" idx="2"/>
              <a:endCxn id="15" idx="0"/>
            </p:cNvCxnSpPr>
            <p:nvPr/>
          </p:nvCxnSpPr>
          <p:spPr bwMode="auto">
            <a:xfrm flipH="1">
              <a:off x="2956942" y="4393126"/>
              <a:ext cx="1" cy="374164"/>
            </a:xfrm>
            <a:prstGeom prst="straightConnector1">
              <a:avLst/>
            </a:prstGeom>
            <a:solidFill>
              <a:srgbClr val="DDDDDD"/>
            </a:solidFill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D4CAC316-18BB-0148-BF4E-BFE7879E702C}"/>
                </a:ext>
              </a:extLst>
            </p:cNvPr>
            <p:cNvCxnSpPr>
              <a:cxnSpLocks/>
              <a:stCxn id="15" idx="2"/>
              <a:endCxn id="16" idx="0"/>
            </p:cNvCxnSpPr>
            <p:nvPr/>
          </p:nvCxnSpPr>
          <p:spPr bwMode="auto">
            <a:xfrm flipH="1">
              <a:off x="2943317" y="5136622"/>
              <a:ext cx="13625" cy="374162"/>
            </a:xfrm>
            <a:prstGeom prst="straightConnector1">
              <a:avLst/>
            </a:prstGeom>
            <a:solidFill>
              <a:srgbClr val="DDDDDD"/>
            </a:solidFill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45D6CEE-DC41-FB4F-AB59-298B62019F06}"/>
              </a:ext>
            </a:extLst>
          </p:cNvPr>
          <p:cNvSpPr txBox="1"/>
          <p:nvPr/>
        </p:nvSpPr>
        <p:spPr>
          <a:xfrm>
            <a:off x="2456099" y="5932162"/>
            <a:ext cx="42514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Eurostile" panose="020B0504020202050204" pitchFamily="34" charset="77"/>
              </a:rPr>
              <a:t>Performance Evaluation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307F3EC-AA28-1B46-BF3E-5327455CCBE2}"/>
              </a:ext>
            </a:extLst>
          </p:cNvPr>
          <p:cNvSpPr txBox="1"/>
          <p:nvPr/>
        </p:nvSpPr>
        <p:spPr>
          <a:xfrm rot="17040000">
            <a:off x="3345656" y="3498102"/>
            <a:ext cx="1292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Eurostile" panose="020B0504020202050204" pitchFamily="34" charset="77"/>
              </a:rPr>
              <a:t>Simulation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81D8C5F-367C-6248-88E7-A14765DDDE23}"/>
              </a:ext>
            </a:extLst>
          </p:cNvPr>
          <p:cNvSpPr txBox="1"/>
          <p:nvPr/>
        </p:nvSpPr>
        <p:spPr>
          <a:xfrm rot="17040000">
            <a:off x="4686199" y="3498102"/>
            <a:ext cx="33858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Eurostile" panose="020B0504020202050204" pitchFamily="34" charset="77"/>
              </a:rPr>
              <a:t>Monitoring and measurement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B543C70-6E24-3946-B405-72DAC97580C0}"/>
              </a:ext>
            </a:extLst>
          </p:cNvPr>
          <p:cNvSpPr txBox="1"/>
          <p:nvPr/>
        </p:nvSpPr>
        <p:spPr>
          <a:xfrm rot="17040000">
            <a:off x="6831212" y="3498103"/>
            <a:ext cx="1534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Eurostile" panose="020B0504020202050204" pitchFamily="34" charset="77"/>
              </a:rPr>
              <a:t>User studies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99CE30-94BF-BD43-8760-639C63664AF7}"/>
              </a:ext>
            </a:extLst>
          </p:cNvPr>
          <p:cNvSpPr txBox="1"/>
          <p:nvPr/>
        </p:nvSpPr>
        <p:spPr>
          <a:xfrm>
            <a:off x="2845167" y="1587865"/>
            <a:ext cx="4974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Eurostile" panose="020B0504020202050204" pitchFamily="34" charset="77"/>
              </a:rPr>
              <a:t>IN5060: experience 3 examples</a:t>
            </a:r>
          </a:p>
        </p:txBody>
      </p:sp>
    </p:spTree>
    <p:extLst>
      <p:ext uri="{BB962C8B-B14F-4D97-AF65-F5344CB8AC3E}">
        <p14:creationId xmlns:p14="http://schemas.microsoft.com/office/powerpoint/2010/main" val="186749539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dirty="0"/>
              <a:t>User study example</a:t>
            </a:r>
            <a:endParaRPr lang="en-US" b="1" dirty="0">
              <a:latin typeface="Eurostile"/>
              <a:cs typeface="Eurostil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39105A-B0DE-ED46-BE65-A9476867D190}"/>
              </a:ext>
            </a:extLst>
          </p:cNvPr>
          <p:cNvSpPr txBox="1"/>
          <p:nvPr/>
        </p:nvSpPr>
        <p:spPr>
          <a:xfrm>
            <a:off x="351101" y="973778"/>
            <a:ext cx="3627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rgbClr val="002060"/>
                </a:solidFill>
                <a:latin typeface="Eurostile" panose="020B0504020202050204" pitchFamily="34" charset="77"/>
              </a:rPr>
              <a:t>Pre-study: perception of asynchrony</a:t>
            </a:r>
          </a:p>
          <a:p>
            <a:r>
              <a:rPr lang="en-US" sz="1800" b="0" dirty="0">
                <a:solidFill>
                  <a:srgbClr val="002060"/>
                </a:solidFill>
                <a:latin typeface="Eurostile" panose="020B0504020202050204" pitchFamily="34" charset="77"/>
              </a:rPr>
              <a:t>for different content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AEABC3-582C-CE42-AAF6-04BCF612AAF2}"/>
              </a:ext>
            </a:extLst>
          </p:cNvPr>
          <p:cNvSpPr txBox="1"/>
          <p:nvPr/>
        </p:nvSpPr>
        <p:spPr>
          <a:xfrm>
            <a:off x="451262" y="3621973"/>
            <a:ext cx="7992094" cy="28507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note: 3 dimensions </a:t>
            </a:r>
            <a:br>
              <a:rPr lang="en-US" sz="2400" b="0" dirty="0">
                <a:latin typeface="Eurostile" panose="020B0504020202050204" pitchFamily="34" charset="77"/>
              </a:rPr>
            </a:br>
            <a:r>
              <a:rPr lang="en-US" sz="2400" b="0" dirty="0">
                <a:latin typeface="Eurostile" panose="020B0504020202050204" pitchFamily="34" charset="77"/>
              </a:rPr>
              <a:t>in the presentation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1" dirty="0">
                <a:solidFill>
                  <a:srgbClr val="FF0000"/>
                </a:solidFill>
                <a:latin typeface="Eurostile" panose="020B0504020202050204" pitchFamily="34" charset="77"/>
              </a:rPr>
              <a:t>curves</a:t>
            </a:r>
            <a:r>
              <a:rPr lang="en-US" sz="2400" b="0" dirty="0">
                <a:latin typeface="Eurostile" panose="020B0504020202050204" pitchFamily="34" charset="77"/>
              </a:rPr>
              <a:t> generated from sample </a:t>
            </a:r>
            <a:r>
              <a:rPr lang="en-US" sz="2400" b="0" i="1" dirty="0">
                <a:solidFill>
                  <a:srgbClr val="FF0000"/>
                </a:solidFill>
                <a:latin typeface="Eurostile" panose="020B0504020202050204" pitchFamily="34" charset="77"/>
              </a:rPr>
              <a:t>using</a:t>
            </a:r>
            <a:r>
              <a:rPr lang="en-US" sz="2400" b="0" dirty="0">
                <a:latin typeface="Eurostile" panose="020B0504020202050204" pitchFamily="34" charset="77"/>
              </a:rPr>
              <a:t> </a:t>
            </a:r>
            <a:r>
              <a:rPr lang="en-US" sz="2400" b="0" i="1" dirty="0">
                <a:solidFill>
                  <a:srgbClr val="FF0000"/>
                </a:solidFill>
                <a:latin typeface="Eurostile" panose="020B0504020202050204" pitchFamily="34" charset="77"/>
              </a:rPr>
              <a:t>linear regression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horizontal bar adds meta-information, here highlighting 50 percent of the study population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Eurostile" panose="020B0504020202050204" pitchFamily="34" charset="77"/>
              </a:rPr>
              <a:t>color is used to distinguish items (4</a:t>
            </a:r>
            <a:r>
              <a:rPr lang="en-US" sz="2400" b="0" baseline="30000" dirty="0">
                <a:latin typeface="Eurostile" panose="020B0504020202050204" pitchFamily="34" charset="77"/>
              </a:rPr>
              <a:t>th</a:t>
            </a:r>
            <a:r>
              <a:rPr lang="en-US" sz="2400" b="0" dirty="0">
                <a:latin typeface="Eurostile" panose="020B0504020202050204" pitchFamily="34" charset="77"/>
              </a:rPr>
              <a:t> dimension) and to associate measurements with fitted curves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CDD0D66-1715-744B-8D3D-F8581A154301}"/>
              </a:ext>
            </a:extLst>
          </p:cNvPr>
          <p:cNvGrpSpPr/>
          <p:nvPr/>
        </p:nvGrpSpPr>
        <p:grpSpPr>
          <a:xfrm>
            <a:off x="4025735" y="1013373"/>
            <a:ext cx="4693333" cy="3302109"/>
            <a:chOff x="4025735" y="1013373"/>
            <a:chExt cx="4693333" cy="3302109"/>
          </a:xfrm>
        </p:grpSpPr>
        <p:pic>
          <p:nvPicPr>
            <p:cNvPr id="13" name="Picture 12" descr="fwhm-content-thr.pdf">
              <a:extLst>
                <a:ext uri="{FF2B5EF4-FFF2-40B4-BE49-F238E27FC236}">
                  <a16:creationId xmlns:a16="http://schemas.microsoft.com/office/drawing/2014/main" id="{A2F9E23C-6EB6-4644-BEAE-095A3692D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5735" y="1013373"/>
              <a:ext cx="4686667" cy="330210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ACE317C-0886-C649-8A9F-0F9FCA70B48A}"/>
                </a:ext>
              </a:extLst>
            </p:cNvPr>
            <p:cNvSpPr txBox="1"/>
            <p:nvPr/>
          </p:nvSpPr>
          <p:spPr>
            <a:xfrm>
              <a:off x="8146475" y="1033151"/>
              <a:ext cx="572593" cy="57708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050" b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Drums</a:t>
              </a:r>
              <a:br>
                <a:rPr lang="en-US" sz="1050" b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1050" b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Chess</a:t>
              </a:r>
            </a:p>
            <a:p>
              <a:r>
                <a:rPr lang="en-US" sz="1050" b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Speech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21611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r="75034"/>
          <a:stretch/>
        </p:blipFill>
        <p:spPr>
          <a:xfrm>
            <a:off x="3563376" y="867752"/>
            <a:ext cx="1853469" cy="27868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25053" r="50123"/>
          <a:stretch/>
        </p:blipFill>
        <p:spPr>
          <a:xfrm>
            <a:off x="6780484" y="861077"/>
            <a:ext cx="1853469" cy="28028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75219"/>
          <a:stretch/>
        </p:blipFill>
        <p:spPr>
          <a:xfrm>
            <a:off x="6805885" y="866899"/>
            <a:ext cx="1839681" cy="27868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49959" r="25131"/>
          <a:stretch/>
        </p:blipFill>
        <p:spPr>
          <a:xfrm>
            <a:off x="3559751" y="867752"/>
            <a:ext cx="1849314" cy="27868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539" r="11162"/>
          <a:stretch/>
        </p:blipFill>
        <p:spPr>
          <a:xfrm>
            <a:off x="4501099" y="3770340"/>
            <a:ext cx="3214485" cy="2359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0E52FD-F0EF-3B47-9983-C4551AB21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study example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7C5632-7C1F-8B4A-93BA-22FA43E78C5B}"/>
              </a:ext>
            </a:extLst>
          </p:cNvPr>
          <p:cNvSpPr txBox="1"/>
          <p:nvPr/>
        </p:nvSpPr>
        <p:spPr>
          <a:xfrm>
            <a:off x="232418" y="1246910"/>
            <a:ext cx="3318303" cy="9381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dirty="0">
                <a:solidFill>
                  <a:srgbClr val="002060"/>
                </a:solidFill>
                <a:latin typeface="Eurostile" panose="020B0504020202050204" pitchFamily="34" charset="77"/>
              </a:rPr>
              <a:t>The influence of semantic relations between visual elements on human attention.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05A784-D646-DD4A-AF5E-99F423F87B2A}"/>
              </a:ext>
            </a:extLst>
          </p:cNvPr>
          <p:cNvSpPr txBox="1"/>
          <p:nvPr/>
        </p:nvSpPr>
        <p:spPr>
          <a:xfrm>
            <a:off x="313566" y="3443844"/>
            <a:ext cx="3747795" cy="27313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b="0" i="1" dirty="0">
                <a:solidFill>
                  <a:srgbClr val="FF0000"/>
                </a:solidFill>
                <a:latin typeface="Eurostile" panose="020B0504020202050204" pitchFamily="34" charset="77"/>
              </a:rPr>
              <a:t>Heatmaps</a:t>
            </a:r>
            <a:r>
              <a:rPr lang="en-US" sz="2400" b="0" dirty="0">
                <a:solidFill>
                  <a:srgbClr val="002060"/>
                </a:solidFill>
                <a:latin typeface="Eurostile" panose="020B0504020202050204" pitchFamily="34" charset="77"/>
              </a:rPr>
              <a:t> allow a presentation of 2D data accumulated over time.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002060"/>
                </a:solidFill>
                <a:latin typeface="Eurostile" panose="020B0504020202050204" pitchFamily="34" charset="77"/>
              </a:rPr>
              <a:t>2D input (axes), 1D output (color).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002060"/>
                </a:solidFill>
                <a:latin typeface="Eurostile" panose="020B0504020202050204" pitchFamily="34" charset="77"/>
              </a:rPr>
              <a:t>Can be overlaid over base data.</a:t>
            </a:r>
          </a:p>
        </p:txBody>
      </p:sp>
    </p:spTree>
    <p:extLst>
      <p:ext uri="{BB962C8B-B14F-4D97-AF65-F5344CB8AC3E}">
        <p14:creationId xmlns:p14="http://schemas.microsoft.com/office/powerpoint/2010/main" val="387120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026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Performance in</a:t>
            </a:r>
            <a:br>
              <a:rPr lang="en-US" sz="4800" dirty="0"/>
            </a:br>
            <a:r>
              <a:rPr lang="en-US" sz="4800" dirty="0"/>
              <a:t>distributed systems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507469FD-5E52-264F-8E38-B952E988A7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Projects</a:t>
            </a:r>
            <a:endParaRPr lang="en-US" dirty="0">
              <a:latin typeface="Eurostile" panose="020B0504020202050204" pitchFamily="34" charset="77"/>
            </a:endParaRPr>
          </a:p>
          <a:p>
            <a:endParaRPr lang="en-US" dirty="0">
              <a:latin typeface="Eurostile" panose="020B050402020205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90505870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AE1B9-8C07-6C4B-BA2B-5ECE0EC50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Performance</a:t>
            </a:r>
            <a:r>
              <a:rPr lang="nb-NO" dirty="0"/>
              <a:t> </a:t>
            </a:r>
            <a:r>
              <a:rPr lang="nb-NO" dirty="0" err="1"/>
              <a:t>measurement</a:t>
            </a:r>
            <a:r>
              <a:rPr lang="nb-NO" dirty="0"/>
              <a:t> </a:t>
            </a:r>
            <a:r>
              <a:rPr lang="nb-NO" dirty="0" err="1"/>
              <a:t>projects</a:t>
            </a:r>
            <a:r>
              <a:rPr lang="nb-NO" dirty="0"/>
              <a:t> </a:t>
            </a:r>
            <a:endParaRPr lang="nb-NO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116C76-CB1F-404D-A9A4-4EFC742B76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 this course we will give you performance analysis tasks where you will wrestle the tradeoffs, the parameters, the metrics, the methodologies, the analysis and</a:t>
            </a:r>
            <a:br>
              <a:rPr lang="en-US" dirty="0"/>
            </a:br>
            <a:r>
              <a:rPr lang="en-US" dirty="0"/>
              <a:t>the presentation. 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dirty="0"/>
              <a:t>We will</a:t>
            </a:r>
            <a:endParaRPr lang="en-US" sz="2400" dirty="0"/>
          </a:p>
          <a:p>
            <a:pPr lvl="1"/>
            <a:r>
              <a:rPr lang="en-US" dirty="0"/>
              <a:t>introduce many of the main concepts of performance </a:t>
            </a:r>
            <a:br>
              <a:rPr lang="en-US" dirty="0"/>
            </a:br>
            <a:r>
              <a:rPr lang="en-US" dirty="0"/>
              <a:t>analysis</a:t>
            </a:r>
          </a:p>
          <a:p>
            <a:pPr lvl="1"/>
            <a:r>
              <a:rPr lang="en-US" dirty="0"/>
              <a:t>introduce the topics that form the basis of the graded assignments</a:t>
            </a:r>
          </a:p>
          <a:p>
            <a:pPr lvl="1"/>
            <a:r>
              <a:rPr lang="en-US" dirty="0"/>
              <a:t>provide example reports of good quality for you to study </a:t>
            </a:r>
          </a:p>
          <a:p>
            <a:pPr lvl="1"/>
            <a:r>
              <a:rPr lang="en-US" dirty="0"/>
              <a:t>be available on email for guidance and pointers</a:t>
            </a:r>
          </a:p>
        </p:txBody>
      </p:sp>
    </p:spTree>
    <p:extLst>
      <p:ext uri="{BB962C8B-B14F-4D97-AF65-F5344CB8AC3E}">
        <p14:creationId xmlns:p14="http://schemas.microsoft.com/office/powerpoint/2010/main" val="37993545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AE1B9-8C07-6C4B-BA2B-5ECE0EC50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Performance</a:t>
            </a:r>
            <a:r>
              <a:rPr lang="nb-NO" dirty="0"/>
              <a:t> </a:t>
            </a:r>
            <a:r>
              <a:rPr lang="nb-NO" dirty="0" err="1"/>
              <a:t>measurement</a:t>
            </a:r>
            <a:r>
              <a:rPr lang="nb-NO" dirty="0"/>
              <a:t> </a:t>
            </a:r>
            <a:r>
              <a:rPr lang="nb-NO" dirty="0" err="1"/>
              <a:t>projects</a:t>
            </a:r>
            <a:r>
              <a:rPr lang="nb-NO" dirty="0"/>
              <a:t> </a:t>
            </a:r>
            <a:endParaRPr lang="nb-NO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116C76-CB1F-404D-A9A4-4EFC742B76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You must: </a:t>
            </a:r>
          </a:p>
          <a:p>
            <a:pPr lvl="1"/>
            <a:r>
              <a:rPr lang="en-US" dirty="0"/>
              <a:t>Go to the literature (and the web) for details and resources to help you on the way</a:t>
            </a:r>
          </a:p>
          <a:p>
            <a:pPr lvl="1"/>
            <a:r>
              <a:rPr lang="en-US" dirty="0"/>
              <a:t>Apply your own skills and judgement in the selection of metrics and methodology</a:t>
            </a:r>
          </a:p>
          <a:p>
            <a:pPr lvl="1"/>
            <a:r>
              <a:rPr lang="en-US" dirty="0"/>
              <a:t>Justify your choices and try to avoid making random or biased selections</a:t>
            </a:r>
          </a:p>
          <a:p>
            <a:pPr lvl="1"/>
            <a:r>
              <a:rPr lang="en-US" dirty="0"/>
              <a:t>You will face a lot of tradeoffs and difficult choices. Ask for advice. Communicate! </a:t>
            </a:r>
          </a:p>
          <a:p>
            <a:pPr lvl="1"/>
            <a:r>
              <a:rPr lang="en-US" dirty="0"/>
              <a:t>This is what researchers and industry professionals are required to do in their practice</a:t>
            </a:r>
          </a:p>
        </p:txBody>
      </p:sp>
    </p:spTree>
    <p:extLst>
      <p:ext uri="{BB962C8B-B14F-4D97-AF65-F5344CB8AC3E}">
        <p14:creationId xmlns:p14="http://schemas.microsoft.com/office/powerpoint/2010/main" val="2416756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Eurostile" panose="020B0504020202050204" pitchFamily="34" charset="77"/>
              </a:rPr>
              <a:t>Performance in Distributed </a:t>
            </a:r>
            <a:r>
              <a:rPr lang="en-US" dirty="0"/>
              <a:t>S</a:t>
            </a:r>
            <a:r>
              <a:rPr lang="en-US" dirty="0">
                <a:latin typeface="Eurostile" panose="020B0504020202050204" pitchFamily="34" charset="77"/>
              </a:rPr>
              <a:t>ystems</a:t>
            </a:r>
            <a:endParaRPr lang="en-US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04122D1C-000F-424A-85F5-CFDAD05C7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2" y="866776"/>
            <a:ext cx="4184724" cy="271551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5400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120000"/>
              <a:buFont typeface="Wingdings" charset="0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Tahoma" charset="0"/>
              <a:buChar char="−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charset="0"/>
              <a:buChar char="§"/>
              <a:defRPr sz="19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charset="0"/>
              <a:buChar char="q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-96" charset="2"/>
              <a:buChar char="q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-96" charset="2"/>
              <a:buChar char="q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-96" charset="2"/>
              <a:buChar char="q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-96" charset="2"/>
              <a:buChar char="q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kern="0" dirty="0">
                <a:latin typeface="Eurostile" panose="020B0504020202050204" pitchFamily="34" charset="77"/>
                <a:ea typeface="ＭＳ Ｐゴシック" charset="0"/>
                <a:cs typeface="ＭＳ Ｐゴシック" charset="0"/>
              </a:rPr>
              <a:t>Designing and conducting studies</a:t>
            </a:r>
          </a:p>
          <a:p>
            <a:r>
              <a:rPr lang="en-US" sz="2000" kern="0" dirty="0">
                <a:latin typeface="Eurostile" panose="020B0504020202050204" pitchFamily="34" charset="77"/>
                <a:ea typeface="ＭＳ Ｐゴシック" charset="0"/>
              </a:rPr>
              <a:t>pre-considerations</a:t>
            </a:r>
          </a:p>
          <a:p>
            <a:r>
              <a:rPr lang="en-US" sz="2000" kern="0" dirty="0">
                <a:latin typeface="Eurostile" panose="020B0504020202050204" pitchFamily="34" charset="77"/>
                <a:ea typeface="ＭＳ Ｐゴシック" charset="0"/>
              </a:rPr>
              <a:t>avoiding bias</a:t>
            </a:r>
          </a:p>
          <a:p>
            <a:r>
              <a:rPr lang="en-US" sz="2000" kern="0" dirty="0">
                <a:latin typeface="Eurostile" panose="020B0504020202050204" pitchFamily="34" charset="77"/>
                <a:ea typeface="ＭＳ Ｐゴシック" charset="0"/>
                <a:cs typeface="ＭＳ Ｐゴシック" charset="0"/>
              </a:rPr>
              <a:t>mea</a:t>
            </a:r>
            <a:r>
              <a:rPr lang="en-US" sz="2000" kern="0" dirty="0">
                <a:latin typeface="Eurostile" panose="020B0504020202050204" pitchFamily="34" charset="77"/>
                <a:ea typeface="ＭＳ Ｐゴシック" charset="0"/>
              </a:rPr>
              <a:t>surement points and methods</a:t>
            </a:r>
          </a:p>
          <a:p>
            <a:r>
              <a:rPr lang="en-US" sz="2000" kern="0" dirty="0">
                <a:latin typeface="Eurostile" panose="020B0504020202050204" pitchFamily="34" charset="77"/>
                <a:ea typeface="ＭＳ Ｐゴシック" charset="0"/>
              </a:rPr>
              <a:t>data reduction</a:t>
            </a:r>
          </a:p>
          <a:p>
            <a:r>
              <a:rPr lang="en-US" sz="2000" kern="0" dirty="0">
                <a:latin typeface="Eurostile" panose="020B0504020202050204" pitchFamily="34" charset="77"/>
                <a:ea typeface="ＭＳ Ｐゴシック" charset="0"/>
              </a:rPr>
              <a:t>drawing conclusions</a:t>
            </a:r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2DF48047-6C54-924A-A4C5-9745CB055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37" y="4292301"/>
            <a:ext cx="4184724" cy="165668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5400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120000"/>
              <a:buFont typeface="Wingdings" charset="0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Tahoma" charset="0"/>
              <a:buChar char="−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charset="0"/>
              <a:buChar char="§"/>
              <a:defRPr sz="19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charset="0"/>
              <a:buChar char="q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-96" charset="2"/>
              <a:buChar char="q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-96" charset="2"/>
              <a:buChar char="q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-96" charset="2"/>
              <a:buChar char="q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-96" charset="2"/>
              <a:buChar char="q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kern="0" dirty="0">
                <a:latin typeface="Eurostile" panose="020B0504020202050204" pitchFamily="34" charset="77"/>
                <a:ea typeface="ＭＳ Ｐゴシック" charset="0"/>
                <a:cs typeface="ＭＳ Ｐゴシック" charset="0"/>
              </a:rPr>
              <a:t>Specific considerations</a:t>
            </a:r>
          </a:p>
          <a:p>
            <a:r>
              <a:rPr lang="en-US" sz="2000" kern="0" dirty="0">
                <a:latin typeface="Eurostile" panose="020B0504020202050204" pitchFamily="34" charset="77"/>
                <a:ea typeface="ＭＳ Ｐゴシック" charset="0"/>
              </a:rPr>
              <a:t>s</a:t>
            </a:r>
            <a:r>
              <a:rPr lang="en-US" sz="2000" kern="0" dirty="0">
                <a:latin typeface="Eurostile" panose="020B0504020202050204" pitchFamily="34" charset="77"/>
                <a:ea typeface="ＭＳ Ｐゴシック" charset="0"/>
                <a:cs typeface="ＭＳ Ｐゴシック" charset="0"/>
              </a:rPr>
              <a:t>imulation</a:t>
            </a:r>
            <a:endParaRPr lang="en-US" sz="2000" kern="0" dirty="0">
              <a:latin typeface="Eurostile" panose="020B0504020202050204" pitchFamily="34" charset="77"/>
              <a:ea typeface="ＭＳ Ｐゴシック" charset="0"/>
            </a:endParaRPr>
          </a:p>
          <a:p>
            <a:r>
              <a:rPr lang="en-US" sz="2000" kern="0" dirty="0">
                <a:latin typeface="Eurostile" panose="020B0504020202050204" pitchFamily="34" charset="77"/>
                <a:ea typeface="ＭＳ Ｐゴシック" charset="0"/>
              </a:rPr>
              <a:t>m</a:t>
            </a:r>
            <a:r>
              <a:rPr lang="en-US" sz="2000" kern="0" dirty="0">
                <a:latin typeface="Eurostile" panose="020B0504020202050204" pitchFamily="34" charset="77"/>
                <a:ea typeface="ＭＳ Ｐゴシック" charset="0"/>
                <a:cs typeface="ＭＳ Ｐゴシック" charset="0"/>
              </a:rPr>
              <a:t>onitoring and measurement</a:t>
            </a:r>
          </a:p>
          <a:p>
            <a:r>
              <a:rPr lang="en-US" sz="2000" kern="0" dirty="0">
                <a:latin typeface="Eurostile" panose="020B0504020202050204" pitchFamily="34" charset="77"/>
                <a:ea typeface="ＭＳ Ｐゴシック" charset="0"/>
              </a:rPr>
              <a:t>u</a:t>
            </a:r>
            <a:r>
              <a:rPr lang="en-US" sz="2000" kern="0" dirty="0">
                <a:latin typeface="Eurostile" panose="020B0504020202050204" pitchFamily="34" charset="77"/>
                <a:ea typeface="ＭＳ Ｐゴシック" charset="0"/>
                <a:cs typeface="ＭＳ Ｐゴシック" charset="0"/>
              </a:rPr>
              <a:t>ser studies</a:t>
            </a:r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3F272CF5-6B42-CB43-B584-92659449A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5310" y="2121048"/>
            <a:ext cx="4193688" cy="269837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5400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120000"/>
              <a:buFont typeface="Wingdings" charset="0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Tahoma" charset="0"/>
              <a:buChar char="−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charset="0"/>
              <a:buChar char="§"/>
              <a:defRPr sz="19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charset="0"/>
              <a:buChar char="q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-96" charset="2"/>
              <a:buChar char="q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-96" charset="2"/>
              <a:buChar char="q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-96" charset="2"/>
              <a:buChar char="q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-96" charset="2"/>
              <a:buChar char="q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kern="0" dirty="0">
                <a:latin typeface="Eurostile" panose="020B0504020202050204" pitchFamily="34" charset="77"/>
                <a:ea typeface="ＭＳ Ｐゴシック" charset="0"/>
                <a:cs typeface="ＭＳ Ｐゴシック" charset="0"/>
              </a:rPr>
              <a:t>Presentation and reporting</a:t>
            </a:r>
          </a:p>
          <a:p>
            <a:r>
              <a:rPr lang="en-US" sz="2000" kern="0" dirty="0">
                <a:latin typeface="Eurostile" panose="020B0504020202050204" pitchFamily="34" charset="77"/>
                <a:ea typeface="ＭＳ Ｐゴシック" charset="0"/>
                <a:cs typeface="ＭＳ Ｐゴシック" charset="0"/>
              </a:rPr>
              <a:t>formulating a message</a:t>
            </a:r>
          </a:p>
          <a:p>
            <a:r>
              <a:rPr lang="en-US" sz="2000" kern="0" dirty="0">
                <a:latin typeface="Eurostile" panose="020B0504020202050204" pitchFamily="34" charset="77"/>
                <a:ea typeface="ＭＳ Ｐゴシック" charset="0"/>
                <a:cs typeface="ＭＳ Ｐゴシック" charset="0"/>
              </a:rPr>
              <a:t>selecting relevant factors</a:t>
            </a:r>
          </a:p>
          <a:p>
            <a:r>
              <a:rPr lang="en-US" sz="2000" kern="0" dirty="0">
                <a:latin typeface="Eurostile" panose="020B0504020202050204" pitchFamily="34" charset="77"/>
                <a:ea typeface="ＭＳ Ｐゴシック" charset="0"/>
                <a:cs typeface="ＭＳ Ｐゴシック" charset="0"/>
              </a:rPr>
              <a:t>extracting and interpreting statistics</a:t>
            </a:r>
          </a:p>
          <a:p>
            <a:r>
              <a:rPr lang="en-US" sz="2000" kern="0" dirty="0">
                <a:latin typeface="Eurostile" panose="020B0504020202050204" pitchFamily="34" charset="77"/>
                <a:ea typeface="ＭＳ Ｐゴシック" charset="0"/>
                <a:cs typeface="ＭＳ Ｐゴシック" charset="0"/>
              </a:rPr>
              <a:t>dimension reduction</a:t>
            </a:r>
          </a:p>
          <a:p>
            <a:r>
              <a:rPr lang="en-US" sz="2000" kern="0" dirty="0">
                <a:latin typeface="Eurostile" panose="020B0504020202050204" pitchFamily="34" charset="77"/>
                <a:ea typeface="ＭＳ Ｐゴシック" charset="0"/>
                <a:cs typeface="ＭＳ Ｐゴシック" charset="0"/>
              </a:rPr>
              <a:t>selecting presentation modes</a:t>
            </a:r>
          </a:p>
        </p:txBody>
      </p:sp>
    </p:spTree>
    <p:extLst>
      <p:ext uri="{BB962C8B-B14F-4D97-AF65-F5344CB8AC3E}">
        <p14:creationId xmlns:p14="http://schemas.microsoft.com/office/powerpoint/2010/main" val="833267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7FA8E-A80E-3C41-B2E6-C828F8F9F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Performance</a:t>
            </a:r>
            <a:r>
              <a:rPr lang="nb-NO"/>
              <a:t> in Distributed Systems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EF0FB-698F-E340-BAEE-9FB009E802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course is meant to provide you with a taste of the skills needed to become a good system analyst. </a:t>
            </a:r>
          </a:p>
          <a:p>
            <a:r>
              <a:rPr lang="en-US" dirty="0"/>
              <a:t>It will provide you with hands-on experience in system evaluation </a:t>
            </a:r>
          </a:p>
          <a:p>
            <a:r>
              <a:rPr lang="en-US" dirty="0"/>
              <a:t>It will (to some extent)</a:t>
            </a:r>
          </a:p>
          <a:p>
            <a:pPr lvl="1"/>
            <a:r>
              <a:rPr lang="en-US" dirty="0"/>
              <a:t>confront you with the tradeoffs encountered when </a:t>
            </a:r>
            <a:r>
              <a:rPr lang="en-US" dirty="0" err="1"/>
              <a:t>analysing</a:t>
            </a:r>
            <a:r>
              <a:rPr lang="en-US" dirty="0"/>
              <a:t> real systems </a:t>
            </a:r>
          </a:p>
          <a:p>
            <a:pPr lvl="1"/>
            <a:r>
              <a:rPr lang="en-US" dirty="0"/>
              <a:t>confront you with the error sources and red herrings encountered when </a:t>
            </a:r>
            <a:r>
              <a:rPr lang="en-US" dirty="0" err="1"/>
              <a:t>analysing</a:t>
            </a:r>
            <a:r>
              <a:rPr lang="en-US" dirty="0"/>
              <a:t> real systems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395849"/>
      </p:ext>
    </p:extLst>
  </p:cSld>
  <p:clrMapOvr>
    <a:masterClrMapping/>
  </p:clrMapOvr>
</p:sld>
</file>

<file path=ppt/theme/theme1.xml><?xml version="1.0" encoding="utf-8"?>
<a:theme xmlns:a="http://schemas.openxmlformats.org/drawingml/2006/main" name="OS-intro">
  <a:themeElements>
    <a:clrScheme name="OS-intro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S-intro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DDDDD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folHlink"/>
          </a:buClr>
          <a:buSzPct val="85000"/>
          <a:buFont typeface="Wingdings" pitchFamily="-96" charset="2"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-9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DDDDD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folHlink"/>
          </a:buClr>
          <a:buSzPct val="85000"/>
          <a:buFont typeface="Wingdings" pitchFamily="-96" charset="2"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-96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sz="1800" dirty="0" smtClean="0">
            <a:latin typeface="Eurostile" panose="020B0504020202050204" pitchFamily="34" charset="77"/>
          </a:defRPr>
        </a:defPPr>
      </a:lstStyle>
    </a:txDef>
  </a:objectDefaults>
  <a:extraClrSchemeLst>
    <a:extraClrScheme>
      <a:clrScheme name="OS-intro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intro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intro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-intro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-intro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-intro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HD:Users:griff:SVN:nd:papers:MiSMoSS:slides:courses:INF1060:H07:OS-intro.ppt</Template>
  <TotalTime>59935</TotalTime>
  <Words>4594</Words>
  <Application>Microsoft Macintosh PowerPoint</Application>
  <PresentationFormat>On-screen Show (4:3)</PresentationFormat>
  <Paragraphs>594</Paragraphs>
  <Slides>74</Slides>
  <Notes>21</Notes>
  <HiddenSlides>1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7" baseType="lpstr">
      <vt:lpstr>Arial</vt:lpstr>
      <vt:lpstr>Cambria Math</vt:lpstr>
      <vt:lpstr>Chalkduster</vt:lpstr>
      <vt:lpstr>Comic Sans MS</vt:lpstr>
      <vt:lpstr>Courier New</vt:lpstr>
      <vt:lpstr>Eurostile</vt:lpstr>
      <vt:lpstr>Helvetica</vt:lpstr>
      <vt:lpstr>Rockwell</vt:lpstr>
      <vt:lpstr>Tahoma</vt:lpstr>
      <vt:lpstr>Times New Roman</vt:lpstr>
      <vt:lpstr>Wingdings</vt:lpstr>
      <vt:lpstr>OS-intro</vt:lpstr>
      <vt:lpstr>Equation</vt:lpstr>
      <vt:lpstr>IN5060 </vt:lpstr>
      <vt:lpstr>What is performance?</vt:lpstr>
      <vt:lpstr>What is performance?</vt:lpstr>
      <vt:lpstr>Performance in Distributed Systems</vt:lpstr>
      <vt:lpstr>Performance in Distributed Systems</vt:lpstr>
      <vt:lpstr>Performance in Distributed Systems</vt:lpstr>
      <vt:lpstr>Performance in Distributed Systems</vt:lpstr>
      <vt:lpstr>Performance in Distributed Systems</vt:lpstr>
      <vt:lpstr>Performance in Distributed Systems</vt:lpstr>
      <vt:lpstr>Performance in Distributed Systems</vt:lpstr>
      <vt:lpstr>System performance analysis </vt:lpstr>
      <vt:lpstr>System performance analysis </vt:lpstr>
      <vt:lpstr>Theory and practice </vt:lpstr>
      <vt:lpstr>Performance in distributed systems</vt:lpstr>
      <vt:lpstr>Key skills needed – evaluation techniques </vt:lpstr>
      <vt:lpstr>Key skills needed – measurements </vt:lpstr>
      <vt:lpstr>Key skills needed – proper statistical techniques </vt:lpstr>
      <vt:lpstr>Key skills needed – do not measure for ever </vt:lpstr>
      <vt:lpstr>Performance in distributed systems</vt:lpstr>
      <vt:lpstr>Why do we need statistics?</vt:lpstr>
      <vt:lpstr>Basic Probability and Statistics Concepts</vt:lpstr>
      <vt:lpstr>Discrete Random Variable Probability Distribution</vt:lpstr>
      <vt:lpstr>Histogram and Cumulative Distribition Function</vt:lpstr>
      <vt:lpstr>Continuous Random Variable Probability Density Function</vt:lpstr>
      <vt:lpstr>Indices of central tendency</vt:lpstr>
      <vt:lpstr>Relationship Between Mean, Median, Mode</vt:lpstr>
      <vt:lpstr>Summarizing Variability</vt:lpstr>
      <vt:lpstr>Indices of Dispersion</vt:lpstr>
      <vt:lpstr>Indices of Dispersion</vt:lpstr>
      <vt:lpstr>Determining Distribution of Data</vt:lpstr>
      <vt:lpstr>Comparing Systems Using Sample Data</vt:lpstr>
      <vt:lpstr>Sample versus Population</vt:lpstr>
      <vt:lpstr>Confidence Interval for the Mean</vt:lpstr>
      <vt:lpstr>Meaning of Confidence Interval</vt:lpstr>
      <vt:lpstr>What if n not large?</vt:lpstr>
      <vt:lpstr>What Confidence Level to Use?</vt:lpstr>
      <vt:lpstr>Performance in distributed systems</vt:lpstr>
      <vt:lpstr>Performance evaluation is an art </vt:lpstr>
      <vt:lpstr>Performance evaluation is an art </vt:lpstr>
      <vt:lpstr>Performance evaluation is an art </vt:lpstr>
      <vt:lpstr>Performance evaluation is an art </vt:lpstr>
      <vt:lpstr>Performance in distributed systems</vt:lpstr>
      <vt:lpstr>Emulation study</vt:lpstr>
      <vt:lpstr>Analytical performance study</vt:lpstr>
      <vt:lpstr>Simulation study</vt:lpstr>
      <vt:lpstr>Emulation example</vt:lpstr>
      <vt:lpstr>Emulation example</vt:lpstr>
      <vt:lpstr>Emulation example</vt:lpstr>
      <vt:lpstr>Emulation study</vt:lpstr>
      <vt:lpstr>Emulation study</vt:lpstr>
      <vt:lpstr>Combined study</vt:lpstr>
      <vt:lpstr>Emulation example</vt:lpstr>
      <vt:lpstr>Emulation example</vt:lpstr>
      <vt:lpstr>Emulation example</vt:lpstr>
      <vt:lpstr>Measurement example</vt:lpstr>
      <vt:lpstr>Measurement example</vt:lpstr>
      <vt:lpstr>Measurement example</vt:lpstr>
      <vt:lpstr>Measurement example</vt:lpstr>
      <vt:lpstr>Measurement example</vt:lpstr>
      <vt:lpstr>Measurement example</vt:lpstr>
      <vt:lpstr>Measurement example</vt:lpstr>
      <vt:lpstr>Measurement example</vt:lpstr>
      <vt:lpstr>Measurement example</vt:lpstr>
      <vt:lpstr>Measurement example</vt:lpstr>
      <vt:lpstr>Measurement example</vt:lpstr>
      <vt:lpstr>Measurement example</vt:lpstr>
      <vt:lpstr>Measurement example (with some ML flavour)</vt:lpstr>
      <vt:lpstr>User study example</vt:lpstr>
      <vt:lpstr>User study example</vt:lpstr>
      <vt:lpstr>User study example</vt:lpstr>
      <vt:lpstr>User study example</vt:lpstr>
      <vt:lpstr>Performance in distributed systems</vt:lpstr>
      <vt:lpstr>Performance measurement projects </vt:lpstr>
      <vt:lpstr>Performance measurement projects </vt:lpstr>
    </vt:vector>
  </TitlesOfParts>
  <Company>ifi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paalh</dc:creator>
  <cp:lastModifiedBy>Carsten Griwodz</cp:lastModifiedBy>
  <cp:revision>2150</cp:revision>
  <cp:lastPrinted>2021-08-26T10:03:04Z</cp:lastPrinted>
  <dcterms:created xsi:type="dcterms:W3CDTF">2010-09-03T09:30:25Z</dcterms:created>
  <dcterms:modified xsi:type="dcterms:W3CDTF">2021-08-26T10:03:05Z</dcterms:modified>
</cp:coreProperties>
</file>