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45300" cy="9131300"/>
  <p:embeddedFontLst>
    <p:embeddedFont>
      <p:font typeface="Calibri" panose="020F0502020204030204" pitchFamily="34" charset="0"/>
      <p:regular r:id="rId32"/>
      <p:bold r:id="rId33"/>
      <p:italic r:id="rId34"/>
      <p:boldItalic r:id="rId35"/>
    </p:embeddedFont>
    <p:embeddedFont>
      <p:font typeface="Helvetica Neue" panose="02000503000000020004" pitchFamily="2" charset="0"/>
      <p:regular r:id="rId36"/>
      <p:bold r:id="rId37"/>
      <p:italic r:id="rId38"/>
      <p:boldItalic r:id="rId39"/>
    </p:embeddedFont>
    <p:embeddedFont>
      <p:font typeface="Monda" pitchFamily="2" charset="77"/>
      <p:regular r:id="rId40"/>
      <p:bold r:id="rId41"/>
    </p:embeddedFont>
    <p:embeddedFont>
      <p:font typeface="Noto Sans Symbols"/>
      <p:regular r:id="rId42"/>
      <p:bold r:id="rId43"/>
    </p:embeddedFont>
    <p:embeddedFont>
      <p:font typeface="Short Stack" panose="02010500040000000007" pitchFamily="2" charset="77"/>
      <p:regular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ZkqPrHss2Hcrtx8j3n23ohrMm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3A9F13-10D9-4888-A9A6-7BAB13D277F5}">
  <a:tblStyle styleId="{093A9F13-10D9-4888-A9A6-7BAB13D277F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AF1"/>
          </a:solidFill>
        </a:fill>
      </a:tcStyle>
    </a:wholeTbl>
    <a:band1H>
      <a:tcTxStyle/>
      <a:tcStyle>
        <a:tcBdr/>
        <a:fill>
          <a:solidFill>
            <a:srgbClr val="CAF5E1"/>
          </a:solidFill>
        </a:fill>
      </a:tcStyle>
    </a:band1H>
    <a:band2H>
      <a:tcTxStyle/>
      <a:tcStyle>
        <a:tcBdr/>
      </a:tcStyle>
    </a:band2H>
    <a:band1V>
      <a:tcTxStyle/>
      <a:tcStyle>
        <a:tcBdr/>
        <a:fill>
          <a:solidFill>
            <a:srgbClr val="CAF5E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4447E64-2BF7-4CBF-A1C5-F165E33A13C8}"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40C46DD-BFFB-4758-838C-638EADFD799B}" styleName="Table_2">
    <a:wholeTbl>
      <a:tcTxStyle b="off" i="off">
        <a:font>
          <a:latin typeface="Tahoma"/>
          <a:ea typeface="Tahoma"/>
          <a:cs typeface="Tahom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AF1"/>
          </a:solidFill>
        </a:fill>
      </a:tcStyle>
    </a:wholeTbl>
    <a:band1H>
      <a:tcTxStyle b="off" i="off"/>
      <a:tcStyle>
        <a:tcBdr/>
        <a:fill>
          <a:solidFill>
            <a:srgbClr val="CAF5E1"/>
          </a:solidFill>
        </a:fill>
      </a:tcStyle>
    </a:band1H>
    <a:band2H>
      <a:tcTxStyle b="off" i="off"/>
      <a:tcStyle>
        <a:tcBdr/>
      </a:tcStyle>
    </a:band2H>
    <a:band1V>
      <a:tcTxStyle b="off" i="off"/>
      <a:tcStyle>
        <a:tcBdr/>
        <a:fill>
          <a:solidFill>
            <a:srgbClr val="CAF5E1"/>
          </a:solidFill>
        </a:fill>
      </a:tcStyle>
    </a:band1V>
    <a:band2V>
      <a:tcTxStyle b="off" i="off"/>
      <a:tcStyle>
        <a:tcBdr/>
      </a:tcStyle>
    </a:band2V>
    <a:lastCol>
      <a:tcTxStyle b="on" i="off">
        <a:font>
          <a:latin typeface="Tahoma"/>
          <a:ea typeface="Tahoma"/>
          <a:cs typeface="Tahoma"/>
        </a:font>
        <a:schemeClr val="lt1"/>
      </a:tcTxStyle>
      <a:tcStyle>
        <a:tcBdr/>
        <a:fill>
          <a:solidFill>
            <a:schemeClr val="accent1"/>
          </a:solidFill>
        </a:fill>
      </a:tcStyle>
    </a:lastCol>
    <a:firstCol>
      <a:tcTxStyle b="on" i="off">
        <a:font>
          <a:latin typeface="Tahoma"/>
          <a:ea typeface="Tahoma"/>
          <a:cs typeface="Tahoma"/>
        </a:font>
        <a:schemeClr val="lt1"/>
      </a:tcTxStyle>
      <a:tcStyle>
        <a:tcBdr/>
        <a:fill>
          <a:solidFill>
            <a:schemeClr val="accent1"/>
          </a:solidFill>
        </a:fill>
      </a:tcStyle>
    </a:firstCol>
    <a:lastRow>
      <a:tcTxStyle b="on" i="off">
        <a:font>
          <a:latin typeface="Tahoma"/>
          <a:ea typeface="Tahoma"/>
          <a:cs typeface="Tahom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ahoma"/>
          <a:ea typeface="Tahoma"/>
          <a:cs typeface="Tahom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63863" cy="455613"/>
          </a:xfrm>
          <a:prstGeom prst="rect">
            <a:avLst/>
          </a:prstGeom>
          <a:noFill/>
          <a:ln>
            <a:noFill/>
          </a:ln>
        </p:spPr>
        <p:txBody>
          <a:bodyPr spcFirstLastPara="1" wrap="square" lIns="92050" tIns="46025" rIns="92050" bIns="46025" anchor="t" anchorCtr="0">
            <a:noAutofit/>
          </a:bodyPr>
          <a:lstStyle>
            <a:lvl1pPr marR="0" lvl="0" algn="l" rtl="0">
              <a:lnSpc>
                <a:spcPct val="100000"/>
              </a:lnSpc>
              <a:spcBef>
                <a:spcPts val="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1pPr>
            <a:lvl2pPr marR="0" lvl="1"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2pPr>
            <a:lvl3pPr marR="0" lvl="2"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3pPr>
            <a:lvl4pPr marR="0" lvl="3"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4pPr>
            <a:lvl5pPr marR="0" lvl="4"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79850" y="0"/>
            <a:ext cx="2963863" cy="455613"/>
          </a:xfrm>
          <a:prstGeom prst="rect">
            <a:avLst/>
          </a:prstGeom>
          <a:noFill/>
          <a:ln>
            <a:noFill/>
          </a:ln>
        </p:spPr>
        <p:txBody>
          <a:bodyPr spcFirstLastPara="1" wrap="square" lIns="92050" tIns="46025" rIns="92050" bIns="46025" anchor="t" anchorCtr="0">
            <a:noAutofit/>
          </a:bodyPr>
          <a:lstStyle>
            <a:lvl1pPr marR="0" lvl="0" algn="r" rtl="0">
              <a:lnSpc>
                <a:spcPct val="100000"/>
              </a:lnSpc>
              <a:spcBef>
                <a:spcPts val="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1pPr>
            <a:lvl2pPr marR="0" lvl="1"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2pPr>
            <a:lvl3pPr marR="0" lvl="2"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3pPr>
            <a:lvl4pPr marR="0" lvl="3"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4pPr>
            <a:lvl5pPr marR="0" lvl="4"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74100"/>
            <a:ext cx="2963863" cy="455613"/>
          </a:xfrm>
          <a:prstGeom prst="rect">
            <a:avLst/>
          </a:prstGeom>
          <a:noFill/>
          <a:ln>
            <a:noFill/>
          </a:ln>
        </p:spPr>
        <p:txBody>
          <a:bodyPr spcFirstLastPara="1" wrap="square" lIns="92050" tIns="46025" rIns="92050" bIns="46025" anchor="b" anchorCtr="0">
            <a:noAutofit/>
          </a:bodyPr>
          <a:lstStyle>
            <a:lvl1pPr marR="0" lvl="0" algn="l" rtl="0">
              <a:lnSpc>
                <a:spcPct val="100000"/>
              </a:lnSpc>
              <a:spcBef>
                <a:spcPts val="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1pPr>
            <a:lvl2pPr marR="0" lvl="1"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2pPr>
            <a:lvl3pPr marR="0" lvl="2"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3pPr>
            <a:lvl4pPr marR="0" lvl="3"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4pPr>
            <a:lvl5pPr marR="0" lvl="4" algn="l" rtl="0">
              <a:lnSpc>
                <a:spcPct val="100000"/>
              </a:lnSpc>
              <a:spcBef>
                <a:spcPts val="28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79850" y="8674100"/>
            <a:ext cx="2963863" cy="455613"/>
          </a:xfrm>
          <a:prstGeom prst="rect">
            <a:avLst/>
          </a:prstGeom>
          <a:noFill/>
          <a:ln>
            <a:noFill/>
          </a:ln>
        </p:spPr>
        <p:txBody>
          <a:bodyPr spcFirstLastPara="1" wrap="square" lIns="92050" tIns="46025" rIns="92050" bIns="46025" anchor="b" anchorCtr="0">
            <a:noAutofit/>
          </a:bodyPr>
          <a:lstStyle/>
          <a:p>
            <a:pPr marL="0" marR="0" lvl="0" indent="0" algn="r" rtl="0">
              <a:lnSpc>
                <a:spcPct val="100000"/>
              </a:lnSpc>
              <a:spcBef>
                <a:spcPts val="0"/>
              </a:spcBef>
              <a:spcAft>
                <a:spcPts val="0"/>
              </a:spcAft>
              <a:buClr>
                <a:schemeClr val="dk1"/>
              </a:buClr>
              <a:buSzPts val="1200"/>
              <a:buFont typeface="Noto Sans Symbols"/>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50" name="Google Shape;50;p1: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33" name="Google Shape;133;p8: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65b827597_0_101: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g2865b827597_0_101: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8:notes"/>
          <p:cNvSpPr txBox="1">
            <a:spLocks noGrp="1"/>
          </p:cNvSpPr>
          <p:nvPr>
            <p:ph type="body" idx="1"/>
          </p:nvPr>
        </p:nvSpPr>
        <p:spPr>
          <a:xfrm>
            <a:off x="684213" y="4337050"/>
            <a:ext cx="5476875" cy="4108450"/>
          </a:xfrm>
          <a:prstGeom prst="rect">
            <a:avLst/>
          </a:prstGeom>
        </p:spPr>
        <p:txBody>
          <a:bodyPr spcFirstLastPara="1" wrap="square" lIns="92050" tIns="46025" rIns="92050" bIns="46025" anchor="t" anchorCtr="0">
            <a:noAutofit/>
          </a:bodyPr>
          <a:lstStyle/>
          <a:p>
            <a:pPr marL="0" lvl="0" indent="0" algn="l" rtl="0">
              <a:spcBef>
                <a:spcPts val="360"/>
              </a:spcBef>
              <a:spcAft>
                <a:spcPts val="0"/>
              </a:spcAft>
              <a:buNone/>
            </a:pPr>
            <a:endParaRPr/>
          </a:p>
        </p:txBody>
      </p:sp>
      <p:sp>
        <p:nvSpPr>
          <p:cNvPr id="146" name="Google Shape;146;p28: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57" name="Google Shape;157;p9: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63" name="Google Shape;163;p10: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65b827597_0_81: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69" name="Google Shape;169;g2865b827597_0_81: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75" name="Google Shape;175;p11: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3: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65b827597_0_0: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g2865b827597_0_0: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g2865b827597_0_0:notes"/>
          <p:cNvSpPr txBox="1">
            <a:spLocks noGrp="1"/>
          </p:cNvSpPr>
          <p:nvPr>
            <p:ph type="sldNum" idx="12"/>
          </p:nvPr>
        </p:nvSpPr>
        <p:spPr>
          <a:xfrm>
            <a:off x="3879850" y="8674100"/>
            <a:ext cx="2964000" cy="455700"/>
          </a:xfrm>
          <a:prstGeom prst="rect">
            <a:avLst/>
          </a:prstGeom>
          <a:noFill/>
          <a:ln>
            <a:noFill/>
          </a:ln>
        </p:spPr>
        <p:txBody>
          <a:bodyPr spcFirstLastPara="1" wrap="square" lIns="92050" tIns="46025" rIns="92050" bIns="46025" anchor="b" anchorCtr="0">
            <a:noAutofit/>
          </a:bodyPr>
          <a:lstStyle/>
          <a:p>
            <a:pPr marL="0" lvl="0" indent="0" algn="r" rtl="0">
              <a:lnSpc>
                <a:spcPct val="100000"/>
              </a:lnSpc>
              <a:spcBef>
                <a:spcPts val="0"/>
              </a:spcBef>
              <a:spcAft>
                <a:spcPts val="0"/>
              </a:spcAft>
              <a:buClr>
                <a:schemeClr val="dk1"/>
              </a:buClr>
              <a:buSzPts val="1200"/>
              <a:buFont typeface="Noto Sans Symbols"/>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65b827597_0_11: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g2865b827597_0_11: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00" name="Google Shape;200;g2865b827597_0_11:notes"/>
          <p:cNvSpPr txBox="1">
            <a:spLocks noGrp="1"/>
          </p:cNvSpPr>
          <p:nvPr>
            <p:ph type="sldNum" idx="12"/>
          </p:nvPr>
        </p:nvSpPr>
        <p:spPr>
          <a:xfrm>
            <a:off x="3879850" y="8674100"/>
            <a:ext cx="2964000" cy="455700"/>
          </a:xfrm>
          <a:prstGeom prst="rect">
            <a:avLst/>
          </a:prstGeom>
          <a:noFill/>
          <a:ln>
            <a:noFill/>
          </a:ln>
        </p:spPr>
        <p:txBody>
          <a:bodyPr spcFirstLastPara="1" wrap="square" lIns="92050" tIns="46025" rIns="92050" bIns="4602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55" name="Google Shape;55;p2: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65b827597_0_21: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g2865b827597_0_21: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07" name="Google Shape;207;g2865b827597_0_21:notes"/>
          <p:cNvSpPr txBox="1">
            <a:spLocks noGrp="1"/>
          </p:cNvSpPr>
          <p:nvPr>
            <p:ph type="sldNum" idx="12"/>
          </p:nvPr>
        </p:nvSpPr>
        <p:spPr>
          <a:xfrm>
            <a:off x="3879850" y="8674100"/>
            <a:ext cx="2964000" cy="455700"/>
          </a:xfrm>
          <a:prstGeom prst="rect">
            <a:avLst/>
          </a:prstGeom>
          <a:noFill/>
          <a:ln>
            <a:noFill/>
          </a:ln>
        </p:spPr>
        <p:txBody>
          <a:bodyPr spcFirstLastPara="1" wrap="square" lIns="92050" tIns="46025" rIns="92050" bIns="4602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65b827597_0_32: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g2865b827597_0_32: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14" name="Google Shape;214;g2865b827597_0_32:notes"/>
          <p:cNvSpPr txBox="1">
            <a:spLocks noGrp="1"/>
          </p:cNvSpPr>
          <p:nvPr>
            <p:ph type="sldNum" idx="12"/>
          </p:nvPr>
        </p:nvSpPr>
        <p:spPr>
          <a:xfrm>
            <a:off x="3879850" y="8674100"/>
            <a:ext cx="2964000" cy="455700"/>
          </a:xfrm>
          <a:prstGeom prst="rect">
            <a:avLst/>
          </a:prstGeom>
          <a:noFill/>
          <a:ln>
            <a:noFill/>
          </a:ln>
        </p:spPr>
        <p:txBody>
          <a:bodyPr spcFirstLastPara="1" wrap="square" lIns="92050" tIns="46025" rIns="92050" bIns="4602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4: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26" name="Google Shape;226;p15: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65b827597_0_51: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32" name="Google Shape;232;g2865b827597_0_51: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65b827597_0_62: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40" name="Google Shape;240;g2865b827597_0_62: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6: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6:notes"/>
          <p:cNvSpPr txBox="1">
            <a:spLocks noGrp="1"/>
          </p:cNvSpPr>
          <p:nvPr>
            <p:ph type="sldNum" idx="12"/>
          </p:nvPr>
        </p:nvSpPr>
        <p:spPr>
          <a:xfrm>
            <a:off x="3879850" y="8674100"/>
            <a:ext cx="2963863" cy="455613"/>
          </a:xfrm>
          <a:prstGeom prst="rect">
            <a:avLst/>
          </a:prstGeom>
          <a:noFill/>
          <a:ln>
            <a:noFill/>
          </a:ln>
        </p:spPr>
        <p:txBody>
          <a:bodyPr spcFirstLastPara="1" wrap="square" lIns="92050" tIns="46025" rIns="92050" bIns="460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865b827597_0_73: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4" name="Google Shape;254;g2865b827597_0_73: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865b827597_0_73:notes"/>
          <p:cNvSpPr txBox="1">
            <a:spLocks noGrp="1"/>
          </p:cNvSpPr>
          <p:nvPr>
            <p:ph type="sldNum" idx="12"/>
          </p:nvPr>
        </p:nvSpPr>
        <p:spPr>
          <a:xfrm>
            <a:off x="3879850" y="8674100"/>
            <a:ext cx="2964000" cy="455700"/>
          </a:xfrm>
          <a:prstGeom prst="rect">
            <a:avLst/>
          </a:prstGeom>
          <a:noFill/>
          <a:ln>
            <a:noFill/>
          </a:ln>
        </p:spPr>
        <p:txBody>
          <a:bodyPr spcFirstLastPara="1" wrap="square" lIns="92050" tIns="46025" rIns="92050" bIns="460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64" name="Google Shape;264;p17: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65b827597_0_116: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270" name="Google Shape;270;g2865b827597_0_116:notes"/>
          <p:cNvSpPr>
            <a:spLocks noGrp="1" noRot="1" noChangeAspect="1"/>
          </p:cNvSpPr>
          <p:nvPr>
            <p:ph type="sldImg" idx="2"/>
          </p:nvPr>
        </p:nvSpPr>
        <p:spPr>
          <a:xfrm>
            <a:off x="1139825" y="685800"/>
            <a:ext cx="4565700" cy="342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 name="Google Shape;83;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566300" lvl="1" indent="0" algn="l" rtl="0">
              <a:lnSpc>
                <a:spcPct val="100000"/>
              </a:lnSpc>
              <a:spcBef>
                <a:spcPts val="0"/>
              </a:spcBef>
              <a:spcAft>
                <a:spcPts val="0"/>
              </a:spcAft>
              <a:buClr>
                <a:schemeClr val="dk1"/>
              </a:buClr>
              <a:buSzPts val="553"/>
              <a:buFont typeface="Arial"/>
              <a:buNone/>
            </a:pPr>
            <a:r>
              <a:rPr lang="en-US"/>
              <a:t>Outdoor Walking (OW): measurements while walking (average speed of 3.53 km/h, with stops due to traffic lights)</a:t>
            </a:r>
            <a:endParaRPr/>
          </a:p>
          <a:p>
            <a:pPr marL="566300" lvl="1" indent="0" algn="l" rtl="0">
              <a:lnSpc>
                <a:spcPct val="100000"/>
              </a:lnSpc>
              <a:spcBef>
                <a:spcPts val="0"/>
              </a:spcBef>
              <a:spcAft>
                <a:spcPts val="0"/>
              </a:spcAft>
              <a:buClr>
                <a:schemeClr val="dk1"/>
              </a:buClr>
              <a:buSzPts val="553"/>
              <a:buFont typeface="Arial"/>
              <a:buNone/>
            </a:pPr>
            <a:r>
              <a:rPr lang="en-US"/>
              <a:t>Outdoor Driving (OD): measurements performed while driving a car (average speed of 19.4 km/h, with stops due to traffic lights)</a:t>
            </a:r>
            <a:endParaRPr/>
          </a:p>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71600" lvl="2" indent="-475488" algn="l" rtl="0">
              <a:lnSpc>
                <a:spcPct val="90000"/>
              </a:lnSpc>
              <a:spcBef>
                <a:spcPts val="0"/>
              </a:spcBef>
              <a:spcAft>
                <a:spcPts val="0"/>
              </a:spcAft>
              <a:buClr>
                <a:schemeClr val="dk1"/>
              </a:buClr>
              <a:buSzPts val="3888"/>
              <a:buFont typeface="Arial"/>
              <a:buChar char="•"/>
            </a:pPr>
            <a:r>
              <a:rPr lang="en-US" sz="3888"/>
              <a:t>4G: measurements on the Reference Signal (RS) sent by 4G PCIs</a:t>
            </a:r>
            <a:endParaRPr/>
          </a:p>
          <a:p>
            <a:pPr marL="1371600" lvl="2" indent="-475488" algn="l" rtl="0">
              <a:lnSpc>
                <a:spcPct val="90000"/>
              </a:lnSpc>
              <a:spcBef>
                <a:spcPts val="0"/>
              </a:spcBef>
              <a:spcAft>
                <a:spcPts val="0"/>
              </a:spcAft>
              <a:buClr>
                <a:schemeClr val="dk1"/>
              </a:buClr>
              <a:buSzPts val="3888"/>
              <a:buFont typeface="Arial"/>
              <a:buChar char="•"/>
            </a:pPr>
            <a:r>
              <a:rPr lang="en-US" sz="3888"/>
              <a:t>5G: measurements on the SSS, sent by 5G PCIs in the SSBs:</a:t>
            </a:r>
            <a:endParaRPr/>
          </a:p>
          <a:p>
            <a:pPr marL="1828800" lvl="3" indent="-475488" algn="l" rtl="0">
              <a:lnSpc>
                <a:spcPct val="90000"/>
              </a:lnSpc>
              <a:spcBef>
                <a:spcPts val="0"/>
              </a:spcBef>
              <a:spcAft>
                <a:spcPts val="0"/>
              </a:spcAft>
              <a:buClr>
                <a:schemeClr val="dk1"/>
              </a:buClr>
              <a:buSzPts val="3888"/>
              <a:buFont typeface="Arial"/>
              <a:buChar char="•"/>
            </a:pPr>
            <a:r>
              <a:rPr lang="en-US" sz="3888"/>
              <a:t>SS Reference Signal Received Power (SS-RSRP)</a:t>
            </a:r>
            <a:endParaRPr/>
          </a:p>
          <a:p>
            <a:pPr marL="1828800" lvl="3" indent="-475488" algn="l" rtl="0">
              <a:lnSpc>
                <a:spcPct val="90000"/>
              </a:lnSpc>
              <a:spcBef>
                <a:spcPts val="0"/>
              </a:spcBef>
              <a:spcAft>
                <a:spcPts val="0"/>
              </a:spcAft>
              <a:buClr>
                <a:schemeClr val="dk1"/>
              </a:buClr>
              <a:buSzPts val="3888"/>
              <a:buFont typeface="Arial"/>
              <a:buChar char="•"/>
            </a:pPr>
            <a:r>
              <a:rPr lang="en-US" sz="3888"/>
              <a:t>SS Reference Signal Received Quality (SS-RSRQ)</a:t>
            </a:r>
            <a:endParaRPr/>
          </a:p>
          <a:p>
            <a:pPr marL="1828800" lvl="3" indent="-475488" algn="l" rtl="0">
              <a:lnSpc>
                <a:spcPct val="90000"/>
              </a:lnSpc>
              <a:spcBef>
                <a:spcPts val="0"/>
              </a:spcBef>
              <a:spcAft>
                <a:spcPts val="0"/>
              </a:spcAft>
              <a:buClr>
                <a:schemeClr val="dk1"/>
              </a:buClr>
              <a:buSzPts val="3888"/>
              <a:buFont typeface="Arial"/>
              <a:buChar char="•"/>
            </a:pPr>
            <a:r>
              <a:rPr lang="en-US" sz="3888"/>
              <a:t>SS Signal to Interference and Noise Ratio (SS-SINR) </a:t>
            </a:r>
            <a:endParaRPr/>
          </a:p>
          <a:p>
            <a:pPr marL="0" lvl="0" indent="0" algn="l" rtl="0">
              <a:lnSpc>
                <a:spcPct val="100000"/>
              </a:lnSpc>
              <a:spcBef>
                <a:spcPts val="0"/>
              </a:spcBef>
              <a:spcAft>
                <a:spcPts val="0"/>
              </a:spcAft>
              <a:buClr>
                <a:schemeClr val="dk1"/>
              </a:buClr>
              <a:buSzPts val="1200"/>
              <a:buFont typeface="Arial"/>
              <a:buNone/>
            </a:pPr>
            <a:endParaRPr/>
          </a:p>
        </p:txBody>
      </p:sp>
      <p:sp>
        <p:nvSpPr>
          <p:cNvPr id="98" name="Google Shape;9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71600" lvl="2" indent="-475488" algn="l" rtl="0">
              <a:lnSpc>
                <a:spcPct val="90000"/>
              </a:lnSpc>
              <a:spcBef>
                <a:spcPts val="0"/>
              </a:spcBef>
              <a:spcAft>
                <a:spcPts val="0"/>
              </a:spcAft>
              <a:buClr>
                <a:schemeClr val="dk1"/>
              </a:buClr>
              <a:buSzPts val="3888"/>
              <a:buFont typeface="Arial"/>
              <a:buChar char="•"/>
            </a:pPr>
            <a:r>
              <a:rPr lang="en-US" sz="3888"/>
              <a:t>4G: measurements on the Reference Signal (RS) sent by 4G PCIs</a:t>
            </a:r>
            <a:endParaRPr/>
          </a:p>
          <a:p>
            <a:pPr marL="1371600" lvl="2" indent="-475488" algn="l" rtl="0">
              <a:lnSpc>
                <a:spcPct val="90000"/>
              </a:lnSpc>
              <a:spcBef>
                <a:spcPts val="0"/>
              </a:spcBef>
              <a:spcAft>
                <a:spcPts val="0"/>
              </a:spcAft>
              <a:buClr>
                <a:schemeClr val="dk1"/>
              </a:buClr>
              <a:buSzPts val="3888"/>
              <a:buFont typeface="Arial"/>
              <a:buChar char="•"/>
            </a:pPr>
            <a:r>
              <a:rPr lang="en-US" sz="3888"/>
              <a:t>5G: measurements on the SSS, sent by 5G PCIs in the SSBs:</a:t>
            </a:r>
            <a:endParaRPr/>
          </a:p>
          <a:p>
            <a:pPr marL="1828800" lvl="3" indent="-475488" algn="l" rtl="0">
              <a:lnSpc>
                <a:spcPct val="90000"/>
              </a:lnSpc>
              <a:spcBef>
                <a:spcPts val="0"/>
              </a:spcBef>
              <a:spcAft>
                <a:spcPts val="0"/>
              </a:spcAft>
              <a:buClr>
                <a:schemeClr val="dk1"/>
              </a:buClr>
              <a:buSzPts val="3888"/>
              <a:buFont typeface="Arial"/>
              <a:buChar char="•"/>
            </a:pPr>
            <a:r>
              <a:rPr lang="en-US" sz="3888"/>
              <a:t>SS Reference Signal Received Power (SS-RSRP)</a:t>
            </a:r>
            <a:endParaRPr/>
          </a:p>
          <a:p>
            <a:pPr marL="1828800" lvl="3" indent="-475488" algn="l" rtl="0">
              <a:lnSpc>
                <a:spcPct val="90000"/>
              </a:lnSpc>
              <a:spcBef>
                <a:spcPts val="0"/>
              </a:spcBef>
              <a:spcAft>
                <a:spcPts val="0"/>
              </a:spcAft>
              <a:buClr>
                <a:schemeClr val="dk1"/>
              </a:buClr>
              <a:buSzPts val="3888"/>
              <a:buFont typeface="Arial"/>
              <a:buChar char="•"/>
            </a:pPr>
            <a:r>
              <a:rPr lang="en-US" sz="3888"/>
              <a:t>SS Reference Signal Received Quality (SS-RSRQ)</a:t>
            </a:r>
            <a:endParaRPr/>
          </a:p>
          <a:p>
            <a:pPr marL="1828800" lvl="3" indent="-475488" algn="l" rtl="0">
              <a:lnSpc>
                <a:spcPct val="90000"/>
              </a:lnSpc>
              <a:spcBef>
                <a:spcPts val="0"/>
              </a:spcBef>
              <a:spcAft>
                <a:spcPts val="0"/>
              </a:spcAft>
              <a:buClr>
                <a:schemeClr val="dk1"/>
              </a:buClr>
              <a:buSzPts val="3888"/>
              <a:buFont typeface="Arial"/>
              <a:buChar char="•"/>
            </a:pPr>
            <a:r>
              <a:rPr lang="en-US" sz="3888"/>
              <a:t>SS Signal to Interference and Noise Ratio (SS-SINR) </a:t>
            </a:r>
            <a:endParaRPr/>
          </a:p>
          <a:p>
            <a:pPr marL="0" lvl="0" indent="0" algn="l" rtl="0">
              <a:lnSpc>
                <a:spcPct val="100000"/>
              </a:lnSpc>
              <a:spcBef>
                <a:spcPts val="0"/>
              </a:spcBef>
              <a:spcAft>
                <a:spcPts val="0"/>
              </a:spcAft>
              <a:buClr>
                <a:schemeClr val="dk1"/>
              </a:buClr>
              <a:buSzPts val="1200"/>
              <a:buFont typeface="Arial"/>
              <a:buNone/>
            </a:pPr>
            <a:endParaRPr/>
          </a:p>
        </p:txBody>
      </p:sp>
      <p:sp>
        <p:nvSpPr>
          <p:cNvPr id="104" name="Google Shape;10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65b827597_0_121: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g2865b827597_0_121:notes"/>
          <p:cNvSpPr txBox="1">
            <a:spLocks noGrp="1"/>
          </p:cNvSpPr>
          <p:nvPr>
            <p:ph type="body" idx="1"/>
          </p:nvPr>
        </p:nvSpPr>
        <p:spPr>
          <a:xfrm>
            <a:off x="684213" y="4337050"/>
            <a:ext cx="5476800" cy="410850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0"/>
              </a:spcBef>
              <a:spcAft>
                <a:spcPts val="0"/>
              </a:spcAft>
              <a:buSzPts val="1400"/>
              <a:buNone/>
            </a:pPr>
            <a:endParaRPr/>
          </a:p>
        </p:txBody>
      </p:sp>
      <p:sp>
        <p:nvSpPr>
          <p:cNvPr id="113" name="Google Shape;113;g2865b827597_0_121:notes"/>
          <p:cNvSpPr txBox="1">
            <a:spLocks noGrp="1"/>
          </p:cNvSpPr>
          <p:nvPr>
            <p:ph type="sldNum" idx="12"/>
          </p:nvPr>
        </p:nvSpPr>
        <p:spPr>
          <a:xfrm>
            <a:off x="3879850" y="8674100"/>
            <a:ext cx="2964000" cy="455700"/>
          </a:xfrm>
          <a:prstGeom prst="rect">
            <a:avLst/>
          </a:prstGeom>
          <a:noFill/>
          <a:ln>
            <a:noFill/>
          </a:ln>
        </p:spPr>
        <p:txBody>
          <a:bodyPr spcFirstLastPara="1" wrap="square" lIns="92050" tIns="46025" rIns="92050" bIns="46025"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19" name="Google Shape;119;p6: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4213" y="4337050"/>
            <a:ext cx="5476875" cy="4108450"/>
          </a:xfrm>
          <a:prstGeom prst="rect">
            <a:avLst/>
          </a:prstGeom>
          <a:noFill/>
          <a:ln>
            <a:noFill/>
          </a:ln>
        </p:spPr>
        <p:txBody>
          <a:bodyPr spcFirstLastPara="1" wrap="square" lIns="92050" tIns="46025" rIns="92050" bIns="46025" anchor="t" anchorCtr="0">
            <a:noAutofit/>
          </a:bodyPr>
          <a:lstStyle/>
          <a:p>
            <a:pPr marL="0" lvl="0" indent="0" algn="l" rtl="0">
              <a:lnSpc>
                <a:spcPct val="100000"/>
              </a:lnSpc>
              <a:spcBef>
                <a:spcPts val="360"/>
              </a:spcBef>
              <a:spcAft>
                <a:spcPts val="0"/>
              </a:spcAft>
              <a:buSzPts val="1400"/>
              <a:buNone/>
            </a:pPr>
            <a:endParaRPr/>
          </a:p>
        </p:txBody>
      </p:sp>
      <p:sp>
        <p:nvSpPr>
          <p:cNvPr id="126" name="Google Shape;126;p7:notes"/>
          <p:cNvSpPr>
            <a:spLocks noGrp="1" noRot="1" noChangeAspect="1"/>
          </p:cNvSpPr>
          <p:nvPr>
            <p:ph type="sldImg" idx="2"/>
          </p:nvPr>
        </p:nvSpPr>
        <p:spPr>
          <a:xfrm>
            <a:off x="1139825" y="685800"/>
            <a:ext cx="4565650"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623888" y="1709739"/>
            <a:ext cx="7886700" cy="2852737"/>
          </a:xfrm>
          <a:prstGeom prst="rect">
            <a:avLst/>
          </a:prstGeom>
          <a:noFill/>
          <a:ln>
            <a:noFill/>
          </a:ln>
        </p:spPr>
        <p:txBody>
          <a:bodyPr spcFirstLastPara="1" wrap="square" lIns="91425" tIns="45700" rIns="36000" bIns="45700" anchor="b" anchorCtr="0">
            <a:noAutofit/>
          </a:bodyPr>
          <a:lstStyle>
            <a:lvl1pPr lvl="0" algn="l">
              <a:lnSpc>
                <a:spcPct val="80000"/>
              </a:lnSpc>
              <a:spcBef>
                <a:spcPts val="0"/>
              </a:spcBef>
              <a:spcAft>
                <a:spcPts val="0"/>
              </a:spcAft>
              <a:buSzPts val="1400"/>
              <a:buNone/>
              <a:defRPr sz="45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54000" bIns="45700" anchor="t" anchorCtr="0">
            <a:noAutofit/>
          </a:bodyPr>
          <a:lstStyle>
            <a:lvl1pPr marL="457200" lvl="0" indent="-228600" algn="l">
              <a:lnSpc>
                <a:spcPct val="100000"/>
              </a:lnSpc>
              <a:spcBef>
                <a:spcPts val="360"/>
              </a:spcBef>
              <a:spcAft>
                <a:spcPts val="0"/>
              </a:spcAft>
              <a:buSzPts val="2160"/>
              <a:buNone/>
              <a:defRPr sz="1800">
                <a:solidFill>
                  <a:srgbClr val="888888"/>
                </a:solidFill>
              </a:defRPr>
            </a:lvl1pPr>
            <a:lvl2pPr marL="914400" lvl="1" indent="-228600" algn="l">
              <a:lnSpc>
                <a:spcPct val="100000"/>
              </a:lnSpc>
              <a:spcBef>
                <a:spcPts val="300"/>
              </a:spcBef>
              <a:spcAft>
                <a:spcPts val="0"/>
              </a:spcAft>
              <a:buSzPts val="1500"/>
              <a:buNone/>
              <a:defRPr sz="1500">
                <a:solidFill>
                  <a:srgbClr val="888888"/>
                </a:solidFill>
              </a:defRPr>
            </a:lvl2pPr>
            <a:lvl3pPr marL="1371600" lvl="2" indent="-228600" algn="l">
              <a:lnSpc>
                <a:spcPct val="100000"/>
              </a:lnSpc>
              <a:spcBef>
                <a:spcPts val="270"/>
              </a:spcBef>
              <a:spcAft>
                <a:spcPts val="0"/>
              </a:spcAft>
              <a:buSzPts val="1350"/>
              <a:buFont typeface="Monda"/>
              <a:buNone/>
              <a:defRPr sz="1350">
                <a:solidFill>
                  <a:srgbClr val="888888"/>
                </a:solidFill>
              </a:defRPr>
            </a:lvl3pPr>
            <a:lvl4pPr marL="1828800" lvl="3" indent="-228600" algn="l">
              <a:lnSpc>
                <a:spcPct val="100000"/>
              </a:lnSpc>
              <a:spcBef>
                <a:spcPts val="240"/>
              </a:spcBef>
              <a:spcAft>
                <a:spcPts val="0"/>
              </a:spcAft>
              <a:buSzPts val="1200"/>
              <a:buNone/>
              <a:defRPr sz="1200">
                <a:solidFill>
                  <a:srgbClr val="888888"/>
                </a:solidFill>
              </a:defRPr>
            </a:lvl4pPr>
            <a:lvl5pPr marL="2286000" lvl="4" indent="-228600" algn="l">
              <a:lnSpc>
                <a:spcPct val="100000"/>
              </a:lnSpc>
              <a:spcBef>
                <a:spcPts val="240"/>
              </a:spcBef>
              <a:spcAft>
                <a:spcPts val="0"/>
              </a:spcAft>
              <a:buSzPts val="600"/>
              <a:buNone/>
              <a:defRPr sz="1200">
                <a:solidFill>
                  <a:srgbClr val="888888"/>
                </a:solidFill>
              </a:defRPr>
            </a:lvl5pPr>
            <a:lvl6pPr marL="2743200" lvl="5" indent="-228600" algn="l">
              <a:lnSpc>
                <a:spcPct val="100000"/>
              </a:lnSpc>
              <a:spcBef>
                <a:spcPts val="240"/>
              </a:spcBef>
              <a:spcAft>
                <a:spcPts val="0"/>
              </a:spcAft>
              <a:buSzPts val="600"/>
              <a:buNone/>
              <a:defRPr sz="1200">
                <a:solidFill>
                  <a:srgbClr val="888888"/>
                </a:solidFill>
              </a:defRPr>
            </a:lvl6pPr>
            <a:lvl7pPr marL="3200400" lvl="6" indent="-228600" algn="l">
              <a:lnSpc>
                <a:spcPct val="100000"/>
              </a:lnSpc>
              <a:spcBef>
                <a:spcPts val="240"/>
              </a:spcBef>
              <a:spcAft>
                <a:spcPts val="0"/>
              </a:spcAft>
              <a:buSzPts val="600"/>
              <a:buNone/>
              <a:defRPr sz="1200">
                <a:solidFill>
                  <a:srgbClr val="888888"/>
                </a:solidFill>
              </a:defRPr>
            </a:lvl7pPr>
            <a:lvl8pPr marL="3657600" lvl="7" indent="-228600" algn="l">
              <a:lnSpc>
                <a:spcPct val="100000"/>
              </a:lnSpc>
              <a:spcBef>
                <a:spcPts val="240"/>
              </a:spcBef>
              <a:spcAft>
                <a:spcPts val="0"/>
              </a:spcAft>
              <a:buSzPts val="600"/>
              <a:buNone/>
              <a:defRPr sz="1200">
                <a:solidFill>
                  <a:srgbClr val="888888"/>
                </a:solidFill>
              </a:defRPr>
            </a:lvl8pPr>
            <a:lvl9pPr marL="4114800" lvl="8" indent="-228600" algn="l">
              <a:lnSpc>
                <a:spcPct val="100000"/>
              </a:lnSpc>
              <a:spcBef>
                <a:spcPts val="240"/>
              </a:spcBef>
              <a:spcAft>
                <a:spcPts val="0"/>
              </a:spcAft>
              <a:buSzPts val="600"/>
              <a:buNone/>
              <a:defRPr sz="1200">
                <a:solidFill>
                  <a:srgbClr val="888888"/>
                </a:solidFill>
              </a:defRPr>
            </a:lvl9pPr>
          </a:lstStyle>
          <a:p>
            <a:endParaRPr/>
          </a:p>
        </p:txBody>
      </p:sp>
      <p:sp>
        <p:nvSpPr>
          <p:cNvPr id="22" name="Google Shape;22;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lvl1pPr lvl="0" algn="l">
              <a:lnSpc>
                <a:spcPct val="80000"/>
              </a:lnSpc>
              <a:spcBef>
                <a:spcPts val="0"/>
              </a:spcBef>
              <a:spcAft>
                <a:spcPts val="0"/>
              </a:spcAft>
              <a:buSzPts val="1400"/>
              <a:buNone/>
              <a:defRPr>
                <a:latin typeface="Monda"/>
                <a:ea typeface="Monda"/>
                <a:cs typeface="Monda"/>
                <a:sym typeface="Monda"/>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237067" y="866775"/>
            <a:ext cx="8729134" cy="5648325"/>
          </a:xfrm>
          <a:prstGeom prst="rect">
            <a:avLst/>
          </a:prstGeom>
          <a:noFill/>
          <a:ln>
            <a:noFill/>
          </a:ln>
        </p:spPr>
        <p:txBody>
          <a:bodyPr spcFirstLastPara="1" wrap="square" lIns="91425" tIns="45700" rIns="54000" bIns="45700" anchor="t" anchorCtr="0">
            <a:noAutofit/>
          </a:bodyPr>
          <a:lstStyle>
            <a:lvl1pPr marL="457200" lvl="0" indent="-441960" algn="l">
              <a:lnSpc>
                <a:spcPct val="100000"/>
              </a:lnSpc>
              <a:spcBef>
                <a:spcPts val="560"/>
              </a:spcBef>
              <a:spcAft>
                <a:spcPts val="0"/>
              </a:spcAft>
              <a:buSzPts val="3360"/>
              <a:buChar char="▪"/>
              <a:defRPr>
                <a:latin typeface="Monda"/>
                <a:ea typeface="Monda"/>
                <a:cs typeface="Monda"/>
                <a:sym typeface="Monda"/>
              </a:defRPr>
            </a:lvl1pPr>
            <a:lvl2pPr marL="914400" lvl="1" indent="-381000" algn="l">
              <a:lnSpc>
                <a:spcPct val="100000"/>
              </a:lnSpc>
              <a:spcBef>
                <a:spcPts val="480"/>
              </a:spcBef>
              <a:spcAft>
                <a:spcPts val="0"/>
              </a:spcAft>
              <a:buSzPts val="2400"/>
              <a:buChar char="−"/>
              <a:defRPr>
                <a:latin typeface="Monda"/>
                <a:ea typeface="Monda"/>
                <a:cs typeface="Monda"/>
                <a:sym typeface="Monda"/>
              </a:defRPr>
            </a:lvl2pPr>
            <a:lvl3pPr marL="1371600" lvl="2" indent="-355600" algn="l">
              <a:lnSpc>
                <a:spcPct val="100000"/>
              </a:lnSpc>
              <a:spcBef>
                <a:spcPts val="400"/>
              </a:spcBef>
              <a:spcAft>
                <a:spcPts val="0"/>
              </a:spcAft>
              <a:buSzPts val="2000"/>
              <a:buFont typeface="Monda"/>
              <a:buChar char="•"/>
              <a:defRPr>
                <a:latin typeface="Monda"/>
                <a:ea typeface="Monda"/>
                <a:cs typeface="Monda"/>
                <a:sym typeface="Monda"/>
              </a:defRPr>
            </a:lvl3pPr>
            <a:lvl4pPr marL="1828800" lvl="3" indent="-349250" algn="l">
              <a:lnSpc>
                <a:spcPct val="100000"/>
              </a:lnSpc>
              <a:spcBef>
                <a:spcPts val="380"/>
              </a:spcBef>
              <a:spcAft>
                <a:spcPts val="0"/>
              </a:spcAft>
              <a:buSzPts val="1900"/>
              <a:buChar char="▪"/>
              <a:defRPr>
                <a:latin typeface="Monda"/>
                <a:ea typeface="Monda"/>
                <a:cs typeface="Monda"/>
                <a:sym typeface="Monda"/>
              </a:defRPr>
            </a:lvl4pPr>
            <a:lvl5pPr marL="2286000" lvl="4" indent="-285750" algn="l">
              <a:lnSpc>
                <a:spcPct val="100000"/>
              </a:lnSpc>
              <a:spcBef>
                <a:spcPts val="360"/>
              </a:spcBef>
              <a:spcAft>
                <a:spcPts val="0"/>
              </a:spcAft>
              <a:buSzPts val="900"/>
              <a:buChar char="❑"/>
              <a:defRPr>
                <a:latin typeface="Monda"/>
                <a:ea typeface="Monda"/>
                <a:cs typeface="Monda"/>
                <a:sym typeface="Monda"/>
              </a:defRPr>
            </a:lvl5pPr>
            <a:lvl6pPr marL="2743200" lvl="5" indent="-285750" algn="l">
              <a:lnSpc>
                <a:spcPct val="100000"/>
              </a:lnSpc>
              <a:spcBef>
                <a:spcPts val="360"/>
              </a:spcBef>
              <a:spcAft>
                <a:spcPts val="0"/>
              </a:spcAft>
              <a:buSzPts val="900"/>
              <a:buChar char="❑"/>
              <a:defRPr/>
            </a:lvl6pPr>
            <a:lvl7pPr marL="3200400" lvl="6" indent="-285750" algn="l">
              <a:lnSpc>
                <a:spcPct val="100000"/>
              </a:lnSpc>
              <a:spcBef>
                <a:spcPts val="360"/>
              </a:spcBef>
              <a:spcAft>
                <a:spcPts val="0"/>
              </a:spcAft>
              <a:buSzPts val="900"/>
              <a:buChar char="❑"/>
              <a:defRPr/>
            </a:lvl7pPr>
            <a:lvl8pPr marL="3657600" lvl="7" indent="-285750" algn="l">
              <a:lnSpc>
                <a:spcPct val="100000"/>
              </a:lnSpc>
              <a:spcBef>
                <a:spcPts val="360"/>
              </a:spcBef>
              <a:spcAft>
                <a:spcPts val="0"/>
              </a:spcAft>
              <a:buSzPts val="900"/>
              <a:buChar char="❑"/>
              <a:defRPr/>
            </a:lvl8pPr>
            <a:lvl9pPr marL="4114800" lvl="8" indent="-285750" algn="l">
              <a:lnSpc>
                <a:spcPct val="100000"/>
              </a:lnSpc>
              <a:spcBef>
                <a:spcPts val="360"/>
              </a:spcBef>
              <a:spcAft>
                <a:spcPts val="0"/>
              </a:spcAft>
              <a:buSzPts val="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0" y="866775"/>
            <a:ext cx="9144000" cy="5648325"/>
          </a:xfrm>
          <a:prstGeom prst="rect">
            <a:avLst/>
          </a:prstGeom>
          <a:noFill/>
          <a:ln>
            <a:noFill/>
          </a:ln>
        </p:spPr>
        <p:txBody>
          <a:bodyPr spcFirstLastPara="1" wrap="square" lIns="91425" tIns="45700" rIns="54000" bIns="45700" anchor="t" anchorCtr="0">
            <a:noAutofit/>
          </a:bodyPr>
          <a:lstStyle>
            <a:lvl1pPr marL="457200" lvl="0" indent="-365760" algn="l">
              <a:lnSpc>
                <a:spcPct val="100000"/>
              </a:lnSpc>
              <a:spcBef>
                <a:spcPts val="360"/>
              </a:spcBef>
              <a:spcAft>
                <a:spcPts val="0"/>
              </a:spcAft>
              <a:buSzPts val="216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285750" algn="l">
              <a:lnSpc>
                <a:spcPct val="100000"/>
              </a:lnSpc>
              <a:spcBef>
                <a:spcPts val="360"/>
              </a:spcBef>
              <a:spcAft>
                <a:spcPts val="0"/>
              </a:spcAft>
              <a:buSzPts val="900"/>
              <a:buChar char="❑"/>
              <a:defRPr/>
            </a:lvl5pPr>
            <a:lvl6pPr marL="2743200" lvl="5" indent="-285750" algn="l">
              <a:lnSpc>
                <a:spcPct val="100000"/>
              </a:lnSpc>
              <a:spcBef>
                <a:spcPts val="360"/>
              </a:spcBef>
              <a:spcAft>
                <a:spcPts val="0"/>
              </a:spcAft>
              <a:buSzPts val="900"/>
              <a:buChar char="❑"/>
              <a:defRPr/>
            </a:lvl6pPr>
            <a:lvl7pPr marL="3200400" lvl="6" indent="-285750" algn="l">
              <a:lnSpc>
                <a:spcPct val="100000"/>
              </a:lnSpc>
              <a:spcBef>
                <a:spcPts val="360"/>
              </a:spcBef>
              <a:spcAft>
                <a:spcPts val="0"/>
              </a:spcAft>
              <a:buSzPts val="900"/>
              <a:buChar char="❑"/>
              <a:defRPr/>
            </a:lvl7pPr>
            <a:lvl8pPr marL="3657600" lvl="7" indent="-285750" algn="l">
              <a:lnSpc>
                <a:spcPct val="100000"/>
              </a:lnSpc>
              <a:spcBef>
                <a:spcPts val="360"/>
              </a:spcBef>
              <a:spcAft>
                <a:spcPts val="0"/>
              </a:spcAft>
              <a:buSzPts val="900"/>
              <a:buChar char="❑"/>
              <a:defRPr/>
            </a:lvl8pPr>
            <a:lvl9pPr marL="4114800" lvl="8" indent="-285750" algn="l">
              <a:lnSpc>
                <a:spcPct val="100000"/>
              </a:lnSpc>
              <a:spcBef>
                <a:spcPts val="360"/>
              </a:spcBef>
              <a:spcAft>
                <a:spcPts val="0"/>
              </a:spcAft>
              <a:buSzPts val="900"/>
              <a:buChar char="❑"/>
              <a:defRPr/>
            </a:lvl9pPr>
          </a:lstStyle>
          <a:p>
            <a:endParaRPr/>
          </a:p>
        </p:txBody>
      </p:sp>
      <p:sp>
        <p:nvSpPr>
          <p:cNvPr id="29" name="Google Shape;29;p2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0" y="866775"/>
            <a:ext cx="4495800" cy="5648325"/>
          </a:xfrm>
          <a:prstGeom prst="rect">
            <a:avLst/>
          </a:prstGeom>
          <a:noFill/>
          <a:ln>
            <a:noFill/>
          </a:ln>
        </p:spPr>
        <p:txBody>
          <a:bodyPr spcFirstLastPara="1" wrap="square" lIns="91425" tIns="45700" rIns="54000" bIns="45700" anchor="t" anchorCtr="0">
            <a:noAutofit/>
          </a:bodyPr>
          <a:lstStyle>
            <a:lvl1pPr marL="457200" lvl="0" indent="-441960" algn="l">
              <a:lnSpc>
                <a:spcPct val="100000"/>
              </a:lnSpc>
              <a:spcBef>
                <a:spcPts val="560"/>
              </a:spcBef>
              <a:spcAft>
                <a:spcPts val="0"/>
              </a:spcAft>
              <a:buSzPts val="336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Font typeface="Monda"/>
              <a:buChar char="•"/>
              <a:defRPr sz="2000"/>
            </a:lvl3pPr>
            <a:lvl4pPr marL="1828800" lvl="3" indent="-342900" algn="l">
              <a:lnSpc>
                <a:spcPct val="100000"/>
              </a:lnSpc>
              <a:spcBef>
                <a:spcPts val="360"/>
              </a:spcBef>
              <a:spcAft>
                <a:spcPts val="0"/>
              </a:spcAft>
              <a:buSzPts val="1800"/>
              <a:buChar char="▪"/>
              <a:defRPr sz="1800"/>
            </a:lvl4pPr>
            <a:lvl5pPr marL="2286000" lvl="4" indent="-285750" algn="l">
              <a:lnSpc>
                <a:spcPct val="100000"/>
              </a:lnSpc>
              <a:spcBef>
                <a:spcPts val="360"/>
              </a:spcBef>
              <a:spcAft>
                <a:spcPts val="0"/>
              </a:spcAft>
              <a:buSzPts val="900"/>
              <a:buChar char="❑"/>
              <a:defRPr sz="1800"/>
            </a:lvl5pPr>
            <a:lvl6pPr marL="2743200" lvl="5" indent="-285750" algn="l">
              <a:lnSpc>
                <a:spcPct val="100000"/>
              </a:lnSpc>
              <a:spcBef>
                <a:spcPts val="360"/>
              </a:spcBef>
              <a:spcAft>
                <a:spcPts val="0"/>
              </a:spcAft>
              <a:buSzPts val="900"/>
              <a:buChar char="❑"/>
              <a:defRPr sz="1800"/>
            </a:lvl6pPr>
            <a:lvl7pPr marL="3200400" lvl="6" indent="-285750" algn="l">
              <a:lnSpc>
                <a:spcPct val="100000"/>
              </a:lnSpc>
              <a:spcBef>
                <a:spcPts val="360"/>
              </a:spcBef>
              <a:spcAft>
                <a:spcPts val="0"/>
              </a:spcAft>
              <a:buSzPts val="900"/>
              <a:buChar char="❑"/>
              <a:defRPr sz="1800"/>
            </a:lvl7pPr>
            <a:lvl8pPr marL="3657600" lvl="7" indent="-285750" algn="l">
              <a:lnSpc>
                <a:spcPct val="100000"/>
              </a:lnSpc>
              <a:spcBef>
                <a:spcPts val="360"/>
              </a:spcBef>
              <a:spcAft>
                <a:spcPts val="0"/>
              </a:spcAft>
              <a:buSzPts val="900"/>
              <a:buChar char="❑"/>
              <a:defRPr sz="1800"/>
            </a:lvl8pPr>
            <a:lvl9pPr marL="4114800" lvl="8" indent="-285750" algn="l">
              <a:lnSpc>
                <a:spcPct val="100000"/>
              </a:lnSpc>
              <a:spcBef>
                <a:spcPts val="360"/>
              </a:spcBef>
              <a:spcAft>
                <a:spcPts val="0"/>
              </a:spcAft>
              <a:buSzPts val="900"/>
              <a:buChar char="❑"/>
              <a:defRPr sz="1800"/>
            </a:lvl9pPr>
          </a:lstStyle>
          <a:p>
            <a:endParaRPr/>
          </a:p>
        </p:txBody>
      </p:sp>
      <p:sp>
        <p:nvSpPr>
          <p:cNvPr id="33" name="Google Shape;33;p23"/>
          <p:cNvSpPr txBox="1">
            <a:spLocks noGrp="1"/>
          </p:cNvSpPr>
          <p:nvPr>
            <p:ph type="body" idx="2"/>
          </p:nvPr>
        </p:nvSpPr>
        <p:spPr>
          <a:xfrm>
            <a:off x="4648200" y="866775"/>
            <a:ext cx="4495800" cy="5648325"/>
          </a:xfrm>
          <a:prstGeom prst="rect">
            <a:avLst/>
          </a:prstGeom>
          <a:noFill/>
          <a:ln>
            <a:noFill/>
          </a:ln>
        </p:spPr>
        <p:txBody>
          <a:bodyPr spcFirstLastPara="1" wrap="square" lIns="91425" tIns="45700" rIns="54000" bIns="45700" anchor="t" anchorCtr="0">
            <a:noAutofit/>
          </a:bodyPr>
          <a:lstStyle>
            <a:lvl1pPr marL="457200" lvl="0" indent="-441960" algn="l">
              <a:lnSpc>
                <a:spcPct val="100000"/>
              </a:lnSpc>
              <a:spcBef>
                <a:spcPts val="560"/>
              </a:spcBef>
              <a:spcAft>
                <a:spcPts val="0"/>
              </a:spcAft>
              <a:buSzPts val="336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Font typeface="Monda"/>
              <a:buChar char="•"/>
              <a:defRPr sz="2000"/>
            </a:lvl3pPr>
            <a:lvl4pPr marL="1828800" lvl="3" indent="-342900" algn="l">
              <a:lnSpc>
                <a:spcPct val="100000"/>
              </a:lnSpc>
              <a:spcBef>
                <a:spcPts val="360"/>
              </a:spcBef>
              <a:spcAft>
                <a:spcPts val="0"/>
              </a:spcAft>
              <a:buSzPts val="1800"/>
              <a:buChar char="▪"/>
              <a:defRPr sz="1800"/>
            </a:lvl4pPr>
            <a:lvl5pPr marL="2286000" lvl="4" indent="-285750" algn="l">
              <a:lnSpc>
                <a:spcPct val="100000"/>
              </a:lnSpc>
              <a:spcBef>
                <a:spcPts val="360"/>
              </a:spcBef>
              <a:spcAft>
                <a:spcPts val="0"/>
              </a:spcAft>
              <a:buSzPts val="900"/>
              <a:buChar char="❑"/>
              <a:defRPr sz="1800"/>
            </a:lvl5pPr>
            <a:lvl6pPr marL="2743200" lvl="5" indent="-285750" algn="l">
              <a:lnSpc>
                <a:spcPct val="100000"/>
              </a:lnSpc>
              <a:spcBef>
                <a:spcPts val="360"/>
              </a:spcBef>
              <a:spcAft>
                <a:spcPts val="0"/>
              </a:spcAft>
              <a:buSzPts val="900"/>
              <a:buChar char="❑"/>
              <a:defRPr sz="1800"/>
            </a:lvl6pPr>
            <a:lvl7pPr marL="3200400" lvl="6" indent="-285750" algn="l">
              <a:lnSpc>
                <a:spcPct val="100000"/>
              </a:lnSpc>
              <a:spcBef>
                <a:spcPts val="360"/>
              </a:spcBef>
              <a:spcAft>
                <a:spcPts val="0"/>
              </a:spcAft>
              <a:buSzPts val="900"/>
              <a:buChar char="❑"/>
              <a:defRPr sz="1800"/>
            </a:lvl7pPr>
            <a:lvl8pPr marL="3657600" lvl="7" indent="-285750" algn="l">
              <a:lnSpc>
                <a:spcPct val="100000"/>
              </a:lnSpc>
              <a:spcBef>
                <a:spcPts val="360"/>
              </a:spcBef>
              <a:spcAft>
                <a:spcPts val="0"/>
              </a:spcAft>
              <a:buSzPts val="900"/>
              <a:buChar char="❑"/>
              <a:defRPr sz="1800"/>
            </a:lvl8pPr>
            <a:lvl9pPr marL="4114800" lvl="8" indent="-285750" algn="l">
              <a:lnSpc>
                <a:spcPct val="100000"/>
              </a:lnSpc>
              <a:spcBef>
                <a:spcPts val="360"/>
              </a:spcBef>
              <a:spcAft>
                <a:spcPts val="0"/>
              </a:spcAft>
              <a:buSzPts val="9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tellysbilde" type="title">
  <p:cSld name="TITLE">
    <p:spTree>
      <p:nvGrpSpPr>
        <p:cNvPr id="1" name="Shape 34"/>
        <p:cNvGrpSpPr/>
        <p:nvPr/>
      </p:nvGrpSpPr>
      <p:grpSpPr>
        <a:xfrm>
          <a:off x="0" y="0"/>
          <a:ext cx="0" cy="0"/>
          <a:chOff x="0" y="0"/>
          <a:chExt cx="0" cy="0"/>
        </a:xfrm>
      </p:grpSpPr>
      <p:sp>
        <p:nvSpPr>
          <p:cNvPr id="35" name="Google Shape;35;p22"/>
          <p:cNvSpPr/>
          <p:nvPr/>
        </p:nvSpPr>
        <p:spPr>
          <a:xfrm>
            <a:off x="171450" y="2155825"/>
            <a:ext cx="1397000" cy="1276350"/>
          </a:xfrm>
          <a:prstGeom prst="rect">
            <a:avLst/>
          </a:prstGeom>
          <a:gradFill>
            <a:gsLst>
              <a:gs pos="0">
                <a:srgbClr val="FE7519"/>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ahoma"/>
              <a:ea typeface="Tahoma"/>
              <a:cs typeface="Tahoma"/>
              <a:sym typeface="Tahoma"/>
            </a:endParaRPr>
          </a:p>
        </p:txBody>
      </p:sp>
      <p:sp>
        <p:nvSpPr>
          <p:cNvPr id="36" name="Google Shape;36;p22"/>
          <p:cNvSpPr/>
          <p:nvPr/>
        </p:nvSpPr>
        <p:spPr>
          <a:xfrm>
            <a:off x="36513" y="3336925"/>
            <a:ext cx="8985250" cy="46038"/>
          </a:xfrm>
          <a:prstGeom prst="rect">
            <a:avLst/>
          </a:prstGeom>
          <a:gradFill>
            <a:gsLst>
              <a:gs pos="0">
                <a:srgbClr val="1C1C1C"/>
              </a:gs>
              <a:gs pos="100000">
                <a:srgbClr val="C0C0C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Tahoma"/>
              <a:ea typeface="Tahoma"/>
              <a:cs typeface="Tahoma"/>
              <a:sym typeface="Tahoma"/>
            </a:endParaRPr>
          </a:p>
        </p:txBody>
      </p:sp>
      <p:sp>
        <p:nvSpPr>
          <p:cNvPr id="37" name="Google Shape;37;p22"/>
          <p:cNvSpPr/>
          <p:nvPr/>
        </p:nvSpPr>
        <p:spPr>
          <a:xfrm rot="-5400000">
            <a:off x="-517525" y="2586038"/>
            <a:ext cx="1685925" cy="92075"/>
          </a:xfrm>
          <a:prstGeom prst="rect">
            <a:avLst/>
          </a:prstGeom>
          <a:gradFill>
            <a:gsLst>
              <a:gs pos="0">
                <a:srgbClr val="808080"/>
              </a:gs>
              <a:gs pos="100000">
                <a:srgbClr val="1C1C1C"/>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ahoma"/>
              <a:ea typeface="Tahoma"/>
              <a:cs typeface="Tahoma"/>
              <a:sym typeface="Tahoma"/>
            </a:endParaRPr>
          </a:p>
        </p:txBody>
      </p:sp>
      <p:sp>
        <p:nvSpPr>
          <p:cNvPr id="38" name="Google Shape;38;p22"/>
          <p:cNvSpPr txBox="1">
            <a:spLocks noGrp="1"/>
          </p:cNvSpPr>
          <p:nvPr>
            <p:ph type="ctrTitle"/>
          </p:nvPr>
        </p:nvSpPr>
        <p:spPr>
          <a:xfrm>
            <a:off x="638175" y="1708150"/>
            <a:ext cx="7772400" cy="1462088"/>
          </a:xfrm>
          <a:prstGeom prst="rect">
            <a:avLst/>
          </a:prstGeom>
          <a:noFill/>
          <a:ln>
            <a:noFill/>
          </a:ln>
        </p:spPr>
        <p:txBody>
          <a:bodyPr spcFirstLastPara="1" wrap="square" lIns="91425" tIns="45700" rIns="91425" bIns="45700" anchor="b" anchorCtr="0">
            <a:noAutofit/>
          </a:bodyPr>
          <a:lstStyle>
            <a:lvl1pPr lvl="0" algn="ctr">
              <a:lnSpc>
                <a:spcPct val="80000"/>
              </a:lnSpc>
              <a:spcBef>
                <a:spcPts val="0"/>
              </a:spcBef>
              <a:spcAft>
                <a:spcPts val="0"/>
              </a:spcAft>
              <a:buSzPts val="1400"/>
              <a:buNone/>
              <a:defRPr>
                <a:latin typeface="Monda"/>
                <a:ea typeface="Monda"/>
                <a:cs typeface="Monda"/>
                <a:sym typeface="Monda"/>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9" name="Google Shape;39;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560"/>
              </a:spcBef>
              <a:spcAft>
                <a:spcPts val="0"/>
              </a:spcAft>
              <a:buSzPts val="3360"/>
              <a:buFont typeface="Noto Sans Symbols"/>
              <a:buNone/>
              <a:defRPr/>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SzPts val="900"/>
              <a:buChar char="❑"/>
              <a:defRPr/>
            </a:lvl5pPr>
            <a:lvl6pPr lvl="5" algn="l">
              <a:lnSpc>
                <a:spcPct val="100000"/>
              </a:lnSpc>
              <a:spcBef>
                <a:spcPts val="360"/>
              </a:spcBef>
              <a:spcAft>
                <a:spcPts val="0"/>
              </a:spcAft>
              <a:buSzPts val="900"/>
              <a:buChar char="❑"/>
              <a:defRPr/>
            </a:lvl6pPr>
            <a:lvl7pPr lvl="6" algn="l">
              <a:lnSpc>
                <a:spcPct val="100000"/>
              </a:lnSpc>
              <a:spcBef>
                <a:spcPts val="360"/>
              </a:spcBef>
              <a:spcAft>
                <a:spcPts val="0"/>
              </a:spcAft>
              <a:buSzPts val="900"/>
              <a:buChar char="❑"/>
              <a:defRPr/>
            </a:lvl7pPr>
            <a:lvl8pPr lvl="7" algn="l">
              <a:lnSpc>
                <a:spcPct val="100000"/>
              </a:lnSpc>
              <a:spcBef>
                <a:spcPts val="360"/>
              </a:spcBef>
              <a:spcAft>
                <a:spcPts val="0"/>
              </a:spcAft>
              <a:buSzPts val="900"/>
              <a:buChar char="❑"/>
              <a:defRPr/>
            </a:lvl8pPr>
            <a:lvl9pPr lvl="8" algn="l">
              <a:lnSpc>
                <a:spcPct val="100000"/>
              </a:lnSpc>
              <a:spcBef>
                <a:spcPts val="360"/>
              </a:spcBef>
              <a:spcAft>
                <a:spcPts val="0"/>
              </a:spcAft>
              <a:buSzPts val="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RL Footer">
  <p:cSld name="SRL Footer">
    <p:spTree>
      <p:nvGrpSpPr>
        <p:cNvPr id="1" name="Shape 43"/>
        <p:cNvGrpSpPr/>
        <p:nvPr/>
      </p:nvGrpSpPr>
      <p:grpSpPr>
        <a:xfrm>
          <a:off x="0" y="0"/>
          <a:ext cx="0" cy="0"/>
          <a:chOff x="0" y="0"/>
          <a:chExt cx="0" cy="0"/>
        </a:xfrm>
      </p:grpSpPr>
      <p:pic>
        <p:nvPicPr>
          <p:cNvPr id="44" name="Google Shape;44;p26" descr="simula_footer_neg_HEX.eps"/>
          <p:cNvPicPr preferRelativeResize="0"/>
          <p:nvPr/>
        </p:nvPicPr>
        <p:blipFill rotWithShape="1">
          <a:blip r:embed="rId2">
            <a:alphaModFix/>
          </a:blip>
          <a:srcRect/>
          <a:stretch/>
        </p:blipFill>
        <p:spPr>
          <a:xfrm>
            <a:off x="0" y="6381749"/>
            <a:ext cx="9144000" cy="476251"/>
          </a:xfrm>
          <a:prstGeom prst="rect">
            <a:avLst/>
          </a:prstGeom>
          <a:noFill/>
          <a:ln>
            <a:noFill/>
          </a:ln>
        </p:spPr>
      </p:pic>
      <p:sp>
        <p:nvSpPr>
          <p:cNvPr id="45" name="Google Shape;45;p26"/>
          <p:cNvSpPr txBox="1">
            <a:spLocks noGrp="1"/>
          </p:cNvSpPr>
          <p:nvPr>
            <p:ph type="title"/>
          </p:nvPr>
        </p:nvSpPr>
        <p:spPr>
          <a:xfrm>
            <a:off x="152400" y="228600"/>
            <a:ext cx="8839200" cy="457200"/>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2400" b="1"/>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6" name="Google Shape;46;p26"/>
          <p:cNvSpPr txBox="1"/>
          <p:nvPr/>
        </p:nvSpPr>
        <p:spPr>
          <a:xfrm>
            <a:off x="4216044" y="6360426"/>
            <a:ext cx="4927956" cy="4975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Short Stack"/>
                <a:ea typeface="Short Stack"/>
                <a:cs typeface="Short Stack"/>
                <a:sym typeface="Short Stack"/>
              </a:rPr>
              <a:t>Media Performance Group</a:t>
            </a: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2873737" y="6388186"/>
            <a:ext cx="1347064" cy="469815"/>
          </a:xfrm>
          <a:prstGeom prst="rect">
            <a:avLst/>
          </a:prstGeom>
          <a:gradFill>
            <a:gsLst>
              <a:gs pos="0">
                <a:srgbClr val="00FFB8"/>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107950" y="131763"/>
            <a:ext cx="928688" cy="598487"/>
          </a:xfrm>
          <a:prstGeom prst="rect">
            <a:avLst/>
          </a:prstGeom>
          <a:gradFill>
            <a:gsLst>
              <a:gs pos="0">
                <a:srgbClr val="FE7519"/>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ahoma"/>
              <a:ea typeface="Tahoma"/>
              <a:cs typeface="Tahoma"/>
              <a:sym typeface="Tahoma"/>
            </a:endParaRPr>
          </a:p>
        </p:txBody>
      </p:sp>
      <p:sp>
        <p:nvSpPr>
          <p:cNvPr id="11" name="Google Shape;11;p18"/>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lvl1pPr marR="0" lvl="0"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Monda"/>
                <a:ea typeface="Monda"/>
                <a:cs typeface="Monda"/>
                <a:sym typeface="Monda"/>
              </a:defRPr>
            </a:lvl1pPr>
            <a:lvl2pPr marR="0" lvl="1"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2pPr>
            <a:lvl3pPr marR="0" lvl="2"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3pPr>
            <a:lvl4pPr marR="0" lvl="3"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4pPr>
            <a:lvl5pPr marR="0" lvl="4"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5pPr>
            <a:lvl6pPr marR="0" lvl="5"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6pPr>
            <a:lvl7pPr marR="0" lvl="6"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7pPr>
            <a:lvl8pPr marR="0" lvl="7"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8pPr>
            <a:lvl9pPr marR="0" lvl="8" algn="l" rtl="0">
              <a:lnSpc>
                <a:spcPct val="80000"/>
              </a:lnSpc>
              <a:spcBef>
                <a:spcPts val="0"/>
              </a:spcBef>
              <a:spcAft>
                <a:spcPts val="0"/>
              </a:spcAft>
              <a:buClr>
                <a:srgbClr val="000000"/>
              </a:buClr>
              <a:buSzPts val="1400"/>
              <a:buFont typeface="Arial"/>
              <a:buNone/>
              <a:defRPr sz="3600" b="0" i="0" u="none" strike="noStrike" cap="none">
                <a:solidFill>
                  <a:schemeClr val="dk1"/>
                </a:solidFill>
                <a:latin typeface="Tahoma"/>
                <a:ea typeface="Tahoma"/>
                <a:cs typeface="Tahoma"/>
                <a:sym typeface="Tahoma"/>
              </a:defRPr>
            </a:lvl9pPr>
          </a:lstStyle>
          <a:p>
            <a:endParaRPr/>
          </a:p>
        </p:txBody>
      </p:sp>
      <p:sp>
        <p:nvSpPr>
          <p:cNvPr id="12" name="Google Shape;12;p18"/>
          <p:cNvSpPr txBox="1">
            <a:spLocks noGrp="1"/>
          </p:cNvSpPr>
          <p:nvPr>
            <p:ph type="body" idx="1"/>
          </p:nvPr>
        </p:nvSpPr>
        <p:spPr>
          <a:xfrm>
            <a:off x="0" y="866775"/>
            <a:ext cx="9144000" cy="5648325"/>
          </a:xfrm>
          <a:prstGeom prst="rect">
            <a:avLst/>
          </a:prstGeom>
          <a:noFill/>
          <a:ln>
            <a:noFill/>
          </a:ln>
        </p:spPr>
        <p:txBody>
          <a:bodyPr spcFirstLastPara="1" wrap="square" lIns="91425" tIns="45700" rIns="54000" bIns="45700" anchor="t" anchorCtr="0">
            <a:noAutofit/>
          </a:bodyPr>
          <a:lstStyle>
            <a:lvl1pPr marL="457200" marR="0" lvl="0" indent="-441960" algn="l" rtl="0">
              <a:lnSpc>
                <a:spcPct val="100000"/>
              </a:lnSpc>
              <a:spcBef>
                <a:spcPts val="560"/>
              </a:spcBef>
              <a:spcAft>
                <a:spcPts val="0"/>
              </a:spcAft>
              <a:buClr>
                <a:srgbClr val="FF6600"/>
              </a:buClr>
              <a:buSzPts val="3360"/>
              <a:buFont typeface="Noto Sans Symbols"/>
              <a:buChar char="▪"/>
              <a:defRPr sz="2800" b="0" i="0" u="none" strike="noStrike" cap="none">
                <a:solidFill>
                  <a:schemeClr val="dk1"/>
                </a:solidFill>
                <a:latin typeface="Monda"/>
                <a:ea typeface="Monda"/>
                <a:cs typeface="Monda"/>
                <a:sym typeface="Monda"/>
              </a:defRPr>
            </a:lvl1pPr>
            <a:lvl2pPr marL="914400" marR="0" lvl="1" indent="-381000" algn="l" rtl="0">
              <a:lnSpc>
                <a:spcPct val="100000"/>
              </a:lnSpc>
              <a:spcBef>
                <a:spcPts val="480"/>
              </a:spcBef>
              <a:spcAft>
                <a:spcPts val="0"/>
              </a:spcAft>
              <a:buClr>
                <a:srgbClr val="FF6600"/>
              </a:buClr>
              <a:buSzPts val="2400"/>
              <a:buFont typeface="Tahoma"/>
              <a:buChar char="−"/>
              <a:defRPr sz="2400" b="0" i="0" u="none" strike="noStrike" cap="none">
                <a:solidFill>
                  <a:schemeClr val="dk1"/>
                </a:solidFill>
                <a:latin typeface="Monda"/>
                <a:ea typeface="Monda"/>
                <a:cs typeface="Monda"/>
                <a:sym typeface="Monda"/>
              </a:defRPr>
            </a:lvl2pPr>
            <a:lvl3pPr marL="1371600" marR="0" lvl="2" indent="-355600" algn="l" rtl="0">
              <a:lnSpc>
                <a:spcPct val="100000"/>
              </a:lnSpc>
              <a:spcBef>
                <a:spcPts val="400"/>
              </a:spcBef>
              <a:spcAft>
                <a:spcPts val="0"/>
              </a:spcAft>
              <a:buClr>
                <a:srgbClr val="FF6600"/>
              </a:buClr>
              <a:buSzPts val="2000"/>
              <a:buFont typeface="Monda"/>
              <a:buChar char="•"/>
              <a:defRPr sz="2000" b="0" i="0" u="none" strike="noStrike" cap="none">
                <a:solidFill>
                  <a:schemeClr val="dk1"/>
                </a:solidFill>
                <a:latin typeface="Monda"/>
                <a:ea typeface="Monda"/>
                <a:cs typeface="Monda"/>
                <a:sym typeface="Monda"/>
              </a:defRPr>
            </a:lvl3pPr>
            <a:lvl4pPr marL="1828800" marR="0" lvl="3" indent="-349250" algn="l" rtl="0">
              <a:lnSpc>
                <a:spcPct val="100000"/>
              </a:lnSpc>
              <a:spcBef>
                <a:spcPts val="380"/>
              </a:spcBef>
              <a:spcAft>
                <a:spcPts val="0"/>
              </a:spcAft>
              <a:buClr>
                <a:srgbClr val="FF6600"/>
              </a:buClr>
              <a:buSzPts val="1900"/>
              <a:buFont typeface="Noto Sans Symbols"/>
              <a:buChar char="▪"/>
              <a:defRPr sz="1900" b="0" i="0" u="none" strike="noStrike" cap="none">
                <a:solidFill>
                  <a:schemeClr val="dk1"/>
                </a:solidFill>
                <a:latin typeface="Monda"/>
                <a:ea typeface="Monda"/>
                <a:cs typeface="Monda"/>
                <a:sym typeface="Monda"/>
              </a:defRPr>
            </a:lvl4pPr>
            <a:lvl5pPr marL="2286000" marR="0" lvl="4" indent="-285750" algn="l" rtl="0">
              <a:lnSpc>
                <a:spcPct val="100000"/>
              </a:lnSpc>
              <a:spcBef>
                <a:spcPts val="360"/>
              </a:spcBef>
              <a:spcAft>
                <a:spcPts val="0"/>
              </a:spcAft>
              <a:buClr>
                <a:schemeClr val="dk2"/>
              </a:buClr>
              <a:buSzPts val="900"/>
              <a:buFont typeface="Noto Sans Symbols"/>
              <a:buChar char="❑"/>
              <a:defRPr sz="1800" b="0" i="0" u="none" strike="noStrike" cap="none">
                <a:solidFill>
                  <a:schemeClr val="dk1"/>
                </a:solidFill>
                <a:latin typeface="Monda"/>
                <a:ea typeface="Monda"/>
                <a:cs typeface="Monda"/>
                <a:sym typeface="Monda"/>
              </a:defRPr>
            </a:lvl5pPr>
            <a:lvl6pPr marL="2743200" marR="0" lvl="5" indent="-285750" algn="l" rtl="0">
              <a:lnSpc>
                <a:spcPct val="100000"/>
              </a:lnSpc>
              <a:spcBef>
                <a:spcPts val="360"/>
              </a:spcBef>
              <a:spcAft>
                <a:spcPts val="0"/>
              </a:spcAft>
              <a:buClr>
                <a:schemeClr val="dk2"/>
              </a:buClr>
              <a:buSzPts val="900"/>
              <a:buFont typeface="Noto Sans Symbols"/>
              <a:buChar char="❑"/>
              <a:defRPr sz="1800" b="0" i="0" u="none" strike="noStrike" cap="none">
                <a:solidFill>
                  <a:schemeClr val="dk1"/>
                </a:solidFill>
                <a:latin typeface="Tahoma"/>
                <a:ea typeface="Tahoma"/>
                <a:cs typeface="Tahoma"/>
                <a:sym typeface="Tahoma"/>
              </a:defRPr>
            </a:lvl6pPr>
            <a:lvl7pPr marL="3200400" marR="0" lvl="6" indent="-285750" algn="l" rtl="0">
              <a:lnSpc>
                <a:spcPct val="100000"/>
              </a:lnSpc>
              <a:spcBef>
                <a:spcPts val="360"/>
              </a:spcBef>
              <a:spcAft>
                <a:spcPts val="0"/>
              </a:spcAft>
              <a:buClr>
                <a:schemeClr val="dk2"/>
              </a:buClr>
              <a:buSzPts val="900"/>
              <a:buFont typeface="Noto Sans Symbols"/>
              <a:buChar char="❑"/>
              <a:defRPr sz="1800" b="0" i="0" u="none" strike="noStrike" cap="none">
                <a:solidFill>
                  <a:schemeClr val="dk1"/>
                </a:solidFill>
                <a:latin typeface="Tahoma"/>
                <a:ea typeface="Tahoma"/>
                <a:cs typeface="Tahoma"/>
                <a:sym typeface="Tahoma"/>
              </a:defRPr>
            </a:lvl7pPr>
            <a:lvl8pPr marL="3657600" marR="0" lvl="7" indent="-285750" algn="l" rtl="0">
              <a:lnSpc>
                <a:spcPct val="100000"/>
              </a:lnSpc>
              <a:spcBef>
                <a:spcPts val="360"/>
              </a:spcBef>
              <a:spcAft>
                <a:spcPts val="0"/>
              </a:spcAft>
              <a:buClr>
                <a:schemeClr val="dk2"/>
              </a:buClr>
              <a:buSzPts val="900"/>
              <a:buFont typeface="Noto Sans Symbols"/>
              <a:buChar char="❑"/>
              <a:defRPr sz="1800" b="0" i="0" u="none" strike="noStrike" cap="none">
                <a:solidFill>
                  <a:schemeClr val="dk1"/>
                </a:solidFill>
                <a:latin typeface="Tahoma"/>
                <a:ea typeface="Tahoma"/>
                <a:cs typeface="Tahoma"/>
                <a:sym typeface="Tahoma"/>
              </a:defRPr>
            </a:lvl8pPr>
            <a:lvl9pPr marL="4114800" marR="0" lvl="8" indent="-285750" algn="l" rtl="0">
              <a:lnSpc>
                <a:spcPct val="100000"/>
              </a:lnSpc>
              <a:spcBef>
                <a:spcPts val="360"/>
              </a:spcBef>
              <a:spcAft>
                <a:spcPts val="0"/>
              </a:spcAft>
              <a:buClr>
                <a:schemeClr val="dk2"/>
              </a:buClr>
              <a:buSzPts val="900"/>
              <a:buFont typeface="Noto Sans Symbols"/>
              <a:buChar char="❑"/>
              <a:defRPr sz="1800" b="0" i="0" u="none" strike="noStrike" cap="none">
                <a:solidFill>
                  <a:schemeClr val="dk1"/>
                </a:solidFill>
                <a:latin typeface="Tahoma"/>
                <a:ea typeface="Tahoma"/>
                <a:cs typeface="Tahoma"/>
                <a:sym typeface="Tahoma"/>
              </a:defRPr>
            </a:lvl9pPr>
          </a:lstStyle>
          <a:p>
            <a:endParaRPr/>
          </a:p>
        </p:txBody>
      </p:sp>
      <p:sp>
        <p:nvSpPr>
          <p:cNvPr id="13" name="Google Shape;13;p18"/>
          <p:cNvSpPr txBox="1"/>
          <p:nvPr/>
        </p:nvSpPr>
        <p:spPr>
          <a:xfrm>
            <a:off x="1725613" y="6654800"/>
            <a:ext cx="5113337" cy="210112"/>
          </a:xfrm>
          <a:prstGeom prst="rect">
            <a:avLst/>
          </a:prstGeom>
          <a:noFill/>
          <a:ln>
            <a:noFill/>
          </a:ln>
        </p:spPr>
        <p:txBody>
          <a:bodyPr spcFirstLastPara="1" wrap="square" lIns="91425" tIns="25200" rIns="91425" bIns="45700" anchor="t" anchorCtr="0">
            <a:spAutoFit/>
          </a:bodyPr>
          <a:lstStyle/>
          <a:p>
            <a:pPr marL="0" marR="0" lvl="0" indent="0" algn="ctr" rtl="0">
              <a:lnSpc>
                <a:spcPct val="100000"/>
              </a:lnSpc>
              <a:spcBef>
                <a:spcPts val="0"/>
              </a:spcBef>
              <a:spcAft>
                <a:spcPts val="0"/>
              </a:spcAft>
              <a:buClr>
                <a:schemeClr val="dk1"/>
              </a:buClr>
              <a:buSzPts val="900"/>
              <a:buFont typeface="Noto Sans Symbols"/>
              <a:buNone/>
            </a:pPr>
            <a:r>
              <a:rPr lang="en-US" sz="900" b="0" i="0" u="none" strike="noStrike" cap="none">
                <a:solidFill>
                  <a:schemeClr val="dk1"/>
                </a:solidFill>
                <a:latin typeface="Arial"/>
                <a:ea typeface="Arial"/>
                <a:cs typeface="Arial"/>
                <a:sym typeface="Arial"/>
              </a:rPr>
              <a:t>IN5060</a:t>
            </a: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a:off x="9525" y="638175"/>
            <a:ext cx="9123363" cy="46038"/>
          </a:xfrm>
          <a:prstGeom prst="rect">
            <a:avLst/>
          </a:prstGeom>
          <a:gradFill>
            <a:gsLst>
              <a:gs pos="0">
                <a:schemeClr val="lt2"/>
              </a:gs>
              <a:gs pos="100000">
                <a:srgbClr val="C0C0C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Tahoma"/>
              <a:ea typeface="Tahoma"/>
              <a:cs typeface="Tahoma"/>
              <a:sym typeface="Tahoma"/>
            </a:endParaRPr>
          </a:p>
        </p:txBody>
      </p:sp>
      <p:sp>
        <p:nvSpPr>
          <p:cNvPr id="15" name="Google Shape;15;p18"/>
          <p:cNvSpPr/>
          <p:nvPr/>
        </p:nvSpPr>
        <p:spPr>
          <a:xfrm rot="-5400000">
            <a:off x="-165894" y="378619"/>
            <a:ext cx="731838" cy="63500"/>
          </a:xfrm>
          <a:prstGeom prst="rect">
            <a:avLst/>
          </a:prstGeom>
          <a:gradFill>
            <a:gsLst>
              <a:gs pos="0">
                <a:schemeClr val="lt2"/>
              </a:gs>
              <a:gs pos="100000">
                <a:srgbClr val="808080"/>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ahoma"/>
              <a:ea typeface="Tahoma"/>
              <a:cs typeface="Tahoma"/>
              <a:sym typeface="Tahoma"/>
            </a:endParaRPr>
          </a:p>
        </p:txBody>
      </p:sp>
      <p:sp>
        <p:nvSpPr>
          <p:cNvPr id="16" name="Google Shape;16;p18"/>
          <p:cNvSpPr/>
          <p:nvPr/>
        </p:nvSpPr>
        <p:spPr>
          <a:xfrm rot="10800000" flipH="1">
            <a:off x="311150" y="6549625"/>
            <a:ext cx="8821738" cy="46038"/>
          </a:xfrm>
          <a:prstGeom prst="rect">
            <a:avLst/>
          </a:prstGeom>
          <a:gradFill>
            <a:gsLst>
              <a:gs pos="0">
                <a:schemeClr val="lt2"/>
              </a:gs>
              <a:gs pos="100000">
                <a:srgbClr val="C0C0C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txBox="1"/>
          <p:nvPr/>
        </p:nvSpPr>
        <p:spPr>
          <a:xfrm flipH="1">
            <a:off x="311150" y="6549625"/>
            <a:ext cx="8821738" cy="460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Tahoma"/>
              <a:ea typeface="Tahoma"/>
              <a:cs typeface="Tahoma"/>
              <a:sym typeface="Tahoma"/>
            </a:endParaRPr>
          </a:p>
        </p:txBody>
      </p:sp>
      <p:pic>
        <p:nvPicPr>
          <p:cNvPr id="18" name="Google Shape;18;p18"/>
          <p:cNvPicPr preferRelativeResize="0"/>
          <p:nvPr/>
        </p:nvPicPr>
        <p:blipFill rotWithShape="1">
          <a:blip r:embed="rId10">
            <a:alphaModFix/>
          </a:blip>
          <a:srcRect/>
          <a:stretch/>
        </p:blipFill>
        <p:spPr>
          <a:xfrm>
            <a:off x="0" y="6554550"/>
            <a:ext cx="2454441" cy="2958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ozgua@ifi.uio.no"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konstako@ifi.uio.n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xfrm>
            <a:off x="623888" y="1709739"/>
            <a:ext cx="7886700" cy="2852737"/>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sz="4200"/>
              <a:t>5G Coverage and Performance</a:t>
            </a:r>
            <a:endParaRPr sz="4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5G Coverage</a:t>
            </a:r>
            <a:endParaRPr/>
          </a:p>
        </p:txBody>
      </p:sp>
      <p:pic>
        <p:nvPicPr>
          <p:cNvPr id="136" name="Google Shape;136;p8"/>
          <p:cNvPicPr preferRelativeResize="0"/>
          <p:nvPr/>
        </p:nvPicPr>
        <p:blipFill rotWithShape="1">
          <a:blip r:embed="rId3">
            <a:alphaModFix/>
          </a:blip>
          <a:srcRect/>
          <a:stretch/>
        </p:blipFill>
        <p:spPr>
          <a:xfrm>
            <a:off x="1587500" y="1975203"/>
            <a:ext cx="5969000" cy="3251200"/>
          </a:xfrm>
          <a:prstGeom prst="rect">
            <a:avLst/>
          </a:prstGeom>
          <a:noFill/>
          <a:ln>
            <a:noFill/>
          </a:ln>
        </p:spPr>
      </p:pic>
      <p:sp>
        <p:nvSpPr>
          <p:cNvPr id="137" name="Google Shape;137;p8"/>
          <p:cNvSpPr txBox="1">
            <a:spLocks noGrp="1"/>
          </p:cNvSpPr>
          <p:nvPr>
            <p:ph type="body" idx="1"/>
          </p:nvPr>
        </p:nvSpPr>
        <p:spPr>
          <a:xfrm>
            <a:off x="0" y="5734756"/>
            <a:ext cx="9144000" cy="780344"/>
          </a:xfrm>
          <a:prstGeom prst="rect">
            <a:avLst/>
          </a:prstGeom>
          <a:noFill/>
          <a:ln>
            <a:noFill/>
          </a:ln>
        </p:spPr>
        <p:txBody>
          <a:bodyPr spcFirstLastPara="1" wrap="square" lIns="91425" tIns="45700" rIns="54000" bIns="45700" anchor="t" anchorCtr="0">
            <a:noAutofit/>
          </a:bodyPr>
          <a:lstStyle/>
          <a:p>
            <a:pPr marL="0" lvl="0" indent="0" algn="l" rtl="0">
              <a:lnSpc>
                <a:spcPct val="100000"/>
              </a:lnSpc>
              <a:spcBef>
                <a:spcPts val="0"/>
              </a:spcBef>
              <a:spcAft>
                <a:spcPts val="0"/>
              </a:spcAft>
              <a:buSzPts val="2160"/>
              <a:buNone/>
            </a:pPr>
            <a:r>
              <a:rPr lang="en-US" sz="1800">
                <a:latin typeface="Arial"/>
                <a:ea typeface="Arial"/>
                <a:cs typeface="Arial"/>
                <a:sym typeface="Arial"/>
              </a:rPr>
              <a:t>Distribution of 5G SS-RSRP [dBm] (in an ecdf format), for 𝑂𝑝1 and 𝑂𝑝2 and grouped by scenario. </a:t>
            </a:r>
            <a:endParaRPr/>
          </a:p>
          <a:p>
            <a:pPr marL="342900" lvl="0" indent="-129540" algn="l" rtl="0">
              <a:lnSpc>
                <a:spcPct val="100000"/>
              </a:lnSpc>
              <a:spcBef>
                <a:spcPts val="560"/>
              </a:spcBef>
              <a:spcAft>
                <a:spcPts val="0"/>
              </a:spcAft>
              <a:buSzPts val="336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865b827597_0_101"/>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Significance Tests</a:t>
            </a:r>
            <a:endParaRPr/>
          </a:p>
        </p:txBody>
      </p:sp>
      <p:sp>
        <p:nvSpPr>
          <p:cNvPr id="143" name="Google Shape;143;g2865b827597_0_101"/>
          <p:cNvSpPr txBox="1">
            <a:spLocks noGrp="1"/>
          </p:cNvSpPr>
          <p:nvPr>
            <p:ph type="body" idx="1"/>
          </p:nvPr>
        </p:nvSpPr>
        <p:spPr>
          <a:xfrm>
            <a:off x="237067" y="866775"/>
            <a:ext cx="8729100" cy="5648400"/>
          </a:xfrm>
          <a:prstGeom prst="rect">
            <a:avLst/>
          </a:prstGeom>
          <a:noFill/>
          <a:ln>
            <a:noFill/>
          </a:ln>
        </p:spPr>
        <p:txBody>
          <a:bodyPr spcFirstLastPara="1" wrap="square" lIns="91425" tIns="45700" rIns="54000" bIns="45700" anchor="t" anchorCtr="0">
            <a:noAutofit/>
          </a:bodyPr>
          <a:lstStyle/>
          <a:p>
            <a:pPr marL="457200" lvl="0" indent="-333375" algn="l" rtl="0">
              <a:lnSpc>
                <a:spcPct val="115000"/>
              </a:lnSpc>
              <a:spcBef>
                <a:spcPts val="0"/>
              </a:spcBef>
              <a:spcAft>
                <a:spcPts val="0"/>
              </a:spcAft>
              <a:buSzPts val="1650"/>
              <a:buFont typeface="Arial"/>
              <a:buChar char="▪"/>
            </a:pPr>
            <a:r>
              <a:rPr lang="en-US" sz="1650" u="sng">
                <a:highlight>
                  <a:srgbClr val="FFFFFF"/>
                </a:highlight>
                <a:latin typeface="Arial"/>
                <a:ea typeface="Arial"/>
                <a:cs typeface="Arial"/>
                <a:sym typeface="Arial"/>
              </a:rPr>
              <a:t>Kruskal-Wallis </a:t>
            </a:r>
            <a:r>
              <a:rPr lang="en-US" sz="1650">
                <a:highlight>
                  <a:srgbClr val="FFFFFF"/>
                </a:highlight>
                <a:latin typeface="Arial"/>
                <a:ea typeface="Arial"/>
                <a:cs typeface="Arial"/>
                <a:sym typeface="Arial"/>
              </a:rPr>
              <a:t>(non-parametric): Determine statistical significance between the means of more than two independent groups</a:t>
            </a:r>
            <a:br>
              <a:rPr lang="en-US" sz="1650">
                <a:highlight>
                  <a:srgbClr val="FFFFFF"/>
                </a:highlight>
                <a:latin typeface="Arial"/>
                <a:ea typeface="Arial"/>
                <a:cs typeface="Arial"/>
                <a:sym typeface="Arial"/>
              </a:rPr>
            </a:br>
            <a:r>
              <a:rPr lang="en-US" sz="1650">
                <a:highlight>
                  <a:srgbClr val="FFFFFF"/>
                </a:highlight>
                <a:latin typeface="Arial"/>
                <a:ea typeface="Arial"/>
                <a:cs typeface="Arial"/>
                <a:sym typeface="Arial"/>
              </a:rPr>
              <a:t>	</a:t>
            </a:r>
            <a:r>
              <a:rPr lang="en-US" sz="1650" b="1">
                <a:highlight>
                  <a:srgbClr val="FFFFFF"/>
                </a:highlight>
                <a:latin typeface="Arial"/>
                <a:ea typeface="Arial"/>
                <a:cs typeface="Arial"/>
                <a:sym typeface="Arial"/>
              </a:rPr>
              <a:t>Assumptions: </a:t>
            </a:r>
            <a:endParaRPr sz="1650" b="1">
              <a:highlight>
                <a:srgbClr val="FFFFFF"/>
              </a:highlight>
              <a:latin typeface="Arial"/>
              <a:ea typeface="Arial"/>
              <a:cs typeface="Arial"/>
              <a:sym typeface="Arial"/>
            </a:endParaRPr>
          </a:p>
          <a:p>
            <a:pPr marL="1371600" lvl="2" indent="-333375" algn="l" rtl="0">
              <a:lnSpc>
                <a:spcPct val="115000"/>
              </a:lnSpc>
              <a:spcBef>
                <a:spcPts val="0"/>
              </a:spcBef>
              <a:spcAft>
                <a:spcPts val="0"/>
              </a:spcAft>
              <a:buSzPts val="1650"/>
              <a:buFont typeface="Arial"/>
              <a:buChar char="•"/>
            </a:pPr>
            <a:r>
              <a:rPr lang="en-US" sz="1650">
                <a:highlight>
                  <a:srgbClr val="FFFFFF"/>
                </a:highlight>
                <a:latin typeface="Arial"/>
                <a:ea typeface="Arial"/>
                <a:cs typeface="Arial"/>
                <a:sym typeface="Arial"/>
              </a:rPr>
              <a:t>No assumptions</a:t>
            </a:r>
            <a:endParaRPr sz="1650">
              <a:highlight>
                <a:srgbClr val="FFFFFF"/>
              </a:highlight>
              <a:latin typeface="Arial"/>
              <a:ea typeface="Arial"/>
              <a:cs typeface="Arial"/>
              <a:sym typeface="Arial"/>
            </a:endParaRPr>
          </a:p>
          <a:p>
            <a:pPr marL="914400" lvl="1" indent="-333375" algn="l" rtl="0">
              <a:lnSpc>
                <a:spcPct val="115000"/>
              </a:lnSpc>
              <a:spcBef>
                <a:spcPts val="0"/>
              </a:spcBef>
              <a:spcAft>
                <a:spcPts val="0"/>
              </a:spcAft>
              <a:buSzPts val="1650"/>
              <a:buFont typeface="Arial"/>
              <a:buChar char="−"/>
            </a:pPr>
            <a:r>
              <a:rPr lang="en-US" sz="1650" b="1">
                <a:highlight>
                  <a:srgbClr val="FFFFFF"/>
                </a:highlight>
                <a:latin typeface="Arial"/>
                <a:ea typeface="Arial"/>
                <a:cs typeface="Arial"/>
                <a:sym typeface="Arial"/>
              </a:rPr>
              <a:t>Null Hypothesis:</a:t>
            </a:r>
            <a:r>
              <a:rPr lang="en-US" sz="1650">
                <a:highlight>
                  <a:srgbClr val="FFFFFF"/>
                </a:highlight>
                <a:latin typeface="Arial"/>
                <a:ea typeface="Arial"/>
                <a:cs typeface="Arial"/>
                <a:sym typeface="Arial"/>
              </a:rPr>
              <a:t> The means across all groups are equal</a:t>
            </a:r>
            <a:endParaRPr sz="1650">
              <a:highlight>
                <a:srgbClr val="FFFFFF"/>
              </a:highlight>
              <a:latin typeface="Arial"/>
              <a:ea typeface="Arial"/>
              <a:cs typeface="Arial"/>
              <a:sym typeface="Arial"/>
            </a:endParaRPr>
          </a:p>
          <a:p>
            <a:pPr marL="914400" lvl="1" indent="-333375" algn="l" rtl="0">
              <a:lnSpc>
                <a:spcPct val="115000"/>
              </a:lnSpc>
              <a:spcBef>
                <a:spcPts val="0"/>
              </a:spcBef>
              <a:spcAft>
                <a:spcPts val="0"/>
              </a:spcAft>
              <a:buSzPts val="1650"/>
              <a:buFont typeface="Arial"/>
              <a:buChar char="−"/>
            </a:pPr>
            <a:r>
              <a:rPr lang="en-US" sz="1650" b="1">
                <a:highlight>
                  <a:srgbClr val="FFFFFF"/>
                </a:highlight>
                <a:latin typeface="Arial"/>
                <a:ea typeface="Arial"/>
                <a:cs typeface="Arial"/>
                <a:sym typeface="Arial"/>
              </a:rPr>
              <a:t>Alternative Hypothesis:</a:t>
            </a:r>
            <a:r>
              <a:rPr lang="en-US" sz="1650">
                <a:highlight>
                  <a:srgbClr val="FFFFFF"/>
                </a:highlight>
                <a:latin typeface="Arial"/>
                <a:ea typeface="Arial"/>
                <a:cs typeface="Arial"/>
                <a:sym typeface="Arial"/>
              </a:rPr>
              <a:t> At least one group mean is different from the rest</a:t>
            </a:r>
            <a:endParaRPr sz="1650">
              <a:highlight>
                <a:srgbClr val="FFFFFF"/>
              </a:highlight>
              <a:latin typeface="Arial"/>
              <a:ea typeface="Arial"/>
              <a:cs typeface="Arial"/>
              <a:sym typeface="Arial"/>
            </a:endParaRPr>
          </a:p>
          <a:p>
            <a:pPr marL="1371600" lvl="2" indent="-333375" algn="l" rtl="0">
              <a:lnSpc>
                <a:spcPct val="115000"/>
              </a:lnSpc>
              <a:spcBef>
                <a:spcPts val="0"/>
              </a:spcBef>
              <a:spcAft>
                <a:spcPts val="0"/>
              </a:spcAft>
              <a:buSzPts val="1650"/>
              <a:buFont typeface="Arial"/>
              <a:buChar char="•"/>
            </a:pPr>
            <a:r>
              <a:rPr lang="en-US" sz="1650">
                <a:highlight>
                  <a:srgbClr val="FFFFFF"/>
                </a:highlight>
                <a:latin typeface="Arial"/>
                <a:ea typeface="Arial"/>
                <a:cs typeface="Arial"/>
                <a:sym typeface="Arial"/>
              </a:rPr>
              <a:t>if p-value is less than a significance level (e.g., 0.05), we can reject the null hypothesis</a:t>
            </a:r>
            <a:endParaRPr sz="1650">
              <a:highlight>
                <a:srgbClr val="FFFFFF"/>
              </a:highlight>
              <a:latin typeface="Arial"/>
              <a:ea typeface="Arial"/>
              <a:cs typeface="Arial"/>
              <a:sym typeface="Arial"/>
            </a:endParaRPr>
          </a:p>
          <a:p>
            <a:pPr marL="457200" lvl="0" indent="-333375" algn="l" rtl="0">
              <a:lnSpc>
                <a:spcPct val="115000"/>
              </a:lnSpc>
              <a:spcBef>
                <a:spcPts val="0"/>
              </a:spcBef>
              <a:spcAft>
                <a:spcPts val="0"/>
              </a:spcAft>
              <a:buSzPts val="1650"/>
              <a:buFont typeface="Arial"/>
              <a:buChar char="▪"/>
            </a:pPr>
            <a:r>
              <a:rPr lang="en-US" sz="1650">
                <a:highlight>
                  <a:srgbClr val="FFFFFF"/>
                </a:highlight>
                <a:latin typeface="Arial"/>
                <a:ea typeface="Arial"/>
                <a:cs typeface="Arial"/>
                <a:sym typeface="Arial"/>
              </a:rPr>
              <a:t>Dunn’s Test (non-parametric): If Kruskal-Wallis shows statistical significance, conduct Dunn’s test to determine which groups are different (test each combination of groups)</a:t>
            </a:r>
            <a:endParaRPr/>
          </a:p>
          <a:p>
            <a:pPr marL="0" lvl="0" indent="0" algn="l" rtl="0">
              <a:lnSpc>
                <a:spcPct val="100000"/>
              </a:lnSpc>
              <a:spcBef>
                <a:spcPts val="2400"/>
              </a:spcBef>
              <a:spcAft>
                <a:spcPts val="0"/>
              </a:spcAft>
              <a:buSzPts val="2880"/>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Operator and Technology comparison</a:t>
            </a:r>
            <a:endParaRPr/>
          </a:p>
        </p:txBody>
      </p:sp>
      <p:graphicFrame>
        <p:nvGraphicFramePr>
          <p:cNvPr id="149" name="Google Shape;149;p28"/>
          <p:cNvGraphicFramePr/>
          <p:nvPr/>
        </p:nvGraphicFramePr>
        <p:xfrm>
          <a:off x="312737" y="1280160"/>
          <a:ext cx="7813625" cy="1417320"/>
        </p:xfrm>
        <a:graphic>
          <a:graphicData uri="http://schemas.openxmlformats.org/drawingml/2006/table">
            <a:tbl>
              <a:tblPr firstRow="1" bandRow="1">
                <a:noFill/>
                <a:tableStyleId>{093A9F13-10D9-4888-A9A6-7BAB13D277F5}</a:tableStyleId>
              </a:tblPr>
              <a:tblGrid>
                <a:gridCol w="1562725">
                  <a:extLst>
                    <a:ext uri="{9D8B030D-6E8A-4147-A177-3AD203B41FA5}">
                      <a16:colId xmlns:a16="http://schemas.microsoft.com/office/drawing/2014/main" val="20000"/>
                    </a:ext>
                  </a:extLst>
                </a:gridCol>
                <a:gridCol w="1562725">
                  <a:extLst>
                    <a:ext uri="{9D8B030D-6E8A-4147-A177-3AD203B41FA5}">
                      <a16:colId xmlns:a16="http://schemas.microsoft.com/office/drawing/2014/main" val="20001"/>
                    </a:ext>
                  </a:extLst>
                </a:gridCol>
                <a:gridCol w="1562725">
                  <a:extLst>
                    <a:ext uri="{9D8B030D-6E8A-4147-A177-3AD203B41FA5}">
                      <a16:colId xmlns:a16="http://schemas.microsoft.com/office/drawing/2014/main" val="20002"/>
                    </a:ext>
                  </a:extLst>
                </a:gridCol>
                <a:gridCol w="1562725">
                  <a:extLst>
                    <a:ext uri="{9D8B030D-6E8A-4147-A177-3AD203B41FA5}">
                      <a16:colId xmlns:a16="http://schemas.microsoft.com/office/drawing/2014/main" val="20003"/>
                    </a:ext>
                  </a:extLst>
                </a:gridCol>
                <a:gridCol w="15627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None/>
                      </a:pPr>
                      <a:r>
                        <a:rPr lang="en-US" sz="1600" u="none" strike="noStrike" cap="none"/>
                        <a:t>Technology</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IS</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IW</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OW</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OD</a:t>
                      </a:r>
                      <a:endParaRPr sz="1600" u="none" strike="noStrike" cap="none"/>
                    </a:p>
                  </a:txBody>
                  <a:tcPr marL="57150" marR="57150" marT="114300" marB="114300"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600" b="1" u="none" strike="noStrike" cap="none"/>
                        <a:t>LTE</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0.2906</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0.0274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0.2480</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0.3581</a:t>
                      </a:r>
                      <a:endParaRPr/>
                    </a:p>
                  </a:txBody>
                  <a:tcPr marL="57150" marR="57150" marT="114300" marB="114300"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600" b="1" u="none" strike="noStrike" cap="none"/>
                        <a:t>5G</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0.1594</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0.00033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0.1152</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0.1439</a:t>
                      </a:r>
                      <a:endParaRPr/>
                    </a:p>
                  </a:txBody>
                  <a:tcPr marL="57150" marR="57150" marT="114300" marB="114300" anchor="ctr"/>
                </a:tc>
                <a:extLst>
                  <a:ext uri="{0D108BD9-81ED-4DB2-BD59-A6C34878D82A}">
                    <a16:rowId xmlns:a16="http://schemas.microsoft.com/office/drawing/2014/main" val="10002"/>
                  </a:ext>
                </a:extLst>
              </a:tr>
            </a:tbl>
          </a:graphicData>
        </a:graphic>
      </p:graphicFrame>
      <p:graphicFrame>
        <p:nvGraphicFramePr>
          <p:cNvPr id="150" name="Google Shape;150;p28"/>
          <p:cNvGraphicFramePr/>
          <p:nvPr/>
        </p:nvGraphicFramePr>
        <p:xfrm>
          <a:off x="358285" y="4008555"/>
          <a:ext cx="7813625" cy="1417320"/>
        </p:xfrm>
        <a:graphic>
          <a:graphicData uri="http://schemas.openxmlformats.org/drawingml/2006/table">
            <a:tbl>
              <a:tblPr firstRow="1" bandRow="1">
                <a:noFill/>
                <a:tableStyleId>{093A9F13-10D9-4888-A9A6-7BAB13D277F5}</a:tableStyleId>
              </a:tblPr>
              <a:tblGrid>
                <a:gridCol w="1562725">
                  <a:extLst>
                    <a:ext uri="{9D8B030D-6E8A-4147-A177-3AD203B41FA5}">
                      <a16:colId xmlns:a16="http://schemas.microsoft.com/office/drawing/2014/main" val="20000"/>
                    </a:ext>
                  </a:extLst>
                </a:gridCol>
                <a:gridCol w="1562725">
                  <a:extLst>
                    <a:ext uri="{9D8B030D-6E8A-4147-A177-3AD203B41FA5}">
                      <a16:colId xmlns:a16="http://schemas.microsoft.com/office/drawing/2014/main" val="20001"/>
                    </a:ext>
                  </a:extLst>
                </a:gridCol>
                <a:gridCol w="1562725">
                  <a:extLst>
                    <a:ext uri="{9D8B030D-6E8A-4147-A177-3AD203B41FA5}">
                      <a16:colId xmlns:a16="http://schemas.microsoft.com/office/drawing/2014/main" val="20002"/>
                    </a:ext>
                  </a:extLst>
                </a:gridCol>
                <a:gridCol w="1562725">
                  <a:extLst>
                    <a:ext uri="{9D8B030D-6E8A-4147-A177-3AD203B41FA5}">
                      <a16:colId xmlns:a16="http://schemas.microsoft.com/office/drawing/2014/main" val="20003"/>
                    </a:ext>
                  </a:extLst>
                </a:gridCol>
                <a:gridCol w="1562725">
                  <a:extLst>
                    <a:ext uri="{9D8B030D-6E8A-4147-A177-3AD203B41FA5}">
                      <a16:colId xmlns:a16="http://schemas.microsoft.com/office/drawing/2014/main" val="20004"/>
                    </a:ext>
                  </a:extLst>
                </a:gridCol>
              </a:tblGrid>
              <a:tr h="0">
                <a:tc>
                  <a:txBody>
                    <a:bodyPr/>
                    <a:lstStyle/>
                    <a:p>
                      <a:pPr marL="0" marR="0" lvl="0" indent="0" algn="l" rtl="0">
                        <a:lnSpc>
                          <a:spcPct val="100000"/>
                        </a:lnSpc>
                        <a:spcBef>
                          <a:spcPts val="0"/>
                        </a:spcBef>
                        <a:spcAft>
                          <a:spcPts val="0"/>
                        </a:spcAft>
                        <a:buNone/>
                      </a:pPr>
                      <a:r>
                        <a:rPr lang="en-US" sz="1600" u="none" strike="noStrike" cap="none"/>
                        <a:t>Operator</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IS</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IW</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OW</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b="1" u="none" strike="noStrike" cap="none"/>
                        <a:t>OD</a:t>
                      </a:r>
                      <a:endParaRPr sz="1600" u="none" strike="noStrike" cap="none"/>
                    </a:p>
                  </a:txBody>
                  <a:tcPr marL="57150" marR="57150" marT="114300" marB="114300"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600" b="1" u="none" strike="noStrike" cap="none"/>
                        <a:t>1</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0.0021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2.3e-09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0.0117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1e-05 ***</a:t>
                      </a:r>
                      <a:endParaRPr/>
                    </a:p>
                  </a:txBody>
                  <a:tcPr marL="57150" marR="57150" marT="114300" marB="114300"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600" b="1" u="none" strike="noStrike" cap="none"/>
                        <a:t>2</a:t>
                      </a:r>
                      <a:endParaRPr sz="1600" u="none" strike="noStrike" cap="none"/>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0.0133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1e-06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0.00078 ***</a:t>
                      </a:r>
                      <a:endParaRPr/>
                    </a:p>
                  </a:txBody>
                  <a:tcPr marL="57150" marR="57150" marT="114300" marB="114300" anchor="ctr"/>
                </a:tc>
                <a:tc>
                  <a:txBody>
                    <a:bodyPr/>
                    <a:lstStyle/>
                    <a:p>
                      <a:pPr marL="0" marR="0" lvl="0" indent="0" algn="l" rtl="0">
                        <a:lnSpc>
                          <a:spcPct val="100000"/>
                        </a:lnSpc>
                        <a:spcBef>
                          <a:spcPts val="0"/>
                        </a:spcBef>
                        <a:spcAft>
                          <a:spcPts val="0"/>
                        </a:spcAft>
                        <a:buNone/>
                      </a:pPr>
                      <a:r>
                        <a:rPr lang="en-US" sz="1600" u="none" strike="noStrike" cap="none"/>
                        <a:t>1e-05 ***</a:t>
                      </a:r>
                      <a:endParaRPr/>
                    </a:p>
                  </a:txBody>
                  <a:tcPr marL="57150" marR="57150" marT="114300" marB="114300" anchor="ctr"/>
                </a:tc>
                <a:extLst>
                  <a:ext uri="{0D108BD9-81ED-4DB2-BD59-A6C34878D82A}">
                    <a16:rowId xmlns:a16="http://schemas.microsoft.com/office/drawing/2014/main" val="10002"/>
                  </a:ext>
                </a:extLst>
              </a:tr>
            </a:tbl>
          </a:graphicData>
        </a:graphic>
      </p:graphicFrame>
      <p:sp>
        <p:nvSpPr>
          <p:cNvPr id="151" name="Google Shape;151;p28"/>
          <p:cNvSpPr txBox="1"/>
          <p:nvPr/>
        </p:nvSpPr>
        <p:spPr>
          <a:xfrm>
            <a:off x="3101009" y="2915478"/>
            <a:ext cx="248016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onda"/>
                <a:ea typeface="Monda"/>
                <a:cs typeface="Monda"/>
                <a:sym typeface="Monda"/>
              </a:rPr>
              <a:t>Operator comparison</a:t>
            </a:r>
            <a:endParaRPr/>
          </a:p>
        </p:txBody>
      </p:sp>
      <p:sp>
        <p:nvSpPr>
          <p:cNvPr id="152" name="Google Shape;152;p28"/>
          <p:cNvSpPr txBox="1"/>
          <p:nvPr/>
        </p:nvSpPr>
        <p:spPr>
          <a:xfrm>
            <a:off x="2882348" y="5850745"/>
            <a:ext cx="276550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onda"/>
                <a:ea typeface="Monda"/>
                <a:cs typeface="Monda"/>
                <a:sym typeface="Monda"/>
              </a:rPr>
              <a:t>Technology comparison</a:t>
            </a:r>
            <a:endParaRPr/>
          </a:p>
        </p:txBody>
      </p:sp>
      <p:sp>
        <p:nvSpPr>
          <p:cNvPr id="153" name="Google Shape;153;p28"/>
          <p:cNvSpPr txBox="1"/>
          <p:nvPr/>
        </p:nvSpPr>
        <p:spPr>
          <a:xfrm>
            <a:off x="5874737" y="2771969"/>
            <a:ext cx="2600580" cy="1162097"/>
          </a:xfrm>
          <a:prstGeom prst="rect">
            <a:avLst/>
          </a:prstGeom>
          <a:solidFill>
            <a:schemeClr val="accent1"/>
          </a:solidFill>
          <a:ln w="25400" cap="flat" cmpd="sng">
            <a:solidFill>
              <a:srgbClr val="000000"/>
            </a:solidFill>
            <a:prstDash val="solid"/>
            <a:miter lim="400000"/>
            <a:headEnd type="none" w="sm" len="sm"/>
            <a:tailEnd type="none" w="sm" len="sm"/>
          </a:ln>
        </p:spPr>
        <p:txBody>
          <a:bodyPr spcFirstLastPara="1" wrap="square" lIns="26775" tIns="26775" rIns="26775" bIns="26775" anchor="ctr"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Operators have significant differences especially for Indoor scenarios. </a:t>
            </a:r>
            <a:endParaRPr/>
          </a:p>
        </p:txBody>
      </p:sp>
      <p:sp>
        <p:nvSpPr>
          <p:cNvPr id="154" name="Google Shape;154;p28"/>
          <p:cNvSpPr txBox="1"/>
          <p:nvPr/>
        </p:nvSpPr>
        <p:spPr>
          <a:xfrm>
            <a:off x="6186164" y="5537793"/>
            <a:ext cx="2600580" cy="1162097"/>
          </a:xfrm>
          <a:prstGeom prst="rect">
            <a:avLst/>
          </a:prstGeom>
          <a:solidFill>
            <a:schemeClr val="accent1"/>
          </a:solidFill>
          <a:ln w="25400" cap="flat" cmpd="sng">
            <a:solidFill>
              <a:srgbClr val="000000"/>
            </a:solidFill>
            <a:prstDash val="solid"/>
            <a:miter lim="400000"/>
            <a:headEnd type="none" w="sm" len="sm"/>
            <a:tailEnd type="none" w="sm" len="sm"/>
          </a:ln>
        </p:spPr>
        <p:txBody>
          <a:bodyPr spcFirstLastPara="1" wrap="square" lIns="26775" tIns="26775" rIns="26775" bIns="26775" anchor="ctr"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Different technologies have significant differences for both operators.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additive="base">
                                        <p:cTn id="12" dur="500"/>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623888" y="1709739"/>
            <a:ext cx="7886700" cy="2852737"/>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Behind the Doors: </a:t>
            </a:r>
            <a:br>
              <a:rPr lang="en-US"/>
            </a:br>
            <a:r>
              <a:rPr lang="en-US"/>
              <a:t>4G and 5G Datasets</a:t>
            </a:r>
            <a:endParaRPr/>
          </a:p>
        </p:txBody>
      </p:sp>
      <p:sp>
        <p:nvSpPr>
          <p:cNvPr id="160" name="Google Shape;160;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54000" bIns="45700" anchor="t" anchorCtr="0">
            <a:noAutofit/>
          </a:bodyPr>
          <a:lstStyle/>
          <a:p>
            <a:pPr marL="0" lvl="0" indent="0" algn="l" rtl="0">
              <a:lnSpc>
                <a:spcPct val="100000"/>
              </a:lnSpc>
              <a:spcBef>
                <a:spcPts val="0"/>
              </a:spcBef>
              <a:spcAft>
                <a:spcPts val="0"/>
              </a:spcAft>
              <a:buSzPts val="216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290512" y="0"/>
            <a:ext cx="7724774" cy="686312"/>
          </a:xfrm>
          <a:prstGeom prst="rect">
            <a:avLst/>
          </a:prstGeom>
          <a:noFill/>
          <a:ln>
            <a:noFill/>
          </a:ln>
        </p:spPr>
        <p:txBody>
          <a:bodyPr spcFirstLastPara="1" wrap="square" lIns="91425" tIns="45700" rIns="36000" bIns="45700" anchor="b" anchorCtr="0">
            <a:normAutofit/>
          </a:bodyPr>
          <a:lstStyle/>
          <a:p>
            <a:pPr marL="0" lvl="0" indent="0" algn="l" rtl="0">
              <a:lnSpc>
                <a:spcPct val="80000"/>
              </a:lnSpc>
              <a:spcBef>
                <a:spcPts val="0"/>
              </a:spcBef>
              <a:spcAft>
                <a:spcPts val="0"/>
              </a:spcAft>
              <a:buSzPts val="1400"/>
              <a:buNone/>
            </a:pPr>
            <a:r>
              <a:rPr lang="en-US" sz="3600" b="0" i="0" u="none" strike="noStrike" cap="none">
                <a:solidFill>
                  <a:schemeClr val="dk1"/>
                </a:solidFill>
                <a:latin typeface="Monda"/>
                <a:ea typeface="Monda"/>
                <a:cs typeface="Monda"/>
                <a:sym typeface="Monda"/>
              </a:rPr>
              <a:t>Data Sources</a:t>
            </a:r>
            <a:endParaRPr sz="3600" b="0" i="0" u="none" strike="noStrike" cap="none">
              <a:solidFill>
                <a:schemeClr val="dk1"/>
              </a:solidFill>
              <a:latin typeface="Monda"/>
              <a:ea typeface="Monda"/>
              <a:cs typeface="Monda"/>
              <a:sym typeface="Monda"/>
            </a:endParaRPr>
          </a:p>
        </p:txBody>
      </p:sp>
      <p:sp>
        <p:nvSpPr>
          <p:cNvPr id="166" name="Google Shape;166;p10"/>
          <p:cNvSpPr txBox="1">
            <a:spLocks noGrp="1"/>
          </p:cNvSpPr>
          <p:nvPr>
            <p:ph type="body" idx="1"/>
          </p:nvPr>
        </p:nvSpPr>
        <p:spPr>
          <a:xfrm>
            <a:off x="290500" y="926925"/>
            <a:ext cx="8510700" cy="3895200"/>
          </a:xfrm>
          <a:prstGeom prst="rect">
            <a:avLst/>
          </a:prstGeom>
          <a:noFill/>
          <a:ln>
            <a:noFill/>
          </a:ln>
        </p:spPr>
        <p:txBody>
          <a:bodyPr spcFirstLastPara="1" wrap="square" lIns="91425" tIns="45700" rIns="54000" bIns="45700" anchor="t" anchorCtr="0">
            <a:normAutofit/>
          </a:bodyPr>
          <a:lstStyle/>
          <a:p>
            <a:pPr marL="189861" lvl="0" indent="-183511" algn="l" rtl="0">
              <a:lnSpc>
                <a:spcPct val="90000"/>
              </a:lnSpc>
              <a:spcBef>
                <a:spcPts val="0"/>
              </a:spcBef>
              <a:spcAft>
                <a:spcPts val="0"/>
              </a:spcAft>
              <a:buSzPts val="2450"/>
              <a:buChar char="▪"/>
            </a:pPr>
            <a:r>
              <a:rPr lang="en-US" sz="2280" b="1" u="sng"/>
              <a:t>Coverage data: </a:t>
            </a:r>
            <a:endParaRPr sz="2280"/>
          </a:p>
          <a:p>
            <a:pPr marL="742950" lvl="1" indent="-279400" algn="l" rtl="0">
              <a:lnSpc>
                <a:spcPct val="90000"/>
              </a:lnSpc>
              <a:spcBef>
                <a:spcPts val="1793"/>
              </a:spcBef>
              <a:spcAft>
                <a:spcPts val="0"/>
              </a:spcAft>
              <a:buSzPts val="2025"/>
              <a:buChar char="−"/>
            </a:pPr>
            <a:r>
              <a:rPr lang="en-US" sz="1940"/>
              <a:t>GEach batch of samples sharing the same timestamp/gps coordinates represent a single measurement point (in space). </a:t>
            </a:r>
            <a:endParaRPr sz="1940"/>
          </a:p>
          <a:p>
            <a:pPr marL="742950" lvl="1" indent="-279400" algn="l" rtl="0">
              <a:lnSpc>
                <a:spcPct val="90000"/>
              </a:lnSpc>
              <a:spcBef>
                <a:spcPts val="1793"/>
              </a:spcBef>
              <a:spcAft>
                <a:spcPts val="0"/>
              </a:spcAft>
              <a:buSzPts val="2025"/>
              <a:buChar char="−"/>
            </a:pPr>
            <a:r>
              <a:rPr lang="en-US" sz="1940"/>
              <a:t>Each sample holds information for the UE - cell connection (e.g., GPS UE location, RSRP, RSRQ, SINR, cell identifiers, etc.)</a:t>
            </a:r>
            <a:endParaRPr sz="1940"/>
          </a:p>
          <a:p>
            <a:pPr marL="189861" lvl="0" indent="-183511" algn="l" rtl="0">
              <a:lnSpc>
                <a:spcPct val="90000"/>
              </a:lnSpc>
              <a:spcBef>
                <a:spcPts val="1793"/>
              </a:spcBef>
              <a:spcAft>
                <a:spcPts val="0"/>
              </a:spcAft>
              <a:buSzPts val="2450"/>
              <a:buChar char="▪"/>
            </a:pPr>
            <a:r>
              <a:rPr lang="en-US" sz="2280" b="1" u="sng"/>
              <a:t>Cell data:</a:t>
            </a:r>
            <a:r>
              <a:rPr lang="en-US" sz="2280" b="1"/>
              <a:t> (will not be provided for this module)</a:t>
            </a:r>
            <a:endParaRPr sz="2280" b="1"/>
          </a:p>
          <a:p>
            <a:pPr marL="532761" lvl="1" indent="-183510" algn="l" rtl="0">
              <a:lnSpc>
                <a:spcPct val="90000"/>
              </a:lnSpc>
              <a:spcBef>
                <a:spcPts val="1793"/>
              </a:spcBef>
              <a:spcAft>
                <a:spcPts val="0"/>
              </a:spcAft>
              <a:buSzPts val="2025"/>
              <a:buChar char="−"/>
            </a:pPr>
            <a:r>
              <a:rPr lang="en-US" sz="1940"/>
              <a:t>A separate set of data with additional information for each cell (e.g., GPS cell location, power, cell identifiers, etc.) </a:t>
            </a:r>
            <a:endParaRPr sz="194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865b827597_0_81"/>
          <p:cNvSpPr txBox="1">
            <a:spLocks noGrp="1"/>
          </p:cNvSpPr>
          <p:nvPr>
            <p:ph type="title"/>
          </p:nvPr>
        </p:nvSpPr>
        <p:spPr>
          <a:xfrm>
            <a:off x="290512" y="0"/>
            <a:ext cx="7724700" cy="686400"/>
          </a:xfrm>
          <a:prstGeom prst="rect">
            <a:avLst/>
          </a:prstGeom>
          <a:noFill/>
          <a:ln>
            <a:noFill/>
          </a:ln>
        </p:spPr>
        <p:txBody>
          <a:bodyPr spcFirstLastPara="1" wrap="square" lIns="91425" tIns="45700" rIns="36000" bIns="45700" anchor="b" anchorCtr="0">
            <a:normAutofit/>
          </a:bodyPr>
          <a:lstStyle/>
          <a:p>
            <a:pPr marL="0" lvl="0" indent="0" algn="l" rtl="0">
              <a:lnSpc>
                <a:spcPct val="80000"/>
              </a:lnSpc>
              <a:spcBef>
                <a:spcPts val="0"/>
              </a:spcBef>
              <a:spcAft>
                <a:spcPts val="0"/>
              </a:spcAft>
              <a:buSzPts val="1400"/>
              <a:buNone/>
            </a:pPr>
            <a:r>
              <a:rPr lang="en-US"/>
              <a:t>Data Structure</a:t>
            </a:r>
            <a:endParaRPr sz="3600" b="0" i="0" u="none" strike="noStrike" cap="none">
              <a:solidFill>
                <a:schemeClr val="dk1"/>
              </a:solidFill>
              <a:latin typeface="Monda"/>
              <a:ea typeface="Monda"/>
              <a:cs typeface="Monda"/>
              <a:sym typeface="Monda"/>
            </a:endParaRPr>
          </a:p>
        </p:txBody>
      </p:sp>
      <p:sp>
        <p:nvSpPr>
          <p:cNvPr id="172" name="Google Shape;172;g2865b827597_0_81"/>
          <p:cNvSpPr txBox="1">
            <a:spLocks noGrp="1"/>
          </p:cNvSpPr>
          <p:nvPr>
            <p:ph type="body" idx="1"/>
          </p:nvPr>
        </p:nvSpPr>
        <p:spPr>
          <a:xfrm>
            <a:off x="290512" y="926921"/>
            <a:ext cx="8510700" cy="3583800"/>
          </a:xfrm>
          <a:prstGeom prst="rect">
            <a:avLst/>
          </a:prstGeom>
          <a:noFill/>
          <a:ln>
            <a:noFill/>
          </a:ln>
        </p:spPr>
        <p:txBody>
          <a:bodyPr spcFirstLastPara="1" wrap="square" lIns="91425" tIns="45700" rIns="54000" bIns="45700" anchor="t" anchorCtr="0">
            <a:normAutofit/>
          </a:bodyPr>
          <a:lstStyle/>
          <a:p>
            <a:pPr marL="342900" lvl="0" indent="-342900" algn="l" rtl="0">
              <a:lnSpc>
                <a:spcPct val="100000"/>
              </a:lnSpc>
              <a:spcBef>
                <a:spcPts val="0"/>
              </a:spcBef>
              <a:spcAft>
                <a:spcPts val="0"/>
              </a:spcAft>
              <a:buSzPts val="2160"/>
              <a:buChar char="▪"/>
            </a:pPr>
            <a:r>
              <a:rPr lang="en-US"/>
              <a:t>13 different locations in Rome, Italy</a:t>
            </a:r>
            <a:endParaRPr/>
          </a:p>
          <a:p>
            <a:pPr marL="1143000" lvl="2" indent="-228600" algn="l" rtl="0">
              <a:lnSpc>
                <a:spcPct val="100000"/>
              </a:lnSpc>
              <a:spcBef>
                <a:spcPts val="0"/>
              </a:spcBef>
              <a:spcAft>
                <a:spcPts val="0"/>
              </a:spcAft>
              <a:buSzPts val="1800"/>
              <a:buChar char="•"/>
            </a:pPr>
            <a:r>
              <a:rPr lang="en-US"/>
              <a:t>Several iterations for each location (each iteration uses a different active measurements setup – not relevant for this module)</a:t>
            </a:r>
            <a:endParaRPr/>
          </a:p>
          <a:p>
            <a:pPr marL="1600200" lvl="3" indent="-228600" algn="l" rtl="0">
              <a:lnSpc>
                <a:spcPct val="100000"/>
              </a:lnSpc>
              <a:spcBef>
                <a:spcPts val="0"/>
              </a:spcBef>
              <a:spcAft>
                <a:spcPts val="0"/>
              </a:spcAft>
              <a:buSzPts val="1800"/>
              <a:buChar char="▪"/>
            </a:pPr>
            <a:r>
              <a:rPr lang="en-US"/>
              <a:t>2 .csv files (coverage + cell)  under each sub-folder + additional files exported by ROMES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355652" y="0"/>
            <a:ext cx="7724774" cy="686312"/>
          </a:xfrm>
          <a:prstGeom prst="rect">
            <a:avLst/>
          </a:prstGeom>
          <a:noFill/>
          <a:ln>
            <a:noFill/>
          </a:ln>
        </p:spPr>
        <p:txBody>
          <a:bodyPr spcFirstLastPara="1" wrap="square" lIns="91425" tIns="45700" rIns="36000" bIns="45700" anchor="b" anchorCtr="0">
            <a:normAutofit/>
          </a:bodyPr>
          <a:lstStyle/>
          <a:p>
            <a:pPr marL="0" lvl="0" indent="0" algn="l" rtl="0">
              <a:lnSpc>
                <a:spcPct val="80000"/>
              </a:lnSpc>
              <a:spcBef>
                <a:spcPts val="0"/>
              </a:spcBef>
              <a:spcAft>
                <a:spcPts val="0"/>
              </a:spcAft>
              <a:buSzPts val="1400"/>
              <a:buNone/>
            </a:pPr>
            <a:r>
              <a:rPr lang="en-US"/>
              <a:t>Post-Processing challenges</a:t>
            </a:r>
            <a:endParaRPr sz="3600" b="0" i="0" u="none" strike="noStrike" cap="none">
              <a:solidFill>
                <a:schemeClr val="dk1"/>
              </a:solidFill>
              <a:latin typeface="Monda"/>
              <a:ea typeface="Monda"/>
              <a:cs typeface="Monda"/>
              <a:sym typeface="Monda"/>
            </a:endParaRPr>
          </a:p>
        </p:txBody>
      </p:sp>
      <p:sp>
        <p:nvSpPr>
          <p:cNvPr id="178" name="Google Shape;178;p11"/>
          <p:cNvSpPr txBox="1">
            <a:spLocks noGrp="1"/>
          </p:cNvSpPr>
          <p:nvPr>
            <p:ph type="body" idx="1"/>
          </p:nvPr>
        </p:nvSpPr>
        <p:spPr>
          <a:xfrm>
            <a:off x="209400" y="1000646"/>
            <a:ext cx="8510700" cy="4893000"/>
          </a:xfrm>
          <a:prstGeom prst="rect">
            <a:avLst/>
          </a:prstGeom>
          <a:noFill/>
          <a:ln>
            <a:noFill/>
          </a:ln>
        </p:spPr>
        <p:txBody>
          <a:bodyPr spcFirstLastPara="1" wrap="square" lIns="91425" tIns="45700" rIns="54000" bIns="45700" anchor="t" anchorCtr="0">
            <a:normAutofit fontScale="92500" lnSpcReduction="10000"/>
          </a:bodyPr>
          <a:lstStyle/>
          <a:p>
            <a:pPr marL="189861" lvl="0" indent="-189861" algn="l" rtl="0">
              <a:lnSpc>
                <a:spcPct val="100000"/>
              </a:lnSpc>
              <a:spcBef>
                <a:spcPts val="0"/>
              </a:spcBef>
              <a:spcAft>
                <a:spcPts val="0"/>
              </a:spcAft>
              <a:buSzPct val="107141"/>
              <a:buChar char="▪"/>
            </a:pPr>
            <a:r>
              <a:rPr lang="en-US" b="1"/>
              <a:t>  </a:t>
            </a:r>
            <a:r>
              <a:rPr lang="en-US" b="1" u="sng"/>
              <a:t>Cleaning</a:t>
            </a:r>
            <a:r>
              <a:rPr lang="en-US" b="1"/>
              <a:t>: </a:t>
            </a:r>
            <a:r>
              <a:rPr lang="en-US"/>
              <a:t>Remove metadata and measurement configuration details </a:t>
            </a:r>
            <a:endParaRPr/>
          </a:p>
          <a:p>
            <a:pPr marL="189861" lvl="0" indent="-189861" algn="l" rtl="0">
              <a:lnSpc>
                <a:spcPct val="100000"/>
              </a:lnSpc>
              <a:spcBef>
                <a:spcPts val="0"/>
              </a:spcBef>
              <a:spcAft>
                <a:spcPts val="0"/>
              </a:spcAft>
              <a:buSzPct val="107141"/>
              <a:buChar char="▪"/>
            </a:pPr>
            <a:r>
              <a:rPr lang="en-US" b="1"/>
              <a:t>  </a:t>
            </a:r>
            <a:r>
              <a:rPr lang="en-US" b="1" u="sng"/>
              <a:t>Missing Data</a:t>
            </a:r>
            <a:r>
              <a:rPr lang="en-US" b="1"/>
              <a:t>: </a:t>
            </a:r>
            <a:r>
              <a:rPr lang="en-US"/>
              <a:t>How to handle?</a:t>
            </a:r>
            <a:endParaRPr/>
          </a:p>
          <a:p>
            <a:pPr marL="742950" lvl="1" indent="-347662" algn="l" rtl="0">
              <a:lnSpc>
                <a:spcPct val="100000"/>
              </a:lnSpc>
              <a:spcBef>
                <a:spcPts val="0"/>
              </a:spcBef>
              <a:spcAft>
                <a:spcPts val="0"/>
              </a:spcAft>
              <a:buSzPct val="125000"/>
              <a:buChar char="−"/>
            </a:pPr>
            <a:r>
              <a:rPr lang="en-US"/>
              <a:t>e.g., MCN missing - Action: insert it by using other features (such as Frequency) </a:t>
            </a:r>
            <a:endParaRPr/>
          </a:p>
          <a:p>
            <a:pPr marL="742950" lvl="1" indent="-347662" algn="l" rtl="0">
              <a:lnSpc>
                <a:spcPct val="100000"/>
              </a:lnSpc>
              <a:spcBef>
                <a:spcPts val="0"/>
              </a:spcBef>
              <a:spcAft>
                <a:spcPts val="0"/>
              </a:spcAft>
              <a:buSzPct val="125000"/>
              <a:buChar char="−"/>
            </a:pPr>
            <a:r>
              <a:rPr lang="en-US"/>
              <a:t>e.g., GPS missing - Action: if indoor campaign, insert it manually </a:t>
            </a:r>
            <a:endParaRPr/>
          </a:p>
          <a:p>
            <a:pPr marL="342900" lvl="0" indent="-342900" algn="l" rtl="0">
              <a:lnSpc>
                <a:spcPct val="100000"/>
              </a:lnSpc>
              <a:spcBef>
                <a:spcPts val="0"/>
              </a:spcBef>
              <a:spcAft>
                <a:spcPts val="0"/>
              </a:spcAft>
              <a:buSzPct val="107141"/>
              <a:buChar char="▪"/>
            </a:pPr>
            <a:r>
              <a:rPr lang="en-US" b="1" u="sng"/>
              <a:t>Mutate Data</a:t>
            </a:r>
            <a:r>
              <a:rPr lang="en-US" b="1"/>
              <a:t>: </a:t>
            </a:r>
            <a:r>
              <a:rPr lang="en-US"/>
              <a:t>Add features useful for the analysis</a:t>
            </a:r>
            <a:endParaRPr/>
          </a:p>
          <a:p>
            <a:pPr marL="742950" lvl="1" indent="-277176" algn="l" rtl="0">
              <a:lnSpc>
                <a:spcPct val="100000"/>
              </a:lnSpc>
              <a:spcBef>
                <a:spcPts val="0"/>
              </a:spcBef>
              <a:spcAft>
                <a:spcPts val="0"/>
              </a:spcAft>
              <a:buSzPct val="75000"/>
              <a:buChar char="−"/>
            </a:pPr>
            <a:r>
              <a:rPr lang="en-US"/>
              <a:t>e.g., location, mobility scenario, folder structure (for future segmentation), etc.</a:t>
            </a:r>
            <a:endParaRPr/>
          </a:p>
          <a:p>
            <a:pPr marL="342900" lvl="0" indent="-342900" algn="l" rtl="0">
              <a:lnSpc>
                <a:spcPct val="100000"/>
              </a:lnSpc>
              <a:spcBef>
                <a:spcPts val="0"/>
              </a:spcBef>
              <a:spcAft>
                <a:spcPts val="0"/>
              </a:spcAft>
              <a:buSzPct val="107141"/>
              <a:buChar char="▪"/>
            </a:pPr>
            <a:r>
              <a:rPr lang="en-US" b="1" u="sng"/>
              <a:t>Invalid Data</a:t>
            </a:r>
            <a:r>
              <a:rPr lang="en-US" b="1"/>
              <a:t>: </a:t>
            </a:r>
            <a:r>
              <a:rPr lang="en-US"/>
              <a:t>Requires domain knowledge</a:t>
            </a:r>
            <a:endParaRPr/>
          </a:p>
          <a:p>
            <a:pPr marL="742950" lvl="1" indent="-347662" algn="l" rtl="0">
              <a:lnSpc>
                <a:spcPct val="100000"/>
              </a:lnSpc>
              <a:spcBef>
                <a:spcPts val="0"/>
              </a:spcBef>
              <a:spcAft>
                <a:spcPts val="0"/>
              </a:spcAft>
              <a:buSzPct val="125000"/>
              <a:buChar char="−"/>
            </a:pPr>
            <a:r>
              <a:rPr lang="en-US"/>
              <a:t>Look for outliers and extreme values</a:t>
            </a:r>
            <a:endParaRPr/>
          </a:p>
          <a:p>
            <a:pPr marL="1143000" lvl="2" indent="-290512" algn="l" rtl="0">
              <a:lnSpc>
                <a:spcPct val="100000"/>
              </a:lnSpc>
              <a:spcBef>
                <a:spcPts val="0"/>
              </a:spcBef>
              <a:spcAft>
                <a:spcPts val="0"/>
              </a:spcAft>
              <a:buSzPct val="150000"/>
              <a:buChar char="•"/>
            </a:pPr>
            <a:r>
              <a:rPr lang="en-US"/>
              <a:t>Determine either extreme (of interest) behavior or measurement error (next page)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427391" y="28829"/>
            <a:ext cx="7724774" cy="686312"/>
          </a:xfrm>
          <a:prstGeom prst="rect">
            <a:avLst/>
          </a:prstGeom>
          <a:noFill/>
          <a:ln>
            <a:noFill/>
          </a:ln>
        </p:spPr>
        <p:txBody>
          <a:bodyPr spcFirstLastPara="1" wrap="square" lIns="91425" tIns="45700" rIns="36000" bIns="45700" anchor="b" anchorCtr="0">
            <a:normAutofit/>
          </a:bodyPr>
          <a:lstStyle/>
          <a:p>
            <a:pPr marL="0" lvl="0" indent="0" algn="l" rtl="0">
              <a:lnSpc>
                <a:spcPct val="80000"/>
              </a:lnSpc>
              <a:spcBef>
                <a:spcPts val="0"/>
              </a:spcBef>
              <a:spcAft>
                <a:spcPts val="0"/>
              </a:spcAft>
              <a:buSzPts val="1400"/>
              <a:buNone/>
            </a:pPr>
            <a:r>
              <a:rPr lang="en-US" sz="3600" b="0" i="0" u="none" strike="noStrike" cap="none">
                <a:solidFill>
                  <a:schemeClr val="dk1"/>
                </a:solidFill>
                <a:latin typeface="Monda"/>
                <a:ea typeface="Monda"/>
                <a:cs typeface="Monda"/>
                <a:sym typeface="Monda"/>
              </a:rPr>
              <a:t>Visualization</a:t>
            </a:r>
            <a:endParaRPr sz="3600" b="0" i="0" u="none" strike="noStrike" cap="none">
              <a:solidFill>
                <a:schemeClr val="dk1"/>
              </a:solidFill>
              <a:latin typeface="Monda"/>
              <a:ea typeface="Monda"/>
              <a:cs typeface="Monda"/>
              <a:sym typeface="Monda"/>
            </a:endParaRPr>
          </a:p>
        </p:txBody>
      </p:sp>
      <p:sp>
        <p:nvSpPr>
          <p:cNvPr id="184" name="Google Shape;184;p13"/>
          <p:cNvSpPr txBox="1">
            <a:spLocks noGrp="1"/>
          </p:cNvSpPr>
          <p:nvPr>
            <p:ph type="body" idx="1"/>
          </p:nvPr>
        </p:nvSpPr>
        <p:spPr>
          <a:xfrm>
            <a:off x="316706" y="834390"/>
            <a:ext cx="8510588" cy="2680948"/>
          </a:xfrm>
          <a:prstGeom prst="rect">
            <a:avLst/>
          </a:prstGeom>
          <a:noFill/>
          <a:ln>
            <a:noFill/>
          </a:ln>
        </p:spPr>
        <p:txBody>
          <a:bodyPr spcFirstLastPara="1" wrap="square" lIns="91425" tIns="45700" rIns="54000" bIns="45700" anchor="t" anchorCtr="0">
            <a:noAutofit/>
          </a:bodyPr>
          <a:lstStyle/>
          <a:p>
            <a:pPr marL="189861" lvl="0" indent="-101600" algn="l" rtl="0">
              <a:lnSpc>
                <a:spcPct val="100000"/>
              </a:lnSpc>
              <a:spcBef>
                <a:spcPts val="0"/>
              </a:spcBef>
              <a:spcAft>
                <a:spcPts val="0"/>
              </a:spcAft>
              <a:buSzPts val="1600"/>
              <a:buChar char="▪"/>
            </a:pPr>
            <a:r>
              <a:rPr lang="en-US" sz="1600">
                <a:latin typeface="Monda"/>
                <a:ea typeface="Monda"/>
                <a:cs typeface="Monda"/>
                <a:sym typeface="Monda"/>
              </a:rPr>
              <a:t>Data illustration with map visualization tools</a:t>
            </a:r>
            <a:endParaRPr sz="1600"/>
          </a:p>
          <a:p>
            <a:pPr marL="532761" lvl="1" indent="-151760" algn="l" rtl="0">
              <a:lnSpc>
                <a:spcPct val="100000"/>
              </a:lnSpc>
              <a:spcBef>
                <a:spcPts val="1793"/>
              </a:spcBef>
              <a:spcAft>
                <a:spcPts val="0"/>
              </a:spcAft>
              <a:buSzPts val="1600"/>
              <a:buChar char="−"/>
            </a:pPr>
            <a:r>
              <a:rPr lang="en-US" sz="1600"/>
              <a:t>Identify the walking/driving traces</a:t>
            </a:r>
            <a:endParaRPr sz="1600"/>
          </a:p>
          <a:p>
            <a:pPr marL="1143000" lvl="2" indent="-215900" algn="l" rtl="0">
              <a:lnSpc>
                <a:spcPct val="100000"/>
              </a:lnSpc>
              <a:spcBef>
                <a:spcPts val="1793"/>
              </a:spcBef>
              <a:spcAft>
                <a:spcPts val="0"/>
              </a:spcAft>
              <a:buSzPts val="1600"/>
              <a:buChar char="•"/>
            </a:pPr>
            <a:r>
              <a:rPr lang="en-US" sz="1600"/>
              <a:t>check for faulty GPS</a:t>
            </a:r>
            <a:endParaRPr sz="1600"/>
          </a:p>
          <a:p>
            <a:pPr marL="532761" lvl="1" indent="-151760" algn="l" rtl="0">
              <a:lnSpc>
                <a:spcPct val="100000"/>
              </a:lnSpc>
              <a:spcBef>
                <a:spcPts val="1793"/>
              </a:spcBef>
              <a:spcAft>
                <a:spcPts val="0"/>
              </a:spcAft>
              <a:buSzPts val="1600"/>
              <a:buChar char="−"/>
            </a:pPr>
            <a:r>
              <a:rPr lang="en-US" sz="1600">
                <a:latin typeface="Monda"/>
                <a:ea typeface="Monda"/>
                <a:cs typeface="Monda"/>
                <a:sym typeface="Monda"/>
              </a:rPr>
              <a:t>Pinpoint areas with low coverage at glance </a:t>
            </a:r>
            <a:endParaRPr sz="1600"/>
          </a:p>
          <a:p>
            <a:pPr marL="532761" lvl="1" indent="-151760" algn="l" rtl="0">
              <a:lnSpc>
                <a:spcPct val="100000"/>
              </a:lnSpc>
              <a:spcBef>
                <a:spcPts val="1793"/>
              </a:spcBef>
              <a:spcAft>
                <a:spcPts val="0"/>
              </a:spcAft>
              <a:buSzPts val="1600"/>
              <a:buChar char="−"/>
            </a:pPr>
            <a:r>
              <a:rPr lang="en-US" sz="1600"/>
              <a:t>Visualize the</a:t>
            </a:r>
            <a:r>
              <a:rPr lang="en-US" sz="1600">
                <a:latin typeface="Monda"/>
                <a:ea typeface="Monda"/>
                <a:cs typeface="Monda"/>
                <a:sym typeface="Monda"/>
              </a:rPr>
              <a:t> cell spatial distribution</a:t>
            </a:r>
            <a:endParaRPr sz="1600"/>
          </a:p>
          <a:p>
            <a:pPr marL="532761" lvl="1" indent="-151760" algn="l" rtl="0">
              <a:lnSpc>
                <a:spcPct val="100000"/>
              </a:lnSpc>
              <a:spcBef>
                <a:spcPts val="1793"/>
              </a:spcBef>
              <a:spcAft>
                <a:spcPts val="0"/>
              </a:spcAft>
              <a:buSzPts val="1600"/>
              <a:buChar char="−"/>
            </a:pPr>
            <a:r>
              <a:rPr lang="en-US" sz="1600"/>
              <a:t>Can be generalized or expanded with new data</a:t>
            </a:r>
            <a:endParaRPr sz="1600"/>
          </a:p>
          <a:p>
            <a:pPr marL="342900" lvl="1" indent="0" algn="l" rtl="0">
              <a:lnSpc>
                <a:spcPct val="100000"/>
              </a:lnSpc>
              <a:spcBef>
                <a:spcPts val="1793"/>
              </a:spcBef>
              <a:spcAft>
                <a:spcPts val="0"/>
              </a:spcAft>
              <a:buSzPts val="2400"/>
              <a:buNone/>
            </a:pPr>
            <a:endParaRPr sz="1600">
              <a:latin typeface="Monda"/>
              <a:ea typeface="Monda"/>
              <a:cs typeface="Monda"/>
              <a:sym typeface="Monda"/>
            </a:endParaRPr>
          </a:p>
        </p:txBody>
      </p:sp>
      <p:pic>
        <p:nvPicPr>
          <p:cNvPr id="185" name="Google Shape;185;p13"/>
          <p:cNvPicPr preferRelativeResize="0"/>
          <p:nvPr/>
        </p:nvPicPr>
        <p:blipFill rotWithShape="1">
          <a:blip r:embed="rId3">
            <a:alphaModFix/>
          </a:blip>
          <a:srcRect/>
          <a:stretch/>
        </p:blipFill>
        <p:spPr>
          <a:xfrm>
            <a:off x="302525" y="3641925"/>
            <a:ext cx="3724724" cy="2793525"/>
          </a:xfrm>
          <a:prstGeom prst="rect">
            <a:avLst/>
          </a:prstGeom>
          <a:noFill/>
          <a:ln>
            <a:noFill/>
          </a:ln>
        </p:spPr>
      </p:pic>
      <p:pic>
        <p:nvPicPr>
          <p:cNvPr id="186" name="Google Shape;186;p13"/>
          <p:cNvPicPr preferRelativeResize="0"/>
          <p:nvPr/>
        </p:nvPicPr>
        <p:blipFill rotWithShape="1">
          <a:blip r:embed="rId4">
            <a:alphaModFix/>
          </a:blip>
          <a:srcRect/>
          <a:stretch/>
        </p:blipFill>
        <p:spPr>
          <a:xfrm>
            <a:off x="5087750" y="3641925"/>
            <a:ext cx="3724724" cy="2793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865b827597_0_0"/>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Visualization of GPS location</a:t>
            </a:r>
            <a:endParaRPr/>
          </a:p>
        </p:txBody>
      </p:sp>
      <p:pic>
        <p:nvPicPr>
          <p:cNvPr id="193" name="Google Shape;193;g2865b827597_0_0"/>
          <p:cNvPicPr preferRelativeResize="0"/>
          <p:nvPr/>
        </p:nvPicPr>
        <p:blipFill rotWithShape="1">
          <a:blip r:embed="rId3">
            <a:alphaModFix/>
          </a:blip>
          <a:srcRect/>
          <a:stretch/>
        </p:blipFill>
        <p:spPr>
          <a:xfrm>
            <a:off x="312750" y="806750"/>
            <a:ext cx="3724724" cy="2793525"/>
          </a:xfrm>
          <a:prstGeom prst="rect">
            <a:avLst/>
          </a:prstGeom>
          <a:noFill/>
          <a:ln>
            <a:noFill/>
          </a:ln>
        </p:spPr>
      </p:pic>
      <p:pic>
        <p:nvPicPr>
          <p:cNvPr id="194" name="Google Shape;194;g2865b827597_0_0"/>
          <p:cNvPicPr preferRelativeResize="0"/>
          <p:nvPr/>
        </p:nvPicPr>
        <p:blipFill rotWithShape="1">
          <a:blip r:embed="rId4">
            <a:alphaModFix/>
          </a:blip>
          <a:srcRect/>
          <a:stretch/>
        </p:blipFill>
        <p:spPr>
          <a:xfrm>
            <a:off x="302525" y="3641925"/>
            <a:ext cx="3724724" cy="2793525"/>
          </a:xfrm>
          <a:prstGeom prst="rect">
            <a:avLst/>
          </a:prstGeom>
          <a:noFill/>
          <a:ln>
            <a:noFill/>
          </a:ln>
        </p:spPr>
      </p:pic>
      <p:pic>
        <p:nvPicPr>
          <p:cNvPr id="195" name="Google Shape;195;g2865b827597_0_0"/>
          <p:cNvPicPr preferRelativeResize="0"/>
          <p:nvPr/>
        </p:nvPicPr>
        <p:blipFill rotWithShape="1">
          <a:blip r:embed="rId5">
            <a:alphaModFix/>
          </a:blip>
          <a:srcRect/>
          <a:stretch/>
        </p:blipFill>
        <p:spPr>
          <a:xfrm>
            <a:off x="5087750" y="806750"/>
            <a:ext cx="3724724" cy="2793525"/>
          </a:xfrm>
          <a:prstGeom prst="rect">
            <a:avLst/>
          </a:prstGeom>
          <a:noFill/>
          <a:ln>
            <a:noFill/>
          </a:ln>
        </p:spPr>
      </p:pic>
      <p:pic>
        <p:nvPicPr>
          <p:cNvPr id="196" name="Google Shape;196;g2865b827597_0_0"/>
          <p:cNvPicPr preferRelativeResize="0"/>
          <p:nvPr/>
        </p:nvPicPr>
        <p:blipFill rotWithShape="1">
          <a:blip r:embed="rId6">
            <a:alphaModFix/>
          </a:blip>
          <a:srcRect/>
          <a:stretch/>
        </p:blipFill>
        <p:spPr>
          <a:xfrm>
            <a:off x="5087750" y="3641925"/>
            <a:ext cx="3724724" cy="2793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865b827597_0_11"/>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sz="3400"/>
              <a:t>Visualization of Coverage (SS-RSRP) Op1</a:t>
            </a:r>
            <a:endParaRPr sz="3400"/>
          </a:p>
        </p:txBody>
      </p:sp>
      <p:pic>
        <p:nvPicPr>
          <p:cNvPr id="203" name="Google Shape;203;g2865b827597_0_11"/>
          <p:cNvPicPr preferRelativeResize="0"/>
          <p:nvPr/>
        </p:nvPicPr>
        <p:blipFill rotWithShape="1">
          <a:blip r:embed="rId3">
            <a:alphaModFix/>
          </a:blip>
          <a:srcRect/>
          <a:stretch/>
        </p:blipFill>
        <p:spPr>
          <a:xfrm>
            <a:off x="1178188" y="841300"/>
            <a:ext cx="7066926" cy="53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375424" y="994856"/>
            <a:ext cx="8219400" cy="4114800"/>
          </a:xfrm>
          <a:prstGeom prst="rect">
            <a:avLst/>
          </a:prstGeom>
          <a:noFill/>
          <a:ln>
            <a:noFill/>
          </a:ln>
        </p:spPr>
        <p:txBody>
          <a:bodyPr spcFirstLastPara="1" wrap="square" lIns="91425" tIns="45700" rIns="54000" bIns="45700" anchor="t" anchorCtr="0">
            <a:normAutofit/>
          </a:bodyPr>
          <a:lstStyle/>
          <a:p>
            <a:pPr marL="0" lvl="0" indent="0" algn="l" rtl="0">
              <a:lnSpc>
                <a:spcPct val="100000"/>
              </a:lnSpc>
              <a:spcBef>
                <a:spcPts val="0"/>
              </a:spcBef>
              <a:spcAft>
                <a:spcPts val="0"/>
              </a:spcAft>
              <a:buSzPts val="3360"/>
              <a:buNone/>
            </a:pPr>
            <a:r>
              <a:rPr lang="en-US"/>
              <a:t>From 4G to 5G Transition</a:t>
            </a:r>
            <a:endParaRPr/>
          </a:p>
        </p:txBody>
      </p:sp>
      <p:pic>
        <p:nvPicPr>
          <p:cNvPr id="58" name="Google Shape;58;p2"/>
          <p:cNvPicPr preferRelativeResize="0"/>
          <p:nvPr/>
        </p:nvPicPr>
        <p:blipFill rotWithShape="1">
          <a:blip r:embed="rId3">
            <a:alphaModFix/>
          </a:blip>
          <a:srcRect/>
          <a:stretch/>
        </p:blipFill>
        <p:spPr>
          <a:xfrm>
            <a:off x="2458884" y="2279197"/>
            <a:ext cx="637701" cy="593612"/>
          </a:xfrm>
          <a:prstGeom prst="rect">
            <a:avLst/>
          </a:prstGeom>
          <a:noFill/>
          <a:ln>
            <a:noFill/>
          </a:ln>
        </p:spPr>
      </p:pic>
      <p:pic>
        <p:nvPicPr>
          <p:cNvPr id="59" name="Google Shape;59;p2"/>
          <p:cNvPicPr preferRelativeResize="0"/>
          <p:nvPr/>
        </p:nvPicPr>
        <p:blipFill rotWithShape="1">
          <a:blip r:embed="rId4">
            <a:alphaModFix/>
          </a:blip>
          <a:srcRect/>
          <a:stretch/>
        </p:blipFill>
        <p:spPr>
          <a:xfrm>
            <a:off x="2458884" y="4878603"/>
            <a:ext cx="637701" cy="593612"/>
          </a:xfrm>
          <a:prstGeom prst="rect">
            <a:avLst/>
          </a:prstGeom>
          <a:noFill/>
          <a:ln>
            <a:noFill/>
          </a:ln>
        </p:spPr>
      </p:pic>
      <p:sp>
        <p:nvSpPr>
          <p:cNvPr id="60" name="Google Shape;60;p2"/>
          <p:cNvSpPr txBox="1"/>
          <p:nvPr/>
        </p:nvSpPr>
        <p:spPr>
          <a:xfrm>
            <a:off x="2510233" y="2878251"/>
            <a:ext cx="535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ahoma"/>
                <a:ea typeface="Tahoma"/>
                <a:cs typeface="Tahoma"/>
                <a:sym typeface="Tahoma"/>
              </a:rPr>
              <a:t>4G</a:t>
            </a:r>
            <a:endParaRPr sz="1400" b="0" i="0" u="none" strike="noStrike" cap="none">
              <a:solidFill>
                <a:srgbClr val="000000"/>
              </a:solidFill>
              <a:latin typeface="Arial"/>
              <a:ea typeface="Arial"/>
              <a:cs typeface="Arial"/>
              <a:sym typeface="Arial"/>
            </a:endParaRPr>
          </a:p>
        </p:txBody>
      </p:sp>
      <p:sp>
        <p:nvSpPr>
          <p:cNvPr id="61" name="Google Shape;61;p2"/>
          <p:cNvSpPr txBox="1"/>
          <p:nvPr/>
        </p:nvSpPr>
        <p:spPr>
          <a:xfrm>
            <a:off x="2509820" y="5478627"/>
            <a:ext cx="535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ahoma"/>
                <a:ea typeface="Tahoma"/>
                <a:cs typeface="Tahoma"/>
                <a:sym typeface="Tahoma"/>
              </a:rPr>
              <a:t>5G</a:t>
            </a:r>
            <a:endParaRPr sz="1400" b="0" i="0" u="none" strike="noStrike" cap="none">
              <a:solidFill>
                <a:srgbClr val="000000"/>
              </a:solidFill>
              <a:latin typeface="Arial"/>
              <a:ea typeface="Arial"/>
              <a:cs typeface="Arial"/>
              <a:sym typeface="Arial"/>
            </a:endParaRPr>
          </a:p>
        </p:txBody>
      </p:sp>
      <p:pic>
        <p:nvPicPr>
          <p:cNvPr id="62" name="Google Shape;62;p2"/>
          <p:cNvPicPr preferRelativeResize="0"/>
          <p:nvPr/>
        </p:nvPicPr>
        <p:blipFill rotWithShape="1">
          <a:blip r:embed="rId5">
            <a:alphaModFix/>
          </a:blip>
          <a:srcRect/>
          <a:stretch/>
        </p:blipFill>
        <p:spPr>
          <a:xfrm>
            <a:off x="631191" y="3644445"/>
            <a:ext cx="293727" cy="437414"/>
          </a:xfrm>
          <a:prstGeom prst="rect">
            <a:avLst/>
          </a:prstGeom>
          <a:noFill/>
          <a:ln>
            <a:noFill/>
          </a:ln>
        </p:spPr>
      </p:pic>
      <p:sp>
        <p:nvSpPr>
          <p:cNvPr id="63" name="Google Shape;63;p2"/>
          <p:cNvSpPr/>
          <p:nvPr/>
        </p:nvSpPr>
        <p:spPr>
          <a:xfrm>
            <a:off x="5155569" y="2334108"/>
            <a:ext cx="611100" cy="545100"/>
          </a:xfrm>
          <a:prstGeom prst="can">
            <a:avLst>
              <a:gd name="adj" fmla="val 25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ahoma"/>
              <a:ea typeface="Tahoma"/>
              <a:cs typeface="Tahoma"/>
              <a:sym typeface="Tahoma"/>
            </a:endParaRPr>
          </a:p>
        </p:txBody>
      </p:sp>
      <p:sp>
        <p:nvSpPr>
          <p:cNvPr id="64" name="Google Shape;64;p2"/>
          <p:cNvSpPr txBox="1"/>
          <p:nvPr/>
        </p:nvSpPr>
        <p:spPr>
          <a:xfrm>
            <a:off x="5137307" y="2508240"/>
            <a:ext cx="6477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ahoma"/>
                <a:ea typeface="Tahoma"/>
                <a:cs typeface="Tahoma"/>
                <a:sym typeface="Tahoma"/>
              </a:rPr>
              <a:t>EPC</a:t>
            </a: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5155570" y="4927077"/>
            <a:ext cx="611100" cy="545100"/>
          </a:xfrm>
          <a:prstGeom prst="can">
            <a:avLst>
              <a:gd name="adj" fmla="val 25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ahoma"/>
              <a:ea typeface="Tahoma"/>
              <a:cs typeface="Tahoma"/>
              <a:sym typeface="Tahoma"/>
            </a:endParaRPr>
          </a:p>
        </p:txBody>
      </p:sp>
      <p:sp>
        <p:nvSpPr>
          <p:cNvPr id="66" name="Google Shape;66;p2"/>
          <p:cNvSpPr txBox="1"/>
          <p:nvPr/>
        </p:nvSpPr>
        <p:spPr>
          <a:xfrm>
            <a:off x="5067057" y="5098174"/>
            <a:ext cx="774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ahoma"/>
                <a:ea typeface="Tahoma"/>
                <a:cs typeface="Tahoma"/>
                <a:sym typeface="Tahoma"/>
              </a:rPr>
              <a:t>5G-CN</a:t>
            </a:r>
            <a:endParaRPr sz="1400" b="0" i="0" u="none" strike="noStrike" cap="none">
              <a:solidFill>
                <a:srgbClr val="000000"/>
              </a:solidFill>
              <a:latin typeface="Arial"/>
              <a:ea typeface="Arial"/>
              <a:cs typeface="Arial"/>
              <a:sym typeface="Arial"/>
            </a:endParaRPr>
          </a:p>
        </p:txBody>
      </p:sp>
      <p:cxnSp>
        <p:nvCxnSpPr>
          <p:cNvPr id="67" name="Google Shape;67;p2"/>
          <p:cNvCxnSpPr/>
          <p:nvPr/>
        </p:nvCxnSpPr>
        <p:spPr>
          <a:xfrm flipH="1">
            <a:off x="1694916" y="3128689"/>
            <a:ext cx="17400" cy="14550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cxnSp>
        <p:nvCxnSpPr>
          <p:cNvPr id="68" name="Google Shape;68;p2"/>
          <p:cNvCxnSpPr/>
          <p:nvPr/>
        </p:nvCxnSpPr>
        <p:spPr>
          <a:xfrm rot="10800000" flipH="1">
            <a:off x="1106600" y="3128561"/>
            <a:ext cx="605700" cy="57090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cxnSp>
        <p:nvCxnSpPr>
          <p:cNvPr id="69" name="Google Shape;69;p2"/>
          <p:cNvCxnSpPr/>
          <p:nvPr/>
        </p:nvCxnSpPr>
        <p:spPr>
          <a:xfrm rot="10800000" flipH="1">
            <a:off x="1694844" y="2755895"/>
            <a:ext cx="530100" cy="51840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grpSp>
        <p:nvGrpSpPr>
          <p:cNvPr id="70" name="Google Shape;70;p2"/>
          <p:cNvGrpSpPr/>
          <p:nvPr/>
        </p:nvGrpSpPr>
        <p:grpSpPr>
          <a:xfrm rot="-599842">
            <a:off x="1191486" y="4000551"/>
            <a:ext cx="943505" cy="1118230"/>
            <a:chOff x="822481" y="2927632"/>
            <a:chExt cx="943521" cy="1118247"/>
          </a:xfrm>
        </p:grpSpPr>
        <p:cxnSp>
          <p:nvCxnSpPr>
            <p:cNvPr id="71" name="Google Shape;71;p2"/>
            <p:cNvCxnSpPr/>
            <p:nvPr/>
          </p:nvCxnSpPr>
          <p:spPr>
            <a:xfrm rot="-5400000" flipH="1">
              <a:off x="1177757" y="3457635"/>
              <a:ext cx="605717" cy="570772"/>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72" name="Google Shape;72;p2"/>
            <p:cNvCxnSpPr/>
            <p:nvPr/>
          </p:nvCxnSpPr>
          <p:spPr>
            <a:xfrm rot="5400000" flipH="1">
              <a:off x="1259296" y="3376095"/>
              <a:ext cx="17472" cy="145606"/>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73" name="Google Shape;73;p2"/>
            <p:cNvCxnSpPr/>
            <p:nvPr/>
          </p:nvCxnSpPr>
          <p:spPr>
            <a:xfrm rot="-5400000" flipH="1">
              <a:off x="816657" y="2933456"/>
              <a:ext cx="530002" cy="518354"/>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grpSp>
      <p:cxnSp>
        <p:nvCxnSpPr>
          <p:cNvPr id="74" name="Google Shape;74;p2"/>
          <p:cNvCxnSpPr>
            <a:stCxn id="59" idx="0"/>
            <a:endCxn id="60" idx="2"/>
          </p:cNvCxnSpPr>
          <p:nvPr/>
        </p:nvCxnSpPr>
        <p:spPr>
          <a:xfrm rot="10800000" flipH="1">
            <a:off x="2777735" y="3278403"/>
            <a:ext cx="300" cy="16002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75" name="Google Shape;75;p2"/>
          <p:cNvCxnSpPr>
            <a:stCxn id="58" idx="3"/>
          </p:cNvCxnSpPr>
          <p:nvPr/>
        </p:nvCxnSpPr>
        <p:spPr>
          <a:xfrm>
            <a:off x="3096585" y="2576003"/>
            <a:ext cx="1970400"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76" name="Google Shape;76;p2"/>
          <p:cNvCxnSpPr/>
          <p:nvPr/>
        </p:nvCxnSpPr>
        <p:spPr>
          <a:xfrm rot="10800000" flipH="1">
            <a:off x="3045646" y="2962377"/>
            <a:ext cx="2109900" cy="19647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cxnSp>
      <p:cxnSp>
        <p:nvCxnSpPr>
          <p:cNvPr id="77" name="Google Shape;77;p2"/>
          <p:cNvCxnSpPr/>
          <p:nvPr/>
        </p:nvCxnSpPr>
        <p:spPr>
          <a:xfrm>
            <a:off x="3088174" y="5180980"/>
            <a:ext cx="1970400" cy="0"/>
          </a:xfrm>
          <a:prstGeom prst="straightConnector1">
            <a:avLst/>
          </a:prstGeom>
          <a:noFill/>
          <a:ln w="38100" cap="flat" cmpd="sng">
            <a:solidFill>
              <a:srgbClr val="125ACB"/>
            </a:solidFill>
            <a:prstDash val="solid"/>
            <a:round/>
            <a:headEnd type="none" w="sm" len="sm"/>
            <a:tailEnd type="none" w="sm" len="sm"/>
          </a:ln>
          <a:effectLst>
            <a:outerShdw blurRad="40000" dist="23000" dir="5400000" rotWithShape="0">
              <a:srgbClr val="000000">
                <a:alpha val="34509"/>
              </a:srgbClr>
            </a:outerShdw>
          </a:effectLst>
        </p:spPr>
      </p:cxnSp>
      <p:cxnSp>
        <p:nvCxnSpPr>
          <p:cNvPr id="78" name="Google Shape;78;p2"/>
          <p:cNvCxnSpPr/>
          <p:nvPr/>
        </p:nvCxnSpPr>
        <p:spPr>
          <a:xfrm>
            <a:off x="3096584" y="2508062"/>
            <a:ext cx="1970400"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sp>
        <p:nvSpPr>
          <p:cNvPr id="79" name="Google Shape;79;p2"/>
          <p:cNvSpPr txBox="1"/>
          <p:nvPr/>
        </p:nvSpPr>
        <p:spPr>
          <a:xfrm>
            <a:off x="5873519" y="1354631"/>
            <a:ext cx="3029400" cy="461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20AC6F"/>
                </a:solidFill>
                <a:latin typeface="Tahoma"/>
                <a:ea typeface="Tahoma"/>
                <a:cs typeface="Tahoma"/>
                <a:sym typeface="Tahoma"/>
              </a:rPr>
              <a:t>Today – 4G Access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a:solidFill>
                  <a:srgbClr val="20AC6F"/>
                </a:solidFill>
                <a:latin typeface="Tahoma"/>
                <a:ea typeface="Tahoma"/>
                <a:cs typeface="Tahoma"/>
                <a:sym typeface="Tahoma"/>
              </a:rPr>
              <a:t>Device attaches to LTE/4G radio and Evolved Packet Core (EPC)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a:p>
            <a:pPr marL="0" marR="0" lvl="0" indent="0" algn="l" rtl="0">
              <a:lnSpc>
                <a:spcPct val="100000"/>
              </a:lnSpc>
              <a:spcBef>
                <a:spcPts val="360"/>
              </a:spcBef>
              <a:spcAft>
                <a:spcPts val="0"/>
              </a:spcAft>
              <a:buClr>
                <a:srgbClr val="000000"/>
              </a:buClr>
              <a:buSzPts val="1800"/>
              <a:buFont typeface="Arial"/>
              <a:buNone/>
            </a:pPr>
            <a:r>
              <a:rPr lang="en-US" sz="1800" b="0" i="0" u="sng" strike="noStrike" cap="none">
                <a:solidFill>
                  <a:schemeClr val="dk1"/>
                </a:solidFill>
                <a:latin typeface="Tahoma"/>
                <a:ea typeface="Tahoma"/>
                <a:cs typeface="Tahoma"/>
                <a:sym typeface="Tahoma"/>
              </a:rPr>
              <a:t>Early 5G – Non-Standalone </a:t>
            </a:r>
            <a:endParaRPr sz="1800" b="0" i="0" u="none" strike="noStrike" cap="none">
              <a:solidFill>
                <a:schemeClr val="dk1"/>
              </a:solidFill>
              <a:latin typeface="Tahoma"/>
              <a:ea typeface="Tahoma"/>
              <a:cs typeface="Tahoma"/>
              <a:sym typeface="Tahoma"/>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a:solidFill>
                  <a:schemeClr val="dk1"/>
                </a:solidFill>
                <a:latin typeface="Tahoma"/>
                <a:ea typeface="Tahoma"/>
                <a:cs typeface="Tahoma"/>
                <a:sym typeface="Tahoma"/>
              </a:rPr>
              <a:t>Device attaches to 5G-NR, which routes either via 4G Base Station to EPC, or direct to EPC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a:solidFill>
                  <a:schemeClr val="dk1"/>
                </a:solidFill>
                <a:latin typeface="Tahoma"/>
                <a:ea typeface="Tahoma"/>
                <a:cs typeface="Tahoma"/>
                <a:sym typeface="Tahoma"/>
              </a:rPr>
              <a:t>4G acts as control plane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a:p>
            <a:pPr marL="0" marR="0" lvl="0" indent="0" algn="l" rtl="0">
              <a:lnSpc>
                <a:spcPct val="100000"/>
              </a:lnSpc>
              <a:spcBef>
                <a:spcPts val="360"/>
              </a:spcBef>
              <a:spcAft>
                <a:spcPts val="0"/>
              </a:spcAft>
              <a:buClr>
                <a:srgbClr val="000000"/>
              </a:buClr>
              <a:buSzPts val="1800"/>
              <a:buFont typeface="Arial"/>
              <a:buNone/>
            </a:pPr>
            <a:r>
              <a:rPr lang="en-US" sz="1800" b="0" i="0" u="sng" strike="noStrike" cap="none">
                <a:solidFill>
                  <a:srgbClr val="125ACB"/>
                </a:solidFill>
                <a:latin typeface="Tahoma"/>
                <a:ea typeface="Tahoma"/>
                <a:cs typeface="Tahoma"/>
                <a:sym typeface="Tahoma"/>
              </a:rPr>
              <a:t>5G Standalone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a:solidFill>
                  <a:srgbClr val="125ACB"/>
                </a:solidFill>
                <a:latin typeface="Tahoma"/>
                <a:ea typeface="Tahoma"/>
                <a:cs typeface="Tahoma"/>
                <a:sym typeface="Tahoma"/>
              </a:rPr>
              <a:t>Device attaches to 5G-NR and 5G Core Network.</a:t>
            </a:r>
            <a:endParaRPr sz="1400" b="0" i="0" u="none" strike="noStrike" cap="none">
              <a:solidFill>
                <a:srgbClr val="000000"/>
              </a:solidFill>
              <a:latin typeface="Arial"/>
              <a:ea typeface="Arial"/>
              <a:cs typeface="Arial"/>
              <a:sym typeface="Arial"/>
            </a:endParaRPr>
          </a:p>
        </p:txBody>
      </p:sp>
      <p:sp>
        <p:nvSpPr>
          <p:cNvPr id="80" name="Google Shape;80;p2"/>
          <p:cNvSpPr txBox="1">
            <a:spLocks noGrp="1"/>
          </p:cNvSpPr>
          <p:nvPr>
            <p:ph type="title"/>
          </p:nvPr>
        </p:nvSpPr>
        <p:spPr>
          <a:xfrm>
            <a:off x="312738" y="127000"/>
            <a:ext cx="8797800" cy="561900"/>
          </a:xfrm>
          <a:prstGeom prst="rect">
            <a:avLst/>
          </a:prstGeom>
          <a:noFill/>
          <a:ln>
            <a:noFill/>
          </a:ln>
        </p:spPr>
        <p:txBody>
          <a:bodyPr spcFirstLastPara="1" wrap="square" lIns="19050" tIns="19050" rIns="19050" bIns="19050" anchor="t" anchorCtr="0">
            <a:normAutofit/>
          </a:bodyPr>
          <a:lstStyle/>
          <a:p>
            <a:pPr marL="0" lvl="0" indent="0" algn="l" rtl="0">
              <a:lnSpc>
                <a:spcPct val="80000"/>
              </a:lnSpc>
              <a:spcBef>
                <a:spcPts val="0"/>
              </a:spcBef>
              <a:spcAft>
                <a:spcPts val="0"/>
              </a:spcAft>
              <a:buSzPts val="1400"/>
              <a:buNone/>
            </a:pPr>
            <a:r>
              <a:rPr lang="en-US"/>
              <a:t>From 4G to 5G Transition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865b827597_0_21"/>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sz="3300"/>
              <a:t>Visualization of Coverage (RSRP) - Band 20</a:t>
            </a:r>
            <a:endParaRPr sz="3300"/>
          </a:p>
        </p:txBody>
      </p:sp>
      <p:pic>
        <p:nvPicPr>
          <p:cNvPr id="210" name="Google Shape;210;g2865b827597_0_21"/>
          <p:cNvPicPr preferRelativeResize="0"/>
          <p:nvPr/>
        </p:nvPicPr>
        <p:blipFill rotWithShape="1">
          <a:blip r:embed="rId3">
            <a:alphaModFix/>
          </a:blip>
          <a:srcRect/>
          <a:stretch/>
        </p:blipFill>
        <p:spPr>
          <a:xfrm>
            <a:off x="1178188" y="841300"/>
            <a:ext cx="7066926" cy="5300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865b827597_0_32"/>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sz="3300"/>
              <a:t>Visualization of Coverage (RSRP) - Band 7</a:t>
            </a:r>
            <a:endParaRPr sz="3300"/>
          </a:p>
        </p:txBody>
      </p:sp>
      <p:pic>
        <p:nvPicPr>
          <p:cNvPr id="217" name="Google Shape;217;g2865b827597_0_32"/>
          <p:cNvPicPr preferRelativeResize="0"/>
          <p:nvPr/>
        </p:nvPicPr>
        <p:blipFill rotWithShape="1">
          <a:blip r:embed="rId3">
            <a:alphaModFix/>
          </a:blip>
          <a:srcRect/>
          <a:stretch/>
        </p:blipFill>
        <p:spPr>
          <a:xfrm>
            <a:off x="1178188" y="841300"/>
            <a:ext cx="7066926" cy="5300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txBox="1">
            <a:spLocks noGrp="1"/>
          </p:cNvSpPr>
          <p:nvPr>
            <p:ph type="title"/>
          </p:nvPr>
        </p:nvSpPr>
        <p:spPr>
          <a:xfrm>
            <a:off x="623888" y="1709739"/>
            <a:ext cx="7886700" cy="2852737"/>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Assignment</a:t>
            </a:r>
            <a:endParaRPr/>
          </a:p>
        </p:txBody>
      </p:sp>
      <p:sp>
        <p:nvSpPr>
          <p:cNvPr id="223" name="Google Shape;223;p1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54000" bIns="45700" anchor="t" anchorCtr="0">
            <a:noAutofit/>
          </a:bodyPr>
          <a:lstStyle/>
          <a:p>
            <a:pPr marL="0" lvl="0" indent="0" algn="l" rtl="0">
              <a:lnSpc>
                <a:spcPct val="100000"/>
              </a:lnSpc>
              <a:spcBef>
                <a:spcPts val="0"/>
              </a:spcBef>
              <a:spcAft>
                <a:spcPts val="0"/>
              </a:spcAft>
              <a:buSzPts val="216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290512" y="998204"/>
            <a:ext cx="8510700" cy="4731000"/>
          </a:xfrm>
          <a:prstGeom prst="rect">
            <a:avLst/>
          </a:prstGeom>
          <a:noFill/>
          <a:ln>
            <a:noFill/>
          </a:ln>
        </p:spPr>
        <p:txBody>
          <a:bodyPr spcFirstLastPara="1" wrap="square" lIns="91425" tIns="45700" rIns="54000" bIns="45700" anchor="t" anchorCtr="0">
            <a:normAutofit/>
          </a:bodyPr>
          <a:lstStyle/>
          <a:p>
            <a:pPr marL="189861" lvl="0" indent="-136525" algn="l" rtl="0">
              <a:lnSpc>
                <a:spcPct val="100000"/>
              </a:lnSpc>
              <a:spcBef>
                <a:spcPts val="0"/>
              </a:spcBef>
              <a:spcAft>
                <a:spcPts val="0"/>
              </a:spcAft>
              <a:buSzPts val="2150"/>
              <a:buChar char="▪"/>
            </a:pPr>
            <a:r>
              <a:rPr lang="en-US" sz="2150"/>
              <a:t>  </a:t>
            </a:r>
            <a:r>
              <a:rPr lang="en-US" sz="2150">
                <a:latin typeface="Monda"/>
                <a:ea typeface="Monda"/>
                <a:cs typeface="Monda"/>
                <a:sym typeface="Monda"/>
              </a:rPr>
              <a:t>Data </a:t>
            </a:r>
            <a:r>
              <a:rPr lang="en-US" sz="2150"/>
              <a:t>will be</a:t>
            </a:r>
            <a:r>
              <a:rPr lang="en-US" sz="2150">
                <a:latin typeface="Monda"/>
                <a:ea typeface="Monda"/>
                <a:cs typeface="Monda"/>
                <a:sym typeface="Monda"/>
              </a:rPr>
              <a:t> provided in an R file format </a:t>
            </a:r>
            <a:r>
              <a:rPr lang="en-US" sz="2150"/>
              <a:t>(.RDS) </a:t>
            </a:r>
            <a:endParaRPr sz="2150">
              <a:latin typeface="Monda"/>
              <a:ea typeface="Monda"/>
              <a:cs typeface="Monda"/>
              <a:sym typeface="Monda"/>
            </a:endParaRPr>
          </a:p>
          <a:p>
            <a:pPr marL="742950" lvl="1" indent="-334490" algn="l" rtl="0">
              <a:lnSpc>
                <a:spcPct val="100000"/>
              </a:lnSpc>
              <a:spcBef>
                <a:spcPts val="0"/>
              </a:spcBef>
              <a:spcAft>
                <a:spcPts val="0"/>
              </a:spcAft>
              <a:buSzPts val="2568"/>
              <a:buChar char="−"/>
            </a:pPr>
            <a:r>
              <a:rPr lang="en-US" sz="1967"/>
              <a:t>2 files (4G/5G data)</a:t>
            </a:r>
            <a:endParaRPr sz="1967"/>
          </a:p>
          <a:p>
            <a:pPr marL="1143000" lvl="2" indent="-208005" algn="l" rtl="0">
              <a:lnSpc>
                <a:spcPct val="100000"/>
              </a:lnSpc>
              <a:spcBef>
                <a:spcPts val="0"/>
              </a:spcBef>
              <a:spcAft>
                <a:spcPts val="0"/>
              </a:spcAft>
              <a:buSzPts val="1476"/>
              <a:buChar char="•"/>
            </a:pPr>
            <a:r>
              <a:rPr lang="en-US" sz="1675" b="1"/>
              <a:t>185MB</a:t>
            </a:r>
            <a:r>
              <a:rPr lang="en-US" sz="1675"/>
              <a:t> (4G), </a:t>
            </a:r>
            <a:r>
              <a:rPr lang="en-US" sz="1675" b="1"/>
              <a:t>315MB</a:t>
            </a:r>
            <a:r>
              <a:rPr lang="en-US" sz="1675"/>
              <a:t> (5G)</a:t>
            </a:r>
            <a:endParaRPr sz="1675"/>
          </a:p>
          <a:p>
            <a:pPr marL="742950" lvl="1" indent="-292100" algn="l" rtl="0">
              <a:lnSpc>
                <a:spcPct val="100000"/>
              </a:lnSpc>
              <a:spcBef>
                <a:spcPts val="0"/>
              </a:spcBef>
              <a:spcAft>
                <a:spcPts val="0"/>
              </a:spcAft>
              <a:buSzPts val="1900"/>
              <a:buChar char="−"/>
            </a:pPr>
            <a:r>
              <a:rPr lang="en-US" sz="1900"/>
              <a:t>You have to read both files in R (or python using the </a:t>
            </a:r>
            <a:r>
              <a:rPr lang="en-US" sz="1900" b="1"/>
              <a:t>pyreadr</a:t>
            </a:r>
            <a:r>
              <a:rPr lang="en-US" sz="1900"/>
              <a:t> wrapper)</a:t>
            </a:r>
            <a:endParaRPr sz="1900"/>
          </a:p>
          <a:p>
            <a:pPr marL="1143000" lvl="2" indent="-215900" algn="l" rtl="0">
              <a:lnSpc>
                <a:spcPct val="100000"/>
              </a:lnSpc>
              <a:spcBef>
                <a:spcPts val="0"/>
              </a:spcBef>
              <a:spcAft>
                <a:spcPts val="0"/>
              </a:spcAft>
              <a:buSzPts val="1600"/>
              <a:buChar char="•"/>
            </a:pPr>
            <a:r>
              <a:rPr lang="en-US" sz="1600"/>
              <a:t>You can later export to .csv (if desired)</a:t>
            </a:r>
            <a:endParaRPr sz="1600"/>
          </a:p>
          <a:p>
            <a:pPr marL="342900" lvl="0" indent="-332740" algn="l" rtl="0">
              <a:lnSpc>
                <a:spcPct val="100000"/>
              </a:lnSpc>
              <a:spcBef>
                <a:spcPts val="0"/>
              </a:spcBef>
              <a:spcAft>
                <a:spcPts val="0"/>
              </a:spcAft>
              <a:buSzPts val="2000"/>
              <a:buChar char="▪"/>
            </a:pPr>
            <a:r>
              <a:rPr lang="en-US" sz="2000">
                <a:latin typeface="Monda"/>
                <a:ea typeface="Monda"/>
                <a:cs typeface="Monda"/>
                <a:sym typeface="Monda"/>
              </a:rPr>
              <a:t>Each sample represents a passive scan </a:t>
            </a:r>
            <a:endParaRPr sz="2000">
              <a:latin typeface="Monda"/>
              <a:ea typeface="Monda"/>
              <a:cs typeface="Monda"/>
              <a:sym typeface="Monda"/>
            </a:endParaRPr>
          </a:p>
          <a:p>
            <a:pPr marL="742950" lvl="1" indent="-285750" algn="l" rtl="0">
              <a:lnSpc>
                <a:spcPct val="100000"/>
              </a:lnSpc>
              <a:spcBef>
                <a:spcPts val="0"/>
              </a:spcBef>
              <a:spcAft>
                <a:spcPts val="0"/>
              </a:spcAft>
              <a:buSzPts val="1800"/>
              <a:buChar char="−"/>
            </a:pPr>
            <a:r>
              <a:rPr lang="en-US" sz="1800"/>
              <a:t>i.e., </a:t>
            </a:r>
            <a:r>
              <a:rPr lang="en-US" sz="1800">
                <a:latin typeface="Monda"/>
                <a:ea typeface="Monda"/>
                <a:cs typeface="Monda"/>
                <a:sym typeface="Monda"/>
              </a:rPr>
              <a:t>given a location, a unique </a:t>
            </a:r>
            <a:r>
              <a:rPr lang="en-US" sz="1800" b="1"/>
              <a:t>cell Identity</a:t>
            </a:r>
            <a:r>
              <a:rPr lang="en-US" sz="1800">
                <a:latin typeface="Monda"/>
                <a:ea typeface="Monda"/>
                <a:cs typeface="Monda"/>
                <a:sym typeface="Monda"/>
              </a:rPr>
              <a:t> </a:t>
            </a:r>
            <a:r>
              <a:rPr lang="en-US" sz="1800"/>
              <a:t>and</a:t>
            </a:r>
            <a:r>
              <a:rPr lang="en-US" sz="1800">
                <a:latin typeface="Monda"/>
                <a:ea typeface="Monda"/>
                <a:cs typeface="Monda"/>
                <a:sym typeface="Monda"/>
              </a:rPr>
              <a:t> a non-unique PCI</a:t>
            </a:r>
            <a:r>
              <a:rPr lang="en-US" sz="1800"/>
              <a:t> are reported alongside signal related information (</a:t>
            </a:r>
            <a:r>
              <a:rPr lang="en-US" sz="1800" b="1"/>
              <a:t>next slide for a complete set of features</a:t>
            </a:r>
            <a:r>
              <a:rPr lang="en-US" sz="1800"/>
              <a:t>):</a:t>
            </a:r>
            <a:endParaRPr sz="1800"/>
          </a:p>
          <a:p>
            <a:pPr marL="1143000" lvl="2" indent="-228600" algn="l" rtl="0">
              <a:lnSpc>
                <a:spcPct val="100000"/>
              </a:lnSpc>
              <a:spcBef>
                <a:spcPts val="0"/>
              </a:spcBef>
              <a:spcAft>
                <a:spcPts val="0"/>
              </a:spcAft>
              <a:buSzPts val="1800"/>
              <a:buChar char="•"/>
            </a:pPr>
            <a:r>
              <a:rPr lang="en-US" sz="1800" b="1"/>
              <a:t>cell Identity </a:t>
            </a:r>
            <a:r>
              <a:rPr lang="en-US" sz="1800"/>
              <a:t>indicators are not always present in 5G (approx ⅔ of the times missing) - due to on-going deployment of NSA</a:t>
            </a:r>
            <a:endParaRPr sz="1800" b="0" i="0" u="none" strike="noStrike">
              <a:solidFill>
                <a:srgbClr val="000000"/>
              </a:solidFill>
              <a:latin typeface="Noto Sans Symbols"/>
              <a:ea typeface="Noto Sans Symbols"/>
              <a:cs typeface="Noto Sans Symbols"/>
              <a:sym typeface="Noto Sans Symbols"/>
            </a:endParaRPr>
          </a:p>
        </p:txBody>
      </p:sp>
      <p:sp>
        <p:nvSpPr>
          <p:cNvPr id="229" name="Google Shape;229;p15"/>
          <p:cNvSpPr txBox="1">
            <a:spLocks noGrp="1"/>
          </p:cNvSpPr>
          <p:nvPr>
            <p:ph type="title"/>
          </p:nvPr>
        </p:nvSpPr>
        <p:spPr>
          <a:xfrm>
            <a:off x="312738" y="127000"/>
            <a:ext cx="8797800" cy="561900"/>
          </a:xfrm>
          <a:prstGeom prst="rect">
            <a:avLst/>
          </a:prstGeom>
          <a:noFill/>
          <a:ln>
            <a:noFill/>
          </a:ln>
        </p:spPr>
        <p:txBody>
          <a:bodyPr spcFirstLastPara="1" wrap="square" lIns="19050" tIns="19050" rIns="19050" bIns="19050" anchor="t" anchorCtr="0">
            <a:normAutofit/>
          </a:bodyPr>
          <a:lstStyle/>
          <a:p>
            <a:pPr marL="0" lvl="0" indent="0" algn="l" rtl="0">
              <a:lnSpc>
                <a:spcPct val="80000"/>
              </a:lnSpc>
              <a:spcBef>
                <a:spcPts val="0"/>
              </a:spcBef>
              <a:spcAft>
                <a:spcPts val="0"/>
              </a:spcAft>
              <a:buSzPts val="1400"/>
              <a:buNone/>
            </a:pPr>
            <a:r>
              <a:rPr lang="en-US"/>
              <a:t>Dataset Statistics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865b827597_0_51"/>
          <p:cNvSpPr txBox="1">
            <a:spLocks noGrp="1"/>
          </p:cNvSpPr>
          <p:nvPr>
            <p:ph type="body" idx="1"/>
          </p:nvPr>
        </p:nvSpPr>
        <p:spPr>
          <a:xfrm>
            <a:off x="290512" y="1063504"/>
            <a:ext cx="8510700" cy="4731000"/>
          </a:xfrm>
          <a:prstGeom prst="rect">
            <a:avLst/>
          </a:prstGeom>
          <a:noFill/>
          <a:ln>
            <a:noFill/>
          </a:ln>
        </p:spPr>
        <p:txBody>
          <a:bodyPr spcFirstLastPara="1" wrap="square" lIns="91425" tIns="45700" rIns="54000" bIns="45700" anchor="t" anchorCtr="0">
            <a:normAutofit/>
          </a:bodyPr>
          <a:lstStyle/>
          <a:p>
            <a:pPr marL="342900" lvl="0" indent="-342900" algn="l" rtl="0">
              <a:lnSpc>
                <a:spcPct val="90000"/>
              </a:lnSpc>
              <a:spcBef>
                <a:spcPts val="500"/>
              </a:spcBef>
              <a:spcAft>
                <a:spcPts val="0"/>
              </a:spcAft>
              <a:buSzPts val="2400"/>
              <a:buFont typeface="Monda"/>
              <a:buChar char="▪"/>
            </a:pPr>
            <a:r>
              <a:rPr lang="en-US" sz="2400"/>
              <a:t>4G: 13.665.682 samples</a:t>
            </a:r>
            <a:endParaRPr sz="2400">
              <a:solidFill>
                <a:srgbClr val="FF0000"/>
              </a:solidFill>
            </a:endParaRPr>
          </a:p>
          <a:p>
            <a:pPr marL="342900" lvl="0" indent="-342900" algn="l" rtl="0">
              <a:lnSpc>
                <a:spcPct val="90000"/>
              </a:lnSpc>
              <a:spcBef>
                <a:spcPts val="0"/>
              </a:spcBef>
              <a:spcAft>
                <a:spcPts val="0"/>
              </a:spcAft>
              <a:buSzPts val="2400"/>
              <a:buFont typeface="Monda"/>
              <a:buChar char="▪"/>
            </a:pPr>
            <a:r>
              <a:rPr lang="en-US" sz="2400"/>
              <a:t>5G: 27.213.859 samples </a:t>
            </a:r>
            <a:endParaRPr sz="2400"/>
          </a:p>
          <a:p>
            <a:pPr marL="0" lvl="0" indent="0" algn="l" rtl="0">
              <a:lnSpc>
                <a:spcPct val="90000"/>
              </a:lnSpc>
              <a:spcBef>
                <a:spcPts val="500"/>
              </a:spcBef>
              <a:spcAft>
                <a:spcPts val="0"/>
              </a:spcAft>
              <a:buSzPts val="2160"/>
              <a:buNone/>
            </a:pPr>
            <a:r>
              <a:rPr lang="en-US" sz="2400"/>
              <a:t>Locations </a:t>
            </a:r>
            <a:endParaRPr sz="2400"/>
          </a:p>
          <a:p>
            <a:pPr marL="0" lvl="0" indent="0" algn="l" rtl="0">
              <a:lnSpc>
                <a:spcPct val="90000"/>
              </a:lnSpc>
              <a:spcBef>
                <a:spcPts val="500"/>
              </a:spcBef>
              <a:spcAft>
                <a:spcPts val="0"/>
              </a:spcAft>
              <a:buSzPts val="2160"/>
              <a:buNone/>
            </a:pPr>
            <a:endParaRPr sz="2400"/>
          </a:p>
          <a:p>
            <a:pPr marL="0" lvl="0" indent="0" algn="l" rtl="0">
              <a:lnSpc>
                <a:spcPct val="90000"/>
              </a:lnSpc>
              <a:spcBef>
                <a:spcPts val="500"/>
              </a:spcBef>
              <a:spcAft>
                <a:spcPts val="0"/>
              </a:spcAft>
              <a:buSzPts val="2160"/>
              <a:buNone/>
            </a:pPr>
            <a:endParaRPr sz="2400"/>
          </a:p>
          <a:p>
            <a:pPr marL="0" lvl="0" indent="0" algn="l" rtl="0">
              <a:lnSpc>
                <a:spcPct val="90000"/>
              </a:lnSpc>
              <a:spcBef>
                <a:spcPts val="500"/>
              </a:spcBef>
              <a:spcAft>
                <a:spcPts val="0"/>
              </a:spcAft>
              <a:buSzPts val="2160"/>
              <a:buNone/>
            </a:pPr>
            <a:endParaRPr sz="2400"/>
          </a:p>
          <a:p>
            <a:pPr marL="0" lvl="0" indent="0" algn="l" rtl="0">
              <a:lnSpc>
                <a:spcPct val="90000"/>
              </a:lnSpc>
              <a:spcBef>
                <a:spcPts val="500"/>
              </a:spcBef>
              <a:spcAft>
                <a:spcPts val="0"/>
              </a:spcAft>
              <a:buSzPts val="2160"/>
              <a:buNone/>
            </a:pPr>
            <a:endParaRPr sz="2400"/>
          </a:p>
          <a:p>
            <a:pPr marL="0" lvl="0" indent="0" algn="l" rtl="0">
              <a:lnSpc>
                <a:spcPct val="90000"/>
              </a:lnSpc>
              <a:spcBef>
                <a:spcPts val="500"/>
              </a:spcBef>
              <a:spcAft>
                <a:spcPts val="0"/>
              </a:spcAft>
              <a:buSzPts val="2160"/>
              <a:buNone/>
            </a:pPr>
            <a:r>
              <a:rPr lang="en-US" sz="2400"/>
              <a:t>Scenarios</a:t>
            </a:r>
            <a:endParaRPr sz="2400"/>
          </a:p>
        </p:txBody>
      </p:sp>
      <p:graphicFrame>
        <p:nvGraphicFramePr>
          <p:cNvPr id="235" name="Google Shape;235;g2865b827597_0_51"/>
          <p:cNvGraphicFramePr/>
          <p:nvPr/>
        </p:nvGraphicFramePr>
        <p:xfrm>
          <a:off x="13" y="2449338"/>
          <a:ext cx="9143975" cy="1366213"/>
        </p:xfrm>
        <a:graphic>
          <a:graphicData uri="http://schemas.openxmlformats.org/drawingml/2006/table">
            <a:tbl>
              <a:tblPr>
                <a:noFill/>
                <a:tableStyleId>{A4447E64-2BF7-4CBF-A1C5-F165E33A13C8}</a:tableStyleId>
              </a:tblPr>
              <a:tblGrid>
                <a:gridCol w="561400">
                  <a:extLst>
                    <a:ext uri="{9D8B030D-6E8A-4147-A177-3AD203B41FA5}">
                      <a16:colId xmlns:a16="http://schemas.microsoft.com/office/drawing/2014/main" val="20000"/>
                    </a:ext>
                  </a:extLst>
                </a:gridCol>
                <a:gridCol w="685075">
                  <a:extLst>
                    <a:ext uri="{9D8B030D-6E8A-4147-A177-3AD203B41FA5}">
                      <a16:colId xmlns:a16="http://schemas.microsoft.com/office/drawing/2014/main" val="20001"/>
                    </a:ext>
                  </a:extLst>
                </a:gridCol>
                <a:gridCol w="685075">
                  <a:extLst>
                    <a:ext uri="{9D8B030D-6E8A-4147-A177-3AD203B41FA5}">
                      <a16:colId xmlns:a16="http://schemas.microsoft.com/office/drawing/2014/main" val="20002"/>
                    </a:ext>
                  </a:extLst>
                </a:gridCol>
                <a:gridCol w="647025">
                  <a:extLst>
                    <a:ext uri="{9D8B030D-6E8A-4147-A177-3AD203B41FA5}">
                      <a16:colId xmlns:a16="http://schemas.microsoft.com/office/drawing/2014/main" val="20003"/>
                    </a:ext>
                  </a:extLst>
                </a:gridCol>
                <a:gridCol w="647025">
                  <a:extLst>
                    <a:ext uri="{9D8B030D-6E8A-4147-A177-3AD203B41FA5}">
                      <a16:colId xmlns:a16="http://schemas.microsoft.com/office/drawing/2014/main" val="20004"/>
                    </a:ext>
                  </a:extLst>
                </a:gridCol>
                <a:gridCol w="647025">
                  <a:extLst>
                    <a:ext uri="{9D8B030D-6E8A-4147-A177-3AD203B41FA5}">
                      <a16:colId xmlns:a16="http://schemas.microsoft.com/office/drawing/2014/main" val="20005"/>
                    </a:ext>
                  </a:extLst>
                </a:gridCol>
                <a:gridCol w="675575">
                  <a:extLst>
                    <a:ext uri="{9D8B030D-6E8A-4147-A177-3AD203B41FA5}">
                      <a16:colId xmlns:a16="http://schemas.microsoft.com/office/drawing/2014/main" val="20006"/>
                    </a:ext>
                  </a:extLst>
                </a:gridCol>
                <a:gridCol w="685075">
                  <a:extLst>
                    <a:ext uri="{9D8B030D-6E8A-4147-A177-3AD203B41FA5}">
                      <a16:colId xmlns:a16="http://schemas.microsoft.com/office/drawing/2014/main" val="20007"/>
                    </a:ext>
                  </a:extLst>
                </a:gridCol>
                <a:gridCol w="675575">
                  <a:extLst>
                    <a:ext uri="{9D8B030D-6E8A-4147-A177-3AD203B41FA5}">
                      <a16:colId xmlns:a16="http://schemas.microsoft.com/office/drawing/2014/main" val="20008"/>
                    </a:ext>
                  </a:extLst>
                </a:gridCol>
                <a:gridCol w="647025">
                  <a:extLst>
                    <a:ext uri="{9D8B030D-6E8A-4147-A177-3AD203B41FA5}">
                      <a16:colId xmlns:a16="http://schemas.microsoft.com/office/drawing/2014/main" val="20009"/>
                    </a:ext>
                  </a:extLst>
                </a:gridCol>
                <a:gridCol w="647025">
                  <a:extLst>
                    <a:ext uri="{9D8B030D-6E8A-4147-A177-3AD203B41FA5}">
                      <a16:colId xmlns:a16="http://schemas.microsoft.com/office/drawing/2014/main" val="20010"/>
                    </a:ext>
                  </a:extLst>
                </a:gridCol>
                <a:gridCol w="647025">
                  <a:extLst>
                    <a:ext uri="{9D8B030D-6E8A-4147-A177-3AD203B41FA5}">
                      <a16:colId xmlns:a16="http://schemas.microsoft.com/office/drawing/2014/main" val="20011"/>
                    </a:ext>
                  </a:extLst>
                </a:gridCol>
                <a:gridCol w="647025">
                  <a:extLst>
                    <a:ext uri="{9D8B030D-6E8A-4147-A177-3AD203B41FA5}">
                      <a16:colId xmlns:a16="http://schemas.microsoft.com/office/drawing/2014/main" val="20012"/>
                    </a:ext>
                  </a:extLst>
                </a:gridCol>
                <a:gridCol w="647025">
                  <a:extLst>
                    <a:ext uri="{9D8B030D-6E8A-4147-A177-3AD203B41FA5}">
                      <a16:colId xmlns:a16="http://schemas.microsoft.com/office/drawing/2014/main" val="20013"/>
                    </a:ext>
                  </a:extLst>
                </a:gridCol>
              </a:tblGrid>
              <a:tr h="3714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1</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2</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3</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4</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6</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7</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8</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9</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10</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3825" cap="flat" cmpd="sng">
                      <a:solidFill>
                        <a:schemeClr val="dk1"/>
                      </a:solidFill>
                      <a:prstDash val="solid"/>
                      <a:round/>
                      <a:headEnd type="none" w="sm" len="sm"/>
                      <a:tailEnd type="none" w="sm" len="sm"/>
                    </a:lnT>
                    <a:lnB w="23825" cap="flat" cmpd="sng">
                      <a:solidFill>
                        <a:schemeClr val="dk1"/>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11</a:t>
                      </a:r>
                      <a:endParaRPr sz="1400" b="1" u="none" strike="noStrike" cap="none">
                        <a:solidFill>
                          <a:srgbClr val="FFFFFF"/>
                        </a:solidFill>
                      </a:endParaRPr>
                    </a:p>
                  </a:txBody>
                  <a:tcPr marL="91450" marR="91450" marT="45725" marB="45725">
                    <a:lnL w="9525" cap="flat" cmpd="sng">
                      <a:solidFill>
                        <a:schemeClr val="dk1"/>
                      </a:solidFill>
                      <a:prstDash val="solid"/>
                      <a:round/>
                      <a:headEnd type="none" w="sm" len="sm"/>
                      <a:tailEnd type="none" w="sm" len="sm"/>
                    </a:lnL>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12</a:t>
                      </a:r>
                      <a:endParaRPr sz="14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13</a:t>
                      </a:r>
                      <a:endParaRPr sz="14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15</a:t>
                      </a:r>
                      <a:endParaRPr sz="14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extLst>
                  <a:ext uri="{0D108BD9-81ED-4DB2-BD59-A6C34878D82A}">
                    <a16:rowId xmlns:a16="http://schemas.microsoft.com/office/drawing/2014/main" val="10000"/>
                  </a:ext>
                </a:extLst>
              </a:tr>
              <a:tr h="240525">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OW/OD</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IS/IW</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OD</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OD</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OD</a:t>
                      </a:r>
                      <a:endParaRPr sz="1000" b="1" u="none" strike="noStrike" cap="none">
                        <a:solidFill>
                          <a:srgbClr val="FFFFFF"/>
                        </a:solidFill>
                      </a:endParaRPr>
                    </a:p>
                  </a:txBody>
                  <a:tcPr marL="91450" marR="91450" marT="45725" marB="45725">
                    <a:lnT w="23825" cap="flat" cmpd="sng">
                      <a:solidFill>
                        <a:schemeClr val="dk1"/>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IS</a:t>
                      </a:r>
                      <a:endParaRPr sz="10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extLst>
                  <a:ext uri="{0D108BD9-81ED-4DB2-BD59-A6C34878D82A}">
                    <a16:rowId xmlns:a16="http://schemas.microsoft.com/office/drawing/2014/main" val="10001"/>
                  </a:ext>
                </a:extLst>
              </a:tr>
              <a:tr h="371475">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4G</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30.66%</a:t>
                      </a:r>
                      <a:endParaRPr sz="1100" b="1"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16.13%</a:t>
                      </a:r>
                      <a:endParaRPr sz="1100" b="1"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1.55%</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7.94%</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3.26%</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7.56%</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18.34%</a:t>
                      </a:r>
                      <a:endParaRPr sz="1100" b="1"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10.71%</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0.99%</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0.80%</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0.46%</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0.78%</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0.77%</a:t>
                      </a:r>
                      <a:endParaRPr sz="11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extLst>
                  <a:ext uri="{0D108BD9-81ED-4DB2-BD59-A6C34878D82A}">
                    <a16:rowId xmlns:a16="http://schemas.microsoft.com/office/drawing/2014/main" val="10002"/>
                  </a:ext>
                </a:extLst>
              </a:tr>
              <a:tr h="371475">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5G</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31.30%</a:t>
                      </a:r>
                      <a:endParaRPr sz="1100" b="1"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15.68%</a:t>
                      </a:r>
                      <a:endParaRPr sz="1100" b="1"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0.62%</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6.17%</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4.30%</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12.04%</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16.00%</a:t>
                      </a:r>
                      <a:endParaRPr sz="1100" b="1"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10.90%</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0.74%</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0.81%</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0.53%</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0.69%</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0.16%</a:t>
                      </a:r>
                      <a:endParaRPr sz="11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36" name="Google Shape;236;g2865b827597_0_51"/>
          <p:cNvGraphicFramePr/>
          <p:nvPr/>
        </p:nvGraphicFramePr>
        <p:xfrm>
          <a:off x="666850" y="4912625"/>
          <a:ext cx="8134350" cy="1141242"/>
        </p:xfrm>
        <a:graphic>
          <a:graphicData uri="http://schemas.openxmlformats.org/drawingml/2006/table">
            <a:tbl>
              <a:tblPr>
                <a:noFill/>
                <a:tableStyleId>{A4447E64-2BF7-4CBF-A1C5-F165E33A13C8}</a:tableStyleId>
              </a:tblPr>
              <a:tblGrid>
                <a:gridCol w="1571625">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gridCol w="1647825">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IS</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IW</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OW</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OD</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extLst>
                  <a:ext uri="{0D108BD9-81ED-4DB2-BD59-A6C34878D82A}">
                    <a16:rowId xmlns:a16="http://schemas.microsoft.com/office/drawing/2014/main" val="10000"/>
                  </a:ext>
                </a:extLst>
              </a:tr>
              <a:tr h="3714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4G</a:t>
                      </a:r>
                      <a:endParaRPr sz="18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t>71.83%</a:t>
                      </a:r>
                      <a:endParaRPr sz="1800" b="1"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0.94%</a:t>
                      </a:r>
                      <a:endParaRPr sz="18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0.49%</a:t>
                      </a:r>
                      <a:endParaRPr sz="18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26.73%</a:t>
                      </a:r>
                      <a:endParaRPr sz="18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extLst>
                  <a:ext uri="{0D108BD9-81ED-4DB2-BD59-A6C34878D82A}">
                    <a16:rowId xmlns:a16="http://schemas.microsoft.com/office/drawing/2014/main" val="10001"/>
                  </a:ext>
                </a:extLst>
              </a:tr>
              <a:tr h="3714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5G</a:t>
                      </a:r>
                      <a:endParaRPr sz="18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t>68.94%</a:t>
                      </a:r>
                      <a:endParaRPr sz="1800" b="1"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1.18%</a:t>
                      </a:r>
                      <a:endParaRPr sz="18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0.41%</a:t>
                      </a:r>
                      <a:endParaRPr sz="18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29.44%</a:t>
                      </a:r>
                      <a:endParaRPr sz="18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237" name="Google Shape;237;g2865b827597_0_51"/>
          <p:cNvSpPr txBox="1">
            <a:spLocks noGrp="1"/>
          </p:cNvSpPr>
          <p:nvPr>
            <p:ph type="title"/>
          </p:nvPr>
        </p:nvSpPr>
        <p:spPr>
          <a:xfrm>
            <a:off x="312738" y="127000"/>
            <a:ext cx="8797800" cy="561900"/>
          </a:xfrm>
          <a:prstGeom prst="rect">
            <a:avLst/>
          </a:prstGeom>
          <a:noFill/>
          <a:ln>
            <a:noFill/>
          </a:ln>
        </p:spPr>
        <p:txBody>
          <a:bodyPr spcFirstLastPara="1" wrap="square" lIns="19050" tIns="19050" rIns="19050" bIns="19050" anchor="t" anchorCtr="0">
            <a:normAutofit/>
          </a:bodyPr>
          <a:lstStyle/>
          <a:p>
            <a:pPr marL="0" lvl="0" indent="0" algn="l" rtl="0">
              <a:lnSpc>
                <a:spcPct val="80000"/>
              </a:lnSpc>
              <a:spcBef>
                <a:spcPts val="0"/>
              </a:spcBef>
              <a:spcAft>
                <a:spcPts val="0"/>
              </a:spcAft>
              <a:buSzPts val="1400"/>
              <a:buNone/>
            </a:pPr>
            <a:r>
              <a:rPr lang="en-US"/>
              <a:t>Dataset Statistics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865b827597_0_62"/>
          <p:cNvSpPr txBox="1">
            <a:spLocks noGrp="1"/>
          </p:cNvSpPr>
          <p:nvPr>
            <p:ph type="title"/>
          </p:nvPr>
        </p:nvSpPr>
        <p:spPr>
          <a:xfrm>
            <a:off x="709613" y="1073892"/>
            <a:ext cx="7724700" cy="686400"/>
          </a:xfrm>
          <a:prstGeom prst="rect">
            <a:avLst/>
          </a:prstGeom>
          <a:noFill/>
          <a:ln>
            <a:noFill/>
          </a:ln>
        </p:spPr>
        <p:txBody>
          <a:bodyPr spcFirstLastPara="1" wrap="square" lIns="91425" tIns="45700" rIns="36000" bIns="45700" anchor="b" anchorCtr="0">
            <a:normAutofit/>
          </a:bodyPr>
          <a:lstStyle/>
          <a:p>
            <a:pPr marL="0" lvl="0" indent="0" algn="l" rtl="0">
              <a:lnSpc>
                <a:spcPct val="80000"/>
              </a:lnSpc>
              <a:spcBef>
                <a:spcPts val="0"/>
              </a:spcBef>
              <a:spcAft>
                <a:spcPts val="0"/>
              </a:spcAft>
              <a:buSzPts val="1400"/>
              <a:buNone/>
            </a:pPr>
            <a:r>
              <a:rPr lang="en-US" sz="3600" b="0" i="0" u="none" strike="noStrike" cap="none">
                <a:solidFill>
                  <a:schemeClr val="dk1"/>
                </a:solidFill>
                <a:latin typeface="Monda"/>
                <a:ea typeface="Monda"/>
                <a:cs typeface="Monda"/>
                <a:sym typeface="Monda"/>
              </a:rPr>
              <a:t>Dataset Statistics</a:t>
            </a:r>
            <a:endParaRPr sz="3600" b="0" i="0" u="none" strike="noStrike" cap="none">
              <a:solidFill>
                <a:schemeClr val="dk1"/>
              </a:solidFill>
              <a:latin typeface="Monda"/>
              <a:ea typeface="Monda"/>
              <a:cs typeface="Monda"/>
              <a:sym typeface="Monda"/>
            </a:endParaRPr>
          </a:p>
        </p:txBody>
      </p:sp>
      <p:sp>
        <p:nvSpPr>
          <p:cNvPr id="243" name="Google Shape;243;g2865b827597_0_62"/>
          <p:cNvSpPr txBox="1"/>
          <p:nvPr/>
        </p:nvSpPr>
        <p:spPr>
          <a:xfrm>
            <a:off x="0" y="2155188"/>
            <a:ext cx="3000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2400"/>
              <a:buFont typeface="Arial"/>
              <a:buNone/>
            </a:pPr>
            <a:r>
              <a:rPr lang="en-US" sz="2400" b="0" i="0" u="none" strike="noStrike" cap="none">
                <a:solidFill>
                  <a:schemeClr val="dk1"/>
                </a:solidFill>
                <a:latin typeface="Monda"/>
                <a:ea typeface="Monda"/>
                <a:cs typeface="Monda"/>
                <a:sym typeface="Monda"/>
              </a:rPr>
              <a:t>Operators</a:t>
            </a:r>
            <a:endParaRPr sz="1400" b="0" i="0" u="none" strike="noStrike" cap="none">
              <a:solidFill>
                <a:srgbClr val="000000"/>
              </a:solidFill>
              <a:latin typeface="Arial"/>
              <a:ea typeface="Arial"/>
              <a:cs typeface="Arial"/>
              <a:sym typeface="Arial"/>
            </a:endParaRPr>
          </a:p>
        </p:txBody>
      </p:sp>
      <p:graphicFrame>
        <p:nvGraphicFramePr>
          <p:cNvPr id="244" name="Google Shape;244;g2865b827597_0_62"/>
          <p:cNvGraphicFramePr/>
          <p:nvPr/>
        </p:nvGraphicFramePr>
        <p:xfrm>
          <a:off x="504825" y="2967250"/>
          <a:ext cx="8134350" cy="1141242"/>
        </p:xfrm>
        <a:graphic>
          <a:graphicData uri="http://schemas.openxmlformats.org/drawingml/2006/table">
            <a:tbl>
              <a:tblPr>
                <a:noFill/>
                <a:tableStyleId>{A4447E64-2BF7-4CBF-A1C5-F165E33A13C8}</a:tableStyleId>
              </a:tblPr>
              <a:tblGrid>
                <a:gridCol w="1552575">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gridCol w="1638300">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Tim</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Vodafone</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Iliad</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rPr>
                        <a:t>Wind</a:t>
                      </a:r>
                      <a:endParaRPr sz="1800" b="1" u="none" strike="noStrike" cap="none">
                        <a:solidFill>
                          <a:srgbClr val="FFFFFF"/>
                        </a:solidFill>
                      </a:endParaRPr>
                    </a:p>
                  </a:txBody>
                  <a:tcPr marL="91450" marR="91450" marT="45725" marB="45725">
                    <a:lnT w="23825" cap="flat" cmpd="sng">
                      <a:solidFill>
                        <a:srgbClr val="000000"/>
                      </a:solidFill>
                      <a:prstDash val="solid"/>
                      <a:round/>
                      <a:headEnd type="none" w="sm" len="sm"/>
                      <a:tailEnd type="none" w="sm" len="sm"/>
                    </a:lnT>
                    <a:lnB w="23825" cap="flat" cmpd="sng">
                      <a:solidFill>
                        <a:srgbClr val="000000"/>
                      </a:solidFill>
                      <a:prstDash val="solid"/>
                      <a:round/>
                      <a:headEnd type="none" w="sm" len="sm"/>
                      <a:tailEnd type="none" w="sm" len="sm"/>
                    </a:lnB>
                    <a:solidFill>
                      <a:srgbClr val="A5A5A5"/>
                    </a:solidFill>
                  </a:tcPr>
                </a:tc>
                <a:extLst>
                  <a:ext uri="{0D108BD9-81ED-4DB2-BD59-A6C34878D82A}">
                    <a16:rowId xmlns:a16="http://schemas.microsoft.com/office/drawing/2014/main" val="10000"/>
                  </a:ext>
                </a:extLst>
              </a:tr>
              <a:tr h="3714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4G</a:t>
                      </a:r>
                      <a:endParaRPr sz="18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t>33.66%</a:t>
                      </a:r>
                      <a:endParaRPr sz="1800" b="1"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t>33.39%</a:t>
                      </a:r>
                      <a:endParaRPr sz="1800" b="1"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14.01%</a:t>
                      </a:r>
                      <a:endParaRPr sz="18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18.92%</a:t>
                      </a:r>
                      <a:endParaRPr sz="1800" u="none" strike="noStrike" cap="none"/>
                    </a:p>
                  </a:txBody>
                  <a:tcPr marL="91450" marR="91450" marT="45725" marB="45725">
                    <a:lnT w="23825" cap="flat" cmpd="sng">
                      <a:solidFill>
                        <a:srgbClr val="000000"/>
                      </a:solidFill>
                      <a:prstDash val="solid"/>
                      <a:round/>
                      <a:headEnd type="none" w="sm" len="sm"/>
                      <a:tailEnd type="none" w="sm" len="sm"/>
                    </a:lnT>
                    <a:solidFill>
                      <a:srgbClr val="E7E7E7"/>
                    </a:solidFill>
                  </a:tcPr>
                </a:tc>
                <a:extLst>
                  <a:ext uri="{0D108BD9-81ED-4DB2-BD59-A6C34878D82A}">
                    <a16:rowId xmlns:a16="http://schemas.microsoft.com/office/drawing/2014/main" val="10001"/>
                  </a:ext>
                </a:extLst>
              </a:tr>
              <a:tr h="3714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5G</a:t>
                      </a:r>
                      <a:endParaRPr sz="18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5.82%</a:t>
                      </a:r>
                      <a:endParaRPr sz="18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t>44.24%</a:t>
                      </a:r>
                      <a:endParaRPr sz="1800" b="1"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18.29%</a:t>
                      </a:r>
                      <a:endParaRPr sz="1800"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t>31.63%</a:t>
                      </a:r>
                      <a:endParaRPr sz="1800" b="1" u="none" strike="noStrike" cap="none"/>
                    </a:p>
                  </a:txBody>
                  <a:tcPr marL="91450" marR="91450" marT="45725" marB="45725">
                    <a:lnB w="238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latin typeface="Monda"/>
                <a:ea typeface="Monda"/>
                <a:cs typeface="Monda"/>
                <a:sym typeface="Monda"/>
              </a:rPr>
              <a:t>Features (4G</a:t>
            </a:r>
            <a:r>
              <a:rPr lang="en-US"/>
              <a:t>)</a:t>
            </a:r>
            <a:endParaRPr/>
          </a:p>
        </p:txBody>
      </p:sp>
      <p:graphicFrame>
        <p:nvGraphicFramePr>
          <p:cNvPr id="251" name="Google Shape;251;p16"/>
          <p:cNvGraphicFramePr/>
          <p:nvPr/>
        </p:nvGraphicFramePr>
        <p:xfrm>
          <a:off x="312738" y="1958708"/>
          <a:ext cx="8652675" cy="3170160"/>
        </p:xfrm>
        <a:graphic>
          <a:graphicData uri="http://schemas.openxmlformats.org/drawingml/2006/table">
            <a:tbl>
              <a:tblPr firstRow="1" bandRow="1">
                <a:noFill/>
                <a:tableStyleId>{A40C46DD-BFFB-4758-838C-638EADFD799B}</a:tableStyleId>
              </a:tblPr>
              <a:tblGrid>
                <a:gridCol w="1323350">
                  <a:extLst>
                    <a:ext uri="{9D8B030D-6E8A-4147-A177-3AD203B41FA5}">
                      <a16:colId xmlns:a16="http://schemas.microsoft.com/office/drawing/2014/main" val="20000"/>
                    </a:ext>
                  </a:extLst>
                </a:gridCol>
                <a:gridCol w="2338650">
                  <a:extLst>
                    <a:ext uri="{9D8B030D-6E8A-4147-A177-3AD203B41FA5}">
                      <a16:colId xmlns:a16="http://schemas.microsoft.com/office/drawing/2014/main" val="20001"/>
                    </a:ext>
                  </a:extLst>
                </a:gridCol>
                <a:gridCol w="1687450">
                  <a:extLst>
                    <a:ext uri="{9D8B030D-6E8A-4147-A177-3AD203B41FA5}">
                      <a16:colId xmlns:a16="http://schemas.microsoft.com/office/drawing/2014/main" val="20002"/>
                    </a:ext>
                  </a:extLst>
                </a:gridCol>
                <a:gridCol w="3303225">
                  <a:extLst>
                    <a:ext uri="{9D8B030D-6E8A-4147-A177-3AD203B41FA5}">
                      <a16:colId xmlns:a16="http://schemas.microsoft.com/office/drawing/2014/main" val="20003"/>
                    </a:ext>
                  </a:extLst>
                </a:gridCol>
              </a:tblGrid>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Feature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Brief Description</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Feature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Brief Description</a:t>
                      </a:r>
                      <a:endParaRPr sz="1400" u="none" strike="noStrike" cap="none"/>
                    </a:p>
                  </a:txBody>
                  <a:tcPr marL="68575" marR="68575" marT="34300" marB="34300"/>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Date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Measurement Date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1" u="none" strike="noStrike" cap="none">
                          <a:latin typeface="Monda"/>
                          <a:ea typeface="Monda"/>
                          <a:cs typeface="Monda"/>
                          <a:sym typeface="Monda"/>
                        </a:rPr>
                        <a:t>eNodeB.ID (4G-only)</a:t>
                      </a:r>
                      <a:endParaRPr sz="1100" b="1" u="none" strike="noStrike" cap="none">
                        <a:latin typeface="Monda"/>
                        <a:ea typeface="Monda"/>
                        <a:cs typeface="Monda"/>
                        <a:sym typeface="Monda"/>
                      </a:endParaRPr>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Unique eNodeB Identifier</a:t>
                      </a:r>
                      <a:endParaRPr sz="1400" u="none" strike="noStrike" cap="none"/>
                    </a:p>
                  </a:txBody>
                  <a:tcPr marL="68575" marR="68575" marT="34300" marB="34300"/>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Time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Measurement Time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1" u="none" strike="noStrike" cap="none">
                          <a:latin typeface="Monda"/>
                          <a:ea typeface="Monda"/>
                          <a:cs typeface="Monda"/>
                          <a:sym typeface="Monda"/>
                        </a:rPr>
                        <a:t>Power/SS-Power</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Power Received on the Entire Bandwidth [dBm]</a:t>
                      </a:r>
                      <a:endParaRPr sz="1400" u="none" strike="noStrike" cap="none"/>
                    </a:p>
                  </a:txBody>
                  <a:tcPr marL="68575" marR="68575" marT="34300" marB="34300"/>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Latitude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UE Latitude </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1" u="none" strike="noStrike" cap="none">
                          <a:latin typeface="Monda"/>
                          <a:ea typeface="Monda"/>
                          <a:cs typeface="Monda"/>
                          <a:sym typeface="Monda"/>
                        </a:rPr>
                        <a:t>SINR/SS-SINR</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0" u="none" strike="noStrike" cap="none">
                          <a:solidFill>
                            <a:schemeClr val="dk1"/>
                          </a:solidFill>
                          <a:latin typeface="Monda"/>
                          <a:ea typeface="Monda"/>
                          <a:cs typeface="Monda"/>
                          <a:sym typeface="Monda"/>
                        </a:rPr>
                        <a:t>Signal-to-Interference-plus-Noise Ratio [dB]</a:t>
                      </a:r>
                      <a:endParaRPr sz="1100" u="none" strike="noStrike" cap="none">
                        <a:latin typeface="Monda"/>
                        <a:ea typeface="Monda"/>
                        <a:cs typeface="Monda"/>
                        <a:sym typeface="Monda"/>
                      </a:endParaRPr>
                    </a:p>
                  </a:txBody>
                  <a:tcPr marL="68575" marR="68575" marT="34300" marB="34300"/>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Longitude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UE Longitude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1" u="none" strike="noStrike" cap="none">
                          <a:latin typeface="Monda"/>
                          <a:ea typeface="Monda"/>
                          <a:cs typeface="Monda"/>
                          <a:sym typeface="Monda"/>
                        </a:rPr>
                        <a:t>RSRP/SS-RSRP</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0" u="none" strike="noStrike" cap="none">
                          <a:solidFill>
                            <a:schemeClr val="dk1"/>
                          </a:solidFill>
                          <a:latin typeface="Monda"/>
                          <a:ea typeface="Monda"/>
                          <a:cs typeface="Monda"/>
                          <a:sym typeface="Monda"/>
                        </a:rPr>
                        <a:t>Reference Signal Receive Power  [dBm]</a:t>
                      </a:r>
                      <a:endParaRPr sz="1100" u="none" strike="noStrike" cap="none">
                        <a:latin typeface="Monda"/>
                        <a:ea typeface="Monda"/>
                        <a:cs typeface="Monda"/>
                        <a:sym typeface="Monda"/>
                      </a:endParaRPr>
                    </a:p>
                  </a:txBody>
                  <a:tcPr marL="68575" marR="68575" marT="34300" marB="34300"/>
                </a:tc>
                <a:extLst>
                  <a:ext uri="{0D108BD9-81ED-4DB2-BD59-A6C34878D82A}">
                    <a16:rowId xmlns:a16="http://schemas.microsoft.com/office/drawing/2014/main" val="10004"/>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Speed</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Moving Speed [Km/h]</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RSRQ/SS-RSRQ</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0" u="none" strike="noStrike" cap="none">
                          <a:solidFill>
                            <a:schemeClr val="dk1"/>
                          </a:solidFill>
                          <a:latin typeface="Monda"/>
                          <a:ea typeface="Monda"/>
                          <a:cs typeface="Monda"/>
                          <a:sym typeface="Monda"/>
                        </a:rPr>
                        <a:t>Reference Signal Received Quality [dB]</a:t>
                      </a:r>
                      <a:endParaRPr sz="1100" u="none" strike="noStrike" cap="none">
                        <a:latin typeface="Monda"/>
                        <a:ea typeface="Monda"/>
                        <a:cs typeface="Monda"/>
                        <a:sym typeface="Monda"/>
                      </a:endParaRPr>
                    </a:p>
                  </a:txBody>
                  <a:tcPr marL="68575" marR="68575" marT="34300" marB="34300"/>
                </a:tc>
                <a:extLst>
                  <a:ext uri="{0D108BD9-81ED-4DB2-BD59-A6C34878D82A}">
                    <a16:rowId xmlns:a16="http://schemas.microsoft.com/office/drawing/2014/main" val="10005"/>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EARFCN</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Band-Carrier Frequency </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1" u="none" strike="noStrike" cap="none">
                          <a:latin typeface="Monda"/>
                          <a:ea typeface="Monda"/>
                          <a:cs typeface="Monda"/>
                          <a:sym typeface="Monda"/>
                        </a:rPr>
                        <a:t>location</a:t>
                      </a:r>
                      <a:endParaRPr sz="1400" b="1"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u="none" strike="noStrike" cap="none">
                          <a:latin typeface="Monda"/>
                          <a:ea typeface="Monda"/>
                          <a:cs typeface="Monda"/>
                          <a:sym typeface="Monda"/>
                        </a:rPr>
                        <a:t>Location name</a:t>
                      </a:r>
                      <a:endParaRPr sz="1400" u="none" strike="noStrike" cap="none"/>
                    </a:p>
                  </a:txBody>
                  <a:tcPr marL="68575" marR="68575" marT="34300" marB="34300"/>
                </a:tc>
                <a:extLst>
                  <a:ext uri="{0D108BD9-81ED-4DB2-BD59-A6C34878D82A}">
                    <a16:rowId xmlns:a16="http://schemas.microsoft.com/office/drawing/2014/main" val="10006"/>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Frequency</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Carrier Frequency [MHz]</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1" u="none" strike="noStrike" cap="none">
                          <a:latin typeface="Monda"/>
                          <a:ea typeface="Monda"/>
                          <a:cs typeface="Monda"/>
                          <a:sym typeface="Monda"/>
                        </a:rPr>
                        <a:t>workspace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u="none" strike="noStrike" cap="none">
                          <a:latin typeface="Monda"/>
                          <a:ea typeface="Monda"/>
                          <a:cs typeface="Monda"/>
                          <a:sym typeface="Monda"/>
                        </a:rPr>
                        <a:t>Workspace name (iteration)</a:t>
                      </a:r>
                      <a:endParaRPr sz="1400" u="none" strike="noStrike" cap="none"/>
                    </a:p>
                  </a:txBody>
                  <a:tcPr marL="68575" marR="68575" marT="34300" marB="34300"/>
                </a:tc>
                <a:extLst>
                  <a:ext uri="{0D108BD9-81ED-4DB2-BD59-A6C34878D82A}">
                    <a16:rowId xmlns:a16="http://schemas.microsoft.com/office/drawing/2014/main" val="10007"/>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PCI </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Physical Cell Identifier</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scenario</a:t>
                      </a:r>
                      <a:endParaRPr sz="1100" b="1" u="none" strike="noStrike" cap="none">
                        <a:latin typeface="Monda"/>
                        <a:ea typeface="Monda"/>
                        <a:cs typeface="Monda"/>
                        <a:sym typeface="Monda"/>
                      </a:endParaRPr>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Scenario (IS/IW/OW/OD)</a:t>
                      </a:r>
                      <a:endParaRPr sz="1100" u="none" strike="noStrike" cap="none">
                        <a:latin typeface="Monda"/>
                        <a:ea typeface="Monda"/>
                        <a:cs typeface="Monda"/>
                        <a:sym typeface="Monda"/>
                      </a:endParaRPr>
                    </a:p>
                  </a:txBody>
                  <a:tcPr marL="68575" marR="68575" marT="34300" marB="34300"/>
                </a:tc>
                <a:extLst>
                  <a:ext uri="{0D108BD9-81ED-4DB2-BD59-A6C34878D82A}">
                    <a16:rowId xmlns:a16="http://schemas.microsoft.com/office/drawing/2014/main" val="10008"/>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MCC</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Mobile Country Code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Monda"/>
                          <a:ea typeface="Monda"/>
                          <a:cs typeface="Monda"/>
                          <a:sym typeface="Monda"/>
                        </a:rPr>
                        <a:t>SSB-Idx (5G-only)</a:t>
                      </a:r>
                      <a:endParaRPr sz="1100" b="1" u="none" strike="noStrike" cap="none">
                        <a:latin typeface="Monda"/>
                        <a:ea typeface="Monda"/>
                        <a:cs typeface="Monda"/>
                        <a:sym typeface="Monda"/>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Monda"/>
                          <a:ea typeface="Monda"/>
                          <a:cs typeface="Monda"/>
                          <a:sym typeface="Monda"/>
                        </a:rPr>
                        <a:t>Beam Indicator </a:t>
                      </a:r>
                      <a:endParaRPr sz="1400" u="none" strike="noStrike" cap="none"/>
                    </a:p>
                  </a:txBody>
                  <a:tcPr marL="68575" marR="68575" marT="34300" marB="34300"/>
                </a:tc>
                <a:extLst>
                  <a:ext uri="{0D108BD9-81ED-4DB2-BD59-A6C34878D82A}">
                    <a16:rowId xmlns:a16="http://schemas.microsoft.com/office/drawing/2014/main" val="10009"/>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MNC</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Mobile Network Code</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Monda"/>
                        <a:buNone/>
                      </a:pPr>
                      <a:r>
                        <a:rPr lang="en-US" sz="1100" b="1" u="none" strike="noStrike" cap="none">
                          <a:latin typeface="Monda"/>
                          <a:ea typeface="Monda"/>
                          <a:cs typeface="Monda"/>
                          <a:sym typeface="Monda"/>
                        </a:rPr>
                        <a:t>RNC-CellID(H) (5G-only)</a:t>
                      </a:r>
                      <a:endParaRPr sz="1100" b="1" u="none" strike="noStrike" cap="none">
                        <a:latin typeface="Monda"/>
                        <a:ea typeface="Monda"/>
                        <a:cs typeface="Monda"/>
                        <a:sym typeface="Monda"/>
                      </a:endParaRPr>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Cell indicator</a:t>
                      </a:r>
                      <a:endParaRPr sz="1100" u="none" strike="noStrike" cap="none">
                        <a:latin typeface="Monda"/>
                        <a:ea typeface="Monda"/>
                        <a:cs typeface="Monda"/>
                        <a:sym typeface="Monda"/>
                      </a:endParaRPr>
                    </a:p>
                  </a:txBody>
                  <a:tcPr marL="68575" marR="68575" marT="34300" marB="34300"/>
                </a:tc>
                <a:extLst>
                  <a:ext uri="{0D108BD9-81ED-4DB2-BD59-A6C34878D82A}">
                    <a16:rowId xmlns:a16="http://schemas.microsoft.com/office/drawing/2014/main" val="10010"/>
                  </a:ext>
                </a:extLst>
              </a:tr>
              <a:tr h="22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CI (4G-only)</a:t>
                      </a:r>
                      <a:endParaRPr sz="1100" b="1" u="none" strike="noStrike" cap="none">
                        <a:latin typeface="Monda"/>
                        <a:ea typeface="Monda"/>
                        <a:cs typeface="Monda"/>
                        <a:sym typeface="Monda"/>
                      </a:endParaRPr>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Monda"/>
                          <a:ea typeface="Monda"/>
                          <a:cs typeface="Monda"/>
                          <a:sym typeface="Monda"/>
                        </a:rPr>
                        <a:t>Unique CellID Identifier</a:t>
                      </a:r>
                      <a:endParaRPr sz="1400"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Monda"/>
                          <a:ea typeface="Monda"/>
                          <a:cs typeface="Monda"/>
                          <a:sym typeface="Monda"/>
                        </a:rPr>
                        <a:t>RNC-CellID(D) (5G-only)</a:t>
                      </a:r>
                      <a:endParaRPr sz="1100" b="1" u="none" strike="noStrike" cap="none">
                        <a:latin typeface="Monda"/>
                        <a:ea typeface="Monda"/>
                        <a:cs typeface="Monda"/>
                        <a:sym typeface="Monda"/>
                      </a:endParaRPr>
                    </a:p>
                  </a:txBody>
                  <a:tcPr marL="68575" marR="68575" marT="34300" marB="34300"/>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Monda"/>
                          <a:ea typeface="Monda"/>
                          <a:cs typeface="Monda"/>
                          <a:sym typeface="Monda"/>
                        </a:rPr>
                        <a:t>Cell indicator </a:t>
                      </a:r>
                      <a:endParaRPr sz="1400" u="none" strike="noStrike" cap="none"/>
                    </a:p>
                  </a:txBody>
                  <a:tcPr marL="68575" marR="68575" marT="34300" marB="34300"/>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865b827597_0_73"/>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Example</a:t>
            </a:r>
            <a:endParaRPr/>
          </a:p>
        </p:txBody>
      </p:sp>
      <p:pic>
        <p:nvPicPr>
          <p:cNvPr id="258" name="Google Shape;258;g2865b827597_0_73"/>
          <p:cNvPicPr preferRelativeResize="0"/>
          <p:nvPr/>
        </p:nvPicPr>
        <p:blipFill rotWithShape="1">
          <a:blip r:embed="rId3">
            <a:alphaModFix/>
          </a:blip>
          <a:srcRect/>
          <a:stretch/>
        </p:blipFill>
        <p:spPr>
          <a:xfrm>
            <a:off x="43250" y="1222300"/>
            <a:ext cx="9056198" cy="2296500"/>
          </a:xfrm>
          <a:prstGeom prst="rect">
            <a:avLst/>
          </a:prstGeom>
          <a:noFill/>
          <a:ln>
            <a:noFill/>
          </a:ln>
        </p:spPr>
      </p:pic>
      <p:pic>
        <p:nvPicPr>
          <p:cNvPr id="259" name="Google Shape;259;g2865b827597_0_73"/>
          <p:cNvPicPr preferRelativeResize="0"/>
          <p:nvPr/>
        </p:nvPicPr>
        <p:blipFill rotWithShape="1">
          <a:blip r:embed="rId4">
            <a:alphaModFix/>
          </a:blip>
          <a:srcRect t="-3090" b="3090"/>
          <a:stretch/>
        </p:blipFill>
        <p:spPr>
          <a:xfrm>
            <a:off x="39600" y="3823675"/>
            <a:ext cx="9064248" cy="2462900"/>
          </a:xfrm>
          <a:prstGeom prst="rect">
            <a:avLst/>
          </a:prstGeom>
          <a:noFill/>
          <a:ln>
            <a:noFill/>
          </a:ln>
        </p:spPr>
      </p:pic>
      <p:sp>
        <p:nvSpPr>
          <p:cNvPr id="260" name="Google Shape;260;g2865b827597_0_73"/>
          <p:cNvSpPr txBox="1"/>
          <p:nvPr/>
        </p:nvSpPr>
        <p:spPr>
          <a:xfrm>
            <a:off x="4032900" y="755500"/>
            <a:ext cx="511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onda"/>
                <a:ea typeface="Monda"/>
                <a:cs typeface="Monda"/>
                <a:sym typeface="Monda"/>
              </a:rPr>
              <a:t>4G</a:t>
            </a:r>
            <a:endParaRPr sz="1400" b="0" i="0" u="none" strike="noStrike" cap="none">
              <a:solidFill>
                <a:srgbClr val="000000"/>
              </a:solidFill>
              <a:latin typeface="Monda"/>
              <a:ea typeface="Monda"/>
              <a:cs typeface="Monda"/>
              <a:sym typeface="Monda"/>
            </a:endParaRPr>
          </a:p>
        </p:txBody>
      </p:sp>
      <p:sp>
        <p:nvSpPr>
          <p:cNvPr id="261" name="Google Shape;261;g2865b827597_0_73"/>
          <p:cNvSpPr txBox="1"/>
          <p:nvPr/>
        </p:nvSpPr>
        <p:spPr>
          <a:xfrm>
            <a:off x="4032900" y="3518800"/>
            <a:ext cx="511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Monda"/>
                <a:ea typeface="Monda"/>
                <a:cs typeface="Monda"/>
                <a:sym typeface="Monda"/>
              </a:rPr>
              <a:t>5G</a:t>
            </a:r>
            <a:endParaRPr sz="1400" b="0" i="0" u="none" strike="noStrike" cap="none">
              <a:solidFill>
                <a:srgbClr val="000000"/>
              </a:solidFill>
              <a:latin typeface="Monda"/>
              <a:ea typeface="Monda"/>
              <a:cs typeface="Monda"/>
              <a:sym typeface="Mond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What to evaluate</a:t>
            </a:r>
            <a:endParaRPr/>
          </a:p>
        </p:txBody>
      </p:sp>
      <p:sp>
        <p:nvSpPr>
          <p:cNvPr id="267" name="Google Shape;267;p17"/>
          <p:cNvSpPr txBox="1">
            <a:spLocks noGrp="1"/>
          </p:cNvSpPr>
          <p:nvPr>
            <p:ph type="body" idx="1"/>
          </p:nvPr>
        </p:nvSpPr>
        <p:spPr>
          <a:xfrm>
            <a:off x="237067" y="866775"/>
            <a:ext cx="8729134" cy="5648325"/>
          </a:xfrm>
          <a:prstGeom prst="rect">
            <a:avLst/>
          </a:prstGeom>
          <a:noFill/>
          <a:ln>
            <a:noFill/>
          </a:ln>
        </p:spPr>
        <p:txBody>
          <a:bodyPr spcFirstLastPara="1" wrap="square" lIns="91425" tIns="45700" rIns="54000" bIns="45700" anchor="t" anchorCtr="0">
            <a:noAutofit/>
          </a:bodyPr>
          <a:lstStyle/>
          <a:p>
            <a:pPr marL="342900" lvl="0" indent="-342900" algn="l" rtl="0">
              <a:lnSpc>
                <a:spcPct val="100000"/>
              </a:lnSpc>
              <a:spcBef>
                <a:spcPts val="0"/>
              </a:spcBef>
              <a:spcAft>
                <a:spcPts val="0"/>
              </a:spcAft>
              <a:buSzPts val="2880"/>
              <a:buChar char="▪"/>
            </a:pPr>
            <a:r>
              <a:rPr lang="en-US" sz="2400" dirty="0"/>
              <a:t>Coverage performance</a:t>
            </a:r>
            <a:endParaRPr dirty="0"/>
          </a:p>
          <a:p>
            <a:pPr marL="742950" lvl="1" indent="-285750" algn="l" rtl="0">
              <a:lnSpc>
                <a:spcPct val="100000"/>
              </a:lnSpc>
              <a:spcBef>
                <a:spcPts val="0"/>
              </a:spcBef>
              <a:spcAft>
                <a:spcPts val="0"/>
              </a:spcAft>
              <a:buSzPts val="2000"/>
              <a:buFont typeface="Noto Sans Symbols"/>
              <a:buChar char="▪"/>
            </a:pPr>
            <a:r>
              <a:rPr lang="en-US" sz="2000" b="0" i="0" u="none" strike="noStrike" dirty="0">
                <a:solidFill>
                  <a:srgbClr val="000000"/>
                </a:solidFill>
                <a:latin typeface="Calibri"/>
                <a:ea typeface="Calibri"/>
                <a:cs typeface="Calibri"/>
                <a:sym typeface="Calibri"/>
              </a:rPr>
              <a:t>Given a selected number of different (sub-)campaigns, compare the coverage performance </a:t>
            </a:r>
            <a:r>
              <a:rPr lang="en-US" sz="2000" dirty="0">
                <a:solidFill>
                  <a:srgbClr val="000000"/>
                </a:solidFill>
                <a:latin typeface="Calibri"/>
                <a:ea typeface="Calibri"/>
                <a:cs typeface="Calibri"/>
                <a:sym typeface="Calibri"/>
              </a:rPr>
              <a:t>of</a:t>
            </a:r>
            <a:r>
              <a:rPr lang="en-US" sz="2000" b="0" i="0" u="none" strike="noStrike" dirty="0">
                <a:solidFill>
                  <a:srgbClr val="000000"/>
                </a:solidFill>
                <a:latin typeface="Calibri"/>
                <a:ea typeface="Calibri"/>
                <a:cs typeface="Calibri"/>
                <a:sym typeface="Calibri"/>
              </a:rPr>
              <a:t> different operators</a:t>
            </a:r>
            <a:r>
              <a:rPr lang="en-US" sz="2000" dirty="0">
                <a:solidFill>
                  <a:srgbClr val="000000"/>
                </a:solidFill>
                <a:latin typeface="Calibri"/>
                <a:ea typeface="Calibri"/>
                <a:cs typeface="Calibri"/>
                <a:sym typeface="Calibri"/>
              </a:rPr>
              <a:t> (further dissect per frequency band)</a:t>
            </a:r>
            <a:r>
              <a:rPr lang="en-US" sz="2000" b="0" i="0" u="none" strike="noStrike" dirty="0">
                <a:solidFill>
                  <a:srgbClr val="000000"/>
                </a:solidFill>
                <a:latin typeface="Calibri"/>
                <a:ea typeface="Calibri"/>
                <a:cs typeface="Calibri"/>
                <a:sym typeface="Calibri"/>
              </a:rPr>
              <a:t> and different technologies (</a:t>
            </a:r>
            <a:r>
              <a:rPr lang="en-US" sz="2000" dirty="0">
                <a:solidFill>
                  <a:srgbClr val="000000"/>
                </a:solidFill>
                <a:latin typeface="Calibri"/>
                <a:ea typeface="Calibri"/>
                <a:cs typeface="Calibri"/>
                <a:sym typeface="Calibri"/>
              </a:rPr>
              <a:t>4G, 5G</a:t>
            </a:r>
            <a:r>
              <a:rPr lang="en-US" sz="2000" b="0" i="0" u="none" strike="noStrike"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742950" lvl="1" indent="-285750" algn="l" rtl="0">
              <a:lnSpc>
                <a:spcPct val="100000"/>
              </a:lnSpc>
              <a:spcBef>
                <a:spcPts val="0"/>
              </a:spcBef>
              <a:spcAft>
                <a:spcPts val="0"/>
              </a:spcAft>
              <a:buSzPts val="2000"/>
              <a:buFont typeface="Noto Sans Symbols"/>
              <a:buChar char="▪"/>
            </a:pPr>
            <a:r>
              <a:rPr lang="en-US" sz="2000" b="0" i="0" u="none" strike="noStrike" dirty="0">
                <a:solidFill>
                  <a:srgbClr val="000000"/>
                </a:solidFill>
                <a:latin typeface="Calibri"/>
                <a:ea typeface="Calibri"/>
                <a:cs typeface="Calibri"/>
                <a:sym typeface="Calibri"/>
              </a:rPr>
              <a:t>Given two or more sub-campaigns at the same location (e.g., repetitions of indoor/outdoor campaigns), show how the coverage changes over time. </a:t>
            </a:r>
            <a:endParaRPr sz="2000" dirty="0">
              <a:solidFill>
                <a:srgbClr val="000000"/>
              </a:solidFill>
              <a:latin typeface="Calibri"/>
              <a:ea typeface="Calibri"/>
              <a:cs typeface="Calibri"/>
              <a:sym typeface="Calibri"/>
            </a:endParaRPr>
          </a:p>
          <a:p>
            <a:pPr marL="742950" lvl="1" indent="-285750" algn="l" rtl="0">
              <a:lnSpc>
                <a:spcPct val="100000"/>
              </a:lnSpc>
              <a:spcBef>
                <a:spcPts val="0"/>
              </a:spcBef>
              <a:spcAft>
                <a:spcPts val="0"/>
              </a:spcAft>
              <a:buSzPts val="2000"/>
              <a:buFont typeface="Noto Sans Symbols"/>
              <a:buChar char="▪"/>
            </a:pPr>
            <a:r>
              <a:rPr lang="en-US" sz="2000" dirty="0">
                <a:solidFill>
                  <a:srgbClr val="000000"/>
                </a:solidFill>
                <a:latin typeface="Calibri"/>
                <a:ea typeface="Calibri"/>
                <a:cs typeface="Calibri"/>
                <a:sym typeface="Calibri"/>
              </a:rPr>
              <a:t>Given a single operator, compare the coverage performance across different locations or scenarios. HINT: Particularly interesting for OD campaigns</a:t>
            </a:r>
            <a:endParaRPr sz="2000" dirty="0">
              <a:solidFill>
                <a:srgbClr val="000000"/>
              </a:solidFill>
              <a:latin typeface="Calibri"/>
              <a:ea typeface="Calibri"/>
              <a:cs typeface="Calibri"/>
              <a:sym typeface="Calibri"/>
            </a:endParaRPr>
          </a:p>
          <a:p>
            <a:pPr marL="742950" lvl="1" indent="-285750" algn="l" rtl="0">
              <a:lnSpc>
                <a:spcPct val="100000"/>
              </a:lnSpc>
              <a:spcBef>
                <a:spcPts val="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Other aspects to evaluate:</a:t>
            </a:r>
            <a:endParaRPr sz="2000" dirty="0">
              <a:solidFill>
                <a:srgbClr val="000000"/>
              </a:solidFill>
              <a:latin typeface="Calibri"/>
              <a:ea typeface="Calibri"/>
              <a:cs typeface="Calibri"/>
              <a:sym typeface="Calibri"/>
            </a:endParaRPr>
          </a:p>
          <a:p>
            <a:pPr marL="1143000" lvl="2" indent="-228600" algn="l" rtl="0">
              <a:lnSpc>
                <a:spcPct val="100000"/>
              </a:lnSpc>
              <a:spcBef>
                <a:spcPts val="0"/>
              </a:spcBef>
              <a:spcAft>
                <a:spcPts val="0"/>
              </a:spcAft>
              <a:buClr>
                <a:srgbClr val="000000"/>
              </a:buClr>
              <a:buSzPts val="2000"/>
              <a:buFont typeface="Calibri"/>
              <a:buChar char="•"/>
            </a:pPr>
            <a:r>
              <a:rPr lang="en-US" dirty="0">
                <a:solidFill>
                  <a:srgbClr val="000000"/>
                </a:solidFill>
                <a:latin typeface="Calibri"/>
                <a:ea typeface="Calibri"/>
                <a:cs typeface="Calibri"/>
                <a:sym typeface="Calibri"/>
              </a:rPr>
              <a:t>Does speed affect coverage performance </a:t>
            </a:r>
            <a:endParaRPr sz="2000" dirty="0">
              <a:solidFill>
                <a:srgbClr val="000000"/>
              </a:solidFill>
              <a:latin typeface="Calibri"/>
              <a:ea typeface="Calibri"/>
              <a:cs typeface="Calibri"/>
              <a:sym typeface="Calibri"/>
            </a:endParaRPr>
          </a:p>
          <a:p>
            <a:pPr marL="1143000" lvl="2" indent="-228600" algn="l" rtl="0">
              <a:lnSpc>
                <a:spcPct val="100000"/>
              </a:lnSpc>
              <a:spcBef>
                <a:spcPts val="0"/>
              </a:spcBef>
              <a:spcAft>
                <a:spcPts val="0"/>
              </a:spcAft>
              <a:buClr>
                <a:srgbClr val="000000"/>
              </a:buClr>
              <a:buSzPts val="2000"/>
              <a:buFont typeface="Calibri"/>
              <a:buChar char="•"/>
            </a:pPr>
            <a:r>
              <a:rPr lang="en-US" dirty="0">
                <a:solidFill>
                  <a:srgbClr val="000000"/>
                </a:solidFill>
                <a:latin typeface="Calibri"/>
                <a:ea typeface="Calibri"/>
                <a:cs typeface="Calibri"/>
                <a:sym typeface="Calibri"/>
              </a:rPr>
              <a:t>What </a:t>
            </a:r>
            <a:r>
              <a:rPr lang="en-US" sz="2000" dirty="0">
                <a:solidFill>
                  <a:srgbClr val="000000"/>
                </a:solidFill>
                <a:latin typeface="Calibri"/>
                <a:ea typeface="Calibri"/>
                <a:cs typeface="Calibri"/>
                <a:sym typeface="Calibri"/>
              </a:rPr>
              <a:t>beamforming strategies are followed </a:t>
            </a:r>
            <a:r>
              <a:rPr lang="en-US" dirty="0">
                <a:solidFill>
                  <a:srgbClr val="000000"/>
                </a:solidFill>
                <a:latin typeface="Calibri"/>
                <a:ea typeface="Calibri"/>
                <a:cs typeface="Calibri"/>
                <a:sym typeface="Calibri"/>
              </a:rPr>
              <a:t>by each </a:t>
            </a:r>
            <a:r>
              <a:rPr lang="en-US" sz="2000" dirty="0">
                <a:solidFill>
                  <a:srgbClr val="000000"/>
                </a:solidFill>
                <a:latin typeface="Calibri"/>
                <a:ea typeface="Calibri"/>
                <a:cs typeface="Calibri"/>
                <a:sym typeface="Calibri"/>
              </a:rPr>
              <a:t>operator </a:t>
            </a:r>
            <a:endParaRPr sz="2000" dirty="0">
              <a:solidFill>
                <a:srgbClr val="000000"/>
              </a:solidFill>
              <a:latin typeface="Calibri"/>
              <a:ea typeface="Calibri"/>
              <a:cs typeface="Calibri"/>
              <a:sym typeface="Calibri"/>
            </a:endParaRPr>
          </a:p>
          <a:p>
            <a:pPr marL="1143000" lvl="2" indent="-228600" algn="l" rtl="0">
              <a:lnSpc>
                <a:spcPct val="100000"/>
              </a:lnSpc>
              <a:spcBef>
                <a:spcPts val="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Feel free to evaluate other aspects of the data</a:t>
            </a:r>
            <a:endParaRPr sz="2000" dirty="0">
              <a:solidFill>
                <a:srgbClr val="000000"/>
              </a:solidFill>
              <a:latin typeface="Calibri"/>
              <a:ea typeface="Calibri"/>
              <a:cs typeface="Calibri"/>
              <a:sym typeface="Calibri"/>
            </a:endParaRPr>
          </a:p>
          <a:p>
            <a:pPr marL="742950" lvl="1" indent="-260350" algn="l" rtl="0">
              <a:lnSpc>
                <a:spcPct val="100000"/>
              </a:lnSpc>
              <a:spcBef>
                <a:spcPts val="0"/>
              </a:spcBef>
              <a:spcAft>
                <a:spcPts val="0"/>
              </a:spcAft>
              <a:buClr>
                <a:srgbClr val="000000"/>
              </a:buClr>
              <a:buSzPts val="2000"/>
              <a:buFont typeface="Calibri"/>
              <a:buChar char="▪"/>
            </a:pPr>
            <a:r>
              <a:rPr lang="en-US" sz="2000" dirty="0">
                <a:latin typeface="Calibri"/>
                <a:ea typeface="Calibri"/>
                <a:cs typeface="Calibri"/>
                <a:sym typeface="Calibri"/>
              </a:rPr>
              <a:t>Analysis of variance. How significantly different are the different data </a:t>
            </a:r>
            <a:r>
              <a:rPr lang="en-US" sz="2000">
                <a:latin typeface="Calibri"/>
                <a:ea typeface="Calibri"/>
                <a:cs typeface="Calibri"/>
                <a:sym typeface="Calibri"/>
              </a:rPr>
              <a:t>groups?</a:t>
            </a:r>
            <a:endParaRPr/>
          </a:p>
          <a:p>
            <a:pPr marL="0" lvl="0" indent="0" algn="l" rtl="0">
              <a:lnSpc>
                <a:spcPct val="100000"/>
              </a:lnSpc>
              <a:spcBef>
                <a:spcPts val="480"/>
              </a:spcBef>
              <a:spcAft>
                <a:spcPts val="0"/>
              </a:spcAft>
              <a:buSzPts val="2880"/>
              <a:buNone/>
            </a:pP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865b827597_0_116"/>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Contact Points</a:t>
            </a:r>
            <a:endParaRPr/>
          </a:p>
        </p:txBody>
      </p:sp>
      <p:sp>
        <p:nvSpPr>
          <p:cNvPr id="273" name="Google Shape;273;g2865b827597_0_116"/>
          <p:cNvSpPr txBox="1">
            <a:spLocks noGrp="1"/>
          </p:cNvSpPr>
          <p:nvPr>
            <p:ph type="body" idx="1"/>
          </p:nvPr>
        </p:nvSpPr>
        <p:spPr>
          <a:xfrm>
            <a:off x="237067" y="866775"/>
            <a:ext cx="8729100" cy="5648400"/>
          </a:xfrm>
          <a:prstGeom prst="rect">
            <a:avLst/>
          </a:prstGeom>
          <a:noFill/>
          <a:ln>
            <a:noFill/>
          </a:ln>
        </p:spPr>
        <p:txBody>
          <a:bodyPr spcFirstLastPara="1" wrap="square" lIns="91425" tIns="45700" rIns="54000" bIns="45700" anchor="t" anchorCtr="0">
            <a:noAutofit/>
          </a:bodyPr>
          <a:lstStyle/>
          <a:p>
            <a:pPr marL="457200" lvl="0" indent="-441960" algn="l" rtl="0">
              <a:lnSpc>
                <a:spcPct val="115000"/>
              </a:lnSpc>
              <a:spcBef>
                <a:spcPts val="0"/>
              </a:spcBef>
              <a:spcAft>
                <a:spcPts val="0"/>
              </a:spcAft>
              <a:buSzPts val="3360"/>
              <a:buChar char="▪"/>
            </a:pPr>
            <a:r>
              <a:rPr lang="en-US" sz="2200" u="sng">
                <a:solidFill>
                  <a:schemeClr val="hlink"/>
                </a:solidFill>
                <a:hlinkClick r:id="rId3"/>
              </a:rPr>
              <a:t>ozgua@ifi.uio.no</a:t>
            </a:r>
            <a:endParaRPr/>
          </a:p>
          <a:p>
            <a:pPr marL="457200" lvl="0" indent="-441960" algn="l" rtl="0">
              <a:lnSpc>
                <a:spcPct val="115000"/>
              </a:lnSpc>
              <a:spcBef>
                <a:spcPts val="0"/>
              </a:spcBef>
              <a:spcAft>
                <a:spcPts val="0"/>
              </a:spcAft>
              <a:buSzPts val="3360"/>
              <a:buChar char="▪"/>
            </a:pPr>
            <a:r>
              <a:rPr lang="en-US" sz="2200" u="sng">
                <a:solidFill>
                  <a:schemeClr val="hlink"/>
                </a:solidFill>
                <a:hlinkClick r:id="rId4"/>
              </a:rPr>
              <a:t>konstako@ifi.uio.no</a:t>
            </a:r>
            <a:r>
              <a:rPr lang="en-US" sz="2200"/>
              <a:t> </a:t>
            </a:r>
            <a:endParaRPr/>
          </a:p>
          <a:p>
            <a:pPr marL="0" lvl="0" indent="0" algn="l" rtl="0">
              <a:lnSpc>
                <a:spcPct val="100000"/>
              </a:lnSpc>
              <a:spcBef>
                <a:spcPts val="2400"/>
              </a:spcBef>
              <a:spcAft>
                <a:spcPts val="0"/>
              </a:spcAft>
              <a:buSzPts val="288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312738" y="127000"/>
            <a:ext cx="8797925" cy="561975"/>
          </a:xfrm>
          <a:prstGeom prst="rect">
            <a:avLst/>
          </a:prstGeom>
          <a:noFill/>
          <a:ln>
            <a:noFill/>
          </a:ln>
        </p:spPr>
        <p:txBody>
          <a:bodyPr spcFirstLastPara="1" wrap="square" lIns="19050" tIns="19050" rIns="19050" bIns="19050" anchor="t" anchorCtr="0">
            <a:normAutofit/>
          </a:bodyPr>
          <a:lstStyle/>
          <a:p>
            <a:pPr marL="0" lvl="0" indent="0" algn="l" rtl="0">
              <a:lnSpc>
                <a:spcPct val="80000"/>
              </a:lnSpc>
              <a:spcBef>
                <a:spcPts val="0"/>
              </a:spcBef>
              <a:spcAft>
                <a:spcPts val="0"/>
              </a:spcAft>
              <a:buSzPts val="1400"/>
              <a:buNone/>
            </a:pPr>
            <a:r>
              <a:rPr lang="en-US"/>
              <a:t>5G NSA field trials and testing</a:t>
            </a:r>
            <a:endParaRPr/>
          </a:p>
        </p:txBody>
      </p:sp>
      <p:sp>
        <p:nvSpPr>
          <p:cNvPr id="86" name="Google Shape;86;p3"/>
          <p:cNvSpPr txBox="1">
            <a:spLocks noGrp="1"/>
          </p:cNvSpPr>
          <p:nvPr>
            <p:ph type="body" idx="4294967295"/>
          </p:nvPr>
        </p:nvSpPr>
        <p:spPr>
          <a:xfrm>
            <a:off x="191910" y="1227006"/>
            <a:ext cx="8466600" cy="3371400"/>
          </a:xfrm>
          <a:prstGeom prst="rect">
            <a:avLst/>
          </a:prstGeom>
          <a:noFill/>
          <a:ln>
            <a:noFill/>
          </a:ln>
        </p:spPr>
        <p:txBody>
          <a:bodyPr spcFirstLastPara="1" wrap="square" lIns="19050" tIns="19050" rIns="19050" bIns="19050" anchor="t" anchorCtr="0">
            <a:normAutofit fontScale="70000" lnSpcReduction="20000"/>
          </a:bodyPr>
          <a:lstStyle/>
          <a:p>
            <a:pPr marL="342900" lvl="0" indent="-342900" algn="l" rtl="0">
              <a:lnSpc>
                <a:spcPct val="100000"/>
              </a:lnSpc>
              <a:spcBef>
                <a:spcPts val="1688"/>
              </a:spcBef>
              <a:spcAft>
                <a:spcPts val="0"/>
              </a:spcAft>
              <a:buSzPct val="80000"/>
              <a:buFont typeface="Noto Sans Symbols"/>
              <a:buChar char="⮚"/>
            </a:pPr>
            <a:r>
              <a:rPr lang="en-US"/>
              <a:t>5G Non-Standalone (NSA) is being largely adopted for the rollout of 5G networks</a:t>
            </a:r>
            <a:br>
              <a:rPr lang="en-US"/>
            </a:br>
            <a:endParaRPr/>
          </a:p>
          <a:p>
            <a:pPr marL="342900" lvl="0" indent="-342900" algn="l" rtl="0">
              <a:lnSpc>
                <a:spcPct val="100000"/>
              </a:lnSpc>
              <a:spcBef>
                <a:spcPts val="0"/>
              </a:spcBef>
              <a:spcAft>
                <a:spcPts val="0"/>
              </a:spcAft>
              <a:buSzPct val="80000"/>
              <a:buFont typeface="Noto Sans Symbols"/>
              <a:buChar char="⮚"/>
            </a:pPr>
            <a:r>
              <a:rPr lang="en-US"/>
              <a:t>It is key to investigate how 5G NSA performs in the wild</a:t>
            </a:r>
            <a:endParaRPr/>
          </a:p>
          <a:p>
            <a:pPr marL="342900" lvl="0" indent="-232664" algn="l" rtl="0">
              <a:lnSpc>
                <a:spcPct val="100000"/>
              </a:lnSpc>
              <a:spcBef>
                <a:spcPts val="0"/>
              </a:spcBef>
              <a:spcAft>
                <a:spcPts val="0"/>
              </a:spcAft>
              <a:buSzPct val="80000"/>
              <a:buFont typeface="Noto Sans Symbols"/>
              <a:buNone/>
            </a:pPr>
            <a:endParaRPr/>
          </a:p>
          <a:p>
            <a:pPr marL="342900" lvl="0" indent="-342900" algn="l" rtl="0">
              <a:lnSpc>
                <a:spcPct val="100000"/>
              </a:lnSpc>
              <a:spcBef>
                <a:spcPts val="1688"/>
              </a:spcBef>
              <a:spcAft>
                <a:spcPts val="0"/>
              </a:spcAft>
              <a:buSzPct val="80000"/>
              <a:buFont typeface="Noto Sans Symbols"/>
              <a:buChar char="⮚"/>
            </a:pPr>
            <a:r>
              <a:rPr lang="en-US"/>
              <a:t>Large-scale measurement campaign on 5G NSA deployments for four Mobile Network Operators (MNOs) in Rome, Italy</a:t>
            </a:r>
            <a:br>
              <a:rPr lang="en-US"/>
            </a:br>
            <a:endParaRPr/>
          </a:p>
          <a:p>
            <a:pPr marL="342900" lvl="0" indent="-342900" algn="l" rtl="0">
              <a:lnSpc>
                <a:spcPct val="100000"/>
              </a:lnSpc>
              <a:spcBef>
                <a:spcPts val="0"/>
              </a:spcBef>
              <a:spcAft>
                <a:spcPts val="0"/>
              </a:spcAft>
              <a:buSzPct val="80000"/>
              <a:buFont typeface="Noto Sans Symbols"/>
              <a:buChar char="⮚"/>
            </a:pPr>
            <a:r>
              <a:rPr lang="en-US"/>
              <a:t>Empirical analysis of the 5G </a:t>
            </a:r>
            <a:r>
              <a:rPr lang="en-US" b="1" u="sng"/>
              <a:t>coverage</a:t>
            </a:r>
            <a:r>
              <a:rPr lang="en-US"/>
              <a:t>, deployment, and application performance</a:t>
            </a:r>
            <a:endParaRPr/>
          </a:p>
          <a:p>
            <a:pPr marL="0" lvl="0" indent="0" algn="l" rtl="0">
              <a:lnSpc>
                <a:spcPct val="100000"/>
              </a:lnSpc>
              <a:spcBef>
                <a:spcPts val="0"/>
              </a:spcBef>
              <a:spcAft>
                <a:spcPts val="0"/>
              </a:spcAft>
              <a:buSzPct val="80000"/>
              <a:buFont typeface="Noto Sans Symbols"/>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312738" y="127000"/>
            <a:ext cx="8797925" cy="561975"/>
          </a:xfrm>
          <a:prstGeom prst="rect">
            <a:avLst/>
          </a:prstGeom>
          <a:noFill/>
          <a:ln>
            <a:noFill/>
          </a:ln>
        </p:spPr>
        <p:txBody>
          <a:bodyPr spcFirstLastPara="1" wrap="square" lIns="19050" tIns="19050" rIns="19050" bIns="19050" anchor="t" anchorCtr="0">
            <a:normAutofit/>
          </a:bodyPr>
          <a:lstStyle/>
          <a:p>
            <a:pPr marL="0" lvl="0" indent="0" algn="l" rtl="0">
              <a:lnSpc>
                <a:spcPct val="80000"/>
              </a:lnSpc>
              <a:spcBef>
                <a:spcPts val="0"/>
              </a:spcBef>
              <a:spcAft>
                <a:spcPts val="0"/>
              </a:spcAft>
              <a:buSzPts val="1400"/>
              <a:buNone/>
            </a:pPr>
            <a:r>
              <a:rPr lang="en-US"/>
              <a:t>Measurement Setup and Campaign</a:t>
            </a:r>
            <a:endParaRPr/>
          </a:p>
        </p:txBody>
      </p:sp>
      <p:sp>
        <p:nvSpPr>
          <p:cNvPr id="92" name="Google Shape;92;p4"/>
          <p:cNvSpPr txBox="1">
            <a:spLocks noGrp="1"/>
          </p:cNvSpPr>
          <p:nvPr>
            <p:ph type="body" idx="1"/>
          </p:nvPr>
        </p:nvSpPr>
        <p:spPr>
          <a:xfrm>
            <a:off x="87975" y="961275"/>
            <a:ext cx="4806300" cy="4456200"/>
          </a:xfrm>
          <a:prstGeom prst="rect">
            <a:avLst/>
          </a:prstGeom>
          <a:noFill/>
          <a:ln>
            <a:noFill/>
          </a:ln>
        </p:spPr>
        <p:txBody>
          <a:bodyPr spcFirstLastPara="1" wrap="square" lIns="19050" tIns="19050" rIns="19050" bIns="19050" anchor="t" anchorCtr="0">
            <a:normAutofit fontScale="62500" lnSpcReduction="20000"/>
          </a:bodyPr>
          <a:lstStyle/>
          <a:p>
            <a:pPr marL="298088" lvl="0" indent="-257175" algn="l" rtl="0">
              <a:lnSpc>
                <a:spcPct val="100000"/>
              </a:lnSpc>
              <a:spcBef>
                <a:spcPts val="1688"/>
              </a:spcBef>
              <a:spcAft>
                <a:spcPts val="0"/>
              </a:spcAft>
              <a:buSzPct val="80000"/>
              <a:buFont typeface="Noto Sans Symbols"/>
              <a:buChar char="⮚"/>
            </a:pPr>
            <a:r>
              <a:rPr lang="en-US"/>
              <a:t>Four MNOs (Op1-Op4) offering 4G and 5G NSA connectivity in Rome, Italy</a:t>
            </a:r>
            <a:br>
              <a:rPr lang="en-US"/>
            </a:br>
            <a:endParaRPr/>
          </a:p>
          <a:p>
            <a:pPr marL="298088" lvl="0" indent="-257175" algn="l" rtl="0">
              <a:lnSpc>
                <a:spcPct val="100000"/>
              </a:lnSpc>
              <a:spcBef>
                <a:spcPts val="0"/>
              </a:spcBef>
              <a:spcAft>
                <a:spcPts val="0"/>
              </a:spcAft>
              <a:buSzPct val="80000"/>
              <a:buFont typeface="Noto Sans Symbols"/>
              <a:buChar char="⮚"/>
            </a:pPr>
            <a:r>
              <a:rPr lang="en-US"/>
              <a:t>Measurements period: 2 months (early April 2023 - late May 2023)</a:t>
            </a:r>
            <a:br>
              <a:rPr lang="en-US"/>
            </a:br>
            <a:endParaRPr/>
          </a:p>
          <a:p>
            <a:pPr marL="298088" lvl="0" indent="-257175" algn="l" rtl="0">
              <a:lnSpc>
                <a:spcPct val="100000"/>
              </a:lnSpc>
              <a:spcBef>
                <a:spcPts val="0"/>
              </a:spcBef>
              <a:spcAft>
                <a:spcPts val="0"/>
              </a:spcAft>
              <a:buSzPct val="80000"/>
              <a:buFont typeface="Noto Sans Symbols"/>
              <a:buChar char="⮚"/>
            </a:pPr>
            <a:r>
              <a:rPr lang="en-US"/>
              <a:t>Campaign organized in “sub-campaigns”: different </a:t>
            </a:r>
            <a:r>
              <a:rPr lang="en-US" b="1"/>
              <a:t>days</a:t>
            </a:r>
            <a:r>
              <a:rPr lang="en-US"/>
              <a:t>, different </a:t>
            </a:r>
            <a:r>
              <a:rPr lang="en-US" b="1"/>
              <a:t>times</a:t>
            </a:r>
            <a:r>
              <a:rPr lang="en-US"/>
              <a:t> of the day and different </a:t>
            </a:r>
            <a:r>
              <a:rPr lang="en-US" b="1"/>
              <a:t>locations</a:t>
            </a:r>
            <a:r>
              <a:rPr lang="en-US"/>
              <a:t>  </a:t>
            </a:r>
            <a:br>
              <a:rPr lang="en-US"/>
            </a:br>
            <a:endParaRPr/>
          </a:p>
          <a:p>
            <a:pPr marL="298088" lvl="0" indent="-257175" algn="l" rtl="0">
              <a:lnSpc>
                <a:spcPct val="100000"/>
              </a:lnSpc>
              <a:spcBef>
                <a:spcPts val="0"/>
              </a:spcBef>
              <a:spcAft>
                <a:spcPts val="0"/>
              </a:spcAft>
              <a:buSzPct val="80000"/>
              <a:buFont typeface="Noto Sans Symbols"/>
              <a:buChar char="⮚"/>
            </a:pPr>
            <a:r>
              <a:rPr lang="en-US"/>
              <a:t>Four mobility scenarios:</a:t>
            </a:r>
            <a:endParaRPr/>
          </a:p>
          <a:p>
            <a:pPr marL="742950" lvl="1" indent="-242887" algn="l" rtl="0">
              <a:lnSpc>
                <a:spcPct val="100000"/>
              </a:lnSpc>
              <a:spcBef>
                <a:spcPts val="0"/>
              </a:spcBef>
              <a:spcAft>
                <a:spcPts val="0"/>
              </a:spcAft>
              <a:buSzPct val="75000"/>
              <a:buChar char="⮚"/>
            </a:pPr>
            <a:r>
              <a:rPr lang="en-US"/>
              <a:t>Indoor Static (IS): measurements indoor</a:t>
            </a:r>
            <a:endParaRPr/>
          </a:p>
          <a:p>
            <a:pPr marL="742950" lvl="1" indent="-242887" algn="l" rtl="0">
              <a:lnSpc>
                <a:spcPct val="100000"/>
              </a:lnSpc>
              <a:spcBef>
                <a:spcPts val="0"/>
              </a:spcBef>
              <a:spcAft>
                <a:spcPts val="0"/>
              </a:spcAft>
              <a:buSzPct val="75000"/>
              <a:buChar char="⮚"/>
            </a:pPr>
            <a:r>
              <a:rPr lang="en-US"/>
              <a:t>Indoor Walking (IW) measurements while walking indoor</a:t>
            </a:r>
            <a:endParaRPr/>
          </a:p>
          <a:p>
            <a:pPr marL="742950" lvl="1" indent="-242887" algn="l" rtl="0">
              <a:lnSpc>
                <a:spcPct val="100000"/>
              </a:lnSpc>
              <a:spcBef>
                <a:spcPts val="0"/>
              </a:spcBef>
              <a:spcAft>
                <a:spcPts val="0"/>
              </a:spcAft>
              <a:buSzPct val="75000"/>
              <a:buChar char="⮚"/>
            </a:pPr>
            <a:r>
              <a:rPr lang="en-US"/>
              <a:t>Outdoor Walking (OW): measurements while walking outdoor</a:t>
            </a:r>
            <a:endParaRPr/>
          </a:p>
          <a:p>
            <a:pPr marL="742950" lvl="1" indent="-242887" algn="l" rtl="0">
              <a:lnSpc>
                <a:spcPct val="100000"/>
              </a:lnSpc>
              <a:spcBef>
                <a:spcPts val="0"/>
              </a:spcBef>
              <a:spcAft>
                <a:spcPts val="0"/>
              </a:spcAft>
              <a:buSzPct val="75000"/>
              <a:buChar char="⮚"/>
            </a:pPr>
            <a:r>
              <a:rPr lang="en-US"/>
              <a:t>Outdoor Driving (OD): measurements while driving a car</a:t>
            </a:r>
            <a:endParaRPr/>
          </a:p>
        </p:txBody>
      </p:sp>
      <p:sp>
        <p:nvSpPr>
          <p:cNvPr id="93" name="Google Shape;93;p4"/>
          <p:cNvSpPr txBox="1"/>
          <p:nvPr/>
        </p:nvSpPr>
        <p:spPr>
          <a:xfrm>
            <a:off x="4948877" y="3790750"/>
            <a:ext cx="3185700" cy="1116000"/>
          </a:xfrm>
          <a:prstGeom prst="rect">
            <a:avLst/>
          </a:prstGeom>
          <a:noFill/>
          <a:ln>
            <a:noFill/>
          </a:ln>
        </p:spPr>
        <p:txBody>
          <a:bodyPr spcFirstLastPara="1" wrap="square" lIns="34275" tIns="34275" rIns="34275" bIns="34275" anchor="t" anchorCtr="0">
            <a:spAutoFit/>
          </a:bodyPr>
          <a:lstStyle/>
          <a:p>
            <a:pPr marL="457200" marR="0" lvl="0" indent="-336550" algn="l" rtl="0">
              <a:lnSpc>
                <a:spcPct val="100000"/>
              </a:lnSpc>
              <a:spcBef>
                <a:spcPts val="0"/>
              </a:spcBef>
              <a:spcAft>
                <a:spcPts val="0"/>
              </a:spcAft>
              <a:buClr>
                <a:schemeClr val="dk1"/>
              </a:buClr>
              <a:buSzPts val="1700"/>
              <a:buFont typeface="Noto Sans Symbols"/>
              <a:buAutoNum type="alphaLcParenBoth"/>
            </a:pPr>
            <a:r>
              <a:rPr lang="en-US" sz="1700" b="0" i="0" u="none" strike="noStrike" cap="none">
                <a:solidFill>
                  <a:schemeClr val="dk1"/>
                </a:solidFill>
                <a:latin typeface="Monda"/>
                <a:ea typeface="Monda"/>
                <a:cs typeface="Monda"/>
                <a:sym typeface="Monda"/>
              </a:rPr>
              <a:t>RF antenna </a:t>
            </a:r>
            <a:endParaRPr sz="1700" b="0" i="0" u="none" strike="noStrike" cap="none">
              <a:solidFill>
                <a:schemeClr val="dk1"/>
              </a:solidFill>
              <a:latin typeface="Monda"/>
              <a:ea typeface="Monda"/>
              <a:cs typeface="Monda"/>
              <a:sym typeface="Monda"/>
            </a:endParaRPr>
          </a:p>
          <a:p>
            <a:pPr marL="457200" marR="0" lvl="0" indent="-336550" algn="l" rtl="0">
              <a:lnSpc>
                <a:spcPct val="100000"/>
              </a:lnSpc>
              <a:spcBef>
                <a:spcPts val="0"/>
              </a:spcBef>
              <a:spcAft>
                <a:spcPts val="0"/>
              </a:spcAft>
              <a:buClr>
                <a:schemeClr val="dk1"/>
              </a:buClr>
              <a:buSzPts val="1700"/>
              <a:buFont typeface="Noto Sans Symbols"/>
              <a:buAutoNum type="alphaLcParenBoth"/>
            </a:pPr>
            <a:r>
              <a:rPr lang="en-US" sz="1700" b="0" i="0" u="none" strike="noStrike" cap="none">
                <a:solidFill>
                  <a:schemeClr val="dk1"/>
                </a:solidFill>
                <a:latin typeface="Monda"/>
                <a:ea typeface="Monda"/>
                <a:cs typeface="Monda"/>
                <a:sym typeface="Monda"/>
              </a:rPr>
              <a:t>GPS antenna </a:t>
            </a:r>
            <a:endParaRPr sz="1700" b="0" i="0" u="none" strike="noStrike" cap="none">
              <a:solidFill>
                <a:schemeClr val="dk1"/>
              </a:solidFill>
              <a:latin typeface="Monda"/>
              <a:ea typeface="Monda"/>
              <a:cs typeface="Monda"/>
              <a:sym typeface="Monda"/>
            </a:endParaRPr>
          </a:p>
          <a:p>
            <a:pPr marL="457200" marR="0" lvl="0" indent="-336550" algn="l" rtl="0">
              <a:lnSpc>
                <a:spcPct val="100000"/>
              </a:lnSpc>
              <a:spcBef>
                <a:spcPts val="0"/>
              </a:spcBef>
              <a:spcAft>
                <a:spcPts val="0"/>
              </a:spcAft>
              <a:buClr>
                <a:schemeClr val="dk1"/>
              </a:buClr>
              <a:buSzPts val="1700"/>
              <a:buFont typeface="Monda"/>
              <a:buAutoNum type="alphaLcParenBoth"/>
            </a:pPr>
            <a:r>
              <a:rPr lang="en-US" sz="1700" b="0" i="0" u="none" strike="noStrike" cap="none">
                <a:solidFill>
                  <a:schemeClr val="dk1"/>
                </a:solidFill>
                <a:latin typeface="Monda"/>
                <a:ea typeface="Monda"/>
                <a:cs typeface="Monda"/>
                <a:sym typeface="Monda"/>
              </a:rPr>
              <a:t>R&amp;S TSMA6 scanner</a:t>
            </a:r>
            <a:endParaRPr sz="1700" b="0" i="0" u="none" strike="noStrike" cap="none">
              <a:solidFill>
                <a:schemeClr val="dk1"/>
              </a:solidFill>
              <a:latin typeface="Monda"/>
              <a:ea typeface="Monda"/>
              <a:cs typeface="Monda"/>
              <a:sym typeface="Monda"/>
            </a:endParaRPr>
          </a:p>
          <a:p>
            <a:pPr marL="457200" marR="0" lvl="0" indent="-336550" algn="l" rtl="0">
              <a:lnSpc>
                <a:spcPct val="100000"/>
              </a:lnSpc>
              <a:spcBef>
                <a:spcPts val="0"/>
              </a:spcBef>
              <a:spcAft>
                <a:spcPts val="0"/>
              </a:spcAft>
              <a:buClr>
                <a:schemeClr val="dk1"/>
              </a:buClr>
              <a:buSzPts val="1700"/>
              <a:buFont typeface="Monda"/>
              <a:buAutoNum type="alphaLcParenBoth"/>
            </a:pPr>
            <a:r>
              <a:rPr lang="en-US" sz="1700" b="0" i="0" u="none" strike="noStrike" cap="none">
                <a:solidFill>
                  <a:schemeClr val="dk1"/>
                </a:solidFill>
                <a:latin typeface="Monda"/>
                <a:ea typeface="Monda"/>
                <a:cs typeface="Monda"/>
                <a:sym typeface="Monda"/>
              </a:rPr>
              <a:t>5G capable UE</a:t>
            </a:r>
            <a:endParaRPr sz="1700" b="0" i="0" u="none" strike="noStrike" cap="none">
              <a:solidFill>
                <a:schemeClr val="dk1"/>
              </a:solidFill>
              <a:latin typeface="Tahoma"/>
              <a:ea typeface="Tahoma"/>
              <a:cs typeface="Tahoma"/>
              <a:sym typeface="Tahoma"/>
            </a:endParaRPr>
          </a:p>
        </p:txBody>
      </p:sp>
      <p:pic>
        <p:nvPicPr>
          <p:cNvPr id="94" name="Google Shape;94;p4"/>
          <p:cNvPicPr preferRelativeResize="0"/>
          <p:nvPr/>
        </p:nvPicPr>
        <p:blipFill rotWithShape="1">
          <a:blip r:embed="rId3">
            <a:alphaModFix/>
          </a:blip>
          <a:srcRect/>
          <a:stretch/>
        </p:blipFill>
        <p:spPr>
          <a:xfrm>
            <a:off x="4948875" y="841375"/>
            <a:ext cx="4042727" cy="2873185"/>
          </a:xfrm>
          <a:prstGeom prst="rect">
            <a:avLst/>
          </a:prstGeom>
          <a:noFill/>
          <a:ln>
            <a:noFill/>
          </a:ln>
        </p:spPr>
      </p:pic>
      <p:sp>
        <p:nvSpPr>
          <p:cNvPr id="95" name="Google Shape;95;p4"/>
          <p:cNvSpPr txBox="1"/>
          <p:nvPr/>
        </p:nvSpPr>
        <p:spPr>
          <a:xfrm>
            <a:off x="493500" y="5896725"/>
            <a:ext cx="8157000" cy="714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Monda"/>
                <a:ea typeface="Monda"/>
                <a:cs typeface="Monda"/>
                <a:sym typeface="Monda"/>
              </a:rPr>
              <a:t>For </a:t>
            </a:r>
            <a:r>
              <a:rPr lang="en-US" sz="1600" b="0" i="0" u="sng" strike="noStrike" cap="none">
                <a:solidFill>
                  <a:schemeClr val="dk1"/>
                </a:solidFill>
                <a:latin typeface="Monda"/>
                <a:ea typeface="Monda"/>
                <a:cs typeface="Monda"/>
                <a:sym typeface="Monda"/>
              </a:rPr>
              <a:t>network analysis</a:t>
            </a:r>
            <a:r>
              <a:rPr lang="en-US" sz="1600" b="0" i="0" u="none" strike="noStrike" cap="none">
                <a:solidFill>
                  <a:schemeClr val="dk1"/>
                </a:solidFill>
                <a:latin typeface="Monda"/>
                <a:ea typeface="Monda"/>
                <a:cs typeface="Monda"/>
                <a:sym typeface="Monda"/>
              </a:rPr>
              <a:t>, </a:t>
            </a:r>
            <a:r>
              <a:rPr lang="en-US" sz="1600" b="0" i="0" u="sng" strike="noStrike" cap="none">
                <a:solidFill>
                  <a:schemeClr val="dk1"/>
                </a:solidFill>
                <a:latin typeface="Monda"/>
                <a:ea typeface="Monda"/>
                <a:cs typeface="Monda"/>
                <a:sym typeface="Monda"/>
              </a:rPr>
              <a:t>troubleshooting</a:t>
            </a:r>
            <a:r>
              <a:rPr lang="en-US" sz="1600" b="0" i="0" u="none" strike="noStrike" cap="none">
                <a:solidFill>
                  <a:schemeClr val="dk1"/>
                </a:solidFill>
                <a:latin typeface="Monda"/>
                <a:ea typeface="Monda"/>
                <a:cs typeface="Monda"/>
                <a:sym typeface="Monda"/>
              </a:rPr>
              <a:t>, </a:t>
            </a:r>
            <a:r>
              <a:rPr lang="en-US" sz="1600" b="0" i="0" u="sng" strike="noStrike" cap="none">
                <a:solidFill>
                  <a:schemeClr val="dk1"/>
                </a:solidFill>
                <a:latin typeface="Monda"/>
                <a:ea typeface="Monda"/>
                <a:cs typeface="Monda"/>
                <a:sym typeface="Monda"/>
              </a:rPr>
              <a:t>visualization</a:t>
            </a:r>
            <a:r>
              <a:rPr lang="en-US" sz="1600" b="0" i="0" u="none" strike="noStrike" cap="none">
                <a:solidFill>
                  <a:schemeClr val="dk1"/>
                </a:solidFill>
                <a:latin typeface="Monda"/>
                <a:ea typeface="Monda"/>
                <a:cs typeface="Monda"/>
                <a:sym typeface="Monda"/>
              </a:rPr>
              <a:t>, and </a:t>
            </a:r>
            <a:r>
              <a:rPr lang="en-US" sz="1600" b="0" i="0" u="sng" strike="noStrike" cap="none">
                <a:solidFill>
                  <a:schemeClr val="dk1"/>
                </a:solidFill>
                <a:latin typeface="Monda"/>
                <a:ea typeface="Monda"/>
                <a:cs typeface="Monda"/>
                <a:sym typeface="Monda"/>
              </a:rPr>
              <a:t>data exporting</a:t>
            </a:r>
            <a:r>
              <a:rPr lang="en-US" sz="1600" b="0" i="0" u="none" strike="noStrike" cap="none">
                <a:solidFill>
                  <a:schemeClr val="dk1"/>
                </a:solidFill>
                <a:latin typeface="Monda"/>
                <a:ea typeface="Monda"/>
                <a:cs typeface="Monda"/>
                <a:sym typeface="Monda"/>
              </a:rPr>
              <a:t>, </a:t>
            </a:r>
            <a:br>
              <a:rPr lang="en-US" sz="1600" b="0" i="0" u="none" strike="noStrike" cap="none">
                <a:solidFill>
                  <a:schemeClr val="dk1"/>
                </a:solidFill>
                <a:latin typeface="Monda"/>
                <a:ea typeface="Monda"/>
                <a:cs typeface="Monda"/>
                <a:sym typeface="Monda"/>
              </a:rPr>
            </a:br>
            <a:r>
              <a:rPr lang="en-US" sz="1600" b="0" i="0" u="none" strike="noStrike" cap="none">
                <a:solidFill>
                  <a:schemeClr val="dk1"/>
                </a:solidFill>
                <a:latin typeface="Monda"/>
                <a:ea typeface="Monda"/>
                <a:cs typeface="Monda"/>
                <a:sym typeface="Monda"/>
              </a:rPr>
              <a:t>we used the </a:t>
            </a:r>
            <a:r>
              <a:rPr lang="en-US" sz="1600" b="1" i="0" u="none" strike="noStrike" cap="none">
                <a:solidFill>
                  <a:schemeClr val="dk1"/>
                </a:solidFill>
                <a:latin typeface="Monda"/>
                <a:ea typeface="Monda"/>
                <a:cs typeface="Monda"/>
                <a:sym typeface="Monda"/>
              </a:rPr>
              <a:t>R&amp;S ROMES</a:t>
            </a:r>
            <a:r>
              <a:rPr lang="en-US" sz="1600" b="0" i="0" u="none" strike="noStrike" cap="none">
                <a:solidFill>
                  <a:schemeClr val="dk1"/>
                </a:solidFill>
                <a:latin typeface="Monda"/>
                <a:ea typeface="Monda"/>
                <a:cs typeface="Monda"/>
                <a:sym typeface="Monda"/>
              </a:rPr>
              <a:t> software</a:t>
            </a:r>
            <a:endParaRPr sz="1600" b="0" i="0" u="none" strike="noStrike" cap="none">
              <a:solidFill>
                <a:schemeClr val="dk1"/>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312738" y="127000"/>
            <a:ext cx="8797925" cy="561975"/>
          </a:xfrm>
          <a:prstGeom prst="rect">
            <a:avLst/>
          </a:prstGeom>
          <a:noFill/>
          <a:ln>
            <a:noFill/>
          </a:ln>
        </p:spPr>
        <p:txBody>
          <a:bodyPr spcFirstLastPara="1" wrap="square" lIns="19050" tIns="19050" rIns="19050" bIns="19050" anchor="t" anchorCtr="0">
            <a:normAutofit/>
          </a:bodyPr>
          <a:lstStyle/>
          <a:p>
            <a:pPr marL="0" lvl="0" indent="0" algn="l" rtl="0">
              <a:lnSpc>
                <a:spcPct val="80000"/>
              </a:lnSpc>
              <a:spcBef>
                <a:spcPts val="0"/>
              </a:spcBef>
              <a:spcAft>
                <a:spcPts val="0"/>
              </a:spcAft>
              <a:buSzPts val="1400"/>
              <a:buNone/>
            </a:pPr>
            <a:r>
              <a:rPr lang="en-US" sz="3188" b="1">
                <a:solidFill>
                  <a:srgbClr val="000000"/>
                </a:solidFill>
                <a:latin typeface="Helvetica Neue"/>
                <a:ea typeface="Helvetica Neue"/>
                <a:cs typeface="Helvetica Neue"/>
                <a:sym typeface="Helvetica Neue"/>
              </a:rPr>
              <a:t>Passive Measurements</a:t>
            </a:r>
            <a:endParaRPr/>
          </a:p>
        </p:txBody>
      </p:sp>
      <p:sp>
        <p:nvSpPr>
          <p:cNvPr id="101" name="Google Shape;101;p5"/>
          <p:cNvSpPr txBox="1">
            <a:spLocks noGrp="1"/>
          </p:cNvSpPr>
          <p:nvPr>
            <p:ph type="body" idx="1"/>
          </p:nvPr>
        </p:nvSpPr>
        <p:spPr>
          <a:xfrm>
            <a:off x="312738" y="937792"/>
            <a:ext cx="8120062" cy="2216634"/>
          </a:xfrm>
          <a:prstGeom prst="rect">
            <a:avLst/>
          </a:prstGeom>
          <a:noFill/>
          <a:ln>
            <a:noFill/>
          </a:ln>
        </p:spPr>
        <p:txBody>
          <a:bodyPr spcFirstLastPara="1" wrap="square" lIns="19050" tIns="19050" rIns="19050" bIns="19050" anchor="t" anchorCtr="0">
            <a:noAutofit/>
          </a:bodyPr>
          <a:lstStyle/>
          <a:p>
            <a:pPr marL="342900" lvl="0" indent="-330200" algn="l" rtl="0">
              <a:lnSpc>
                <a:spcPct val="150000"/>
              </a:lnSpc>
              <a:spcBef>
                <a:spcPts val="1350"/>
              </a:spcBef>
              <a:spcAft>
                <a:spcPts val="0"/>
              </a:spcAft>
              <a:buSzPts val="2680"/>
              <a:buFont typeface="Noto Sans Symbols"/>
              <a:buChar char="⮚"/>
            </a:pPr>
            <a:r>
              <a:rPr lang="en-US" sz="2200"/>
              <a:t>TSMA6 detects and decodes downlink control information</a:t>
            </a:r>
            <a:endParaRPr sz="2200"/>
          </a:p>
          <a:p>
            <a:pPr marL="342900" lvl="0" indent="-330200" algn="l" rtl="0">
              <a:lnSpc>
                <a:spcPct val="150000"/>
              </a:lnSpc>
              <a:spcBef>
                <a:spcPts val="0"/>
              </a:spcBef>
              <a:spcAft>
                <a:spcPts val="0"/>
              </a:spcAft>
              <a:buSzPts val="2680"/>
              <a:buFont typeface="Noto Sans Symbols"/>
              <a:buChar char="⮚"/>
            </a:pPr>
            <a:r>
              <a:rPr lang="en-US" sz="2200"/>
              <a:t>Measurements 4G and 5G at each location</a:t>
            </a:r>
            <a:endParaRPr sz="2200"/>
          </a:p>
          <a:p>
            <a:pPr marL="342900" lvl="0" indent="-330200" algn="l" rtl="0">
              <a:lnSpc>
                <a:spcPct val="150000"/>
              </a:lnSpc>
              <a:spcBef>
                <a:spcPts val="0"/>
              </a:spcBef>
              <a:spcAft>
                <a:spcPts val="0"/>
              </a:spcAft>
              <a:buSzPts val="2680"/>
              <a:buFont typeface="Noto Sans Symbols"/>
              <a:buChar char="⮚"/>
            </a:pPr>
            <a:r>
              <a:rPr lang="en-US" sz="2200"/>
              <a:t>Dataset features:</a:t>
            </a:r>
            <a:endParaRPr sz="2200"/>
          </a:p>
          <a:p>
            <a:pPr marL="507492" lvl="1" indent="-330198" algn="l" rtl="0">
              <a:lnSpc>
                <a:spcPct val="150000"/>
              </a:lnSpc>
              <a:spcBef>
                <a:spcPts val="0"/>
              </a:spcBef>
              <a:spcAft>
                <a:spcPts val="0"/>
              </a:spcAft>
              <a:buSzPts val="2680"/>
              <a:buFont typeface="Noto Sans Symbols"/>
              <a:buChar char="⮚"/>
            </a:pPr>
            <a:r>
              <a:rPr lang="en-US" sz="2200"/>
              <a:t>Spatial (Latitude and Longitude) and temporal (Time) information</a:t>
            </a:r>
            <a:endParaRPr sz="2200"/>
          </a:p>
          <a:p>
            <a:pPr marL="507492" lvl="1" indent="-330198" algn="l" rtl="0">
              <a:lnSpc>
                <a:spcPct val="150000"/>
              </a:lnSpc>
              <a:spcBef>
                <a:spcPts val="0"/>
              </a:spcBef>
              <a:spcAft>
                <a:spcPts val="0"/>
              </a:spcAft>
              <a:buSzPts val="2680"/>
              <a:buFont typeface="Noto Sans Symbols"/>
              <a:buChar char="⮚"/>
            </a:pPr>
            <a:r>
              <a:rPr lang="en-US" sz="2200"/>
              <a:t>Carrier frequency identifiers</a:t>
            </a:r>
            <a:endParaRPr sz="2200"/>
          </a:p>
          <a:p>
            <a:pPr marL="507492" lvl="1" indent="-330198" algn="l" rtl="0">
              <a:lnSpc>
                <a:spcPct val="150000"/>
              </a:lnSpc>
              <a:spcBef>
                <a:spcPts val="0"/>
              </a:spcBef>
              <a:spcAft>
                <a:spcPts val="0"/>
              </a:spcAft>
              <a:buSzPts val="2680"/>
              <a:buFont typeface="Noto Sans Symbols"/>
              <a:buChar char="⮚"/>
            </a:pPr>
            <a:r>
              <a:rPr lang="en-US" sz="2200"/>
              <a:t>Signal strength/quality indicators</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312738" y="127000"/>
            <a:ext cx="8797925" cy="561975"/>
          </a:xfrm>
          <a:prstGeom prst="rect">
            <a:avLst/>
          </a:prstGeom>
          <a:noFill/>
          <a:ln>
            <a:noFill/>
          </a:ln>
        </p:spPr>
        <p:txBody>
          <a:bodyPr spcFirstLastPara="1" wrap="square" lIns="19050" tIns="19050" rIns="19050" bIns="19050" anchor="t" anchorCtr="0">
            <a:normAutofit fontScale="90000"/>
          </a:bodyPr>
          <a:lstStyle/>
          <a:p>
            <a:pPr marL="177293" lvl="1" indent="0" algn="l" rtl="0">
              <a:lnSpc>
                <a:spcPct val="150000"/>
              </a:lnSpc>
              <a:spcBef>
                <a:spcPts val="0"/>
              </a:spcBef>
              <a:spcAft>
                <a:spcPts val="0"/>
              </a:spcAft>
              <a:buSzPct val="93055"/>
              <a:buNone/>
            </a:pPr>
            <a:r>
              <a:rPr lang="en-US" sz="3200"/>
              <a:t>Carrier frequency identifiers</a:t>
            </a:r>
            <a:br>
              <a:rPr lang="en-US" sz="3200"/>
            </a:br>
            <a:endParaRPr sz="3200"/>
          </a:p>
        </p:txBody>
      </p:sp>
      <p:sp>
        <p:nvSpPr>
          <p:cNvPr id="107" name="Google Shape;107;p27"/>
          <p:cNvSpPr txBox="1">
            <a:spLocks noGrp="1"/>
          </p:cNvSpPr>
          <p:nvPr>
            <p:ph type="body" idx="1"/>
          </p:nvPr>
        </p:nvSpPr>
        <p:spPr>
          <a:xfrm>
            <a:off x="463566" y="5857679"/>
            <a:ext cx="8491898" cy="452487"/>
          </a:xfrm>
          <a:prstGeom prst="rect">
            <a:avLst/>
          </a:prstGeom>
          <a:noFill/>
          <a:ln>
            <a:noFill/>
          </a:ln>
        </p:spPr>
        <p:txBody>
          <a:bodyPr spcFirstLastPara="1" wrap="square" lIns="19050" tIns="19050" rIns="19050" bIns="19050" anchor="t" anchorCtr="0">
            <a:noAutofit/>
          </a:bodyPr>
          <a:lstStyle/>
          <a:p>
            <a:pPr marL="12700" lvl="0" indent="0" algn="l" rtl="0">
              <a:lnSpc>
                <a:spcPct val="150000"/>
              </a:lnSpc>
              <a:spcBef>
                <a:spcPts val="1350"/>
              </a:spcBef>
              <a:spcAft>
                <a:spcPts val="0"/>
              </a:spcAft>
              <a:buSzPts val="2680"/>
              <a:buNone/>
            </a:pPr>
            <a:r>
              <a:rPr lang="en-US" sz="2000"/>
              <a:t>https://www.spectrummonitoring.com/frequencies.php?market=I</a:t>
            </a:r>
            <a:endParaRPr sz="2000"/>
          </a:p>
        </p:txBody>
      </p:sp>
      <p:pic>
        <p:nvPicPr>
          <p:cNvPr id="108" name="Google Shape;108;p27" descr="A graph with numbers and a number&#10;&#10;Description automatically generated with medium confidence"/>
          <p:cNvPicPr preferRelativeResize="0"/>
          <p:nvPr/>
        </p:nvPicPr>
        <p:blipFill rotWithShape="1">
          <a:blip r:embed="rId3">
            <a:alphaModFix/>
          </a:blip>
          <a:srcRect/>
          <a:stretch/>
        </p:blipFill>
        <p:spPr>
          <a:xfrm>
            <a:off x="22855" y="1460757"/>
            <a:ext cx="9144369" cy="2417880"/>
          </a:xfrm>
          <a:prstGeom prst="rect">
            <a:avLst/>
          </a:prstGeom>
          <a:noFill/>
          <a:ln>
            <a:noFill/>
          </a:ln>
        </p:spPr>
      </p:pic>
      <p:pic>
        <p:nvPicPr>
          <p:cNvPr id="109" name="Google Shape;109;p27"/>
          <p:cNvPicPr preferRelativeResize="0"/>
          <p:nvPr/>
        </p:nvPicPr>
        <p:blipFill rotWithShape="1">
          <a:blip r:embed="rId4">
            <a:alphaModFix/>
          </a:blip>
          <a:srcRect/>
          <a:stretch/>
        </p:blipFill>
        <p:spPr>
          <a:xfrm>
            <a:off x="22855" y="4129301"/>
            <a:ext cx="7772400" cy="4925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865b827597_0_121"/>
          <p:cNvSpPr txBox="1">
            <a:spLocks noGrp="1"/>
          </p:cNvSpPr>
          <p:nvPr>
            <p:ph type="body" idx="1"/>
          </p:nvPr>
        </p:nvSpPr>
        <p:spPr>
          <a:xfrm>
            <a:off x="237075" y="866775"/>
            <a:ext cx="8729100" cy="4556400"/>
          </a:xfrm>
          <a:prstGeom prst="rect">
            <a:avLst/>
          </a:prstGeom>
          <a:noFill/>
          <a:ln>
            <a:noFill/>
          </a:ln>
        </p:spPr>
        <p:txBody>
          <a:bodyPr spcFirstLastPara="1" wrap="square" lIns="91425" tIns="45700" rIns="54000" bIns="45700" anchor="t" anchorCtr="0">
            <a:noAutofit/>
          </a:bodyPr>
          <a:lstStyle/>
          <a:p>
            <a:pPr marL="457200" lvl="0" indent="-330200" algn="l" rtl="0">
              <a:lnSpc>
                <a:spcPct val="100000"/>
              </a:lnSpc>
              <a:spcBef>
                <a:spcPts val="0"/>
              </a:spcBef>
              <a:spcAft>
                <a:spcPts val="0"/>
              </a:spcAft>
              <a:buClr>
                <a:schemeClr val="dk1"/>
              </a:buClr>
              <a:buSzPts val="1600"/>
              <a:buFont typeface="Arial"/>
              <a:buChar char="▪"/>
            </a:pPr>
            <a:r>
              <a:rPr lang="en-US" sz="2000" b="1">
                <a:solidFill>
                  <a:schemeClr val="dk1"/>
                </a:solidFill>
                <a:latin typeface="Arial"/>
                <a:ea typeface="Arial"/>
                <a:cs typeface="Arial"/>
                <a:sym typeface="Arial"/>
              </a:rPr>
              <a:t>RSRP: </a:t>
            </a:r>
            <a:r>
              <a:rPr lang="en-US" sz="2000">
                <a:solidFill>
                  <a:schemeClr val="dk1"/>
                </a:solidFill>
                <a:highlight>
                  <a:srgbClr val="FFFFFF"/>
                </a:highlight>
                <a:latin typeface="Arial"/>
                <a:ea typeface="Arial"/>
                <a:cs typeface="Arial"/>
                <a:sym typeface="Arial"/>
              </a:rPr>
              <a:t>Indicates the average power of the received reference signal spread over the full bandwidth. It is affected by distance, nearby buildings, walls, weather conditions, etc. </a:t>
            </a:r>
            <a:endParaRPr sz="2000">
              <a:solidFill>
                <a:schemeClr val="dk1"/>
              </a:solidFill>
              <a:highlight>
                <a:srgbClr val="FFFFFF"/>
              </a:highlight>
              <a:latin typeface="Arial"/>
              <a:ea typeface="Arial"/>
              <a:cs typeface="Arial"/>
              <a:sym typeface="Arial"/>
            </a:endParaRPr>
          </a:p>
          <a:p>
            <a:pPr marL="914400" lvl="1" indent="-330200" algn="l" rtl="0">
              <a:lnSpc>
                <a:spcPct val="100000"/>
              </a:lnSpc>
              <a:spcBef>
                <a:spcPts val="0"/>
              </a:spcBef>
              <a:spcAft>
                <a:spcPts val="0"/>
              </a:spcAft>
              <a:buClr>
                <a:schemeClr val="dk1"/>
              </a:buClr>
              <a:buSzPts val="1600"/>
              <a:buFont typeface="Arial"/>
              <a:buChar char="−"/>
            </a:pPr>
            <a:r>
              <a:rPr lang="en-US" sz="2000" u="sng">
                <a:solidFill>
                  <a:schemeClr val="dk1"/>
                </a:solidFill>
                <a:highlight>
                  <a:srgbClr val="FFFFFF"/>
                </a:highlight>
                <a:latin typeface="Arial"/>
                <a:ea typeface="Arial"/>
                <a:cs typeface="Arial"/>
                <a:sym typeface="Arial"/>
              </a:rPr>
              <a:t>Range:</a:t>
            </a:r>
            <a:r>
              <a:rPr lang="en-US" sz="2000">
                <a:solidFill>
                  <a:schemeClr val="dk1"/>
                </a:solidFill>
                <a:highlight>
                  <a:srgbClr val="FFFFFF"/>
                </a:highlight>
                <a:latin typeface="Arial"/>
                <a:ea typeface="Arial"/>
                <a:cs typeface="Arial"/>
                <a:sym typeface="Arial"/>
              </a:rPr>
              <a:t> -144dBm (bad) to -44dBm (good)</a:t>
            </a:r>
            <a:endParaRPr sz="2000">
              <a:solidFill>
                <a:schemeClr val="dk1"/>
              </a:solidFill>
              <a:highlight>
                <a:srgbClr val="FFFFFF"/>
              </a:highlight>
              <a:latin typeface="Arial"/>
              <a:ea typeface="Arial"/>
              <a:cs typeface="Arial"/>
              <a:sym typeface="Arial"/>
            </a:endParaRPr>
          </a:p>
          <a:p>
            <a:pPr marL="457200" lvl="0" indent="-330200" algn="l" rtl="0">
              <a:lnSpc>
                <a:spcPct val="100000"/>
              </a:lnSpc>
              <a:spcBef>
                <a:spcPts val="0"/>
              </a:spcBef>
              <a:spcAft>
                <a:spcPts val="0"/>
              </a:spcAft>
              <a:buClr>
                <a:srgbClr val="3F4245"/>
              </a:buClr>
              <a:buSzPts val="1600"/>
              <a:buFont typeface="Arial"/>
              <a:buChar char="▪"/>
            </a:pPr>
            <a:r>
              <a:rPr lang="en-US" sz="2000" b="1">
                <a:solidFill>
                  <a:schemeClr val="dk1"/>
                </a:solidFill>
                <a:latin typeface="Arial"/>
                <a:ea typeface="Arial"/>
                <a:cs typeface="Arial"/>
                <a:sym typeface="Arial"/>
              </a:rPr>
              <a:t>RSRQ</a:t>
            </a:r>
            <a:r>
              <a:rPr lang="en-US" sz="2000">
                <a:solidFill>
                  <a:schemeClr val="dk1"/>
                </a:solidFill>
                <a:latin typeface="Arial"/>
                <a:ea typeface="Arial"/>
                <a:cs typeface="Arial"/>
                <a:sym typeface="Arial"/>
              </a:rPr>
              <a:t>: </a:t>
            </a:r>
            <a:r>
              <a:rPr lang="en-US" sz="2000">
                <a:solidFill>
                  <a:schemeClr val="dk1"/>
                </a:solidFill>
                <a:highlight>
                  <a:srgbClr val="FFFFFF"/>
                </a:highlight>
                <a:latin typeface="Arial"/>
                <a:ea typeface="Arial"/>
                <a:cs typeface="Arial"/>
                <a:sym typeface="Arial"/>
              </a:rPr>
              <a:t> Indicates the quality of the received reference signal.  It is defined as RSRQ = N x RSRP / RSSI, where N is the number of Physical Resource Blocks.</a:t>
            </a:r>
            <a:endParaRPr sz="2000">
              <a:solidFill>
                <a:schemeClr val="dk1"/>
              </a:solidFill>
              <a:highlight>
                <a:srgbClr val="FFFFFF"/>
              </a:highlight>
              <a:latin typeface="Arial"/>
              <a:ea typeface="Arial"/>
              <a:cs typeface="Arial"/>
              <a:sym typeface="Arial"/>
            </a:endParaRPr>
          </a:p>
          <a:p>
            <a:pPr marL="914400" lvl="1" indent="-330200" algn="l" rtl="0">
              <a:lnSpc>
                <a:spcPct val="100000"/>
              </a:lnSpc>
              <a:spcBef>
                <a:spcPts val="0"/>
              </a:spcBef>
              <a:spcAft>
                <a:spcPts val="0"/>
              </a:spcAft>
              <a:buClr>
                <a:srgbClr val="3F4245"/>
              </a:buClr>
              <a:buSzPts val="1600"/>
              <a:buFont typeface="Arial"/>
              <a:buChar char="−"/>
            </a:pPr>
            <a:r>
              <a:rPr lang="en-US" sz="2000" u="sng">
                <a:solidFill>
                  <a:schemeClr val="dk1"/>
                </a:solidFill>
                <a:highlight>
                  <a:srgbClr val="FFFFFF"/>
                </a:highlight>
                <a:latin typeface="Arial"/>
                <a:ea typeface="Arial"/>
                <a:cs typeface="Arial"/>
                <a:sym typeface="Arial"/>
              </a:rPr>
              <a:t>Range:</a:t>
            </a:r>
            <a:r>
              <a:rPr lang="en-US" sz="2000">
                <a:solidFill>
                  <a:schemeClr val="dk1"/>
                </a:solidFill>
                <a:highlight>
                  <a:srgbClr val="FFFFFF"/>
                </a:highlight>
                <a:latin typeface="Arial"/>
                <a:ea typeface="Arial"/>
                <a:cs typeface="Arial"/>
                <a:sym typeface="Arial"/>
              </a:rPr>
              <a:t> -19.5dB (bad) to -3dB (good)</a:t>
            </a:r>
            <a:endParaRPr sz="2000">
              <a:solidFill>
                <a:schemeClr val="dk1"/>
              </a:solidFill>
              <a:latin typeface="Arial"/>
              <a:ea typeface="Arial"/>
              <a:cs typeface="Arial"/>
              <a:sym typeface="Arial"/>
            </a:endParaRPr>
          </a:p>
          <a:p>
            <a:pPr marL="457200" lvl="0" indent="-330200" algn="l" rtl="0">
              <a:lnSpc>
                <a:spcPct val="100000"/>
              </a:lnSpc>
              <a:spcBef>
                <a:spcPts val="0"/>
              </a:spcBef>
              <a:spcAft>
                <a:spcPts val="0"/>
              </a:spcAft>
              <a:buClr>
                <a:srgbClr val="3F4245"/>
              </a:buClr>
              <a:buSzPts val="1600"/>
              <a:buFont typeface="Arial"/>
              <a:buChar char="▪"/>
            </a:pPr>
            <a:r>
              <a:rPr lang="en-US" sz="2000" b="1">
                <a:solidFill>
                  <a:schemeClr val="dk1"/>
                </a:solidFill>
                <a:latin typeface="Arial"/>
                <a:ea typeface="Arial"/>
                <a:cs typeface="Arial"/>
                <a:sym typeface="Arial"/>
              </a:rPr>
              <a:t>SINR: </a:t>
            </a:r>
            <a:r>
              <a:rPr lang="en-US" sz="2000">
                <a:solidFill>
                  <a:schemeClr val="dk1"/>
                </a:solidFill>
                <a:latin typeface="Arial"/>
                <a:ea typeface="Arial"/>
                <a:cs typeface="Arial"/>
                <a:sym typeface="Arial"/>
              </a:rPr>
              <a:t>Indicates the</a:t>
            </a:r>
            <a:r>
              <a:rPr lang="en-US" sz="2000">
                <a:solidFill>
                  <a:schemeClr val="dk1"/>
                </a:solidFill>
                <a:highlight>
                  <a:srgbClr val="FFFFFF"/>
                </a:highlight>
                <a:latin typeface="Arial"/>
                <a:ea typeface="Arial"/>
                <a:cs typeface="Arial"/>
                <a:sym typeface="Arial"/>
              </a:rPr>
              <a:t> signal-to-noise ratio of the received signal. In other words, it measures the ratio of the desired signal power to the sum of the power of the interfering signals and can be used to measure the quality of the connection</a:t>
            </a:r>
            <a:endParaRPr sz="2000">
              <a:solidFill>
                <a:schemeClr val="dk1"/>
              </a:solidFill>
              <a:highlight>
                <a:srgbClr val="FFFFFF"/>
              </a:highlight>
              <a:latin typeface="Arial"/>
              <a:ea typeface="Arial"/>
              <a:cs typeface="Arial"/>
              <a:sym typeface="Arial"/>
            </a:endParaRPr>
          </a:p>
          <a:p>
            <a:pPr marL="914400" lvl="1" indent="-330200" algn="l" rtl="0">
              <a:lnSpc>
                <a:spcPct val="100000"/>
              </a:lnSpc>
              <a:spcBef>
                <a:spcPts val="0"/>
              </a:spcBef>
              <a:spcAft>
                <a:spcPts val="0"/>
              </a:spcAft>
              <a:buClr>
                <a:srgbClr val="3F4245"/>
              </a:buClr>
              <a:buSzPts val="1600"/>
              <a:buFont typeface="Arial"/>
              <a:buChar char="−"/>
            </a:pPr>
            <a:r>
              <a:rPr lang="en-US" sz="2000" u="sng">
                <a:solidFill>
                  <a:schemeClr val="dk1"/>
                </a:solidFill>
                <a:highlight>
                  <a:srgbClr val="FFFFFF"/>
                </a:highlight>
                <a:latin typeface="Arial"/>
                <a:ea typeface="Arial"/>
                <a:cs typeface="Arial"/>
                <a:sym typeface="Arial"/>
              </a:rPr>
              <a:t>Range:</a:t>
            </a:r>
            <a:r>
              <a:rPr lang="en-US" sz="2000">
                <a:solidFill>
                  <a:schemeClr val="dk1"/>
                </a:solidFill>
                <a:highlight>
                  <a:srgbClr val="FFFFFF"/>
                </a:highlight>
                <a:latin typeface="Arial"/>
                <a:ea typeface="Arial"/>
                <a:cs typeface="Arial"/>
                <a:sym typeface="Arial"/>
              </a:rPr>
              <a:t> -20dB (bad) to 20dB (good)</a:t>
            </a:r>
            <a:endParaRPr sz="2000">
              <a:solidFill>
                <a:schemeClr val="dk1"/>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2160"/>
              <a:buNone/>
            </a:pPr>
            <a:endParaRPr sz="2000">
              <a:solidFill>
                <a:schemeClr val="dk1"/>
              </a:solidFill>
              <a:highlight>
                <a:srgbClr val="FFFFFF"/>
              </a:highlight>
              <a:latin typeface="Arial"/>
              <a:ea typeface="Arial"/>
              <a:cs typeface="Arial"/>
              <a:sym typeface="Arial"/>
            </a:endParaRPr>
          </a:p>
          <a:p>
            <a:pPr marL="457200" lvl="0" indent="-330200" algn="l" rtl="0">
              <a:lnSpc>
                <a:spcPct val="100000"/>
              </a:lnSpc>
              <a:spcBef>
                <a:spcPts val="0"/>
              </a:spcBef>
              <a:spcAft>
                <a:spcPts val="0"/>
              </a:spcAft>
              <a:buSzPts val="1600"/>
              <a:buChar char="❏"/>
            </a:pPr>
            <a:r>
              <a:rPr lang="en-US" sz="2000" b="1">
                <a:solidFill>
                  <a:schemeClr val="dk1"/>
                </a:solidFill>
                <a:latin typeface="Arial"/>
                <a:ea typeface="Arial"/>
                <a:cs typeface="Arial"/>
                <a:sym typeface="Arial"/>
              </a:rPr>
              <a:t>Respective signal indicator ranges for 5G slightly differ.</a:t>
            </a:r>
            <a:endParaRPr sz="2000" b="1">
              <a:solidFill>
                <a:schemeClr val="dk1"/>
              </a:solidFill>
              <a:latin typeface="Arial"/>
              <a:ea typeface="Arial"/>
              <a:cs typeface="Arial"/>
              <a:sym typeface="Arial"/>
            </a:endParaRPr>
          </a:p>
          <a:p>
            <a:pPr marL="457200" lvl="0" indent="0" algn="l" rtl="0">
              <a:lnSpc>
                <a:spcPct val="100000"/>
              </a:lnSpc>
              <a:spcBef>
                <a:spcPts val="0"/>
              </a:spcBef>
              <a:spcAft>
                <a:spcPts val="0"/>
              </a:spcAft>
              <a:buSzPts val="2160"/>
              <a:buNone/>
            </a:pPr>
            <a:endParaRPr sz="2000">
              <a:solidFill>
                <a:schemeClr val="dk1"/>
              </a:solidFill>
              <a:highlight>
                <a:srgbClr val="FFFFFF"/>
              </a:highlight>
              <a:latin typeface="Arial"/>
              <a:ea typeface="Arial"/>
              <a:cs typeface="Arial"/>
              <a:sym typeface="Arial"/>
            </a:endParaRPr>
          </a:p>
          <a:p>
            <a:pPr marL="0" lvl="0" indent="0" algn="l" rtl="0">
              <a:lnSpc>
                <a:spcPct val="100000"/>
              </a:lnSpc>
              <a:spcBef>
                <a:spcPts val="480"/>
              </a:spcBef>
              <a:spcAft>
                <a:spcPts val="0"/>
              </a:spcAft>
              <a:buSzPts val="2880"/>
              <a:buNone/>
            </a:pPr>
            <a:endParaRPr sz="2000">
              <a:solidFill>
                <a:schemeClr val="dk1"/>
              </a:solidFill>
              <a:latin typeface="Arial"/>
              <a:ea typeface="Arial"/>
              <a:cs typeface="Arial"/>
              <a:sym typeface="Arial"/>
            </a:endParaRPr>
          </a:p>
        </p:txBody>
      </p:sp>
      <p:sp>
        <p:nvSpPr>
          <p:cNvPr id="116" name="Google Shape;116;g2865b827597_0_121"/>
          <p:cNvSpPr txBox="1">
            <a:spLocks noGrp="1"/>
          </p:cNvSpPr>
          <p:nvPr>
            <p:ph type="title"/>
          </p:nvPr>
        </p:nvSpPr>
        <p:spPr>
          <a:xfrm>
            <a:off x="312738" y="127000"/>
            <a:ext cx="8797800" cy="561900"/>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Signal Indicators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5G Deployment</a:t>
            </a:r>
            <a:endParaRPr/>
          </a:p>
        </p:txBody>
      </p:sp>
      <p:pic>
        <p:nvPicPr>
          <p:cNvPr id="122" name="Google Shape;122;p6"/>
          <p:cNvPicPr preferRelativeResize="0"/>
          <p:nvPr/>
        </p:nvPicPr>
        <p:blipFill rotWithShape="1">
          <a:blip r:embed="rId3">
            <a:alphaModFix/>
          </a:blip>
          <a:srcRect/>
          <a:stretch/>
        </p:blipFill>
        <p:spPr>
          <a:xfrm>
            <a:off x="1981200" y="1150232"/>
            <a:ext cx="5181600" cy="4089400"/>
          </a:xfrm>
          <a:prstGeom prst="rect">
            <a:avLst/>
          </a:prstGeom>
          <a:noFill/>
          <a:ln>
            <a:noFill/>
          </a:ln>
        </p:spPr>
      </p:pic>
      <p:sp>
        <p:nvSpPr>
          <p:cNvPr id="123" name="Google Shape;123;p6"/>
          <p:cNvSpPr txBox="1">
            <a:spLocks noGrp="1"/>
          </p:cNvSpPr>
          <p:nvPr>
            <p:ph type="body" idx="1"/>
          </p:nvPr>
        </p:nvSpPr>
        <p:spPr>
          <a:xfrm>
            <a:off x="312737" y="5389806"/>
            <a:ext cx="8797925" cy="814211"/>
          </a:xfrm>
          <a:prstGeom prst="rect">
            <a:avLst/>
          </a:prstGeom>
          <a:noFill/>
          <a:ln>
            <a:noFill/>
          </a:ln>
        </p:spPr>
        <p:txBody>
          <a:bodyPr spcFirstLastPara="1" wrap="square" lIns="91425" tIns="45700" rIns="54000" bIns="45700" anchor="t" anchorCtr="0">
            <a:noAutofit/>
          </a:bodyPr>
          <a:lstStyle/>
          <a:p>
            <a:pPr marL="0" lvl="0" indent="0" algn="l" rtl="0">
              <a:lnSpc>
                <a:spcPct val="100000"/>
              </a:lnSpc>
              <a:spcBef>
                <a:spcPts val="0"/>
              </a:spcBef>
              <a:spcAft>
                <a:spcPts val="0"/>
              </a:spcAft>
              <a:buSzPts val="2160"/>
              <a:buNone/>
            </a:pPr>
            <a:r>
              <a:rPr lang="en-US" sz="1800">
                <a:latin typeface="Arial"/>
                <a:ea typeface="Arial"/>
                <a:cs typeface="Arial"/>
                <a:sym typeface="Arial"/>
              </a:rPr>
              <a:t>Spatial representation of the radio network deployment for 𝑂𝑝1. The blue and red markers indicate the estimated positions of 4G and 5G base stations, respectively. The black line in the background indicates the routes during the entire measurement campaign. </a:t>
            </a:r>
            <a:endParaRPr/>
          </a:p>
          <a:p>
            <a:pPr marL="0" lvl="0" indent="0" algn="l" rtl="0">
              <a:lnSpc>
                <a:spcPct val="100000"/>
              </a:lnSpc>
              <a:spcBef>
                <a:spcPts val="560"/>
              </a:spcBef>
              <a:spcAft>
                <a:spcPts val="0"/>
              </a:spcAft>
              <a:buSzPts val="336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312738" y="127000"/>
            <a:ext cx="8797925" cy="561975"/>
          </a:xfrm>
          <a:prstGeom prst="rect">
            <a:avLst/>
          </a:prstGeom>
          <a:noFill/>
          <a:ln>
            <a:noFill/>
          </a:ln>
        </p:spPr>
        <p:txBody>
          <a:bodyPr spcFirstLastPara="1" wrap="square" lIns="91425" tIns="45700" rIns="36000" bIns="45700" anchor="b" anchorCtr="0">
            <a:noAutofit/>
          </a:bodyPr>
          <a:lstStyle/>
          <a:p>
            <a:pPr marL="0" lvl="0" indent="0" algn="l" rtl="0">
              <a:lnSpc>
                <a:spcPct val="80000"/>
              </a:lnSpc>
              <a:spcBef>
                <a:spcPts val="0"/>
              </a:spcBef>
              <a:spcAft>
                <a:spcPts val="0"/>
              </a:spcAft>
              <a:buSzPts val="1400"/>
              <a:buNone/>
            </a:pPr>
            <a:r>
              <a:rPr lang="en-US"/>
              <a:t>4G Coverage</a:t>
            </a:r>
            <a:endParaRPr/>
          </a:p>
        </p:txBody>
      </p:sp>
      <p:pic>
        <p:nvPicPr>
          <p:cNvPr id="129" name="Google Shape;129;p7"/>
          <p:cNvPicPr preferRelativeResize="0"/>
          <p:nvPr/>
        </p:nvPicPr>
        <p:blipFill rotWithShape="1">
          <a:blip r:embed="rId3">
            <a:alphaModFix/>
          </a:blip>
          <a:srcRect/>
          <a:stretch/>
        </p:blipFill>
        <p:spPr>
          <a:xfrm>
            <a:off x="1625600" y="1695450"/>
            <a:ext cx="5892800" cy="3467100"/>
          </a:xfrm>
          <a:prstGeom prst="rect">
            <a:avLst/>
          </a:prstGeom>
          <a:noFill/>
          <a:ln>
            <a:noFill/>
          </a:ln>
        </p:spPr>
      </p:pic>
      <p:sp>
        <p:nvSpPr>
          <p:cNvPr id="130" name="Google Shape;130;p7"/>
          <p:cNvSpPr txBox="1">
            <a:spLocks noGrp="1"/>
          </p:cNvSpPr>
          <p:nvPr>
            <p:ph type="body" idx="1"/>
          </p:nvPr>
        </p:nvSpPr>
        <p:spPr>
          <a:xfrm>
            <a:off x="0" y="5339644"/>
            <a:ext cx="9144000" cy="1175456"/>
          </a:xfrm>
          <a:prstGeom prst="rect">
            <a:avLst/>
          </a:prstGeom>
          <a:noFill/>
          <a:ln>
            <a:noFill/>
          </a:ln>
        </p:spPr>
        <p:txBody>
          <a:bodyPr spcFirstLastPara="1" wrap="square" lIns="91425" tIns="45700" rIns="54000" bIns="45700" anchor="t" anchorCtr="0">
            <a:noAutofit/>
          </a:bodyPr>
          <a:lstStyle/>
          <a:p>
            <a:pPr marL="0" lvl="0" indent="0" algn="l" rtl="0">
              <a:lnSpc>
                <a:spcPct val="100000"/>
              </a:lnSpc>
              <a:spcBef>
                <a:spcPts val="0"/>
              </a:spcBef>
              <a:spcAft>
                <a:spcPts val="0"/>
              </a:spcAft>
              <a:buSzPts val="2160"/>
              <a:buNone/>
            </a:pPr>
            <a:r>
              <a:rPr lang="en-US" sz="1800">
                <a:latin typeface="Arial"/>
                <a:ea typeface="Arial"/>
                <a:cs typeface="Arial"/>
                <a:sym typeface="Arial"/>
              </a:rPr>
              <a:t>Distribution of 4G RSRP [dBm] across carrier frequencies (in a letter-value plot format and order by highest to lowest frequency) </a:t>
            </a:r>
            <a:endParaRPr/>
          </a:p>
          <a:p>
            <a:pPr marL="0" lvl="0" indent="0" algn="l" rtl="0">
              <a:lnSpc>
                <a:spcPct val="100000"/>
              </a:lnSpc>
              <a:spcBef>
                <a:spcPts val="560"/>
              </a:spcBef>
              <a:spcAft>
                <a:spcPts val="0"/>
              </a:spcAft>
              <a:buSzPts val="3360"/>
              <a:buNone/>
            </a:pPr>
            <a:endParaRPr/>
          </a:p>
        </p:txBody>
      </p:sp>
    </p:spTree>
  </p:cSld>
  <p:clrMapOvr>
    <a:masterClrMapping/>
  </p:clrMapOvr>
</p:sld>
</file>

<file path=ppt/theme/theme1.xml><?xml version="1.0" encoding="utf-8"?>
<a:theme xmlns:a="http://schemas.openxmlformats.org/drawingml/2006/main" name="OS-intro">
  <a:themeElements>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Macintosh PowerPoint</Application>
  <PresentationFormat>On-screen Show (4:3)</PresentationFormat>
  <Paragraphs>321</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Helvetica Neue</vt:lpstr>
      <vt:lpstr>Monda</vt:lpstr>
      <vt:lpstr>Short Stack</vt:lpstr>
      <vt:lpstr>Tahoma</vt:lpstr>
      <vt:lpstr>Arial</vt:lpstr>
      <vt:lpstr>Noto Sans Symbols</vt:lpstr>
      <vt:lpstr>OS-intro</vt:lpstr>
      <vt:lpstr>5G Coverage and Performance</vt:lpstr>
      <vt:lpstr>From 4G to 5G Transition</vt:lpstr>
      <vt:lpstr>5G NSA field trials and testing</vt:lpstr>
      <vt:lpstr>Measurement Setup and Campaign</vt:lpstr>
      <vt:lpstr>Passive Measurements</vt:lpstr>
      <vt:lpstr>Carrier frequency identifiers </vt:lpstr>
      <vt:lpstr>Signal Indicators</vt:lpstr>
      <vt:lpstr>5G Deployment</vt:lpstr>
      <vt:lpstr>4G Coverage</vt:lpstr>
      <vt:lpstr>5G Coverage</vt:lpstr>
      <vt:lpstr>Significance Tests</vt:lpstr>
      <vt:lpstr>Operator and Technology comparison</vt:lpstr>
      <vt:lpstr>Behind the Doors:  4G and 5G Datasets</vt:lpstr>
      <vt:lpstr>Data Sources</vt:lpstr>
      <vt:lpstr>Data Structure</vt:lpstr>
      <vt:lpstr>Post-Processing challenges</vt:lpstr>
      <vt:lpstr>Visualization</vt:lpstr>
      <vt:lpstr>Visualization of GPS location</vt:lpstr>
      <vt:lpstr>Visualization of Coverage (SS-RSRP) Op1</vt:lpstr>
      <vt:lpstr>Visualization of Coverage (RSRP) - Band 20</vt:lpstr>
      <vt:lpstr>Visualization of Coverage (RSRP) - Band 7</vt:lpstr>
      <vt:lpstr>Assignment</vt:lpstr>
      <vt:lpstr>Dataset Statistics</vt:lpstr>
      <vt:lpstr>Dataset Statistics</vt:lpstr>
      <vt:lpstr>Dataset Statistics</vt:lpstr>
      <vt:lpstr>Features (4G)</vt:lpstr>
      <vt:lpstr>Example</vt:lpstr>
      <vt:lpstr>What to evaluate</vt:lpstr>
      <vt:lpstr>Contact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Coverage and Performance</dc:title>
  <dc:creator>paalh</dc:creator>
  <cp:lastModifiedBy>Özgü Alay Erduran</cp:lastModifiedBy>
  <cp:revision>1</cp:revision>
  <dcterms:created xsi:type="dcterms:W3CDTF">2010-09-03T09:30:25Z</dcterms:created>
  <dcterms:modified xsi:type="dcterms:W3CDTF">2023-10-04T09:37:39Z</dcterms:modified>
</cp:coreProperties>
</file>