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7"/>
  </p:notesMasterIdLst>
  <p:handoutMasterIdLst>
    <p:handoutMasterId r:id="rId28"/>
  </p:handoutMasterIdLst>
  <p:sldIdLst>
    <p:sldId id="257" r:id="rId2"/>
    <p:sldId id="258" r:id="rId3"/>
    <p:sldId id="259" r:id="rId4"/>
    <p:sldId id="260" r:id="rId5"/>
    <p:sldId id="261" r:id="rId6"/>
    <p:sldId id="263" r:id="rId7"/>
    <p:sldId id="638" r:id="rId8"/>
    <p:sldId id="1093" r:id="rId9"/>
    <p:sldId id="639" r:id="rId10"/>
    <p:sldId id="640" r:id="rId11"/>
    <p:sldId id="641" r:id="rId12"/>
    <p:sldId id="642" r:id="rId13"/>
    <p:sldId id="262" r:id="rId14"/>
    <p:sldId id="1059" r:id="rId15"/>
    <p:sldId id="992" r:id="rId16"/>
    <p:sldId id="1045" r:id="rId17"/>
    <p:sldId id="311" r:id="rId18"/>
    <p:sldId id="1052" r:id="rId19"/>
    <p:sldId id="1092" r:id="rId20"/>
    <p:sldId id="1083" r:id="rId21"/>
    <p:sldId id="273" r:id="rId22"/>
    <p:sldId id="1084" r:id="rId23"/>
    <p:sldId id="1085" r:id="rId24"/>
    <p:sldId id="1086" r:id="rId25"/>
    <p:sldId id="1088" r:id="rId26"/>
  </p:sldIdLst>
  <p:sldSz cx="9144000" cy="6858000" type="screen4x3"/>
  <p:notesSz cx="6845300" cy="9131300"/>
  <p:defaultTextStyle>
    <a:defPPr>
      <a:defRPr lang="en-US"/>
    </a:defPPr>
    <a:lvl1pPr algn="l" rtl="0" fontAlgn="base">
      <a:spcBef>
        <a:spcPct val="20000"/>
      </a:spcBef>
      <a:spcAft>
        <a:spcPct val="0"/>
      </a:spcAft>
      <a:buClr>
        <a:schemeClr val="folHlink"/>
      </a:buClr>
      <a:buSzPct val="85000"/>
      <a:buFont typeface="Wingdings" charset="0"/>
      <a:defRPr sz="1400" kern="1200">
        <a:solidFill>
          <a:schemeClr val="tx1"/>
        </a:solidFill>
        <a:latin typeface="Tahoma" charset="0"/>
        <a:ea typeface="ＭＳ Ｐゴシック" charset="0"/>
        <a:cs typeface="ＭＳ Ｐゴシック" charset="0"/>
      </a:defRPr>
    </a:lvl1pPr>
    <a:lvl2pPr marL="457200" algn="l" rtl="0" fontAlgn="base">
      <a:spcBef>
        <a:spcPct val="20000"/>
      </a:spcBef>
      <a:spcAft>
        <a:spcPct val="0"/>
      </a:spcAft>
      <a:buClr>
        <a:schemeClr val="folHlink"/>
      </a:buClr>
      <a:buSzPct val="85000"/>
      <a:buFont typeface="Wingdings" charset="0"/>
      <a:defRPr sz="1400" kern="1200">
        <a:solidFill>
          <a:schemeClr val="tx1"/>
        </a:solidFill>
        <a:latin typeface="Tahoma" charset="0"/>
        <a:ea typeface="ＭＳ Ｐゴシック" charset="0"/>
        <a:cs typeface="ＭＳ Ｐゴシック" charset="0"/>
      </a:defRPr>
    </a:lvl2pPr>
    <a:lvl3pPr marL="914400" algn="l" rtl="0" fontAlgn="base">
      <a:spcBef>
        <a:spcPct val="20000"/>
      </a:spcBef>
      <a:spcAft>
        <a:spcPct val="0"/>
      </a:spcAft>
      <a:buClr>
        <a:schemeClr val="folHlink"/>
      </a:buClr>
      <a:buSzPct val="85000"/>
      <a:buFont typeface="Wingdings" charset="0"/>
      <a:defRPr sz="1400" kern="1200">
        <a:solidFill>
          <a:schemeClr val="tx1"/>
        </a:solidFill>
        <a:latin typeface="Tahoma" charset="0"/>
        <a:ea typeface="ＭＳ Ｐゴシック" charset="0"/>
        <a:cs typeface="ＭＳ Ｐゴシック" charset="0"/>
      </a:defRPr>
    </a:lvl3pPr>
    <a:lvl4pPr marL="1371600" algn="l" rtl="0" fontAlgn="base">
      <a:spcBef>
        <a:spcPct val="20000"/>
      </a:spcBef>
      <a:spcAft>
        <a:spcPct val="0"/>
      </a:spcAft>
      <a:buClr>
        <a:schemeClr val="folHlink"/>
      </a:buClr>
      <a:buSzPct val="85000"/>
      <a:buFont typeface="Wingdings" charset="0"/>
      <a:defRPr sz="1400" kern="1200">
        <a:solidFill>
          <a:schemeClr val="tx1"/>
        </a:solidFill>
        <a:latin typeface="Tahoma" charset="0"/>
        <a:ea typeface="ＭＳ Ｐゴシック" charset="0"/>
        <a:cs typeface="ＭＳ Ｐゴシック" charset="0"/>
      </a:defRPr>
    </a:lvl4pPr>
    <a:lvl5pPr marL="1828800" algn="l" rtl="0" fontAlgn="base">
      <a:spcBef>
        <a:spcPct val="20000"/>
      </a:spcBef>
      <a:spcAft>
        <a:spcPct val="0"/>
      </a:spcAft>
      <a:buClr>
        <a:schemeClr val="folHlink"/>
      </a:buClr>
      <a:buSzPct val="85000"/>
      <a:buFont typeface="Wingdings" charset="0"/>
      <a:defRPr sz="14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14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14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14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1400" kern="1200">
        <a:solidFill>
          <a:schemeClr val="tx1"/>
        </a:solidFill>
        <a:latin typeface="Tahoma"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497589D2-EBB7-FC4F-B278-795B02004131}">
          <p14:sldIdLst>
            <p14:sldId id="257"/>
            <p14:sldId id="258"/>
            <p14:sldId id="259"/>
            <p14:sldId id="260"/>
            <p14:sldId id="261"/>
            <p14:sldId id="263"/>
            <p14:sldId id="638"/>
            <p14:sldId id="1093"/>
            <p14:sldId id="639"/>
            <p14:sldId id="640"/>
            <p14:sldId id="641"/>
            <p14:sldId id="642"/>
            <p14:sldId id="262"/>
          </p14:sldIdLst>
        </p14:section>
        <p14:section name="Artful examples" id="{5B50AED2-6488-8F47-B571-9A3512AC2FB9}">
          <p14:sldIdLst>
            <p14:sldId id="1059"/>
            <p14:sldId id="992"/>
            <p14:sldId id="1045"/>
            <p14:sldId id="311"/>
            <p14:sldId id="1052"/>
            <p14:sldId id="1092"/>
            <p14:sldId id="1083"/>
            <p14:sldId id="273"/>
            <p14:sldId id="1084"/>
            <p14:sldId id="1085"/>
            <p14:sldId id="1086"/>
            <p14:sldId id="1088"/>
          </p14:sldIdLst>
        </p14:section>
        <p14:section name="Projects" id="{C2F35C4A-F2FE-1C40-88B8-DA67CF02C9E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CDDDD"/>
    <a:srgbClr val="3399FF"/>
    <a:srgbClr val="0066FF"/>
    <a:srgbClr val="CCECFF"/>
    <a:srgbClr val="66CCFF"/>
    <a:srgbClr val="C0C0C0"/>
    <a:srgbClr val="DDDDDD"/>
    <a:srgbClr val="3366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p:restoredTop sz="86838"/>
  </p:normalViewPr>
  <p:slideViewPr>
    <p:cSldViewPr snapToGrid="0">
      <p:cViewPr varScale="1">
        <p:scale>
          <a:sx n="98" d="100"/>
          <a:sy n="98" d="100"/>
        </p:scale>
        <p:origin x="2016" y="200"/>
      </p:cViewPr>
      <p:guideLst>
        <p:guide orient="horz" pos="2160"/>
        <p:guide pos="2880"/>
      </p:guideLst>
    </p:cSldViewPr>
  </p:slideViewPr>
  <p:outlineViewPr>
    <p:cViewPr>
      <p:scale>
        <a:sx n="33" d="100"/>
        <a:sy n="33" d="100"/>
      </p:scale>
      <p:origin x="0" y="-32648"/>
    </p:cViewPr>
  </p:outlineViewPr>
  <p:notesTextViewPr>
    <p:cViewPr>
      <p:scale>
        <a:sx n="100" d="100"/>
        <a:sy n="100" d="100"/>
      </p:scale>
      <p:origin x="0" y="0"/>
    </p:cViewPr>
  </p:notesTextViewPr>
  <p:sorterViewPr>
    <p:cViewPr varScale="1">
      <p:scale>
        <a:sx n="100" d="100"/>
        <a:sy n="100" d="100"/>
      </p:scale>
      <p:origin x="0" y="43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defTabSz="920750">
              <a:spcBef>
                <a:spcPct val="0"/>
              </a:spcBef>
              <a:buClrTx/>
              <a:buSzTx/>
              <a:buFontTx/>
              <a:buNone/>
              <a:defRPr sz="1200">
                <a:latin typeface="Arial" charset="0"/>
                <a:ea typeface="+mn-ea"/>
                <a:cs typeface="+mn-cs"/>
              </a:defRPr>
            </a:lvl1pPr>
          </a:lstStyle>
          <a:p>
            <a:pPr>
              <a:defRPr/>
            </a:pPr>
            <a:endParaRPr lang="en-US"/>
          </a:p>
        </p:txBody>
      </p:sp>
      <p:sp>
        <p:nvSpPr>
          <p:cNvPr id="116739" name="Rectangle 3"/>
          <p:cNvSpPr>
            <a:spLocks noGrp="1" noChangeArrowheads="1"/>
          </p:cNvSpPr>
          <p:nvPr>
            <p:ph type="dt" sz="quarter" idx="1"/>
          </p:nvPr>
        </p:nvSpPr>
        <p:spPr bwMode="auto">
          <a:xfrm>
            <a:off x="387985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lgn="r" defTabSz="920750">
              <a:spcBef>
                <a:spcPct val="0"/>
              </a:spcBef>
              <a:buClrTx/>
              <a:buSzTx/>
              <a:buFontTx/>
              <a:buNone/>
              <a:defRPr sz="1200">
                <a:latin typeface="Arial" charset="0"/>
                <a:ea typeface="+mn-ea"/>
                <a:cs typeface="+mn-cs"/>
              </a:defRPr>
            </a:lvl1pPr>
          </a:lstStyle>
          <a:p>
            <a:pPr>
              <a:defRPr/>
            </a:pPr>
            <a:endParaRPr lang="en-US"/>
          </a:p>
        </p:txBody>
      </p:sp>
      <p:sp>
        <p:nvSpPr>
          <p:cNvPr id="116740" name="Rectangle 4"/>
          <p:cNvSpPr>
            <a:spLocks noGrp="1" noChangeArrowheads="1"/>
          </p:cNvSpPr>
          <p:nvPr>
            <p:ph type="ftr" sz="quarter" idx="2"/>
          </p:nvPr>
        </p:nvSpPr>
        <p:spPr bwMode="auto">
          <a:xfrm>
            <a:off x="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defTabSz="920750">
              <a:spcBef>
                <a:spcPct val="0"/>
              </a:spcBef>
              <a:buClrTx/>
              <a:buSzTx/>
              <a:buFontTx/>
              <a:buNone/>
              <a:defRPr sz="1200">
                <a:latin typeface="Arial" charset="0"/>
                <a:ea typeface="+mn-ea"/>
                <a:cs typeface="+mn-cs"/>
              </a:defRPr>
            </a:lvl1pPr>
          </a:lstStyle>
          <a:p>
            <a:pPr>
              <a:defRPr/>
            </a:pPr>
            <a:endParaRPr lang="en-US"/>
          </a:p>
        </p:txBody>
      </p:sp>
      <p:sp>
        <p:nvSpPr>
          <p:cNvPr id="116741" name="Rectangle 5"/>
          <p:cNvSpPr>
            <a:spLocks noGrp="1" noChangeArrowheads="1"/>
          </p:cNvSpPr>
          <p:nvPr>
            <p:ph type="sldNum" sz="quarter" idx="3"/>
          </p:nvPr>
        </p:nvSpPr>
        <p:spPr bwMode="auto">
          <a:xfrm>
            <a:off x="387985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lgn="r" defTabSz="920750">
              <a:spcBef>
                <a:spcPct val="0"/>
              </a:spcBef>
              <a:buClrTx/>
              <a:buSzTx/>
              <a:buFontTx/>
              <a:buNone/>
              <a:defRPr sz="1200">
                <a:latin typeface="Arial" charset="0"/>
              </a:defRPr>
            </a:lvl1pPr>
          </a:lstStyle>
          <a:p>
            <a:pPr>
              <a:defRPr/>
            </a:pPr>
            <a:fld id="{D957827C-F64E-8F42-B342-7D14DA7599B1}" type="slidenum">
              <a:rPr lang="en-US"/>
              <a:pPr>
                <a:defRPr/>
              </a:pPr>
              <a:t>‹#›</a:t>
            </a:fld>
            <a:endParaRPr lang="en-US"/>
          </a:p>
        </p:txBody>
      </p:sp>
    </p:spTree>
    <p:extLst>
      <p:ext uri="{BB962C8B-B14F-4D97-AF65-F5344CB8AC3E}">
        <p14:creationId xmlns:p14="http://schemas.microsoft.com/office/powerpoint/2010/main" val="208812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1026"/>
          <p:cNvSpPr>
            <a:spLocks noGrp="1" noChangeArrowheads="1"/>
          </p:cNvSpPr>
          <p:nvPr>
            <p:ph type="hdr" sz="quarter"/>
          </p:nvPr>
        </p:nvSpPr>
        <p:spPr bwMode="auto">
          <a:xfrm>
            <a:off x="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defTabSz="920750">
              <a:spcBef>
                <a:spcPct val="0"/>
              </a:spcBef>
              <a:buClrTx/>
              <a:buSzTx/>
              <a:buFontTx/>
              <a:buNone/>
              <a:defRPr sz="1200">
                <a:latin typeface="Arial" charset="0"/>
                <a:ea typeface="+mn-ea"/>
                <a:cs typeface="+mn-cs"/>
              </a:defRPr>
            </a:lvl1pPr>
          </a:lstStyle>
          <a:p>
            <a:pPr>
              <a:defRPr/>
            </a:pPr>
            <a:endParaRPr lang="en-US"/>
          </a:p>
        </p:txBody>
      </p:sp>
      <p:sp>
        <p:nvSpPr>
          <p:cNvPr id="117763" name="Rectangle 1027"/>
          <p:cNvSpPr>
            <a:spLocks noGrp="1" noChangeArrowheads="1"/>
          </p:cNvSpPr>
          <p:nvPr>
            <p:ph type="dt" idx="1"/>
          </p:nvPr>
        </p:nvSpPr>
        <p:spPr bwMode="auto">
          <a:xfrm>
            <a:off x="387985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lgn="r" defTabSz="920750">
              <a:spcBef>
                <a:spcPct val="0"/>
              </a:spcBef>
              <a:buClrTx/>
              <a:buSzTx/>
              <a:buFontTx/>
              <a:buNone/>
              <a:defRPr sz="1200">
                <a:latin typeface="Arial" charset="0"/>
                <a:ea typeface="+mn-ea"/>
                <a:cs typeface="+mn-cs"/>
              </a:defRPr>
            </a:lvl1pPr>
          </a:lstStyle>
          <a:p>
            <a:pPr>
              <a:defRPr/>
            </a:pPr>
            <a:endParaRPr lang="en-US"/>
          </a:p>
        </p:txBody>
      </p:sp>
      <p:sp>
        <p:nvSpPr>
          <p:cNvPr id="4100" name="Rectangle 1028"/>
          <p:cNvSpPr>
            <a:spLocks noGrp="1" noRot="1" noChangeAspect="1" noChangeArrowheads="1" noTextEdit="1"/>
          </p:cNvSpPr>
          <p:nvPr>
            <p:ph type="sldImg" idx="2"/>
          </p:nvPr>
        </p:nvSpPr>
        <p:spPr bwMode="auto">
          <a:xfrm>
            <a:off x="1139825" y="685800"/>
            <a:ext cx="4565650" cy="3424238"/>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17765" name="Rectangle 1029"/>
          <p:cNvSpPr>
            <a:spLocks noGrp="1" noChangeArrowheads="1"/>
          </p:cNvSpPr>
          <p:nvPr>
            <p:ph type="body" sz="quarter" idx="3"/>
          </p:nvPr>
        </p:nvSpPr>
        <p:spPr bwMode="auto">
          <a:xfrm>
            <a:off x="684213" y="4337050"/>
            <a:ext cx="5476875" cy="4108450"/>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7766" name="Rectangle 1030"/>
          <p:cNvSpPr>
            <a:spLocks noGrp="1" noChangeArrowheads="1"/>
          </p:cNvSpPr>
          <p:nvPr>
            <p:ph type="ftr" sz="quarter" idx="4"/>
          </p:nvPr>
        </p:nvSpPr>
        <p:spPr bwMode="auto">
          <a:xfrm>
            <a:off x="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defTabSz="920750">
              <a:spcBef>
                <a:spcPct val="0"/>
              </a:spcBef>
              <a:buClrTx/>
              <a:buSzTx/>
              <a:buFontTx/>
              <a:buNone/>
              <a:defRPr sz="1200">
                <a:latin typeface="Arial" charset="0"/>
                <a:ea typeface="+mn-ea"/>
                <a:cs typeface="+mn-cs"/>
              </a:defRPr>
            </a:lvl1pPr>
          </a:lstStyle>
          <a:p>
            <a:pPr>
              <a:defRPr/>
            </a:pPr>
            <a:endParaRPr lang="en-US"/>
          </a:p>
        </p:txBody>
      </p:sp>
      <p:sp>
        <p:nvSpPr>
          <p:cNvPr id="117767" name="Rectangle 1031"/>
          <p:cNvSpPr>
            <a:spLocks noGrp="1" noChangeArrowheads="1"/>
          </p:cNvSpPr>
          <p:nvPr>
            <p:ph type="sldNum" sz="quarter" idx="5"/>
          </p:nvPr>
        </p:nvSpPr>
        <p:spPr bwMode="auto">
          <a:xfrm>
            <a:off x="387985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lgn="r" defTabSz="920750">
              <a:spcBef>
                <a:spcPct val="0"/>
              </a:spcBef>
              <a:buClrTx/>
              <a:buSzTx/>
              <a:buFontTx/>
              <a:buNone/>
              <a:defRPr sz="1200">
                <a:latin typeface="Arial" charset="0"/>
              </a:defRPr>
            </a:lvl1pPr>
          </a:lstStyle>
          <a:p>
            <a:pPr>
              <a:defRPr/>
            </a:pPr>
            <a:fld id="{F74C0F5E-8D6E-CD41-9FD1-AF5C4C58AB2A}" type="slidenum">
              <a:rPr lang="en-US"/>
              <a:pPr>
                <a:defRPr/>
              </a:pPr>
              <a:t>‹#›</a:t>
            </a:fld>
            <a:endParaRPr lang="en-US"/>
          </a:p>
        </p:txBody>
      </p:sp>
    </p:spTree>
    <p:extLst>
      <p:ext uri="{BB962C8B-B14F-4D97-AF65-F5344CB8AC3E}">
        <p14:creationId xmlns:p14="http://schemas.microsoft.com/office/powerpoint/2010/main" val="3735096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0"/>
                <a:cs typeface="ＭＳ Ｐゴシック" charset="0"/>
              </a:defRPr>
            </a:lvl1pPr>
            <a:lvl2pPr marL="742950" indent="-285750" defTabSz="920750" eaLnBrk="0" hangingPunct="0">
              <a:defRPr sz="1400">
                <a:solidFill>
                  <a:schemeClr val="tx1"/>
                </a:solidFill>
                <a:latin typeface="Tahoma" charset="0"/>
                <a:ea typeface="ＭＳ Ｐゴシック" charset="0"/>
              </a:defRPr>
            </a:lvl2pPr>
            <a:lvl3pPr marL="1143000" indent="-228600" defTabSz="920750" eaLnBrk="0" hangingPunct="0">
              <a:defRPr sz="1400">
                <a:solidFill>
                  <a:schemeClr val="tx1"/>
                </a:solidFill>
                <a:latin typeface="Tahoma" charset="0"/>
                <a:ea typeface="ＭＳ Ｐゴシック" charset="0"/>
              </a:defRPr>
            </a:lvl3pPr>
            <a:lvl4pPr marL="1600200" indent="-228600" defTabSz="920750" eaLnBrk="0" hangingPunct="0">
              <a:defRPr sz="1400">
                <a:solidFill>
                  <a:schemeClr val="tx1"/>
                </a:solidFill>
                <a:latin typeface="Tahoma" charset="0"/>
                <a:ea typeface="ＭＳ Ｐゴシック" charset="0"/>
              </a:defRPr>
            </a:lvl4pPr>
            <a:lvl5pPr marL="2057400" indent="-228600" defTabSz="920750" eaLnBrk="0" hangingPunct="0">
              <a:defRPr sz="1400">
                <a:solidFill>
                  <a:schemeClr val="tx1"/>
                </a:solidFill>
                <a:latin typeface="Tahoma" charset="0"/>
                <a:ea typeface="ＭＳ Ｐゴシック" charset="0"/>
              </a:defRPr>
            </a:lvl5pPr>
            <a:lvl6pPr marL="25146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6pPr>
            <a:lvl7pPr marL="29718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7pPr>
            <a:lvl8pPr marL="34290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8pPr>
            <a:lvl9pPr marL="38862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9pPr>
          </a:lstStyle>
          <a:p>
            <a:pPr eaLnBrk="1" hangingPunct="1"/>
            <a:fld id="{D65CCA3F-EDDD-6B49-B2B2-1E18A4AD1111}" type="slidenum">
              <a:rPr lang="en-US" sz="1200">
                <a:latin typeface="Arial" charset="0"/>
              </a:rPr>
              <a:pPr eaLnBrk="1" hangingPunct="1"/>
              <a:t>14</a:t>
            </a:fld>
            <a:endParaRPr lang="en-US" sz="1200" dirty="0">
              <a:latin typeface="Arial" charset="0"/>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nb-NO" dirty="0">
              <a:ea typeface="ＭＳ Ｐゴシック" charset="0"/>
              <a:cs typeface="ＭＳ Ｐゴシック" charset="0"/>
            </a:endParaRPr>
          </a:p>
        </p:txBody>
      </p:sp>
    </p:spTree>
    <p:extLst>
      <p:ext uri="{BB962C8B-B14F-4D97-AF65-F5344CB8AC3E}">
        <p14:creationId xmlns:p14="http://schemas.microsoft.com/office/powerpoint/2010/main" val="18584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3886200" y="8686800"/>
            <a:ext cx="2971440" cy="456840"/>
          </a:xfrm>
          <a:prstGeom prst="rect">
            <a:avLst/>
          </a:prstGeom>
        </p:spPr>
        <p:txBody>
          <a:bodyPr anchor="b"/>
          <a:lstStyle/>
          <a:p>
            <a:pPr algn="r"/>
            <a:fld id="{E62BA530-2FEF-4E86-9380-F9C4BC3C3026}" type="slidenum">
              <a:rPr lang="en-GB" sz="1200">
                <a:solidFill>
                  <a:prstClr val="black"/>
                </a:solidFill>
                <a:latin typeface="Times New Roman"/>
              </a:rPr>
              <a:pPr algn="r"/>
              <a:t>17</a:t>
            </a:fld>
            <a:endParaRPr>
              <a:solidFill>
                <a:prstClr val="black"/>
              </a:solidFill>
              <a:latin typeface="Arial"/>
            </a:endParaRPr>
          </a:p>
        </p:txBody>
      </p:sp>
      <p:sp>
        <p:nvSpPr>
          <p:cNvPr id="126" name="PlaceHolder 2"/>
          <p:cNvSpPr>
            <a:spLocks noGrp="1"/>
          </p:cNvSpPr>
          <p:nvPr>
            <p:ph type="body"/>
          </p:nvPr>
        </p:nvSpPr>
        <p:spPr>
          <a:xfrm>
            <a:off x="914400" y="4343400"/>
            <a:ext cx="5028840" cy="4114440"/>
          </a:xfrm>
          <a:prstGeom prst="rect">
            <a:avLst/>
          </a:prstGeom>
        </p:spPr>
        <p:txBody>
          <a:bodyPr/>
          <a:lstStyle/>
          <a:p>
            <a:endParaRPr dirty="0"/>
          </a:p>
        </p:txBody>
      </p:sp>
    </p:spTree>
    <p:extLst>
      <p:ext uri="{BB962C8B-B14F-4D97-AF65-F5344CB8AC3E}">
        <p14:creationId xmlns:p14="http://schemas.microsoft.com/office/powerpoint/2010/main" val="76219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Rectangle 4"/>
          <p:cNvSpPr>
            <a:spLocks noChangeArrowheads="1"/>
          </p:cNvSpPr>
          <p:nvPr/>
        </p:nvSpPr>
        <p:spPr bwMode="auto">
          <a:xfrm>
            <a:off x="171450" y="2155825"/>
            <a:ext cx="1397000" cy="1276350"/>
          </a:xfrm>
          <a:prstGeom prst="rect">
            <a:avLst/>
          </a:prstGeom>
          <a:gradFill rotWithShape="1">
            <a:gsLst>
              <a:gs pos="0">
                <a:srgbClr val="FE7519"/>
              </a:gs>
              <a:gs pos="100000">
                <a:srgbClr val="FFFF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nb-NO"/>
          </a:p>
        </p:txBody>
      </p:sp>
      <p:sp>
        <p:nvSpPr>
          <p:cNvPr id="5" name="Rectangle 5"/>
          <p:cNvSpPr>
            <a:spLocks noChangeArrowheads="1"/>
          </p:cNvSpPr>
          <p:nvPr/>
        </p:nvSpPr>
        <p:spPr bwMode="gray">
          <a:xfrm>
            <a:off x="36513" y="3336925"/>
            <a:ext cx="8985250" cy="46038"/>
          </a:xfrm>
          <a:prstGeom prst="rect">
            <a:avLst/>
          </a:prstGeom>
          <a:gradFill rotWithShape="0">
            <a:gsLst>
              <a:gs pos="0">
                <a:srgbClr val="1C1C1C"/>
              </a:gs>
              <a:gs pos="100000">
                <a:srgbClr val="C0C0C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kumimoji="1" lang="nb-NO" sz="2400"/>
          </a:p>
        </p:txBody>
      </p:sp>
      <p:sp>
        <p:nvSpPr>
          <p:cNvPr id="6" name="Rectangle 6"/>
          <p:cNvSpPr>
            <a:spLocks noChangeArrowheads="1"/>
          </p:cNvSpPr>
          <p:nvPr/>
        </p:nvSpPr>
        <p:spPr bwMode="auto">
          <a:xfrm rot="16200000">
            <a:off x="-517525" y="2586038"/>
            <a:ext cx="1685925" cy="92075"/>
          </a:xfrm>
          <a:prstGeom prst="rect">
            <a:avLst/>
          </a:prstGeom>
          <a:gradFill rotWithShape="0">
            <a:gsLst>
              <a:gs pos="0">
                <a:srgbClr val="808080"/>
              </a:gs>
              <a:gs pos="100000">
                <a:srgbClr val="1C1C1C"/>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nb-NO"/>
          </a:p>
        </p:txBody>
      </p:sp>
      <p:sp>
        <p:nvSpPr>
          <p:cNvPr id="1155074" name="Rectangle 2"/>
          <p:cNvSpPr>
            <a:spLocks noGrp="1" noChangeArrowheads="1"/>
          </p:cNvSpPr>
          <p:nvPr>
            <p:ph type="ctrTitle"/>
          </p:nvPr>
        </p:nvSpPr>
        <p:spPr>
          <a:xfrm>
            <a:off x="638175" y="1708150"/>
            <a:ext cx="7772400" cy="1462088"/>
          </a:xfrm>
        </p:spPr>
        <p:txBody>
          <a:bodyPr rIns="91440"/>
          <a:lstStyle>
            <a:lvl1pPr algn="ctr">
              <a:defRPr>
                <a:latin typeface="Eurostile" panose="020B0504020202050204" pitchFamily="34" charset="77"/>
              </a:defRPr>
            </a:lvl1pPr>
          </a:lstStyle>
          <a:p>
            <a:r>
              <a:rPr lang="en-US" dirty="0"/>
              <a:t>Click to edit Master title style</a:t>
            </a:r>
          </a:p>
        </p:txBody>
      </p:sp>
      <p:sp>
        <p:nvSpPr>
          <p:cNvPr id="1155075" name="Rectangle 3"/>
          <p:cNvSpPr>
            <a:spLocks noGrp="1" noChangeArrowheads="1"/>
          </p:cNvSpPr>
          <p:nvPr>
            <p:ph type="subTitle" idx="1"/>
          </p:nvPr>
        </p:nvSpPr>
        <p:spPr>
          <a:xfrm>
            <a:off x="1371600" y="3886200"/>
            <a:ext cx="6400800" cy="1752600"/>
          </a:xfrm>
        </p:spPr>
        <p:txBody>
          <a:bodyPr rIns="91440"/>
          <a:lstStyle>
            <a:lvl1pPr marL="0" indent="0" algn="ctr">
              <a:buFont typeface="Wingdings" pitchFamily="-96" charset="2"/>
              <a:buNone/>
              <a:defRPr/>
            </a:lvl1pPr>
          </a:lstStyle>
          <a:p>
            <a:r>
              <a:rPr lang="en-US" dirty="0"/>
              <a:t>Click to edit Master subtitle style</a:t>
            </a:r>
          </a:p>
        </p:txBody>
      </p:sp>
    </p:spTree>
    <p:extLst>
      <p:ext uri="{BB962C8B-B14F-4D97-AF65-F5344CB8AC3E}">
        <p14:creationId xmlns:p14="http://schemas.microsoft.com/office/powerpoint/2010/main" val="123780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Eurostile" panose="020B0504020202050204" pitchFamily="34" charset="77"/>
              </a:defRPr>
            </a:lvl1pPr>
          </a:lstStyle>
          <a:p>
            <a:r>
              <a:rPr lang="nb-NO" dirty="0"/>
              <a:t>Klikk for å redigere tittelstil</a:t>
            </a:r>
          </a:p>
        </p:txBody>
      </p:sp>
      <p:sp>
        <p:nvSpPr>
          <p:cNvPr id="3" name="Plassholder for innhold 2"/>
          <p:cNvSpPr>
            <a:spLocks noGrp="1"/>
          </p:cNvSpPr>
          <p:nvPr>
            <p:ph idx="1" hasCustomPrompt="1"/>
          </p:nvPr>
        </p:nvSpPr>
        <p:spPr>
          <a:xfrm>
            <a:off x="237067" y="866775"/>
            <a:ext cx="8729134" cy="5648325"/>
          </a:xfrm>
        </p:spPr>
        <p:txBody>
          <a:bodyPr/>
          <a:lstStyle>
            <a:lvl1pPr>
              <a:defRPr>
                <a:latin typeface="Eurostile" panose="020B0504020202050204" pitchFamily="34" charset="77"/>
              </a:defRPr>
            </a:lvl1pPr>
            <a:lvl2pPr>
              <a:defRPr>
                <a:latin typeface="Eurostile" panose="020B0504020202050204" pitchFamily="34" charset="77"/>
              </a:defRPr>
            </a:lvl2pPr>
            <a:lvl3pPr>
              <a:defRPr>
                <a:latin typeface="Eurostile" panose="020B0504020202050204" pitchFamily="34" charset="77"/>
              </a:defRPr>
            </a:lvl3pPr>
            <a:lvl4pPr>
              <a:defRPr>
                <a:latin typeface="Eurostile" panose="020B0504020202050204" pitchFamily="34" charset="77"/>
              </a:defRPr>
            </a:lvl4pPr>
            <a:lvl5pPr>
              <a:defRPr>
                <a:latin typeface="Eurostile" panose="020B0504020202050204" pitchFamily="34" charset="77"/>
              </a:defRPr>
            </a:lvl5pPr>
          </a:lstStyle>
          <a:p>
            <a:pPr lvl="0"/>
            <a:r>
              <a:rPr lang="en-US" noProof="0" dirty="0" err="1"/>
              <a:t>Klikk</a:t>
            </a:r>
            <a:r>
              <a:rPr lang="en-US" noProof="0" dirty="0"/>
              <a:t> for </a:t>
            </a:r>
            <a:r>
              <a:rPr lang="en-US" noProof="0" dirty="0" err="1"/>
              <a:t>å</a:t>
            </a:r>
            <a:r>
              <a:rPr lang="en-US" noProof="0" dirty="0"/>
              <a:t> </a:t>
            </a:r>
            <a:r>
              <a:rPr lang="en-US" noProof="0" dirty="0" err="1"/>
              <a:t>redigere</a:t>
            </a:r>
            <a:r>
              <a:rPr lang="en-US" noProof="0" dirty="0"/>
              <a:t> </a:t>
            </a:r>
            <a:r>
              <a:rPr lang="en-US" noProof="0" dirty="0" err="1"/>
              <a:t>tekststiler</a:t>
            </a:r>
            <a:r>
              <a:rPr lang="en-US" noProof="0" dirty="0"/>
              <a:t> </a:t>
            </a:r>
            <a:r>
              <a:rPr lang="en-US" noProof="0" dirty="0" err="1"/>
              <a:t>i</a:t>
            </a:r>
            <a:r>
              <a:rPr lang="en-US" noProof="0" dirty="0"/>
              <a:t> </a:t>
            </a:r>
            <a:r>
              <a:rPr lang="en-US" noProof="0" dirty="0" err="1"/>
              <a:t>malen</a:t>
            </a:r>
            <a:endParaRPr lang="en-US" noProof="0" dirty="0"/>
          </a:p>
          <a:p>
            <a:pPr lvl="1"/>
            <a:r>
              <a:rPr lang="en-US" noProof="0" dirty="0"/>
              <a:t>Andre </a:t>
            </a:r>
            <a:r>
              <a:rPr lang="en-US" noProof="0" dirty="0" err="1"/>
              <a:t>nivå</a:t>
            </a:r>
            <a:endParaRPr lang="en-US" noProof="0" dirty="0"/>
          </a:p>
          <a:p>
            <a:pPr lvl="2"/>
            <a:r>
              <a:rPr lang="en-US" noProof="0" dirty="0" err="1"/>
              <a:t>Tredje</a:t>
            </a:r>
            <a:r>
              <a:rPr lang="en-US" noProof="0" dirty="0"/>
              <a:t> </a:t>
            </a:r>
            <a:r>
              <a:rPr lang="en-US" noProof="0" dirty="0" err="1"/>
              <a:t>nivå</a:t>
            </a:r>
            <a:endParaRPr lang="en-US" noProof="0" dirty="0"/>
          </a:p>
          <a:p>
            <a:pPr lvl="3"/>
            <a:r>
              <a:rPr lang="en-US" noProof="0" dirty="0" err="1"/>
              <a:t>Fjerde</a:t>
            </a:r>
            <a:r>
              <a:rPr lang="en-US" noProof="0" dirty="0"/>
              <a:t> </a:t>
            </a:r>
            <a:r>
              <a:rPr lang="en-US" noProof="0" dirty="0" err="1"/>
              <a:t>nivå</a:t>
            </a:r>
            <a:endParaRPr lang="en-US" noProof="0" dirty="0"/>
          </a:p>
          <a:p>
            <a:pPr lvl="4"/>
            <a:r>
              <a:rPr lang="en-US" noProof="0" dirty="0" err="1"/>
              <a:t>Femte</a:t>
            </a:r>
            <a:r>
              <a:rPr lang="en-US" noProof="0" dirty="0"/>
              <a:t> </a:t>
            </a:r>
            <a:r>
              <a:rPr lang="en-US" noProof="0" dirty="0" err="1"/>
              <a:t>nivå</a:t>
            </a:r>
            <a:endParaRPr lang="en-US" noProof="0" dirty="0"/>
          </a:p>
        </p:txBody>
      </p:sp>
    </p:spTree>
    <p:extLst>
      <p:ext uri="{BB962C8B-B14F-4D97-AF65-F5344CB8AC3E}">
        <p14:creationId xmlns:p14="http://schemas.microsoft.com/office/powerpoint/2010/main" val="151527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0" y="866775"/>
            <a:ext cx="4495800" cy="564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4648200" y="866775"/>
            <a:ext cx="4495800" cy="564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23992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29362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61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RL Footer">
    <p:spTree>
      <p:nvGrpSpPr>
        <p:cNvPr id="1" name=""/>
        <p:cNvGrpSpPr/>
        <p:nvPr/>
      </p:nvGrpSpPr>
      <p:grpSpPr>
        <a:xfrm>
          <a:off x="0" y="0"/>
          <a:ext cx="0" cy="0"/>
          <a:chOff x="0" y="0"/>
          <a:chExt cx="0" cy="0"/>
        </a:xfrm>
      </p:grpSpPr>
      <p:pic>
        <p:nvPicPr>
          <p:cNvPr id="3" name="Picture 2" descr="simula_footer_neg_HEX.eps"/>
          <p:cNvPicPr>
            <a:picLocks noChangeAspect="1"/>
          </p:cNvPicPr>
          <p:nvPr/>
        </p:nvPicPr>
        <p:blipFill>
          <a:blip r:embed="rId2"/>
          <a:stretch>
            <a:fillRect/>
          </a:stretch>
        </p:blipFill>
        <p:spPr>
          <a:xfrm>
            <a:off x="0" y="6381749"/>
            <a:ext cx="9144000" cy="476251"/>
          </a:xfrm>
          <a:prstGeom prst="rect">
            <a:avLst/>
          </a:prstGeom>
        </p:spPr>
      </p:pic>
      <p:sp>
        <p:nvSpPr>
          <p:cNvPr id="6" name="Title 1"/>
          <p:cNvSpPr>
            <a:spLocks noGrp="1"/>
          </p:cNvSpPr>
          <p:nvPr>
            <p:ph type="title" hasCustomPrompt="1"/>
          </p:nvPr>
        </p:nvSpPr>
        <p:spPr>
          <a:xfrm>
            <a:off x="152400" y="228600"/>
            <a:ext cx="8839200" cy="457200"/>
          </a:xfrm>
          <a:prstGeom prst="rect">
            <a:avLst/>
          </a:prstGeom>
        </p:spPr>
        <p:txBody>
          <a:bodyPr vert="horz" lIns="91432" tIns="45716" rIns="91432" bIns="45716" anchor="t"/>
          <a:lstStyle>
            <a:lvl1pPr>
              <a:tabLst/>
              <a:defRPr sz="2400" b="1"/>
            </a:lvl1pPr>
          </a:lstStyle>
          <a:p>
            <a:r>
              <a:rPr lang="en-US" dirty="0"/>
              <a:t>Frame title</a:t>
            </a:r>
          </a:p>
        </p:txBody>
      </p:sp>
      <p:sp>
        <p:nvSpPr>
          <p:cNvPr id="4" name="Title 5"/>
          <p:cNvSpPr txBox="1">
            <a:spLocks/>
          </p:cNvSpPr>
          <p:nvPr userDrawn="1"/>
        </p:nvSpPr>
        <p:spPr>
          <a:xfrm>
            <a:off x="4216044" y="6360426"/>
            <a:ext cx="4927956" cy="497575"/>
          </a:xfrm>
          <a:prstGeom prst="rect">
            <a:avLst/>
          </a:prstGeom>
          <a:solidFill>
            <a:schemeClr val="bg1"/>
          </a:solidFill>
        </p:spPr>
        <p:txBody>
          <a:bodyPr vert="horz" lIns="91432" tIns="45716" rIns="91432" bIns="45716" anchor="t"/>
          <a:lstStyle/>
          <a:p>
            <a:pPr defTabSz="457159" eaLnBrk="1" fontAlgn="auto" hangingPunct="1">
              <a:spcAft>
                <a:spcPts val="0"/>
              </a:spcAft>
              <a:tabLst>
                <a:tab pos="0" algn="l"/>
                <a:tab pos="914317" algn="l"/>
                <a:tab pos="1828635" algn="l"/>
                <a:tab pos="2742952" algn="l"/>
                <a:tab pos="3657268" algn="l"/>
                <a:tab pos="4571586" algn="l"/>
                <a:tab pos="5485903" algn="l"/>
                <a:tab pos="6400220" algn="l"/>
                <a:tab pos="7314537" algn="l"/>
                <a:tab pos="8228855" algn="l"/>
                <a:tab pos="9143171" algn="l"/>
                <a:tab pos="10057488" algn="l"/>
              </a:tabLst>
              <a:defRPr/>
            </a:pPr>
            <a:r>
              <a:rPr lang="en-GB" sz="2400" dirty="0">
                <a:solidFill>
                  <a:srgbClr val="595959"/>
                </a:solidFill>
                <a:effectLst>
                  <a:outerShdw blurRad="63500" dist="25400" dir="2700000" algn="tl">
                    <a:srgbClr val="FF8700"/>
                  </a:outerShdw>
                </a:effectLst>
                <a:latin typeface="Chalkduster"/>
                <a:ea typeface="ＭＳ Ｐゴシック" charset="-128"/>
                <a:cs typeface="Chalkduster"/>
              </a:rPr>
              <a:t>Media Performance Group</a:t>
            </a:r>
          </a:p>
        </p:txBody>
      </p:sp>
      <p:sp>
        <p:nvSpPr>
          <p:cNvPr id="5" name="Rectangle 4"/>
          <p:cNvSpPr/>
          <p:nvPr userDrawn="1"/>
        </p:nvSpPr>
        <p:spPr>
          <a:xfrm>
            <a:off x="2873737" y="6388186"/>
            <a:ext cx="1347064" cy="469815"/>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a:solidFill>
                <a:srgbClr val="FFFFFF"/>
              </a:solidFill>
              <a:latin typeface="Helvetica"/>
            </a:endParaRPr>
          </a:p>
        </p:txBody>
      </p:sp>
    </p:spTree>
    <p:extLst>
      <p:ext uri="{BB962C8B-B14F-4D97-AF65-F5344CB8AC3E}">
        <p14:creationId xmlns:p14="http://schemas.microsoft.com/office/powerpoint/2010/main" val="9050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07950" y="131763"/>
            <a:ext cx="928688" cy="598487"/>
          </a:xfrm>
          <a:prstGeom prst="rect">
            <a:avLst/>
          </a:prstGeom>
          <a:gradFill rotWithShape="1">
            <a:gsLst>
              <a:gs pos="0">
                <a:srgbClr val="FE7519"/>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nb-NO"/>
          </a:p>
        </p:txBody>
      </p:sp>
      <p:sp>
        <p:nvSpPr>
          <p:cNvPr id="1027" name="Rectangle 3"/>
          <p:cNvSpPr>
            <a:spLocks noGrp="1" noChangeArrowheads="1"/>
          </p:cNvSpPr>
          <p:nvPr>
            <p:ph type="title"/>
          </p:nvPr>
        </p:nvSpPr>
        <p:spPr bwMode="auto">
          <a:xfrm>
            <a:off x="312738" y="127000"/>
            <a:ext cx="8797925" cy="5619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36000" bIns="45720" numCol="1" anchor="b"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0" y="866775"/>
            <a:ext cx="9144000" cy="56483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5400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54053" name="Text Box 5"/>
          <p:cNvSpPr txBox="1">
            <a:spLocks noChangeArrowheads="1"/>
          </p:cNvSpPr>
          <p:nvPr/>
        </p:nvSpPr>
        <p:spPr bwMode="auto">
          <a:xfrm>
            <a:off x="1725613" y="6654800"/>
            <a:ext cx="5113337" cy="210112"/>
          </a:xfrm>
          <a:prstGeom prst="rect">
            <a:avLst/>
          </a:prstGeom>
          <a:noFill/>
          <a:ln w="9525">
            <a:noFill/>
            <a:miter lim="800000"/>
            <a:headEnd/>
            <a:tailEnd/>
          </a:ln>
          <a:effectLst/>
        </p:spPr>
        <p:txBody>
          <a:bodyPr tIns="25200">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6pPr>
            <a:lvl7pPr marL="2971800" indent="-22860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7pPr>
            <a:lvl8pPr marL="3429000" indent="-22860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8pPr>
            <a:lvl9pPr marL="3886200" indent="-22860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9pPr>
          </a:lstStyle>
          <a:p>
            <a:pPr algn="ctr">
              <a:spcBef>
                <a:spcPct val="50000"/>
              </a:spcBef>
              <a:buClrTx/>
              <a:buSzTx/>
              <a:buFontTx/>
              <a:buNone/>
              <a:defRPr/>
            </a:pPr>
            <a:r>
              <a:rPr lang="en-US" sz="900">
                <a:latin typeface="Arial" charset="0"/>
              </a:rPr>
              <a:t>IN5060</a:t>
            </a:r>
          </a:p>
        </p:txBody>
      </p:sp>
      <p:sp>
        <p:nvSpPr>
          <p:cNvPr id="1030" name="Rectangle 6"/>
          <p:cNvSpPr>
            <a:spLocks noChangeArrowheads="1"/>
          </p:cNvSpPr>
          <p:nvPr/>
        </p:nvSpPr>
        <p:spPr bwMode="gray">
          <a:xfrm>
            <a:off x="9525" y="638175"/>
            <a:ext cx="9123363" cy="46038"/>
          </a:xfrm>
          <a:prstGeom prst="rect">
            <a:avLst/>
          </a:prstGeom>
          <a:gradFill rotWithShape="0">
            <a:gsLst>
              <a:gs pos="0">
                <a:schemeClr val="bg2"/>
              </a:gs>
              <a:gs pos="100000">
                <a:srgbClr val="C0C0C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kumimoji="1" lang="nb-NO" sz="2400"/>
          </a:p>
        </p:txBody>
      </p:sp>
      <p:sp>
        <p:nvSpPr>
          <p:cNvPr id="1032" name="Rectangle 8"/>
          <p:cNvSpPr>
            <a:spLocks noChangeArrowheads="1"/>
          </p:cNvSpPr>
          <p:nvPr/>
        </p:nvSpPr>
        <p:spPr bwMode="auto">
          <a:xfrm rot="-5400000">
            <a:off x="-165894" y="378619"/>
            <a:ext cx="731838" cy="63500"/>
          </a:xfrm>
          <a:prstGeom prst="rect">
            <a:avLst/>
          </a:prstGeom>
          <a:gradFill rotWithShape="1">
            <a:gsLst>
              <a:gs pos="0">
                <a:schemeClr val="bg2"/>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nb-NO"/>
          </a:p>
        </p:txBody>
      </p:sp>
      <p:sp>
        <p:nvSpPr>
          <p:cNvPr id="1034" name="Rectangle 10"/>
          <p:cNvSpPr>
            <a:spLocks noChangeArrowheads="1"/>
          </p:cNvSpPr>
          <p:nvPr/>
        </p:nvSpPr>
        <p:spPr bwMode="gray">
          <a:xfrm flipV="1">
            <a:off x="311150" y="6549625"/>
            <a:ext cx="8821738" cy="46038"/>
          </a:xfrm>
          <a:prstGeom prst="rect">
            <a:avLst/>
          </a:prstGeom>
          <a:gradFill rotWithShape="0">
            <a:gsLst>
              <a:gs pos="0">
                <a:schemeClr val="bg2"/>
              </a:gs>
              <a:gs pos="100000">
                <a:srgbClr val="C0C0C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a:spcBef>
                <a:spcPct val="0"/>
              </a:spcBef>
              <a:buClrTx/>
              <a:buSzTx/>
              <a:buFontTx/>
              <a:buNone/>
            </a:pPr>
            <a:endParaRPr kumimoji="1" lang="nb-NO" sz="2400"/>
          </a:p>
        </p:txBody>
      </p:sp>
      <p:pic>
        <p:nvPicPr>
          <p:cNvPr id="3" name="Picture 2">
            <a:extLst>
              <a:ext uri="{FF2B5EF4-FFF2-40B4-BE49-F238E27FC236}">
                <a16:creationId xmlns:a16="http://schemas.microsoft.com/office/drawing/2014/main" id="{B05E99B4-28B1-704F-91D9-A6BAD0ACB01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6554550"/>
            <a:ext cx="2454441" cy="295870"/>
          </a:xfrm>
          <a:prstGeom prst="rect">
            <a:avLst/>
          </a:prstGeom>
        </p:spPr>
      </p:pic>
    </p:spTree>
  </p:cSld>
  <p:clrMap bg1="lt1" tx1="dk1" bg2="lt2" tx2="dk2" accent1="accent1" accent2="accent2" accent3="accent3" accent4="accent4" accent5="accent5" accent6="accent6" hlink="hlink" folHlink="folHlink"/>
  <p:sldLayoutIdLst>
    <p:sldLayoutId id="2147483938" r:id="rId1"/>
    <p:sldLayoutId id="2147483926" r:id="rId2"/>
    <p:sldLayoutId id="2147483928" r:id="rId3"/>
    <p:sldLayoutId id="2147483930" r:id="rId4"/>
    <p:sldLayoutId id="2147483931" r:id="rId5"/>
    <p:sldLayoutId id="2147483939" r:id="rId6"/>
  </p:sldLayoutIdLst>
  <p:hf sldNum="0" hdr="0" ftr="0" dt="0"/>
  <p:txStyles>
    <p:titleStyle>
      <a:lvl1pPr algn="l" rtl="0" eaLnBrk="0" fontAlgn="base" hangingPunct="0">
        <a:lnSpc>
          <a:spcPct val="80000"/>
        </a:lnSpc>
        <a:spcBef>
          <a:spcPct val="0"/>
        </a:spcBef>
        <a:spcAft>
          <a:spcPct val="0"/>
        </a:spcAft>
        <a:defRPr sz="3600">
          <a:solidFill>
            <a:schemeClr val="tx1"/>
          </a:solidFill>
          <a:latin typeface="Eurostile" panose="020B0504020202050204" pitchFamily="34" charset="77"/>
          <a:ea typeface="ＭＳ Ｐゴシック" charset="-128"/>
          <a:cs typeface="Eurostile" panose="020B0504020202050204" pitchFamily="34" charset="77"/>
        </a:defRPr>
      </a:lvl1pPr>
      <a:lvl2pPr algn="l" rtl="0" eaLnBrk="0" fontAlgn="base" hangingPunct="0">
        <a:lnSpc>
          <a:spcPct val="80000"/>
        </a:lnSpc>
        <a:spcBef>
          <a:spcPct val="0"/>
        </a:spcBef>
        <a:spcAft>
          <a:spcPct val="0"/>
        </a:spcAft>
        <a:defRPr sz="3600">
          <a:solidFill>
            <a:schemeClr val="tx1"/>
          </a:solidFill>
          <a:latin typeface="Tahoma" pitchFamily="-96" charset="0"/>
          <a:ea typeface="ＭＳ Ｐゴシック" charset="-128"/>
          <a:cs typeface="ＭＳ Ｐゴシック" charset="-128"/>
        </a:defRPr>
      </a:lvl2pPr>
      <a:lvl3pPr algn="l" rtl="0" eaLnBrk="0" fontAlgn="base" hangingPunct="0">
        <a:lnSpc>
          <a:spcPct val="80000"/>
        </a:lnSpc>
        <a:spcBef>
          <a:spcPct val="0"/>
        </a:spcBef>
        <a:spcAft>
          <a:spcPct val="0"/>
        </a:spcAft>
        <a:defRPr sz="3600">
          <a:solidFill>
            <a:schemeClr val="tx1"/>
          </a:solidFill>
          <a:latin typeface="Tahoma" pitchFamily="-96" charset="0"/>
          <a:ea typeface="ＭＳ Ｐゴシック" charset="-128"/>
          <a:cs typeface="ＭＳ Ｐゴシック" charset="-128"/>
        </a:defRPr>
      </a:lvl3pPr>
      <a:lvl4pPr algn="l" rtl="0" eaLnBrk="0" fontAlgn="base" hangingPunct="0">
        <a:lnSpc>
          <a:spcPct val="80000"/>
        </a:lnSpc>
        <a:spcBef>
          <a:spcPct val="0"/>
        </a:spcBef>
        <a:spcAft>
          <a:spcPct val="0"/>
        </a:spcAft>
        <a:defRPr sz="3600">
          <a:solidFill>
            <a:schemeClr val="tx1"/>
          </a:solidFill>
          <a:latin typeface="Tahoma" pitchFamily="-96" charset="0"/>
          <a:ea typeface="ＭＳ Ｐゴシック" charset="-128"/>
          <a:cs typeface="ＭＳ Ｐゴシック" charset="-128"/>
        </a:defRPr>
      </a:lvl4pPr>
      <a:lvl5pPr algn="l" rtl="0" eaLnBrk="0" fontAlgn="base" hangingPunct="0">
        <a:lnSpc>
          <a:spcPct val="80000"/>
        </a:lnSpc>
        <a:spcBef>
          <a:spcPct val="0"/>
        </a:spcBef>
        <a:spcAft>
          <a:spcPct val="0"/>
        </a:spcAft>
        <a:defRPr sz="3600">
          <a:solidFill>
            <a:schemeClr val="tx1"/>
          </a:solidFill>
          <a:latin typeface="Tahoma" pitchFamily="-96" charset="0"/>
          <a:ea typeface="ＭＳ Ｐゴシック" charset="-128"/>
          <a:cs typeface="ＭＳ Ｐゴシック" charset="-128"/>
        </a:defRPr>
      </a:lvl5pPr>
      <a:lvl6pPr marL="457200" algn="l" rtl="0" fontAlgn="base">
        <a:lnSpc>
          <a:spcPct val="80000"/>
        </a:lnSpc>
        <a:spcBef>
          <a:spcPct val="0"/>
        </a:spcBef>
        <a:spcAft>
          <a:spcPct val="0"/>
        </a:spcAft>
        <a:defRPr sz="3600">
          <a:solidFill>
            <a:schemeClr val="tx1"/>
          </a:solidFill>
          <a:latin typeface="Tahoma" pitchFamily="-96" charset="0"/>
        </a:defRPr>
      </a:lvl6pPr>
      <a:lvl7pPr marL="914400" algn="l" rtl="0" fontAlgn="base">
        <a:lnSpc>
          <a:spcPct val="80000"/>
        </a:lnSpc>
        <a:spcBef>
          <a:spcPct val="0"/>
        </a:spcBef>
        <a:spcAft>
          <a:spcPct val="0"/>
        </a:spcAft>
        <a:defRPr sz="3600">
          <a:solidFill>
            <a:schemeClr val="tx1"/>
          </a:solidFill>
          <a:latin typeface="Tahoma" pitchFamily="-96" charset="0"/>
        </a:defRPr>
      </a:lvl7pPr>
      <a:lvl8pPr marL="1371600" algn="l" rtl="0" fontAlgn="base">
        <a:lnSpc>
          <a:spcPct val="80000"/>
        </a:lnSpc>
        <a:spcBef>
          <a:spcPct val="0"/>
        </a:spcBef>
        <a:spcAft>
          <a:spcPct val="0"/>
        </a:spcAft>
        <a:defRPr sz="3600">
          <a:solidFill>
            <a:schemeClr val="tx1"/>
          </a:solidFill>
          <a:latin typeface="Tahoma" pitchFamily="-96" charset="0"/>
        </a:defRPr>
      </a:lvl8pPr>
      <a:lvl9pPr marL="1828800" algn="l" rtl="0" fontAlgn="base">
        <a:lnSpc>
          <a:spcPct val="80000"/>
        </a:lnSpc>
        <a:spcBef>
          <a:spcPct val="0"/>
        </a:spcBef>
        <a:spcAft>
          <a:spcPct val="0"/>
        </a:spcAft>
        <a:defRPr sz="3600">
          <a:solidFill>
            <a:schemeClr val="tx1"/>
          </a:solidFill>
          <a:latin typeface="Tahoma" pitchFamily="-96" charset="0"/>
        </a:defRPr>
      </a:lvl9pPr>
    </p:titleStyle>
    <p:bodyStyle>
      <a:lvl1pPr marL="342900" indent="-342900" algn="l" rtl="0" eaLnBrk="0" fontAlgn="base" hangingPunct="0">
        <a:spcBef>
          <a:spcPct val="20000"/>
        </a:spcBef>
        <a:spcAft>
          <a:spcPct val="0"/>
        </a:spcAft>
        <a:buClr>
          <a:srgbClr val="FF6600"/>
        </a:buClr>
        <a:buSzPct val="120000"/>
        <a:buFont typeface="Wingdings" charset="0"/>
        <a:buChar char="§"/>
        <a:defRPr sz="2800">
          <a:solidFill>
            <a:schemeClr val="tx1"/>
          </a:solidFill>
          <a:latin typeface="Eurostile" panose="020B0504020202050204" pitchFamily="34" charset="77"/>
          <a:ea typeface="ＭＳ Ｐゴシック" charset="-128"/>
          <a:cs typeface="Eurostile" panose="020B0504020202050204" pitchFamily="34" charset="77"/>
        </a:defRPr>
      </a:lvl1pPr>
      <a:lvl2pPr marL="742950" indent="-285750" algn="l" rtl="0" eaLnBrk="0" fontAlgn="base" hangingPunct="0">
        <a:spcBef>
          <a:spcPct val="20000"/>
        </a:spcBef>
        <a:spcAft>
          <a:spcPct val="0"/>
        </a:spcAft>
        <a:buClr>
          <a:srgbClr val="FF6600"/>
        </a:buClr>
        <a:buFont typeface="Tahoma" charset="0"/>
        <a:buChar char="−"/>
        <a:defRPr sz="2400">
          <a:solidFill>
            <a:schemeClr val="tx1"/>
          </a:solidFill>
          <a:latin typeface="Eurostile" panose="020B0504020202050204" pitchFamily="34" charset="77"/>
          <a:ea typeface="ＭＳ Ｐゴシック" charset="-128"/>
        </a:defRPr>
      </a:lvl2pPr>
      <a:lvl3pPr marL="1143000" indent="-228600" algn="l" rtl="0" eaLnBrk="0" fontAlgn="base" hangingPunct="0">
        <a:spcBef>
          <a:spcPct val="20000"/>
        </a:spcBef>
        <a:spcAft>
          <a:spcPct val="0"/>
        </a:spcAft>
        <a:buClr>
          <a:srgbClr val="FF6600"/>
        </a:buClr>
        <a:buChar char="•"/>
        <a:defRPr sz="2000">
          <a:solidFill>
            <a:schemeClr val="tx1"/>
          </a:solidFill>
          <a:latin typeface="Eurostile" panose="020B0504020202050204" pitchFamily="34" charset="77"/>
          <a:ea typeface="ＭＳ Ｐゴシック" charset="-128"/>
        </a:defRPr>
      </a:lvl3pPr>
      <a:lvl4pPr marL="1600200" indent="-228600" algn="l" rtl="0" eaLnBrk="0" fontAlgn="base" hangingPunct="0">
        <a:spcBef>
          <a:spcPct val="20000"/>
        </a:spcBef>
        <a:spcAft>
          <a:spcPct val="0"/>
        </a:spcAft>
        <a:buClr>
          <a:srgbClr val="FF6600"/>
        </a:buClr>
        <a:buFont typeface="Wingdings" charset="0"/>
        <a:buChar char="§"/>
        <a:defRPr sz="1900">
          <a:solidFill>
            <a:schemeClr val="tx1"/>
          </a:solidFill>
          <a:latin typeface="Eurostile" panose="020B0504020202050204" pitchFamily="34" charset="77"/>
          <a:ea typeface="ＭＳ Ｐゴシック" charset="-128"/>
        </a:defRPr>
      </a:lvl4pPr>
      <a:lvl5pPr marL="2057400" indent="-228600" algn="l" rtl="0" eaLnBrk="0" fontAlgn="base" hangingPunct="0">
        <a:spcBef>
          <a:spcPct val="20000"/>
        </a:spcBef>
        <a:spcAft>
          <a:spcPct val="0"/>
        </a:spcAft>
        <a:buClr>
          <a:schemeClr val="tx2"/>
        </a:buClr>
        <a:buSzPct val="50000"/>
        <a:buFont typeface="Wingdings" charset="0"/>
        <a:buChar char="q"/>
        <a:defRPr>
          <a:solidFill>
            <a:schemeClr val="tx1"/>
          </a:solidFill>
          <a:latin typeface="Eurostile" panose="020B0504020202050204" pitchFamily="34" charset="77"/>
          <a:ea typeface="ＭＳ Ｐゴシック" charset="-128"/>
        </a:defRPr>
      </a:lvl5pPr>
      <a:lvl6pPr marL="25146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6pPr>
      <a:lvl7pPr marL="29718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7pPr>
      <a:lvl8pPr marL="34290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8pPr>
      <a:lvl9pPr marL="38862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D61B5-BA92-E04E-A24D-B25FB746D78F}"/>
              </a:ext>
            </a:extLst>
          </p:cNvPr>
          <p:cNvSpPr>
            <a:spLocks noGrp="1"/>
          </p:cNvSpPr>
          <p:nvPr>
            <p:ph type="ctrTitle"/>
          </p:nvPr>
        </p:nvSpPr>
        <p:spPr/>
        <p:txBody>
          <a:bodyPr>
            <a:normAutofit/>
          </a:bodyPr>
          <a:lstStyle/>
          <a:p>
            <a:r>
              <a:rPr lang="nb-NO" b="1" dirty="0" err="1"/>
              <a:t>Experimental</a:t>
            </a:r>
            <a:r>
              <a:rPr lang="nb-NO" b="1" dirty="0"/>
              <a:t> Design and Analysis</a:t>
            </a:r>
            <a:endParaRPr lang="nb-NO" dirty="0"/>
          </a:p>
        </p:txBody>
      </p:sp>
      <p:sp>
        <p:nvSpPr>
          <p:cNvPr id="3" name="Subtitle 2">
            <a:extLst>
              <a:ext uri="{FF2B5EF4-FFF2-40B4-BE49-F238E27FC236}">
                <a16:creationId xmlns:a16="http://schemas.microsoft.com/office/drawing/2014/main" id="{5AD1B206-A798-0642-9664-91384D973FC4}"/>
              </a:ext>
            </a:extLst>
          </p:cNvPr>
          <p:cNvSpPr>
            <a:spLocks noGrp="1"/>
          </p:cNvSpPr>
          <p:nvPr>
            <p:ph type="subTitle" idx="1"/>
          </p:nvPr>
        </p:nvSpPr>
        <p:spPr>
          <a:xfrm>
            <a:off x="1371599" y="3886200"/>
            <a:ext cx="7274689" cy="1752600"/>
          </a:xfrm>
        </p:spPr>
        <p:txBody>
          <a:bodyPr>
            <a:noAutofit/>
          </a:bodyPr>
          <a:lstStyle/>
          <a:p>
            <a:pPr algn="l" fontAlgn="base"/>
            <a:r>
              <a:rPr lang="en-US" sz="2400" b="1" dirty="0">
                <a:latin typeface="+mn-lt"/>
              </a:rPr>
              <a:t>IN5060: </a:t>
            </a:r>
            <a:r>
              <a:rPr lang="en-GB" sz="2400" b="1" i="0" dirty="0">
                <a:solidFill>
                  <a:srgbClr val="000000"/>
                </a:solidFill>
                <a:effectLst/>
                <a:latin typeface="+mn-lt"/>
              </a:rPr>
              <a:t>Quantitative Performance Analysis</a:t>
            </a:r>
          </a:p>
          <a:p>
            <a:endParaRPr lang="nb-NO" sz="2100" dirty="0"/>
          </a:p>
        </p:txBody>
      </p:sp>
      <p:pic>
        <p:nvPicPr>
          <p:cNvPr id="4" name="Picture 3">
            <a:extLst>
              <a:ext uri="{FF2B5EF4-FFF2-40B4-BE49-F238E27FC236}">
                <a16:creationId xmlns:a16="http://schemas.microsoft.com/office/drawing/2014/main" id="{FC77877B-0733-0543-9D84-F4487AECF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7225" y="6208713"/>
            <a:ext cx="3097012" cy="521660"/>
          </a:xfrm>
          <a:prstGeom prst="rect">
            <a:avLst/>
          </a:prstGeom>
        </p:spPr>
      </p:pic>
    </p:spTree>
    <p:extLst>
      <p:ext uri="{BB962C8B-B14F-4D97-AF65-F5344CB8AC3E}">
        <p14:creationId xmlns:p14="http://schemas.microsoft.com/office/powerpoint/2010/main" val="202732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481E-3BB1-144E-A668-1FA00AED9D31}"/>
              </a:ext>
            </a:extLst>
          </p:cNvPr>
          <p:cNvSpPr>
            <a:spLocks noGrp="1"/>
          </p:cNvSpPr>
          <p:nvPr>
            <p:ph type="title"/>
          </p:nvPr>
        </p:nvSpPr>
        <p:spPr/>
        <p:txBody>
          <a:bodyPr/>
          <a:lstStyle/>
          <a:p>
            <a:r>
              <a:rPr lang="en-NO" dirty="0"/>
              <a:t>What is a good model?</a:t>
            </a:r>
          </a:p>
        </p:txBody>
      </p:sp>
      <p:sp>
        <p:nvSpPr>
          <p:cNvPr id="3" name="Content Placeholder 2">
            <a:extLst>
              <a:ext uri="{FF2B5EF4-FFF2-40B4-BE49-F238E27FC236}">
                <a16:creationId xmlns:a16="http://schemas.microsoft.com/office/drawing/2014/main" id="{0B5B151B-5801-0A40-9E7B-2C38189D851D}"/>
              </a:ext>
            </a:extLst>
          </p:cNvPr>
          <p:cNvSpPr>
            <a:spLocks noGrp="1"/>
          </p:cNvSpPr>
          <p:nvPr>
            <p:ph idx="1"/>
          </p:nvPr>
        </p:nvSpPr>
        <p:spPr/>
        <p:txBody>
          <a:bodyPr/>
          <a:lstStyle/>
          <a:p>
            <a:r>
              <a:rPr lang="en-NO" dirty="0"/>
              <a:t>Check visiually first how your data looks</a:t>
            </a:r>
          </a:p>
        </p:txBody>
      </p:sp>
      <p:pic>
        <p:nvPicPr>
          <p:cNvPr id="5" name="Picture 4">
            <a:extLst>
              <a:ext uri="{FF2B5EF4-FFF2-40B4-BE49-F238E27FC236}">
                <a16:creationId xmlns:a16="http://schemas.microsoft.com/office/drawing/2014/main" id="{735338F8-8BEF-5A42-ABEE-25956B814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950" y="2127250"/>
            <a:ext cx="5880100" cy="2603500"/>
          </a:xfrm>
          <a:prstGeom prst="rect">
            <a:avLst/>
          </a:prstGeom>
        </p:spPr>
      </p:pic>
    </p:spTree>
    <p:extLst>
      <p:ext uri="{BB962C8B-B14F-4D97-AF65-F5344CB8AC3E}">
        <p14:creationId xmlns:p14="http://schemas.microsoft.com/office/powerpoint/2010/main" val="146312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8A5A7-7150-C64E-9C28-DCBDDC0715C7}"/>
              </a:ext>
            </a:extLst>
          </p:cNvPr>
          <p:cNvSpPr>
            <a:spLocks noGrp="1"/>
          </p:cNvSpPr>
          <p:nvPr>
            <p:ph type="title"/>
          </p:nvPr>
        </p:nvSpPr>
        <p:spPr/>
        <p:txBody>
          <a:bodyPr/>
          <a:lstStyle/>
          <a:p>
            <a:r>
              <a:rPr lang="en-NO" dirty="0"/>
              <a:t>A simple good model</a:t>
            </a:r>
          </a:p>
        </p:txBody>
      </p:sp>
      <p:sp>
        <p:nvSpPr>
          <p:cNvPr id="3" name="Content Placeholder 2">
            <a:extLst>
              <a:ext uri="{FF2B5EF4-FFF2-40B4-BE49-F238E27FC236}">
                <a16:creationId xmlns:a16="http://schemas.microsoft.com/office/drawing/2014/main" id="{1904A900-B7C0-5B42-A1AA-CF8B347ACBDE}"/>
              </a:ext>
            </a:extLst>
          </p:cNvPr>
          <p:cNvSpPr>
            <a:spLocks noGrp="1"/>
          </p:cNvSpPr>
          <p:nvPr>
            <p:ph idx="1"/>
          </p:nvPr>
        </p:nvSpPr>
        <p:spPr>
          <a:xfrm>
            <a:off x="237067" y="813435"/>
            <a:ext cx="8729134" cy="5648325"/>
          </a:xfrm>
        </p:spPr>
        <p:txBody>
          <a:bodyPr/>
          <a:lstStyle/>
          <a:p>
            <a:pPr marL="0" indent="0">
              <a:buNone/>
            </a:pPr>
            <a:r>
              <a:rPr lang="en-GB" dirty="0"/>
              <a:t>Choose the line that minimizes the sum of squares of the errors</a:t>
            </a:r>
          </a:p>
          <a:p>
            <a:pPr marL="0" indent="0">
              <a:buNone/>
            </a:pPr>
            <a:endParaRPr lang="en-GB" dirty="0"/>
          </a:p>
          <a:p>
            <a:pPr marL="0" indent="0">
              <a:buNone/>
            </a:pPr>
            <a:r>
              <a:rPr lang="en-GB" dirty="0"/>
              <a:t>where,    is the predicted response when the predictor variable is x. </a:t>
            </a:r>
          </a:p>
          <a:p>
            <a:r>
              <a:rPr lang="en-GB" dirty="0"/>
              <a:t>The parameter b</a:t>
            </a:r>
            <a:r>
              <a:rPr lang="en-GB" baseline="-25000" dirty="0"/>
              <a:t>0</a:t>
            </a:r>
            <a:r>
              <a:rPr lang="en-GB" dirty="0"/>
              <a:t> and b</a:t>
            </a:r>
            <a:r>
              <a:rPr lang="en-GB" baseline="-25000" dirty="0"/>
              <a:t>1</a:t>
            </a:r>
            <a:r>
              <a:rPr lang="en-GB" dirty="0"/>
              <a:t> are fixed regression parameters to be determined from the data. </a:t>
            </a:r>
          </a:p>
          <a:p>
            <a:r>
              <a:rPr lang="en-GB" dirty="0"/>
              <a:t>Given n observation pairs {(x</a:t>
            </a:r>
            <a:r>
              <a:rPr lang="en-GB" baseline="-25000" dirty="0"/>
              <a:t>1</a:t>
            </a:r>
            <a:r>
              <a:rPr lang="en-GB" dirty="0"/>
              <a:t>, y</a:t>
            </a:r>
            <a:r>
              <a:rPr lang="en-GB" baseline="-25000" dirty="0"/>
              <a:t>1</a:t>
            </a:r>
            <a:r>
              <a:rPr lang="en-GB" dirty="0"/>
              <a:t>), …, (</a:t>
            </a:r>
            <a:r>
              <a:rPr lang="en-GB" dirty="0" err="1"/>
              <a:t>x</a:t>
            </a:r>
            <a:r>
              <a:rPr lang="en-GB" baseline="-25000" dirty="0" err="1"/>
              <a:t>n</a:t>
            </a:r>
            <a:r>
              <a:rPr lang="en-GB" dirty="0"/>
              <a:t>, </a:t>
            </a:r>
            <a:r>
              <a:rPr lang="en-GB" dirty="0" err="1"/>
              <a:t>y</a:t>
            </a:r>
            <a:r>
              <a:rPr lang="en-GB" baseline="-25000" dirty="0" err="1"/>
              <a:t>n</a:t>
            </a:r>
            <a:r>
              <a:rPr lang="en-GB" dirty="0"/>
              <a:t>)}, the estimated response for the </a:t>
            </a:r>
            <a:r>
              <a:rPr lang="en-GB" dirty="0" err="1"/>
              <a:t>i</a:t>
            </a:r>
            <a:r>
              <a:rPr lang="en-GB" baseline="30000" dirty="0" err="1"/>
              <a:t>th</a:t>
            </a:r>
            <a:r>
              <a:rPr lang="en-GB" dirty="0"/>
              <a:t> observation is: </a:t>
            </a:r>
          </a:p>
          <a:p>
            <a:endParaRPr lang="en-GB" dirty="0"/>
          </a:p>
          <a:p>
            <a:endParaRPr lang="en-GB" dirty="0"/>
          </a:p>
        </p:txBody>
      </p:sp>
      <p:pic>
        <p:nvPicPr>
          <p:cNvPr id="5" name="Picture 4">
            <a:extLst>
              <a:ext uri="{FF2B5EF4-FFF2-40B4-BE49-F238E27FC236}">
                <a16:creationId xmlns:a16="http://schemas.microsoft.com/office/drawing/2014/main" id="{715C2596-C7F4-AC44-AB3E-080100577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279" y="1389380"/>
            <a:ext cx="2705405" cy="805180"/>
          </a:xfrm>
          <a:prstGeom prst="rect">
            <a:avLst/>
          </a:prstGeom>
        </p:spPr>
      </p:pic>
      <p:pic>
        <p:nvPicPr>
          <p:cNvPr id="7" name="Picture 6">
            <a:extLst>
              <a:ext uri="{FF2B5EF4-FFF2-40B4-BE49-F238E27FC236}">
                <a16:creationId xmlns:a16="http://schemas.microsoft.com/office/drawing/2014/main" id="{29E24AED-C2A9-6E4C-95A5-AE36C3EA2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480" y="2266950"/>
            <a:ext cx="337820" cy="506730"/>
          </a:xfrm>
          <a:prstGeom prst="rect">
            <a:avLst/>
          </a:prstGeom>
        </p:spPr>
      </p:pic>
      <p:pic>
        <p:nvPicPr>
          <p:cNvPr id="9" name="Picture 8">
            <a:extLst>
              <a:ext uri="{FF2B5EF4-FFF2-40B4-BE49-F238E27FC236}">
                <a16:creationId xmlns:a16="http://schemas.microsoft.com/office/drawing/2014/main" id="{0E766700-C4BC-6943-AD1D-5EF52AC87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8884" y="5120640"/>
            <a:ext cx="2560320" cy="640080"/>
          </a:xfrm>
          <a:prstGeom prst="rect">
            <a:avLst/>
          </a:prstGeom>
        </p:spPr>
      </p:pic>
    </p:spTree>
    <p:extLst>
      <p:ext uri="{BB962C8B-B14F-4D97-AF65-F5344CB8AC3E}">
        <p14:creationId xmlns:p14="http://schemas.microsoft.com/office/powerpoint/2010/main" val="3212274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8A6B-D6AB-7B4E-9EED-1DFD42285DF8}"/>
              </a:ext>
            </a:extLst>
          </p:cNvPr>
          <p:cNvSpPr>
            <a:spLocks noGrp="1"/>
          </p:cNvSpPr>
          <p:nvPr>
            <p:ph type="title"/>
          </p:nvPr>
        </p:nvSpPr>
        <p:spPr/>
        <p:txBody>
          <a:bodyPr/>
          <a:lstStyle/>
          <a:p>
            <a:r>
              <a:rPr lang="en-NO" dirty="0"/>
              <a:t>Minimizing the error</a:t>
            </a:r>
          </a:p>
        </p:txBody>
      </p:sp>
      <p:sp>
        <p:nvSpPr>
          <p:cNvPr id="3" name="Content Placeholder 2">
            <a:extLst>
              <a:ext uri="{FF2B5EF4-FFF2-40B4-BE49-F238E27FC236}">
                <a16:creationId xmlns:a16="http://schemas.microsoft.com/office/drawing/2014/main" id="{0B15167D-148D-F14D-BBE1-A42B65FF31E3}"/>
              </a:ext>
            </a:extLst>
          </p:cNvPr>
          <p:cNvSpPr>
            <a:spLocks noGrp="1"/>
          </p:cNvSpPr>
          <p:nvPr>
            <p:ph idx="1"/>
          </p:nvPr>
        </p:nvSpPr>
        <p:spPr/>
        <p:txBody>
          <a:bodyPr/>
          <a:lstStyle/>
          <a:p>
            <a:r>
              <a:rPr lang="en-GB" dirty="0"/>
              <a:t>The error is:</a:t>
            </a:r>
          </a:p>
          <a:p>
            <a:endParaRPr lang="en-GB" dirty="0"/>
          </a:p>
          <a:p>
            <a:endParaRPr lang="en-GB" dirty="0"/>
          </a:p>
          <a:p>
            <a:r>
              <a:rPr lang="en-GB" dirty="0"/>
              <a:t>The best linear model minimizes the sum of squared errors (SSE):</a:t>
            </a:r>
          </a:p>
          <a:p>
            <a:endParaRPr lang="en-GB" dirty="0"/>
          </a:p>
          <a:p>
            <a:endParaRPr lang="en-NO" dirty="0"/>
          </a:p>
          <a:p>
            <a:endParaRPr lang="en-NO" dirty="0"/>
          </a:p>
        </p:txBody>
      </p:sp>
      <p:pic>
        <p:nvPicPr>
          <p:cNvPr id="4" name="Picture 3">
            <a:extLst>
              <a:ext uri="{FF2B5EF4-FFF2-40B4-BE49-F238E27FC236}">
                <a16:creationId xmlns:a16="http://schemas.microsoft.com/office/drawing/2014/main" id="{20651243-58CD-424C-876C-345993653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633" y="1524000"/>
            <a:ext cx="2109355" cy="640080"/>
          </a:xfrm>
          <a:prstGeom prst="rect">
            <a:avLst/>
          </a:prstGeom>
        </p:spPr>
      </p:pic>
      <p:pic>
        <p:nvPicPr>
          <p:cNvPr id="6" name="Picture 5">
            <a:extLst>
              <a:ext uri="{FF2B5EF4-FFF2-40B4-BE49-F238E27FC236}">
                <a16:creationId xmlns:a16="http://schemas.microsoft.com/office/drawing/2014/main" id="{916A7500-C421-A54C-83C5-7D1904B32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050" y="3958590"/>
            <a:ext cx="5041900" cy="647700"/>
          </a:xfrm>
          <a:prstGeom prst="rect">
            <a:avLst/>
          </a:prstGeom>
        </p:spPr>
      </p:pic>
    </p:spTree>
    <p:extLst>
      <p:ext uri="{BB962C8B-B14F-4D97-AF65-F5344CB8AC3E}">
        <p14:creationId xmlns:p14="http://schemas.microsoft.com/office/powerpoint/2010/main" val="2452895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440B-8B26-354E-9413-755B745673DD}"/>
              </a:ext>
            </a:extLst>
          </p:cNvPr>
          <p:cNvSpPr>
            <a:spLocks noGrp="1"/>
          </p:cNvSpPr>
          <p:nvPr>
            <p:ph type="title"/>
          </p:nvPr>
        </p:nvSpPr>
        <p:spPr/>
        <p:txBody>
          <a:bodyPr/>
          <a:lstStyle/>
          <a:p>
            <a:r>
              <a:rPr lang="en-GB" dirty="0"/>
              <a:t>Common Mistakes in Experimentation</a:t>
            </a:r>
            <a:endParaRPr lang="en-NO" dirty="0"/>
          </a:p>
        </p:txBody>
      </p:sp>
      <p:sp>
        <p:nvSpPr>
          <p:cNvPr id="3" name="Content Placeholder 2">
            <a:extLst>
              <a:ext uri="{FF2B5EF4-FFF2-40B4-BE49-F238E27FC236}">
                <a16:creationId xmlns:a16="http://schemas.microsoft.com/office/drawing/2014/main" id="{F2A91F4A-A72A-6A4E-9572-AE26CF620A17}"/>
              </a:ext>
            </a:extLst>
          </p:cNvPr>
          <p:cNvSpPr>
            <a:spLocks noGrp="1"/>
          </p:cNvSpPr>
          <p:nvPr>
            <p:ph idx="1"/>
          </p:nvPr>
        </p:nvSpPr>
        <p:spPr/>
        <p:txBody>
          <a:bodyPr/>
          <a:lstStyle/>
          <a:p>
            <a:r>
              <a:rPr lang="en-GB" dirty="0"/>
              <a:t>The variation due to experimental error is ignored.</a:t>
            </a:r>
          </a:p>
          <a:p>
            <a:r>
              <a:rPr lang="en-GB" dirty="0"/>
              <a:t>Important parameters are not controlled. </a:t>
            </a:r>
          </a:p>
          <a:p>
            <a:r>
              <a:rPr lang="en-GB" dirty="0"/>
              <a:t>Effects of different factors are not isolated </a:t>
            </a:r>
          </a:p>
          <a:p>
            <a:r>
              <a:rPr lang="en-GB" dirty="0"/>
              <a:t>Simple one-factor-at-a-time designs are used </a:t>
            </a:r>
          </a:p>
          <a:p>
            <a:r>
              <a:rPr lang="en-GB" dirty="0"/>
              <a:t>Interactions are ignored </a:t>
            </a:r>
          </a:p>
          <a:p>
            <a:r>
              <a:rPr lang="en-GB" dirty="0"/>
              <a:t>Too many experiments are conducted</a:t>
            </a:r>
          </a:p>
          <a:p>
            <a:endParaRPr lang="en-GB" dirty="0"/>
          </a:p>
          <a:p>
            <a:r>
              <a:rPr lang="en-GB" dirty="0"/>
              <a:t>Remember the noise in real world measurements! We need STATISTICS </a:t>
            </a:r>
            <a:r>
              <a:rPr lang="en-GB" dirty="0">
                <a:sym typeface="Wingdings" pitchFamily="2" charset="2"/>
              </a:rPr>
              <a:t></a:t>
            </a:r>
            <a:endParaRPr lang="en-NO" dirty="0"/>
          </a:p>
        </p:txBody>
      </p:sp>
    </p:spTree>
    <p:extLst>
      <p:ext uri="{BB962C8B-B14F-4D97-AF65-F5344CB8AC3E}">
        <p14:creationId xmlns:p14="http://schemas.microsoft.com/office/powerpoint/2010/main" val="176047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026"/>
          <p:cNvSpPr>
            <a:spLocks noGrp="1" noChangeArrowheads="1"/>
          </p:cNvSpPr>
          <p:nvPr>
            <p:ph type="ctrTitle"/>
          </p:nvPr>
        </p:nvSpPr>
        <p:spPr>
          <a:xfrm>
            <a:off x="1574157" y="1708150"/>
            <a:ext cx="6836418" cy="1462088"/>
          </a:xfrm>
        </p:spPr>
        <p:txBody>
          <a:bodyPr/>
          <a:lstStyle/>
          <a:p>
            <a:pPr algn="l" fontAlgn="base"/>
            <a:r>
              <a:rPr lang="en-GB" sz="2800" b="1" i="0" dirty="0">
                <a:solidFill>
                  <a:srgbClr val="000000"/>
                </a:solidFill>
                <a:effectLst/>
                <a:latin typeface="+mn-lt"/>
              </a:rPr>
              <a:t>Quantitative Performance Analysis</a:t>
            </a:r>
          </a:p>
        </p:txBody>
      </p:sp>
      <p:sp>
        <p:nvSpPr>
          <p:cNvPr id="2" name="Subtitle 1">
            <a:extLst>
              <a:ext uri="{FF2B5EF4-FFF2-40B4-BE49-F238E27FC236}">
                <a16:creationId xmlns:a16="http://schemas.microsoft.com/office/drawing/2014/main" id="{507469FD-5E52-264F-8E38-B952E988A7F5}"/>
              </a:ext>
            </a:extLst>
          </p:cNvPr>
          <p:cNvSpPr>
            <a:spLocks noGrp="1"/>
          </p:cNvSpPr>
          <p:nvPr>
            <p:ph type="subTitle" idx="1"/>
          </p:nvPr>
        </p:nvSpPr>
        <p:spPr/>
        <p:txBody>
          <a:bodyPr/>
          <a:lstStyle/>
          <a:p>
            <a:r>
              <a:rPr lang="en-US" dirty="0"/>
              <a:t>Real-world examples</a:t>
            </a:r>
            <a:endParaRPr lang="en-US" dirty="0">
              <a:latin typeface="Eurostile" panose="020B0504020202050204" pitchFamily="34" charset="77"/>
            </a:endParaRPr>
          </a:p>
          <a:p>
            <a:endParaRPr lang="en-US" dirty="0">
              <a:latin typeface="Eurostile" panose="020B0504020202050204" pitchFamily="34" charset="77"/>
            </a:endParaRPr>
          </a:p>
        </p:txBody>
      </p:sp>
    </p:spTree>
    <p:extLst>
      <p:ext uri="{BB962C8B-B14F-4D97-AF65-F5344CB8AC3E}">
        <p14:creationId xmlns:p14="http://schemas.microsoft.com/office/powerpoint/2010/main" val="241486003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72A7FF-93BC-0F40-BC0D-0D574B729F07}"/>
              </a:ext>
            </a:extLst>
          </p:cNvPr>
          <p:cNvSpPr>
            <a:spLocks noGrp="1"/>
          </p:cNvSpPr>
          <p:nvPr>
            <p:ph type="title"/>
          </p:nvPr>
        </p:nvSpPr>
        <p:spPr/>
        <p:txBody>
          <a:bodyPr/>
          <a:lstStyle/>
          <a:p>
            <a:r>
              <a:rPr lang="en-US" dirty="0"/>
              <a:t>Measurement example</a:t>
            </a:r>
          </a:p>
        </p:txBody>
      </p:sp>
      <p:pic>
        <p:nvPicPr>
          <p:cNvPr id="7" name="Picture 6" descr="Screen Shot 2012-09-18 at 4.08.01 P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96237" y="1592796"/>
            <a:ext cx="4145882" cy="3672408"/>
          </a:xfrm>
          <a:prstGeom prst="rect">
            <a:avLst/>
          </a:prstGeom>
        </p:spPr>
      </p:pic>
      <p:sp>
        <p:nvSpPr>
          <p:cNvPr id="11" name="TextBox 10">
            <a:extLst>
              <a:ext uri="{FF2B5EF4-FFF2-40B4-BE49-F238E27FC236}">
                <a16:creationId xmlns:a16="http://schemas.microsoft.com/office/drawing/2014/main" id="{958F031C-C4EF-7E4F-90A4-70E0477125F8}"/>
              </a:ext>
            </a:extLst>
          </p:cNvPr>
          <p:cNvSpPr txBox="1"/>
          <p:nvPr/>
        </p:nvSpPr>
        <p:spPr>
          <a:xfrm>
            <a:off x="232418" y="907866"/>
            <a:ext cx="3318303" cy="712519"/>
          </a:xfrm>
          <a:prstGeom prst="rect">
            <a:avLst/>
          </a:prstGeom>
          <a:noFill/>
        </p:spPr>
        <p:txBody>
          <a:bodyPr wrap="square" rtlCol="0">
            <a:noAutofit/>
          </a:bodyPr>
          <a:lstStyle/>
          <a:p>
            <a:r>
              <a:rPr lang="en-US" sz="1800" b="0" dirty="0">
                <a:solidFill>
                  <a:srgbClr val="002060"/>
                </a:solidFill>
                <a:latin typeface="Eurostile" panose="020B0504020202050204" pitchFamily="34" charset="77"/>
              </a:rPr>
              <a:t>Development of traffic shares over time</a:t>
            </a:r>
          </a:p>
        </p:txBody>
      </p:sp>
      <p:sp>
        <p:nvSpPr>
          <p:cNvPr id="12" name="TextBox 11">
            <a:extLst>
              <a:ext uri="{FF2B5EF4-FFF2-40B4-BE49-F238E27FC236}">
                <a16:creationId xmlns:a16="http://schemas.microsoft.com/office/drawing/2014/main" id="{47AD195D-D146-404B-93D0-38C7FFA8A1CB}"/>
              </a:ext>
            </a:extLst>
          </p:cNvPr>
          <p:cNvSpPr txBox="1"/>
          <p:nvPr/>
        </p:nvSpPr>
        <p:spPr>
          <a:xfrm>
            <a:off x="313566" y="1952894"/>
            <a:ext cx="4009052" cy="3883231"/>
          </a:xfrm>
          <a:prstGeom prst="rect">
            <a:avLst/>
          </a:prstGeom>
          <a:noFill/>
        </p:spPr>
        <p:txBody>
          <a:bodyPr wrap="square" rtlCol="0">
            <a:noAutofit/>
          </a:bodyPr>
          <a:lstStyle/>
          <a:p>
            <a:r>
              <a:rPr lang="en-US" sz="2400" b="0" dirty="0">
                <a:latin typeface="Eurostile" panose="020B0504020202050204" pitchFamily="34" charset="77"/>
              </a:rPr>
              <a:t>A graph using percentages to express the share of application types on the Internet</a:t>
            </a:r>
          </a:p>
          <a:p>
            <a:pPr marL="342900" indent="-342900">
              <a:buFont typeface="Arial" panose="020B0604020202020204" pitchFamily="34" charset="0"/>
              <a:buChar char="•"/>
            </a:pPr>
            <a:r>
              <a:rPr lang="en-US" sz="2400" b="0" dirty="0">
                <a:latin typeface="Eurostile" panose="020B0504020202050204" pitchFamily="34" charset="77"/>
              </a:rPr>
              <a:t>no absolute values, only percentages</a:t>
            </a:r>
          </a:p>
          <a:p>
            <a:pPr marL="342900" indent="-342900">
              <a:buFont typeface="Arial" panose="020B0604020202020204" pitchFamily="34" charset="0"/>
              <a:buChar char="•"/>
            </a:pPr>
            <a:r>
              <a:rPr lang="en-US" sz="2400" b="0" dirty="0">
                <a:latin typeface="Eurostile" panose="020B0504020202050204" pitchFamily="34" charset="77"/>
              </a:rPr>
              <a:t>color as well as order allows easy recognition of types, as well as appearance of new types</a:t>
            </a:r>
          </a:p>
        </p:txBody>
      </p:sp>
    </p:spTree>
    <p:extLst>
      <p:ext uri="{BB962C8B-B14F-4D97-AF65-F5344CB8AC3E}">
        <p14:creationId xmlns:p14="http://schemas.microsoft.com/office/powerpoint/2010/main" val="2732321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72A7FF-93BC-0F40-BC0D-0D574B729F07}"/>
              </a:ext>
            </a:extLst>
          </p:cNvPr>
          <p:cNvSpPr>
            <a:spLocks noGrp="1"/>
          </p:cNvSpPr>
          <p:nvPr>
            <p:ph type="title"/>
          </p:nvPr>
        </p:nvSpPr>
        <p:spPr/>
        <p:txBody>
          <a:bodyPr/>
          <a:lstStyle/>
          <a:p>
            <a:r>
              <a:rPr lang="en-US" dirty="0"/>
              <a:t>Measurement example</a:t>
            </a:r>
          </a:p>
        </p:txBody>
      </p:sp>
      <p:pic>
        <p:nvPicPr>
          <p:cNvPr id="8" name="Picture 7" descr="Screen Shot 2012-09-18 at 4.07.09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27984" y="1642492"/>
            <a:ext cx="4615496" cy="3573016"/>
          </a:xfrm>
          <a:prstGeom prst="rect">
            <a:avLst/>
          </a:prstGeom>
        </p:spPr>
      </p:pic>
      <p:sp>
        <p:nvSpPr>
          <p:cNvPr id="6" name="TextBox 5">
            <a:extLst>
              <a:ext uri="{FF2B5EF4-FFF2-40B4-BE49-F238E27FC236}">
                <a16:creationId xmlns:a16="http://schemas.microsoft.com/office/drawing/2014/main" id="{094101F7-0A3B-D248-988B-D558D4FEEE31}"/>
              </a:ext>
            </a:extLst>
          </p:cNvPr>
          <p:cNvSpPr txBox="1"/>
          <p:nvPr/>
        </p:nvSpPr>
        <p:spPr>
          <a:xfrm>
            <a:off x="232418" y="877042"/>
            <a:ext cx="3318303" cy="712519"/>
          </a:xfrm>
          <a:prstGeom prst="rect">
            <a:avLst/>
          </a:prstGeom>
          <a:noFill/>
        </p:spPr>
        <p:txBody>
          <a:bodyPr wrap="square" rtlCol="0">
            <a:noAutofit/>
          </a:bodyPr>
          <a:lstStyle/>
          <a:p>
            <a:r>
              <a:rPr lang="en-US" sz="1800" b="0" dirty="0">
                <a:solidFill>
                  <a:srgbClr val="002060"/>
                </a:solidFill>
                <a:latin typeface="Eurostile" panose="020B0504020202050204" pitchFamily="34" charset="77"/>
              </a:rPr>
              <a:t>Development of absolute mobile traffic over time</a:t>
            </a:r>
          </a:p>
        </p:txBody>
      </p:sp>
      <p:sp>
        <p:nvSpPr>
          <p:cNvPr id="10" name="TextBox 9">
            <a:extLst>
              <a:ext uri="{FF2B5EF4-FFF2-40B4-BE49-F238E27FC236}">
                <a16:creationId xmlns:a16="http://schemas.microsoft.com/office/drawing/2014/main" id="{0402BF16-7912-3049-A2FB-43ACE57E0229}"/>
              </a:ext>
            </a:extLst>
          </p:cNvPr>
          <p:cNvSpPr txBox="1"/>
          <p:nvPr/>
        </p:nvSpPr>
        <p:spPr>
          <a:xfrm>
            <a:off x="313566" y="1860426"/>
            <a:ext cx="4009052" cy="3883231"/>
          </a:xfrm>
          <a:prstGeom prst="rect">
            <a:avLst/>
          </a:prstGeom>
          <a:noFill/>
        </p:spPr>
        <p:txBody>
          <a:bodyPr wrap="square" rtlCol="0">
            <a:noAutofit/>
          </a:bodyPr>
          <a:lstStyle/>
          <a:p>
            <a:r>
              <a:rPr lang="en-US" sz="2400" b="0" dirty="0">
                <a:latin typeface="Eurostile" panose="020B0504020202050204" pitchFamily="34" charset="77"/>
              </a:rPr>
              <a:t>A graph using absolute value to communicate the rapid growth of mobile traffic</a:t>
            </a:r>
          </a:p>
          <a:p>
            <a:pPr marL="342900" indent="-342900">
              <a:buFont typeface="Arial" panose="020B0604020202020204" pitchFamily="34" charset="0"/>
              <a:buChar char="•"/>
            </a:pPr>
            <a:r>
              <a:rPr lang="en-US" sz="2400" b="0" dirty="0">
                <a:latin typeface="Eurostile" panose="020B0504020202050204" pitchFamily="34" charset="77"/>
              </a:rPr>
              <a:t>percentages provided as text in graph</a:t>
            </a:r>
          </a:p>
          <a:p>
            <a:pPr marL="342900" indent="-342900">
              <a:buFont typeface="Arial" panose="020B0604020202020204" pitchFamily="34" charset="0"/>
              <a:buChar char="•"/>
            </a:pPr>
            <a:r>
              <a:rPr lang="en-US" sz="2400" b="0" dirty="0">
                <a:latin typeface="Eurostile" panose="020B0504020202050204" pitchFamily="34" charset="77"/>
              </a:rPr>
              <a:t>color as well as order allows easy recognition of types, as well as appearance of new types</a:t>
            </a:r>
          </a:p>
          <a:p>
            <a:pPr marL="342900" indent="-342900">
              <a:buFont typeface="Arial" panose="020B0604020202020204" pitchFamily="34" charset="0"/>
              <a:buChar char="•"/>
            </a:pPr>
            <a:r>
              <a:rPr lang="en-US" sz="2400" b="0" dirty="0">
                <a:latin typeface="Eurostile" panose="020B0504020202050204" pitchFamily="34" charset="77"/>
              </a:rPr>
              <a:t>note ”E” for estimates</a:t>
            </a:r>
          </a:p>
        </p:txBody>
      </p:sp>
    </p:spTree>
    <p:extLst>
      <p:ext uri="{BB962C8B-B14F-4D97-AF65-F5344CB8AC3E}">
        <p14:creationId xmlns:p14="http://schemas.microsoft.com/office/powerpoint/2010/main" val="1872844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196536E-9161-2B43-AB90-E4CCA1D49640}"/>
              </a:ext>
            </a:extLst>
          </p:cNvPr>
          <p:cNvGrpSpPr/>
          <p:nvPr/>
        </p:nvGrpSpPr>
        <p:grpSpPr>
          <a:xfrm>
            <a:off x="510318" y="1531339"/>
            <a:ext cx="3486853" cy="2404458"/>
            <a:chOff x="1650349" y="605063"/>
            <a:chExt cx="3486853" cy="2404458"/>
          </a:xfrm>
        </p:grpSpPr>
        <p:pic>
          <p:nvPicPr>
            <p:cNvPr id="88" name="Picture 1"/>
            <p:cNvPicPr/>
            <p:nvPr/>
          </p:nvPicPr>
          <p:blipFill>
            <a:blip r:embed="rId3"/>
            <a:stretch>
              <a:fillRect/>
            </a:stretch>
          </p:blipFill>
          <p:spPr>
            <a:xfrm>
              <a:off x="2210763" y="605063"/>
              <a:ext cx="2366021" cy="1696382"/>
            </a:xfrm>
            <a:prstGeom prst="rect">
              <a:avLst/>
            </a:prstGeom>
            <a:ln>
              <a:noFill/>
            </a:ln>
          </p:spPr>
        </p:pic>
        <p:sp>
          <p:nvSpPr>
            <p:cNvPr id="3" name="TextBox 2">
              <a:extLst>
                <a:ext uri="{FF2B5EF4-FFF2-40B4-BE49-F238E27FC236}">
                  <a16:creationId xmlns:a16="http://schemas.microsoft.com/office/drawing/2014/main" id="{1462D9B9-8618-B646-AC7C-53394931743D}"/>
                </a:ext>
              </a:extLst>
            </p:cNvPr>
            <p:cNvSpPr txBox="1"/>
            <p:nvPr/>
          </p:nvSpPr>
          <p:spPr>
            <a:xfrm>
              <a:off x="1650349" y="2363190"/>
              <a:ext cx="3486853" cy="646331"/>
            </a:xfrm>
            <a:prstGeom prst="rect">
              <a:avLst/>
            </a:prstGeom>
            <a:noFill/>
          </p:spPr>
          <p:txBody>
            <a:bodyPr wrap="none" rtlCol="0">
              <a:spAutoFit/>
            </a:bodyPr>
            <a:lstStyle/>
            <a:p>
              <a:pPr algn="ctr"/>
              <a:r>
                <a:rPr lang="en-US" sz="1800" b="0" dirty="0">
                  <a:solidFill>
                    <a:srgbClr val="002060"/>
                  </a:solidFill>
                  <a:latin typeface="Eurostile" panose="020B0504020202050204" pitchFamily="34" charset="77"/>
                </a:rPr>
                <a:t>NVidia </a:t>
              </a:r>
              <a:r>
                <a:rPr lang="en-US" sz="1800" b="0" dirty="0" err="1">
                  <a:solidFill>
                    <a:srgbClr val="002060"/>
                  </a:solidFill>
                  <a:latin typeface="Eurostile" panose="020B0504020202050204" pitchFamily="34" charset="77"/>
                </a:rPr>
                <a:t>Tegra</a:t>
              </a:r>
              <a:r>
                <a:rPr lang="en-US" sz="1800" b="0" dirty="0">
                  <a:solidFill>
                    <a:srgbClr val="002060"/>
                  </a:solidFill>
                  <a:latin typeface="Eurostile" panose="020B0504020202050204" pitchFamily="34" charset="77"/>
                </a:rPr>
                <a:t> K1</a:t>
              </a:r>
            </a:p>
            <a:p>
              <a:pPr algn="ctr"/>
              <a:r>
                <a:rPr lang="en-US" sz="1800" b="0" dirty="0">
                  <a:solidFill>
                    <a:srgbClr val="002060"/>
                  </a:solidFill>
                  <a:latin typeface="Eurostile" panose="020B0504020202050204" pitchFamily="34" charset="77"/>
                </a:rPr>
                <a:t>impact of frequency on throughput</a:t>
              </a:r>
            </a:p>
          </p:txBody>
        </p:sp>
      </p:grpSp>
      <p:pic>
        <p:nvPicPr>
          <p:cNvPr id="8" name="Picture 7">
            <a:extLst>
              <a:ext uri="{FF2B5EF4-FFF2-40B4-BE49-F238E27FC236}">
                <a16:creationId xmlns:a16="http://schemas.microsoft.com/office/drawing/2014/main" id="{0091DD5E-46A5-1847-B7DF-4FFCB2F1F5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38" t="10023" r="12796" b="6458"/>
          <a:stretch/>
        </p:blipFill>
        <p:spPr>
          <a:xfrm>
            <a:off x="4453247" y="1508166"/>
            <a:ext cx="3918857" cy="2303813"/>
          </a:xfrm>
          <a:prstGeom prst="rect">
            <a:avLst/>
          </a:prstGeom>
        </p:spPr>
      </p:pic>
      <p:sp>
        <p:nvSpPr>
          <p:cNvPr id="5" name="Title 4">
            <a:extLst>
              <a:ext uri="{FF2B5EF4-FFF2-40B4-BE49-F238E27FC236}">
                <a16:creationId xmlns:a16="http://schemas.microsoft.com/office/drawing/2014/main" id="{89C3AF4F-B44E-8B47-89D5-F37AC8A59E79}"/>
              </a:ext>
            </a:extLst>
          </p:cNvPr>
          <p:cNvSpPr>
            <a:spLocks noGrp="1"/>
          </p:cNvSpPr>
          <p:nvPr>
            <p:ph type="title"/>
          </p:nvPr>
        </p:nvSpPr>
        <p:spPr/>
        <p:txBody>
          <a:bodyPr/>
          <a:lstStyle/>
          <a:p>
            <a:r>
              <a:rPr lang="en-US" dirty="0"/>
              <a:t>Measurement example</a:t>
            </a:r>
          </a:p>
        </p:txBody>
      </p:sp>
      <p:sp>
        <p:nvSpPr>
          <p:cNvPr id="7" name="TextBox 6">
            <a:extLst>
              <a:ext uri="{FF2B5EF4-FFF2-40B4-BE49-F238E27FC236}">
                <a16:creationId xmlns:a16="http://schemas.microsoft.com/office/drawing/2014/main" id="{9DDFA9EF-8A28-B140-890F-BD16FF2DA870}"/>
              </a:ext>
            </a:extLst>
          </p:cNvPr>
          <p:cNvSpPr txBox="1"/>
          <p:nvPr/>
        </p:nvSpPr>
        <p:spPr>
          <a:xfrm>
            <a:off x="543697" y="4203864"/>
            <a:ext cx="8333303" cy="1662545"/>
          </a:xfrm>
          <a:prstGeom prst="rect">
            <a:avLst/>
          </a:prstGeom>
          <a:noFill/>
        </p:spPr>
        <p:txBody>
          <a:bodyPr wrap="square" rtlCol="0">
            <a:noAutofit/>
          </a:bodyPr>
          <a:lstStyle/>
          <a:p>
            <a:pPr marL="342900" indent="-342900">
              <a:buFont typeface="Arial" panose="020B0604020202020204" pitchFamily="34" charset="0"/>
              <a:buChar char="•"/>
            </a:pPr>
            <a:r>
              <a:rPr lang="en-US" sz="2400" b="0" dirty="0">
                <a:latin typeface="Eurostile" panose="020B0504020202050204" pitchFamily="34" charset="77"/>
              </a:rPr>
              <a:t>note: </a:t>
            </a:r>
            <a:r>
              <a:rPr lang="en-US" sz="2400" b="0" i="1" dirty="0">
                <a:solidFill>
                  <a:srgbClr val="FF0000"/>
                </a:solidFill>
                <a:latin typeface="Eurostile" panose="020B0504020202050204" pitchFamily="34" charset="77"/>
              </a:rPr>
              <a:t>4 dimensions </a:t>
            </a:r>
            <a:r>
              <a:rPr lang="en-US" sz="2400" b="0" dirty="0">
                <a:latin typeface="Eurostile" panose="020B0504020202050204" pitchFamily="34" charset="77"/>
              </a:rPr>
              <a:t>in the presentation</a:t>
            </a:r>
          </a:p>
          <a:p>
            <a:pPr marL="342900" indent="-342900">
              <a:buFont typeface="Arial" panose="020B0604020202020204" pitchFamily="34" charset="0"/>
              <a:buChar char="•"/>
            </a:pPr>
            <a:r>
              <a:rPr lang="en-US" sz="2400" b="0" dirty="0">
                <a:latin typeface="Eurostile" panose="020B0504020202050204" pitchFamily="34" charset="77"/>
              </a:rPr>
              <a:t>additional dimension can be used to add information or to add expressiveness to one or more of the dimensions</a:t>
            </a:r>
          </a:p>
        </p:txBody>
      </p:sp>
    </p:spTree>
    <p:extLst>
      <p:ext uri="{BB962C8B-B14F-4D97-AF65-F5344CB8AC3E}">
        <p14:creationId xmlns:p14="http://schemas.microsoft.com/office/powerpoint/2010/main" val="7523461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ltcp-emu-wlan-hspa-30mi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701" y="913789"/>
            <a:ext cx="4749410" cy="2292549"/>
          </a:xfrm>
          <a:prstGeom prst="rect">
            <a:avLst/>
          </a:prstGeom>
        </p:spPr>
      </p:pic>
      <p:sp>
        <p:nvSpPr>
          <p:cNvPr id="3" name="Title 2">
            <a:extLst>
              <a:ext uri="{FF2B5EF4-FFF2-40B4-BE49-F238E27FC236}">
                <a16:creationId xmlns:a16="http://schemas.microsoft.com/office/drawing/2014/main" id="{6EC723DD-41DA-C64A-B78C-142E018A883D}"/>
              </a:ext>
            </a:extLst>
          </p:cNvPr>
          <p:cNvSpPr>
            <a:spLocks noGrp="1"/>
          </p:cNvSpPr>
          <p:nvPr>
            <p:ph type="title"/>
          </p:nvPr>
        </p:nvSpPr>
        <p:spPr/>
        <p:txBody>
          <a:bodyPr/>
          <a:lstStyle/>
          <a:p>
            <a:r>
              <a:rPr lang="en-US" dirty="0"/>
              <a:t>Measurement example</a:t>
            </a:r>
          </a:p>
        </p:txBody>
      </p:sp>
      <p:sp>
        <p:nvSpPr>
          <p:cNvPr id="5" name="TextBox 4">
            <a:extLst>
              <a:ext uri="{FF2B5EF4-FFF2-40B4-BE49-F238E27FC236}">
                <a16:creationId xmlns:a16="http://schemas.microsoft.com/office/drawing/2014/main" id="{D03F1FC9-71B5-8548-B450-932C66BED1AF}"/>
              </a:ext>
            </a:extLst>
          </p:cNvPr>
          <p:cNvSpPr txBox="1"/>
          <p:nvPr/>
        </p:nvSpPr>
        <p:spPr>
          <a:xfrm>
            <a:off x="285007" y="3276144"/>
            <a:ext cx="8562110" cy="3285294"/>
          </a:xfrm>
          <a:prstGeom prst="rect">
            <a:avLst/>
          </a:prstGeom>
          <a:noFill/>
        </p:spPr>
        <p:txBody>
          <a:bodyPr wrap="square" rtlCol="0">
            <a:noAutofit/>
          </a:bodyPr>
          <a:lstStyle/>
          <a:p>
            <a:pPr marL="342900" indent="-342900">
              <a:buFont typeface="Arial" panose="020B0604020202020204" pitchFamily="34" charset="0"/>
              <a:buChar char="•"/>
            </a:pPr>
            <a:r>
              <a:rPr lang="en-US" sz="2400" b="0" dirty="0">
                <a:latin typeface="Eurostile" panose="020B0504020202050204" pitchFamily="34" charset="77"/>
              </a:rPr>
              <a:t>2D graph studying values for the average bandwidth of very long-lived TCP flows whose packets are alternately sent over 2 very different paths</a:t>
            </a:r>
          </a:p>
          <a:p>
            <a:pPr marL="342900" indent="-342900">
              <a:buFont typeface="Arial" panose="020B0604020202020204" pitchFamily="34" charset="0"/>
              <a:buChar char="•"/>
            </a:pPr>
            <a:endParaRPr lang="en-US" sz="2400" b="0" dirty="0">
              <a:latin typeface="Eurostile" panose="020B0504020202050204" pitchFamily="34" charset="77"/>
            </a:endParaRPr>
          </a:p>
          <a:p>
            <a:pPr marL="342900" indent="-342900">
              <a:buFont typeface="Arial" panose="020B0604020202020204" pitchFamily="34" charset="0"/>
              <a:buChar char="•"/>
            </a:pPr>
            <a:r>
              <a:rPr lang="en-US" sz="2400" b="0" dirty="0">
                <a:latin typeface="Eurostile" panose="020B0504020202050204" pitchFamily="34" charset="77"/>
              </a:rPr>
              <a:t>details of short-term TCP </a:t>
            </a:r>
            <a:r>
              <a:rPr lang="en-US" sz="2400" b="0" dirty="0" err="1">
                <a:latin typeface="Eurostile" panose="020B0504020202050204" pitchFamily="34" charset="77"/>
              </a:rPr>
              <a:t>behaviour</a:t>
            </a:r>
            <a:r>
              <a:rPr lang="en-US" sz="2400" b="0" dirty="0">
                <a:latin typeface="Eurostile" panose="020B0504020202050204" pitchFamily="34" charset="77"/>
              </a:rPr>
              <a:t> are completely hidden</a:t>
            </a:r>
          </a:p>
          <a:p>
            <a:pPr marL="342900" indent="-342900">
              <a:buFont typeface="Arial" panose="020B0604020202020204" pitchFamily="34" charset="0"/>
              <a:buChar char="•"/>
            </a:pPr>
            <a:r>
              <a:rPr lang="en-US" sz="2400" b="0" dirty="0">
                <a:latin typeface="Eurostile" panose="020B0504020202050204" pitchFamily="34" charset="77"/>
              </a:rPr>
              <a:t>smoothness achieved by averaging</a:t>
            </a:r>
          </a:p>
          <a:p>
            <a:pPr marL="342900" indent="-342900">
              <a:buFont typeface="Arial" panose="020B0604020202020204" pitchFamily="34" charset="0"/>
              <a:buChar char="•"/>
            </a:pPr>
            <a:r>
              <a:rPr lang="en-US" sz="2400" b="0" i="1" dirty="0">
                <a:solidFill>
                  <a:srgbClr val="FF0000"/>
                </a:solidFill>
                <a:latin typeface="Eurostile" panose="020B0504020202050204" pitchFamily="34" charset="77"/>
              </a:rPr>
              <a:t>shaded areas illustrate uncertainty </a:t>
            </a:r>
            <a:r>
              <a:rPr lang="en-US" sz="2400" b="0" dirty="0">
                <a:latin typeface="Eurostile" panose="020B0504020202050204" pitchFamily="34" charset="77"/>
              </a:rPr>
              <a:t>(range from min to max average throughput)</a:t>
            </a:r>
          </a:p>
        </p:txBody>
      </p:sp>
      <p:sp>
        <p:nvSpPr>
          <p:cNvPr id="6" name="TextBox 5">
            <a:extLst>
              <a:ext uri="{FF2B5EF4-FFF2-40B4-BE49-F238E27FC236}">
                <a16:creationId xmlns:a16="http://schemas.microsoft.com/office/drawing/2014/main" id="{99B58A58-DA0F-A24C-844D-C1A85D0DCB0A}"/>
              </a:ext>
            </a:extLst>
          </p:cNvPr>
          <p:cNvSpPr txBox="1"/>
          <p:nvPr/>
        </p:nvSpPr>
        <p:spPr>
          <a:xfrm>
            <a:off x="249566" y="938151"/>
            <a:ext cx="3693042" cy="646331"/>
          </a:xfrm>
          <a:prstGeom prst="rect">
            <a:avLst/>
          </a:prstGeom>
          <a:noFill/>
        </p:spPr>
        <p:txBody>
          <a:bodyPr wrap="square" rtlCol="0">
            <a:spAutoFit/>
          </a:bodyPr>
          <a:lstStyle/>
          <a:p>
            <a:r>
              <a:rPr lang="en-US" sz="1800" b="0" dirty="0">
                <a:solidFill>
                  <a:srgbClr val="002060"/>
                </a:solidFill>
                <a:latin typeface="Eurostile" panose="020B0504020202050204" pitchFamily="34" charset="77"/>
              </a:rPr>
              <a:t>Linux TCP’s ability to recover from out-of-order delivery of packets</a:t>
            </a:r>
          </a:p>
        </p:txBody>
      </p:sp>
    </p:spTree>
    <p:extLst>
      <p:ext uri="{BB962C8B-B14F-4D97-AF65-F5344CB8AC3E}">
        <p14:creationId xmlns:p14="http://schemas.microsoft.com/office/powerpoint/2010/main" val="3666331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9D36E-7AF6-374E-93FC-E2C54BCA312F}"/>
              </a:ext>
            </a:extLst>
          </p:cNvPr>
          <p:cNvSpPr>
            <a:spLocks noGrp="1"/>
          </p:cNvSpPr>
          <p:nvPr>
            <p:ph type="title"/>
          </p:nvPr>
        </p:nvSpPr>
        <p:spPr/>
        <p:txBody>
          <a:bodyPr/>
          <a:lstStyle/>
          <a:p>
            <a:r>
              <a:rPr lang="en-US" dirty="0"/>
              <a:t>Measurement example</a:t>
            </a:r>
            <a:endParaRPr lang="en-NO" dirty="0"/>
          </a:p>
        </p:txBody>
      </p:sp>
      <p:pic>
        <p:nvPicPr>
          <p:cNvPr id="3" name="Picture 2">
            <a:extLst>
              <a:ext uri="{FF2B5EF4-FFF2-40B4-BE49-F238E27FC236}">
                <a16:creationId xmlns:a16="http://schemas.microsoft.com/office/drawing/2014/main" id="{0D307F9C-8354-4A40-AF68-03FFF1CFE087}"/>
              </a:ext>
            </a:extLst>
          </p:cNvPr>
          <p:cNvPicPr>
            <a:picLocks noChangeAspect="1"/>
          </p:cNvPicPr>
          <p:nvPr/>
        </p:nvPicPr>
        <p:blipFill>
          <a:blip r:embed="rId2"/>
          <a:stretch>
            <a:fillRect/>
          </a:stretch>
        </p:blipFill>
        <p:spPr>
          <a:xfrm>
            <a:off x="5246753" y="3595962"/>
            <a:ext cx="3770787" cy="2777625"/>
          </a:xfrm>
          <a:prstGeom prst="rect">
            <a:avLst/>
          </a:prstGeom>
        </p:spPr>
      </p:pic>
      <p:sp>
        <p:nvSpPr>
          <p:cNvPr id="4" name="TextBox 3">
            <a:extLst>
              <a:ext uri="{FF2B5EF4-FFF2-40B4-BE49-F238E27FC236}">
                <a16:creationId xmlns:a16="http://schemas.microsoft.com/office/drawing/2014/main" id="{A6E8BB98-2FDF-D041-9796-017C28179E1C}"/>
              </a:ext>
            </a:extLst>
          </p:cNvPr>
          <p:cNvSpPr txBox="1"/>
          <p:nvPr/>
        </p:nvSpPr>
        <p:spPr>
          <a:xfrm>
            <a:off x="285007" y="2220686"/>
            <a:ext cx="4655128" cy="4096987"/>
          </a:xfrm>
          <a:prstGeom prst="rect">
            <a:avLst/>
          </a:prstGeom>
          <a:noFill/>
        </p:spPr>
        <p:txBody>
          <a:bodyPr wrap="square" rtlCol="0">
            <a:noAutofit/>
          </a:bodyPr>
          <a:lstStyle/>
          <a:p>
            <a:pPr marL="342900" indent="-342900">
              <a:buFont typeface="Arial" panose="020B0604020202020204" pitchFamily="34" charset="0"/>
              <a:buChar char="•"/>
            </a:pPr>
            <a:r>
              <a:rPr lang="en-US" sz="2400" b="0" dirty="0">
                <a:latin typeface="Eurostile" panose="020B0504020202050204" pitchFamily="34" charset="77"/>
              </a:rPr>
              <a:t>Different colors highlight the different settings</a:t>
            </a:r>
          </a:p>
          <a:p>
            <a:pPr marL="342900" indent="-342900">
              <a:buFont typeface="Arial" panose="020B0604020202020204" pitchFamily="34" charset="0"/>
              <a:buChar char="•"/>
            </a:pPr>
            <a:r>
              <a:rPr lang="en-US" sz="2400" dirty="0">
                <a:latin typeface="Eurostile" panose="020B0504020202050204" pitchFamily="34" charset="77"/>
              </a:rPr>
              <a:t>Boxplots display the first two letter values (the median and quartiles); letter-value plots display further letter values therefore more suitable for large datasets.</a:t>
            </a:r>
            <a:endParaRPr lang="en-US" sz="2400" b="0" dirty="0">
              <a:latin typeface="Eurostile" panose="020B0504020202050204" pitchFamily="34" charset="77"/>
            </a:endParaRPr>
          </a:p>
        </p:txBody>
      </p:sp>
      <p:sp>
        <p:nvSpPr>
          <p:cNvPr id="5" name="TextBox 4">
            <a:extLst>
              <a:ext uri="{FF2B5EF4-FFF2-40B4-BE49-F238E27FC236}">
                <a16:creationId xmlns:a16="http://schemas.microsoft.com/office/drawing/2014/main" id="{F266C27D-8567-164B-8185-1316C03B3C57}"/>
              </a:ext>
            </a:extLst>
          </p:cNvPr>
          <p:cNvSpPr txBox="1"/>
          <p:nvPr/>
        </p:nvSpPr>
        <p:spPr>
          <a:xfrm>
            <a:off x="249565" y="938151"/>
            <a:ext cx="4524315" cy="923330"/>
          </a:xfrm>
          <a:prstGeom prst="rect">
            <a:avLst/>
          </a:prstGeom>
          <a:noFill/>
        </p:spPr>
        <p:txBody>
          <a:bodyPr wrap="square" rtlCol="0">
            <a:spAutoFit/>
          </a:bodyPr>
          <a:lstStyle/>
          <a:p>
            <a:r>
              <a:rPr lang="en-US" sz="1800" b="0" dirty="0">
                <a:solidFill>
                  <a:srgbClr val="002060"/>
                </a:solidFill>
                <a:latin typeface="Eurostile" panose="020B0504020202050204" pitchFamily="34" charset="77"/>
              </a:rPr>
              <a:t>Investigation of the </a:t>
            </a:r>
            <a:r>
              <a:rPr lang="en-US" sz="1800" dirty="0">
                <a:solidFill>
                  <a:srgbClr val="002060"/>
                </a:solidFill>
                <a:latin typeface="Eurostile" panose="020B0504020202050204" pitchFamily="34" charset="77"/>
              </a:rPr>
              <a:t>current operator SPEPs (used in 4G LTE networks) under </a:t>
            </a:r>
            <a:r>
              <a:rPr lang="en-US" sz="1800" dirty="0" err="1">
                <a:solidFill>
                  <a:srgbClr val="002060"/>
                </a:solidFill>
                <a:latin typeface="Eurostile" panose="020B0504020202050204" pitchFamily="34" charset="77"/>
              </a:rPr>
              <a:t>mmWave</a:t>
            </a:r>
            <a:r>
              <a:rPr lang="en-US" sz="1800" dirty="0">
                <a:solidFill>
                  <a:srgbClr val="002060"/>
                </a:solidFill>
                <a:latin typeface="Eurostile" panose="020B0504020202050204" pitchFamily="34" charset="77"/>
              </a:rPr>
              <a:t>-like dynamics using MONROE testbed</a:t>
            </a:r>
            <a:endParaRPr lang="en-US" sz="1800" b="0" dirty="0">
              <a:solidFill>
                <a:srgbClr val="002060"/>
              </a:solidFill>
              <a:latin typeface="Eurostile" panose="020B0504020202050204" pitchFamily="34" charset="77"/>
            </a:endParaRPr>
          </a:p>
        </p:txBody>
      </p:sp>
      <p:pic>
        <p:nvPicPr>
          <p:cNvPr id="6" name="Picture 5">
            <a:extLst>
              <a:ext uri="{FF2B5EF4-FFF2-40B4-BE49-F238E27FC236}">
                <a16:creationId xmlns:a16="http://schemas.microsoft.com/office/drawing/2014/main" id="{998303BF-2EE2-0C4D-A982-4BD1E5FE44E1}"/>
              </a:ext>
            </a:extLst>
          </p:cNvPr>
          <p:cNvPicPr>
            <a:picLocks noChangeAspect="1"/>
          </p:cNvPicPr>
          <p:nvPr/>
        </p:nvPicPr>
        <p:blipFill>
          <a:blip r:embed="rId3"/>
          <a:stretch>
            <a:fillRect/>
          </a:stretch>
        </p:blipFill>
        <p:spPr>
          <a:xfrm>
            <a:off x="4916894" y="407987"/>
            <a:ext cx="4100646" cy="3175540"/>
          </a:xfrm>
          <a:prstGeom prst="rect">
            <a:avLst/>
          </a:prstGeom>
        </p:spPr>
      </p:pic>
    </p:spTree>
    <p:extLst>
      <p:ext uri="{BB962C8B-B14F-4D97-AF65-F5344CB8AC3E}">
        <p14:creationId xmlns:p14="http://schemas.microsoft.com/office/powerpoint/2010/main" val="291866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48B0-9AAD-BF49-894C-45B5062A4A21}"/>
              </a:ext>
            </a:extLst>
          </p:cNvPr>
          <p:cNvSpPr>
            <a:spLocks noGrp="1"/>
          </p:cNvSpPr>
          <p:nvPr>
            <p:ph type="title"/>
          </p:nvPr>
        </p:nvSpPr>
        <p:spPr/>
        <p:txBody>
          <a:bodyPr/>
          <a:lstStyle/>
          <a:p>
            <a:r>
              <a:rPr lang="en-NO" dirty="0"/>
              <a:t>How to</a:t>
            </a:r>
          </a:p>
        </p:txBody>
      </p:sp>
      <p:sp>
        <p:nvSpPr>
          <p:cNvPr id="3" name="Content Placeholder 2">
            <a:extLst>
              <a:ext uri="{FF2B5EF4-FFF2-40B4-BE49-F238E27FC236}">
                <a16:creationId xmlns:a16="http://schemas.microsoft.com/office/drawing/2014/main" id="{D06BD13D-1DBB-6E41-97F5-9337CF5DA552}"/>
              </a:ext>
            </a:extLst>
          </p:cNvPr>
          <p:cNvSpPr>
            <a:spLocks noGrp="1"/>
          </p:cNvSpPr>
          <p:nvPr>
            <p:ph idx="1"/>
          </p:nvPr>
        </p:nvSpPr>
        <p:spPr/>
        <p:txBody>
          <a:bodyPr/>
          <a:lstStyle/>
          <a:p>
            <a:r>
              <a:rPr lang="en-GB" dirty="0"/>
              <a:t>Design a proper set of experiments for measurement. </a:t>
            </a:r>
          </a:p>
          <a:p>
            <a:r>
              <a:rPr lang="en-GB" dirty="0"/>
              <a:t>Estimate the contribution of each alternative to the performance. </a:t>
            </a:r>
          </a:p>
          <a:p>
            <a:r>
              <a:rPr lang="en-GB" dirty="0"/>
              <a:t>Check if the alternatives are significantly different.</a:t>
            </a:r>
          </a:p>
          <a:p>
            <a:r>
              <a:rPr lang="en-GB" dirty="0"/>
              <a:t>Isolate the measurement errors. </a:t>
            </a:r>
          </a:p>
          <a:p>
            <a:r>
              <a:rPr lang="en-GB" dirty="0"/>
              <a:t>Develop a model that best describes the data obtained. </a:t>
            </a:r>
          </a:p>
          <a:p>
            <a:r>
              <a:rPr lang="en-GB" dirty="0"/>
              <a:t>Check if the model is adequate.</a:t>
            </a:r>
            <a:endParaRPr lang="en-NO" dirty="0"/>
          </a:p>
        </p:txBody>
      </p:sp>
    </p:spTree>
    <p:extLst>
      <p:ext uri="{BB962C8B-B14F-4D97-AF65-F5344CB8AC3E}">
        <p14:creationId xmlns:p14="http://schemas.microsoft.com/office/powerpoint/2010/main" val="1991080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CB59C-FB5E-BE45-A1AD-736735FEFCC6}"/>
              </a:ext>
            </a:extLst>
          </p:cNvPr>
          <p:cNvSpPr>
            <a:spLocks noGrp="1"/>
          </p:cNvSpPr>
          <p:nvPr>
            <p:ph type="title"/>
          </p:nvPr>
        </p:nvSpPr>
        <p:spPr/>
        <p:txBody>
          <a:bodyPr/>
          <a:lstStyle/>
          <a:p>
            <a:r>
              <a:rPr lang="en-US" dirty="0"/>
              <a:t>Measurement example</a:t>
            </a:r>
            <a:endParaRPr lang="en-NO" dirty="0"/>
          </a:p>
        </p:txBody>
      </p:sp>
      <p:pic>
        <p:nvPicPr>
          <p:cNvPr id="4" name="Content Placeholder 3">
            <a:extLst>
              <a:ext uri="{FF2B5EF4-FFF2-40B4-BE49-F238E27FC236}">
                <a16:creationId xmlns:a16="http://schemas.microsoft.com/office/drawing/2014/main" id="{8E93090D-4ADB-3D47-90B0-09499A06DC2B}"/>
              </a:ext>
            </a:extLst>
          </p:cNvPr>
          <p:cNvPicPr>
            <a:picLocks noGrp="1" noChangeAspect="1"/>
          </p:cNvPicPr>
          <p:nvPr>
            <p:ph idx="1"/>
          </p:nvPr>
        </p:nvPicPr>
        <p:blipFill>
          <a:blip r:embed="rId2"/>
          <a:stretch>
            <a:fillRect/>
          </a:stretch>
        </p:blipFill>
        <p:spPr>
          <a:xfrm>
            <a:off x="4124528" y="688975"/>
            <a:ext cx="4986135" cy="3336587"/>
          </a:xfrm>
          <a:prstGeom prst="rect">
            <a:avLst/>
          </a:prstGeom>
        </p:spPr>
      </p:pic>
      <p:sp>
        <p:nvSpPr>
          <p:cNvPr id="6" name="Rectangle 5">
            <a:extLst>
              <a:ext uri="{FF2B5EF4-FFF2-40B4-BE49-F238E27FC236}">
                <a16:creationId xmlns:a16="http://schemas.microsoft.com/office/drawing/2014/main" id="{6F55C171-8F10-594A-87BA-342C88BC066D}"/>
              </a:ext>
            </a:extLst>
          </p:cNvPr>
          <p:cNvSpPr/>
          <p:nvPr/>
        </p:nvSpPr>
        <p:spPr>
          <a:xfrm>
            <a:off x="4451614" y="3275112"/>
            <a:ext cx="240772" cy="307777"/>
          </a:xfrm>
          <a:prstGeom prst="rect">
            <a:avLst/>
          </a:prstGeom>
        </p:spPr>
        <p:txBody>
          <a:bodyPr wrap="none">
            <a:spAutoFit/>
          </a:bodyPr>
          <a:lstStyle/>
          <a:p>
            <a:r>
              <a:rPr lang="en-NO" dirty="0"/>
              <a:t> </a:t>
            </a:r>
          </a:p>
        </p:txBody>
      </p:sp>
      <p:sp>
        <p:nvSpPr>
          <p:cNvPr id="8" name="TextBox 7">
            <a:extLst>
              <a:ext uri="{FF2B5EF4-FFF2-40B4-BE49-F238E27FC236}">
                <a16:creationId xmlns:a16="http://schemas.microsoft.com/office/drawing/2014/main" id="{F301DB9F-6515-1C4B-AC79-87CCF2C7AB1A}"/>
              </a:ext>
            </a:extLst>
          </p:cNvPr>
          <p:cNvSpPr txBox="1"/>
          <p:nvPr/>
        </p:nvSpPr>
        <p:spPr>
          <a:xfrm>
            <a:off x="285007" y="2220686"/>
            <a:ext cx="3839521" cy="4096987"/>
          </a:xfrm>
          <a:prstGeom prst="rect">
            <a:avLst/>
          </a:prstGeom>
          <a:noFill/>
        </p:spPr>
        <p:txBody>
          <a:bodyPr wrap="square" rtlCol="0">
            <a:noAutofit/>
          </a:bodyPr>
          <a:lstStyle/>
          <a:p>
            <a:pPr marL="342900" indent="-342900">
              <a:buFont typeface="Arial" panose="020B0604020202020204" pitchFamily="34" charset="0"/>
              <a:buChar char="•"/>
            </a:pPr>
            <a:r>
              <a:rPr lang="en-US" sz="2400" b="0" dirty="0">
                <a:latin typeface="Eurostile" panose="020B0504020202050204" pitchFamily="34" charset="77"/>
              </a:rPr>
              <a:t>Different colors highlight the different settings</a:t>
            </a:r>
          </a:p>
          <a:p>
            <a:pPr marL="342900" indent="-342900">
              <a:buFont typeface="Arial" panose="020B0604020202020204" pitchFamily="34" charset="0"/>
              <a:buChar char="•"/>
            </a:pPr>
            <a:r>
              <a:rPr lang="en-US" sz="2400" dirty="0">
                <a:latin typeface="Eurostile" panose="020B0504020202050204" pitchFamily="34" charset="77"/>
              </a:rPr>
              <a:t>Violin plots are similar to box plots, except that they also show the probability density of the data at different values.</a:t>
            </a:r>
            <a:endParaRPr lang="en-US" sz="2400" b="0" dirty="0">
              <a:latin typeface="Eurostile" panose="020B0504020202050204" pitchFamily="34" charset="77"/>
            </a:endParaRPr>
          </a:p>
        </p:txBody>
      </p:sp>
      <p:sp>
        <p:nvSpPr>
          <p:cNvPr id="9" name="TextBox 8">
            <a:extLst>
              <a:ext uri="{FF2B5EF4-FFF2-40B4-BE49-F238E27FC236}">
                <a16:creationId xmlns:a16="http://schemas.microsoft.com/office/drawing/2014/main" id="{4C0285C9-F198-AD4D-96AC-DAB90930E6FB}"/>
              </a:ext>
            </a:extLst>
          </p:cNvPr>
          <p:cNvSpPr txBox="1"/>
          <p:nvPr/>
        </p:nvSpPr>
        <p:spPr>
          <a:xfrm>
            <a:off x="249566" y="938151"/>
            <a:ext cx="4011150" cy="646331"/>
          </a:xfrm>
          <a:prstGeom prst="rect">
            <a:avLst/>
          </a:prstGeom>
          <a:noFill/>
        </p:spPr>
        <p:txBody>
          <a:bodyPr wrap="square" rtlCol="0">
            <a:spAutoFit/>
          </a:bodyPr>
          <a:lstStyle/>
          <a:p>
            <a:r>
              <a:rPr lang="en-US" sz="1800" b="0" dirty="0">
                <a:solidFill>
                  <a:srgbClr val="002060"/>
                </a:solidFill>
                <a:latin typeface="Eurostile" panose="020B0504020202050204" pitchFamily="34" charset="77"/>
              </a:rPr>
              <a:t>Investigation of latency for </a:t>
            </a:r>
            <a:r>
              <a:rPr lang="en-US" sz="1800" dirty="0">
                <a:solidFill>
                  <a:srgbClr val="002060"/>
                </a:solidFill>
                <a:latin typeface="Eurostile" panose="020B0504020202050204" pitchFamily="34" charset="77"/>
              </a:rPr>
              <a:t>4G LTE networks using MONROE testbed</a:t>
            </a:r>
            <a:endParaRPr lang="en-US" sz="1800" b="0" dirty="0">
              <a:solidFill>
                <a:srgbClr val="002060"/>
              </a:solidFill>
              <a:latin typeface="Eurostile" panose="020B0504020202050204" pitchFamily="34" charset="77"/>
            </a:endParaRPr>
          </a:p>
        </p:txBody>
      </p:sp>
    </p:spTree>
    <p:extLst>
      <p:ext uri="{BB962C8B-B14F-4D97-AF65-F5344CB8AC3E}">
        <p14:creationId xmlns:p14="http://schemas.microsoft.com/office/powerpoint/2010/main" val="1639288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52FC-A76D-8046-947F-212F52A74C7F}"/>
              </a:ext>
            </a:extLst>
          </p:cNvPr>
          <p:cNvSpPr>
            <a:spLocks noGrp="1"/>
          </p:cNvSpPr>
          <p:nvPr>
            <p:ph type="title"/>
          </p:nvPr>
        </p:nvSpPr>
        <p:spPr/>
        <p:txBody>
          <a:bodyPr/>
          <a:lstStyle/>
          <a:p>
            <a:r>
              <a:rPr lang="en-US" dirty="0"/>
              <a:t>Measurement example</a:t>
            </a:r>
          </a:p>
        </p:txBody>
      </p:sp>
      <p:pic>
        <p:nvPicPr>
          <p:cNvPr id="5" name="Picture 4">
            <a:extLst>
              <a:ext uri="{FF2B5EF4-FFF2-40B4-BE49-F238E27FC236}">
                <a16:creationId xmlns:a16="http://schemas.microsoft.com/office/drawing/2014/main" id="{73B808F9-360C-3744-A6B8-F6D3F30A659B}"/>
              </a:ext>
            </a:extLst>
          </p:cNvPr>
          <p:cNvPicPr>
            <a:picLocks noChangeAspect="1"/>
          </p:cNvPicPr>
          <p:nvPr/>
        </p:nvPicPr>
        <p:blipFill>
          <a:blip r:embed="rId2"/>
          <a:stretch>
            <a:fillRect/>
          </a:stretch>
        </p:blipFill>
        <p:spPr>
          <a:xfrm>
            <a:off x="4711700" y="907963"/>
            <a:ext cx="4391025" cy="3295650"/>
          </a:xfrm>
          <a:prstGeom prst="rect">
            <a:avLst/>
          </a:prstGeom>
        </p:spPr>
      </p:pic>
      <p:sp>
        <p:nvSpPr>
          <p:cNvPr id="4" name="Slide Number Placeholder 3">
            <a:extLst>
              <a:ext uri="{FF2B5EF4-FFF2-40B4-BE49-F238E27FC236}">
                <a16:creationId xmlns:a16="http://schemas.microsoft.com/office/drawing/2014/main" id="{1E15271B-5C31-FD44-8200-C438028428D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198203-E814-4240-BC42-C0B2240045A7}" type="slidenum">
              <a:rPr lang="sv-SE" smtClean="0"/>
              <a:pPr/>
              <a:t>21</a:t>
            </a:fld>
            <a:endParaRPr lang="sv-SE" dirty="0"/>
          </a:p>
        </p:txBody>
      </p:sp>
      <p:sp>
        <p:nvSpPr>
          <p:cNvPr id="9" name="TextBox 8">
            <a:extLst>
              <a:ext uri="{FF2B5EF4-FFF2-40B4-BE49-F238E27FC236}">
                <a16:creationId xmlns:a16="http://schemas.microsoft.com/office/drawing/2014/main" id="{F07FF45F-C734-9945-9494-43C7CDCCF783}"/>
              </a:ext>
            </a:extLst>
          </p:cNvPr>
          <p:cNvSpPr txBox="1"/>
          <p:nvPr/>
        </p:nvSpPr>
        <p:spPr>
          <a:xfrm>
            <a:off x="285007" y="2220686"/>
            <a:ext cx="4655128" cy="4096987"/>
          </a:xfrm>
          <a:prstGeom prst="rect">
            <a:avLst/>
          </a:prstGeom>
          <a:noFill/>
        </p:spPr>
        <p:txBody>
          <a:bodyPr wrap="square" rtlCol="0">
            <a:noAutofit/>
          </a:bodyPr>
          <a:lstStyle/>
          <a:p>
            <a:pPr marL="342900" indent="-342900">
              <a:buFont typeface="Arial" panose="020B0604020202020204" pitchFamily="34" charset="0"/>
              <a:buChar char="•"/>
            </a:pPr>
            <a:r>
              <a:rPr lang="en-US" sz="2400" b="0" dirty="0">
                <a:latin typeface="Eurostile" panose="020B0504020202050204" pitchFamily="34" charset="77"/>
              </a:rPr>
              <a:t>Color together with pattern is used to </a:t>
            </a:r>
            <a:r>
              <a:rPr lang="en-US" sz="2400" b="0" dirty="0" err="1">
                <a:latin typeface="Eurostile" panose="020B0504020202050204" pitchFamily="34" charset="77"/>
              </a:rPr>
              <a:t>diffentiate</a:t>
            </a:r>
            <a:r>
              <a:rPr lang="en-US" sz="2400" b="0" dirty="0">
                <a:latin typeface="Eurostile" panose="020B0504020202050204" pitchFamily="34" charset="77"/>
              </a:rPr>
              <a:t> different settings</a:t>
            </a:r>
          </a:p>
          <a:p>
            <a:pPr marL="342900" indent="-342900">
              <a:buFont typeface="Arial" panose="020B0604020202020204" pitchFamily="34" charset="0"/>
              <a:buChar char="•"/>
            </a:pPr>
            <a:endParaRPr lang="en-US" sz="2400" b="0" dirty="0">
              <a:latin typeface="Eurostile" panose="020B0504020202050204" pitchFamily="34" charset="77"/>
            </a:endParaRPr>
          </a:p>
          <a:p>
            <a:pPr marL="342900" indent="-342900">
              <a:buFont typeface="Arial" panose="020B0604020202020204" pitchFamily="34" charset="0"/>
              <a:buChar char="•"/>
            </a:pPr>
            <a:r>
              <a:rPr lang="en-US" sz="2400" dirty="0">
                <a:latin typeface="Eurostile" panose="020B0504020202050204" pitchFamily="34" charset="77"/>
              </a:rPr>
              <a:t>Empirical </a:t>
            </a:r>
            <a:r>
              <a:rPr lang="en-US" sz="2400" b="0" dirty="0">
                <a:latin typeface="Eurostile" panose="020B0504020202050204" pitchFamily="34" charset="77"/>
              </a:rPr>
              <a:t>PDF is presented together with empirical CDF</a:t>
            </a:r>
          </a:p>
          <a:p>
            <a:pPr marL="342900" indent="-342900">
              <a:buFont typeface="Arial" panose="020B0604020202020204" pitchFamily="34" charset="0"/>
              <a:buChar char="•"/>
            </a:pPr>
            <a:r>
              <a:rPr lang="en-US" sz="2400" dirty="0">
                <a:latin typeface="Eurostile" panose="020B0504020202050204" pitchFamily="34" charset="77"/>
              </a:rPr>
              <a:t>The bins are used to illustrate the relative difference levels</a:t>
            </a:r>
            <a:endParaRPr lang="en-US" sz="2400" b="0" dirty="0">
              <a:latin typeface="Eurostile" panose="020B0504020202050204" pitchFamily="34" charset="77"/>
            </a:endParaRPr>
          </a:p>
        </p:txBody>
      </p:sp>
      <p:sp>
        <p:nvSpPr>
          <p:cNvPr id="10" name="TextBox 9">
            <a:extLst>
              <a:ext uri="{FF2B5EF4-FFF2-40B4-BE49-F238E27FC236}">
                <a16:creationId xmlns:a16="http://schemas.microsoft.com/office/drawing/2014/main" id="{1EBF1CEE-5B1A-C74A-9CAC-1FDF3A262DC2}"/>
              </a:ext>
            </a:extLst>
          </p:cNvPr>
          <p:cNvSpPr txBox="1"/>
          <p:nvPr/>
        </p:nvSpPr>
        <p:spPr>
          <a:xfrm>
            <a:off x="249565" y="938151"/>
            <a:ext cx="4524315" cy="923330"/>
          </a:xfrm>
          <a:prstGeom prst="rect">
            <a:avLst/>
          </a:prstGeom>
          <a:noFill/>
        </p:spPr>
        <p:txBody>
          <a:bodyPr wrap="square" rtlCol="0">
            <a:spAutoFit/>
          </a:bodyPr>
          <a:lstStyle/>
          <a:p>
            <a:r>
              <a:rPr lang="en-US" sz="1800" dirty="0">
                <a:solidFill>
                  <a:srgbClr val="002060"/>
                </a:solidFill>
                <a:latin typeface="Eurostile" panose="020B0504020202050204" pitchFamily="34" charset="77"/>
              </a:rPr>
              <a:t>Performance c</a:t>
            </a:r>
            <a:r>
              <a:rPr lang="en-US" sz="1800" b="0" dirty="0">
                <a:solidFill>
                  <a:srgbClr val="002060"/>
                </a:solidFill>
                <a:latin typeface="Eurostile" panose="020B0504020202050204" pitchFamily="34" charset="77"/>
              </a:rPr>
              <a:t>omparison of HTTP2 and QUIC over 4G networks under stationary and mobile scenarios </a:t>
            </a:r>
          </a:p>
        </p:txBody>
      </p:sp>
    </p:spTree>
    <p:extLst>
      <p:ext uri="{BB962C8B-B14F-4D97-AF65-F5344CB8AC3E}">
        <p14:creationId xmlns:p14="http://schemas.microsoft.com/office/powerpoint/2010/main" val="2192210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6168-9479-C44D-962E-6A32BDB5ADCE}"/>
              </a:ext>
            </a:extLst>
          </p:cNvPr>
          <p:cNvSpPr>
            <a:spLocks noGrp="1"/>
          </p:cNvSpPr>
          <p:nvPr>
            <p:ph type="title"/>
          </p:nvPr>
        </p:nvSpPr>
        <p:spPr/>
        <p:txBody>
          <a:bodyPr/>
          <a:lstStyle/>
          <a:p>
            <a:r>
              <a:rPr lang="en-US" dirty="0"/>
              <a:t>Measurement example</a:t>
            </a:r>
            <a:endParaRPr lang="en-NO" dirty="0"/>
          </a:p>
        </p:txBody>
      </p:sp>
      <p:pic>
        <p:nvPicPr>
          <p:cNvPr id="2052" name="Picture 4">
            <a:extLst>
              <a:ext uri="{FF2B5EF4-FFF2-40B4-BE49-F238E27FC236}">
                <a16:creationId xmlns:a16="http://schemas.microsoft.com/office/drawing/2014/main" id="{259D25FA-587F-5241-A6CA-B58A4B3983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41555" y="938151"/>
            <a:ext cx="5008527" cy="47719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75A65C-4E10-9A43-B6D7-405E0218D234}"/>
              </a:ext>
            </a:extLst>
          </p:cNvPr>
          <p:cNvSpPr txBox="1"/>
          <p:nvPr/>
        </p:nvSpPr>
        <p:spPr>
          <a:xfrm>
            <a:off x="285007" y="2220686"/>
            <a:ext cx="3820065" cy="4096987"/>
          </a:xfrm>
          <a:prstGeom prst="rect">
            <a:avLst/>
          </a:prstGeom>
          <a:noFill/>
        </p:spPr>
        <p:txBody>
          <a:bodyPr wrap="square" rtlCol="0">
            <a:noAutofit/>
          </a:bodyPr>
          <a:lstStyle/>
          <a:p>
            <a:pPr marL="342900" indent="-342900">
              <a:buFont typeface="Arial" panose="020B0604020202020204" pitchFamily="34" charset="0"/>
              <a:buChar char="•"/>
            </a:pPr>
            <a:r>
              <a:rPr lang="en-US" sz="2400" b="0" dirty="0">
                <a:latin typeface="Eurostile" panose="020B0504020202050204" pitchFamily="34" charset="77"/>
              </a:rPr>
              <a:t>2D matrix form together with heatmap</a:t>
            </a:r>
          </a:p>
          <a:p>
            <a:pPr marL="342900" indent="-342900">
              <a:buFont typeface="Arial" panose="020B0604020202020204" pitchFamily="34" charset="0"/>
              <a:buChar char="•"/>
            </a:pPr>
            <a:r>
              <a:rPr lang="en-US" sz="2400" b="0" dirty="0">
                <a:latin typeface="Eurostile" panose="020B0504020202050204" pitchFamily="34" charset="77"/>
              </a:rPr>
              <a:t>The heatmap together with values in it provide more information</a:t>
            </a:r>
          </a:p>
          <a:p>
            <a:pPr marL="342900" indent="-342900">
              <a:buFont typeface="Arial" panose="020B0604020202020204" pitchFamily="34" charset="0"/>
              <a:buChar char="•"/>
            </a:pPr>
            <a:endParaRPr lang="en-US" sz="2400" b="0" dirty="0">
              <a:latin typeface="Eurostile" panose="020B0504020202050204" pitchFamily="34" charset="77"/>
            </a:endParaRPr>
          </a:p>
          <a:p>
            <a:pPr marL="342900" indent="-342900">
              <a:buFont typeface="Arial" panose="020B0604020202020204" pitchFamily="34" charset="0"/>
              <a:buChar char="•"/>
            </a:pPr>
            <a:r>
              <a:rPr lang="en-US" sz="2400" dirty="0">
                <a:latin typeface="Eurostile" panose="020B0504020202050204" pitchFamily="34" charset="77"/>
              </a:rPr>
              <a:t>highly aggregated data</a:t>
            </a:r>
          </a:p>
          <a:p>
            <a:pPr marL="342900" indent="-342900">
              <a:buFont typeface="Arial" panose="020B0604020202020204" pitchFamily="34" charset="0"/>
              <a:buChar char="•"/>
            </a:pPr>
            <a:r>
              <a:rPr lang="en-US" sz="2400" dirty="0">
                <a:latin typeface="Eurostile" panose="020B0504020202050204" pitchFamily="34" charset="77"/>
              </a:rPr>
              <a:t>concept of certainty (e.g. confidence intervals) gets lost</a:t>
            </a:r>
          </a:p>
          <a:p>
            <a:pPr marL="342900" indent="-342900">
              <a:buFont typeface="Arial" panose="020B0604020202020204" pitchFamily="34" charset="0"/>
              <a:buChar char="•"/>
            </a:pPr>
            <a:endParaRPr lang="en-US" sz="2400" b="0" dirty="0">
              <a:latin typeface="Eurostile" panose="020B0504020202050204" pitchFamily="34" charset="77"/>
            </a:endParaRPr>
          </a:p>
        </p:txBody>
      </p:sp>
      <p:sp>
        <p:nvSpPr>
          <p:cNvPr id="9" name="TextBox 8">
            <a:extLst>
              <a:ext uri="{FF2B5EF4-FFF2-40B4-BE49-F238E27FC236}">
                <a16:creationId xmlns:a16="http://schemas.microsoft.com/office/drawing/2014/main" id="{BBF64A89-4150-4044-B656-D145AD623F77}"/>
              </a:ext>
            </a:extLst>
          </p:cNvPr>
          <p:cNvSpPr txBox="1"/>
          <p:nvPr/>
        </p:nvSpPr>
        <p:spPr>
          <a:xfrm>
            <a:off x="249565" y="938151"/>
            <a:ext cx="4524315" cy="646331"/>
          </a:xfrm>
          <a:prstGeom prst="rect">
            <a:avLst/>
          </a:prstGeom>
          <a:noFill/>
        </p:spPr>
        <p:txBody>
          <a:bodyPr wrap="square" rtlCol="0">
            <a:spAutoFit/>
          </a:bodyPr>
          <a:lstStyle/>
          <a:p>
            <a:r>
              <a:rPr lang="en-US" sz="1800" b="0" dirty="0">
                <a:solidFill>
                  <a:srgbClr val="002060"/>
                </a:solidFill>
                <a:latin typeface="Eurostile" panose="020B0504020202050204" pitchFamily="34" charset="77"/>
              </a:rPr>
              <a:t>The impact of COVID-19 on the web performance over mobile networks</a:t>
            </a:r>
          </a:p>
        </p:txBody>
      </p:sp>
    </p:spTree>
    <p:extLst>
      <p:ext uri="{BB962C8B-B14F-4D97-AF65-F5344CB8AC3E}">
        <p14:creationId xmlns:p14="http://schemas.microsoft.com/office/powerpoint/2010/main" val="3321488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9385-B72A-8D4A-9E1C-A215B677571D}"/>
              </a:ext>
            </a:extLst>
          </p:cNvPr>
          <p:cNvSpPr>
            <a:spLocks noGrp="1"/>
          </p:cNvSpPr>
          <p:nvPr>
            <p:ph type="title"/>
          </p:nvPr>
        </p:nvSpPr>
        <p:spPr/>
        <p:txBody>
          <a:bodyPr/>
          <a:lstStyle/>
          <a:p>
            <a:r>
              <a:rPr lang="en-US" dirty="0"/>
              <a:t>Measurement example</a:t>
            </a:r>
            <a:endParaRPr lang="en-NO" dirty="0"/>
          </a:p>
        </p:txBody>
      </p:sp>
      <p:pic>
        <p:nvPicPr>
          <p:cNvPr id="3074" name="Picture 2">
            <a:extLst>
              <a:ext uri="{FF2B5EF4-FFF2-40B4-BE49-F238E27FC236}">
                <a16:creationId xmlns:a16="http://schemas.microsoft.com/office/drawing/2014/main" id="{8ED197FA-36CC-2245-B7EB-422D147AE3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0357" y="847326"/>
            <a:ext cx="6917687" cy="16515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DD777A7-6DC3-1A4C-8F29-8FAFEA5BA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357" y="2589432"/>
            <a:ext cx="7013643" cy="16791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CDFEF83-154E-6343-9548-92C07C2558CD}"/>
              </a:ext>
            </a:extLst>
          </p:cNvPr>
          <p:cNvSpPr txBox="1"/>
          <p:nvPr/>
        </p:nvSpPr>
        <p:spPr>
          <a:xfrm>
            <a:off x="249565" y="938151"/>
            <a:ext cx="1530597" cy="1754326"/>
          </a:xfrm>
          <a:prstGeom prst="rect">
            <a:avLst/>
          </a:prstGeom>
          <a:noFill/>
        </p:spPr>
        <p:txBody>
          <a:bodyPr wrap="square" rtlCol="0">
            <a:spAutoFit/>
          </a:bodyPr>
          <a:lstStyle/>
          <a:p>
            <a:r>
              <a:rPr lang="en-US" sz="1800" b="0" dirty="0">
                <a:solidFill>
                  <a:srgbClr val="002060"/>
                </a:solidFill>
                <a:latin typeface="Eurostile" panose="020B0504020202050204" pitchFamily="34" charset="77"/>
              </a:rPr>
              <a:t>The impact of COVID-19 on the performance of mobile networks</a:t>
            </a:r>
          </a:p>
        </p:txBody>
      </p:sp>
      <p:sp>
        <p:nvSpPr>
          <p:cNvPr id="8" name="TextBox 7">
            <a:extLst>
              <a:ext uri="{FF2B5EF4-FFF2-40B4-BE49-F238E27FC236}">
                <a16:creationId xmlns:a16="http://schemas.microsoft.com/office/drawing/2014/main" id="{E4FA812A-57F1-F348-A1A8-9413EE46C2FF}"/>
              </a:ext>
            </a:extLst>
          </p:cNvPr>
          <p:cNvSpPr txBox="1"/>
          <p:nvPr/>
        </p:nvSpPr>
        <p:spPr>
          <a:xfrm>
            <a:off x="411835" y="4399380"/>
            <a:ext cx="8080780" cy="1881860"/>
          </a:xfrm>
          <a:prstGeom prst="rect">
            <a:avLst/>
          </a:prstGeom>
          <a:noFill/>
        </p:spPr>
        <p:txBody>
          <a:bodyPr wrap="square" rtlCol="0">
            <a:noAutofit/>
          </a:bodyPr>
          <a:lstStyle/>
          <a:p>
            <a:pPr marL="342900" indent="-342900">
              <a:buFont typeface="Arial" panose="020B0604020202020204" pitchFamily="34" charset="0"/>
              <a:buChar char="•"/>
            </a:pPr>
            <a:r>
              <a:rPr lang="en-US" sz="2400" dirty="0">
                <a:latin typeface="Eurostile" panose="020B0504020202050204" pitchFamily="34" charset="77"/>
              </a:rPr>
              <a:t>2D information (date vs time of the </a:t>
            </a:r>
            <a:r>
              <a:rPr lang="en-US" sz="2400" dirty="0" err="1">
                <a:latin typeface="Eurostile" panose="020B0504020202050204" pitchFamily="34" charset="77"/>
              </a:rPr>
              <a:t>dat</a:t>
            </a:r>
            <a:r>
              <a:rPr lang="en-US" sz="2400" dirty="0">
                <a:latin typeface="Eurostile" panose="020B0504020202050204" pitchFamily="34" charset="77"/>
              </a:rPr>
              <a:t>) together with heatmap</a:t>
            </a:r>
          </a:p>
          <a:p>
            <a:pPr marL="342900" indent="-342900">
              <a:buFont typeface="Arial" panose="020B0604020202020204" pitchFamily="34" charset="0"/>
              <a:buChar char="•"/>
            </a:pPr>
            <a:endParaRPr lang="en-US" sz="2400" dirty="0">
              <a:latin typeface="Eurostile" panose="020B0504020202050204" pitchFamily="34" charset="77"/>
            </a:endParaRPr>
          </a:p>
          <a:p>
            <a:pPr marL="342900" indent="-342900">
              <a:buFont typeface="Arial" panose="020B0604020202020204" pitchFamily="34" charset="0"/>
              <a:buChar char="•"/>
            </a:pPr>
            <a:r>
              <a:rPr lang="en-US" sz="2400" dirty="0">
                <a:latin typeface="Eurostile" panose="020B0504020202050204" pitchFamily="34" charset="77"/>
              </a:rPr>
              <a:t>Diurnal pattern comparison</a:t>
            </a:r>
          </a:p>
          <a:p>
            <a:pPr marL="342900" indent="-342900">
              <a:buFont typeface="Arial" panose="020B0604020202020204" pitchFamily="34" charset="0"/>
              <a:buChar char="•"/>
            </a:pPr>
            <a:r>
              <a:rPr lang="en-US" sz="2400" dirty="0">
                <a:latin typeface="Eurostile" panose="020B0504020202050204" pitchFamily="34" charset="77"/>
              </a:rPr>
              <a:t>Visual patterns are visible, but details are hidden</a:t>
            </a:r>
          </a:p>
        </p:txBody>
      </p:sp>
    </p:spTree>
    <p:extLst>
      <p:ext uri="{BB962C8B-B14F-4D97-AF65-F5344CB8AC3E}">
        <p14:creationId xmlns:p14="http://schemas.microsoft.com/office/powerpoint/2010/main" val="3521811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95D9-CEAD-FF41-B92E-B757DF72968A}"/>
              </a:ext>
            </a:extLst>
          </p:cNvPr>
          <p:cNvSpPr>
            <a:spLocks noGrp="1"/>
          </p:cNvSpPr>
          <p:nvPr>
            <p:ph type="title"/>
          </p:nvPr>
        </p:nvSpPr>
        <p:spPr/>
        <p:txBody>
          <a:bodyPr/>
          <a:lstStyle/>
          <a:p>
            <a:r>
              <a:rPr lang="en-US" dirty="0"/>
              <a:t>Measurement example</a:t>
            </a:r>
            <a:endParaRPr lang="en-NO" dirty="0"/>
          </a:p>
        </p:txBody>
      </p:sp>
      <p:pic>
        <p:nvPicPr>
          <p:cNvPr id="6" name="Picture 5">
            <a:extLst>
              <a:ext uri="{FF2B5EF4-FFF2-40B4-BE49-F238E27FC236}">
                <a16:creationId xmlns:a16="http://schemas.microsoft.com/office/drawing/2014/main" id="{53ADAB05-46CD-3648-BB0F-51EF1C4DE011}"/>
              </a:ext>
            </a:extLst>
          </p:cNvPr>
          <p:cNvPicPr>
            <a:picLocks noChangeAspect="1"/>
          </p:cNvPicPr>
          <p:nvPr/>
        </p:nvPicPr>
        <p:blipFill>
          <a:blip r:embed="rId2"/>
          <a:stretch>
            <a:fillRect/>
          </a:stretch>
        </p:blipFill>
        <p:spPr>
          <a:xfrm>
            <a:off x="2907661" y="688975"/>
            <a:ext cx="6050482" cy="3056174"/>
          </a:xfrm>
          <a:prstGeom prst="rect">
            <a:avLst/>
          </a:prstGeom>
        </p:spPr>
      </p:pic>
      <p:sp>
        <p:nvSpPr>
          <p:cNvPr id="9" name="TextBox 8">
            <a:extLst>
              <a:ext uri="{FF2B5EF4-FFF2-40B4-BE49-F238E27FC236}">
                <a16:creationId xmlns:a16="http://schemas.microsoft.com/office/drawing/2014/main" id="{AA1EEAE0-E6D6-2B49-A4B4-887292CBC7A2}"/>
              </a:ext>
            </a:extLst>
          </p:cNvPr>
          <p:cNvSpPr txBox="1"/>
          <p:nvPr/>
        </p:nvSpPr>
        <p:spPr>
          <a:xfrm>
            <a:off x="285007" y="4435813"/>
            <a:ext cx="8080780" cy="1881860"/>
          </a:xfrm>
          <a:prstGeom prst="rect">
            <a:avLst/>
          </a:prstGeom>
          <a:noFill/>
        </p:spPr>
        <p:txBody>
          <a:bodyPr wrap="square" rtlCol="0">
            <a:noAutofit/>
          </a:bodyPr>
          <a:lstStyle/>
          <a:p>
            <a:pPr marL="342900" indent="-342900">
              <a:buFont typeface="Arial" panose="020B0604020202020204" pitchFamily="34" charset="0"/>
              <a:buChar char="•"/>
            </a:pPr>
            <a:r>
              <a:rPr lang="en-US" sz="2400" dirty="0">
                <a:latin typeface="Eurostile" panose="020B0504020202050204" pitchFamily="34" charset="77"/>
              </a:rPr>
              <a:t>3D information together with heatmap</a:t>
            </a:r>
          </a:p>
          <a:p>
            <a:pPr marL="342900" indent="-342900">
              <a:buFont typeface="Arial" panose="020B0604020202020204" pitchFamily="34" charset="0"/>
              <a:buChar char="•"/>
            </a:pPr>
            <a:r>
              <a:rPr lang="en-US" sz="2400" dirty="0">
                <a:latin typeface="Eurostile" panose="020B0504020202050204" pitchFamily="34" charset="77"/>
              </a:rPr>
              <a:t>Multiple laps are shown using the Y-axis offset based on relative timestamps to visually show the different trips</a:t>
            </a:r>
          </a:p>
          <a:p>
            <a:pPr marL="342900" indent="-342900">
              <a:buFont typeface="Arial" panose="020B0604020202020204" pitchFamily="34" charset="0"/>
              <a:buChar char="•"/>
            </a:pPr>
            <a:r>
              <a:rPr lang="en-US" sz="2400" dirty="0">
                <a:latin typeface="Eurostile" panose="020B0504020202050204" pitchFamily="34" charset="77"/>
              </a:rPr>
              <a:t>Potentially have the map to visualize the location as well </a:t>
            </a:r>
          </a:p>
        </p:txBody>
      </p:sp>
      <p:sp>
        <p:nvSpPr>
          <p:cNvPr id="10" name="TextBox 9">
            <a:extLst>
              <a:ext uri="{FF2B5EF4-FFF2-40B4-BE49-F238E27FC236}">
                <a16:creationId xmlns:a16="http://schemas.microsoft.com/office/drawing/2014/main" id="{8E1242D8-E704-CB46-883D-A511DF80CC33}"/>
              </a:ext>
            </a:extLst>
          </p:cNvPr>
          <p:cNvSpPr txBox="1"/>
          <p:nvPr/>
        </p:nvSpPr>
        <p:spPr>
          <a:xfrm>
            <a:off x="249565" y="938151"/>
            <a:ext cx="2201805" cy="1200329"/>
          </a:xfrm>
          <a:prstGeom prst="rect">
            <a:avLst/>
          </a:prstGeom>
          <a:noFill/>
        </p:spPr>
        <p:txBody>
          <a:bodyPr wrap="square" rtlCol="0">
            <a:spAutoFit/>
          </a:bodyPr>
          <a:lstStyle/>
          <a:p>
            <a:r>
              <a:rPr lang="en-US" sz="1800" b="0" dirty="0">
                <a:solidFill>
                  <a:srgbClr val="002060"/>
                </a:solidFill>
                <a:latin typeface="Eurostile" panose="020B0504020202050204" pitchFamily="34" charset="77"/>
              </a:rPr>
              <a:t>Investigation of latency over </a:t>
            </a:r>
            <a:r>
              <a:rPr lang="en-US" sz="1800" dirty="0">
                <a:solidFill>
                  <a:srgbClr val="002060"/>
                </a:solidFill>
                <a:latin typeface="Eurostile" panose="020B0504020202050204" pitchFamily="34" charset="77"/>
              </a:rPr>
              <a:t>multiple trips </a:t>
            </a:r>
            <a:r>
              <a:rPr lang="en-US" sz="1800" b="0" dirty="0">
                <a:solidFill>
                  <a:srgbClr val="002060"/>
                </a:solidFill>
                <a:latin typeface="Eurostile" panose="020B0504020202050204" pitchFamily="34" charset="77"/>
              </a:rPr>
              <a:t>under mobility for mobile networks</a:t>
            </a:r>
          </a:p>
        </p:txBody>
      </p:sp>
    </p:spTree>
    <p:extLst>
      <p:ext uri="{BB962C8B-B14F-4D97-AF65-F5344CB8AC3E}">
        <p14:creationId xmlns:p14="http://schemas.microsoft.com/office/powerpoint/2010/main" val="3464501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B48D2-F2A9-B849-B3B3-84F49A24CEBE}"/>
              </a:ext>
            </a:extLst>
          </p:cNvPr>
          <p:cNvSpPr>
            <a:spLocks noGrp="1"/>
          </p:cNvSpPr>
          <p:nvPr>
            <p:ph type="title"/>
          </p:nvPr>
        </p:nvSpPr>
        <p:spPr/>
        <p:txBody>
          <a:bodyPr/>
          <a:lstStyle/>
          <a:p>
            <a:r>
              <a:rPr lang="en-US" sz="3200" dirty="0"/>
              <a:t>Measurement example</a:t>
            </a:r>
            <a:r>
              <a:rPr lang="en-NO" sz="3200" dirty="0"/>
              <a:t> (with some ML flavour)</a:t>
            </a:r>
          </a:p>
        </p:txBody>
      </p:sp>
      <p:pic>
        <p:nvPicPr>
          <p:cNvPr id="4" name="Content Placeholder 3">
            <a:extLst>
              <a:ext uri="{FF2B5EF4-FFF2-40B4-BE49-F238E27FC236}">
                <a16:creationId xmlns:a16="http://schemas.microsoft.com/office/drawing/2014/main" id="{2A9F5529-B3B1-8940-A09F-037EC8C856D9}"/>
              </a:ext>
            </a:extLst>
          </p:cNvPr>
          <p:cNvPicPr>
            <a:picLocks noGrp="1" noChangeAspect="1"/>
          </p:cNvPicPr>
          <p:nvPr>
            <p:ph idx="1"/>
          </p:nvPr>
        </p:nvPicPr>
        <p:blipFill>
          <a:blip r:embed="rId2"/>
          <a:stretch>
            <a:fillRect/>
          </a:stretch>
        </p:blipFill>
        <p:spPr>
          <a:xfrm>
            <a:off x="312737" y="1090211"/>
            <a:ext cx="8797925" cy="2265028"/>
          </a:xfrm>
          <a:prstGeom prst="rect">
            <a:avLst/>
          </a:prstGeom>
        </p:spPr>
      </p:pic>
      <p:sp>
        <p:nvSpPr>
          <p:cNvPr id="6" name="TextBox 5">
            <a:extLst>
              <a:ext uri="{FF2B5EF4-FFF2-40B4-BE49-F238E27FC236}">
                <a16:creationId xmlns:a16="http://schemas.microsoft.com/office/drawing/2014/main" id="{1185AA2C-AE5C-904C-A6F2-7B925B76BCB9}"/>
              </a:ext>
            </a:extLst>
          </p:cNvPr>
          <p:cNvSpPr txBox="1"/>
          <p:nvPr/>
        </p:nvSpPr>
        <p:spPr>
          <a:xfrm>
            <a:off x="312737" y="3623598"/>
            <a:ext cx="8797925" cy="2762609"/>
          </a:xfrm>
          <a:prstGeom prst="rect">
            <a:avLst/>
          </a:prstGeom>
          <a:noFill/>
        </p:spPr>
        <p:txBody>
          <a:bodyPr wrap="square" rtlCol="0">
            <a:noAutofit/>
          </a:bodyPr>
          <a:lstStyle/>
          <a:p>
            <a:pPr marL="342900" indent="-342900">
              <a:buFont typeface="Arial" panose="020B0604020202020204" pitchFamily="34" charset="0"/>
              <a:buChar char="•"/>
            </a:pPr>
            <a:r>
              <a:rPr lang="en-US" sz="2400" dirty="0">
                <a:latin typeface="Eurostile" panose="020B0504020202050204" pitchFamily="34" charset="77"/>
              </a:rPr>
              <a:t>Spearman’s correlation matrix</a:t>
            </a:r>
          </a:p>
          <a:p>
            <a:pPr marL="342900" indent="-342900">
              <a:buFont typeface="Arial" panose="020B0604020202020204" pitchFamily="34" charset="0"/>
              <a:buChar char="•"/>
            </a:pPr>
            <a:endParaRPr lang="en-US" sz="2400" b="0" dirty="0">
              <a:latin typeface="Eurostile" panose="020B0504020202050204" pitchFamily="34" charset="77"/>
            </a:endParaRPr>
          </a:p>
          <a:p>
            <a:pPr marL="342900" indent="-342900">
              <a:buFont typeface="Arial" panose="020B0604020202020204" pitchFamily="34" charset="0"/>
              <a:buChar char="•"/>
            </a:pPr>
            <a:r>
              <a:rPr lang="en-US" sz="2400" dirty="0">
                <a:latin typeface="Eurostile" panose="020B0504020202050204" pitchFamily="34" charset="77"/>
              </a:rPr>
              <a:t>Heatmap has negative and positive values</a:t>
            </a:r>
            <a:endParaRPr lang="en-US" sz="2400" b="0" dirty="0">
              <a:latin typeface="Eurostile" panose="020B0504020202050204" pitchFamily="34" charset="77"/>
            </a:endParaRPr>
          </a:p>
        </p:txBody>
      </p:sp>
      <p:sp>
        <p:nvSpPr>
          <p:cNvPr id="7" name="TextBox 6">
            <a:extLst>
              <a:ext uri="{FF2B5EF4-FFF2-40B4-BE49-F238E27FC236}">
                <a16:creationId xmlns:a16="http://schemas.microsoft.com/office/drawing/2014/main" id="{01320D55-5096-4841-BC9A-BF1DDD90114C}"/>
              </a:ext>
            </a:extLst>
          </p:cNvPr>
          <p:cNvSpPr txBox="1"/>
          <p:nvPr/>
        </p:nvSpPr>
        <p:spPr>
          <a:xfrm>
            <a:off x="249565" y="938151"/>
            <a:ext cx="7785482" cy="369332"/>
          </a:xfrm>
          <a:prstGeom prst="rect">
            <a:avLst/>
          </a:prstGeom>
          <a:noFill/>
        </p:spPr>
        <p:txBody>
          <a:bodyPr wrap="square" rtlCol="0">
            <a:spAutoFit/>
          </a:bodyPr>
          <a:lstStyle/>
          <a:p>
            <a:r>
              <a:rPr lang="en-US" sz="1800" b="0" dirty="0">
                <a:solidFill>
                  <a:srgbClr val="002060"/>
                </a:solidFill>
                <a:latin typeface="Eurostile" panose="020B0504020202050204" pitchFamily="34" charset="77"/>
              </a:rPr>
              <a:t>The impact of different browsing features on the web quality of experience </a:t>
            </a:r>
          </a:p>
        </p:txBody>
      </p:sp>
    </p:spTree>
    <p:extLst>
      <p:ext uri="{BB962C8B-B14F-4D97-AF65-F5344CB8AC3E}">
        <p14:creationId xmlns:p14="http://schemas.microsoft.com/office/powerpoint/2010/main" val="408285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8AE91-7A12-7C41-879D-F211DB0D7112}"/>
              </a:ext>
            </a:extLst>
          </p:cNvPr>
          <p:cNvSpPr>
            <a:spLocks noGrp="1"/>
          </p:cNvSpPr>
          <p:nvPr>
            <p:ph type="title"/>
          </p:nvPr>
        </p:nvSpPr>
        <p:spPr/>
        <p:txBody>
          <a:bodyPr/>
          <a:lstStyle/>
          <a:p>
            <a:r>
              <a:rPr lang="en-NO" dirty="0"/>
              <a:t>Example</a:t>
            </a:r>
          </a:p>
        </p:txBody>
      </p:sp>
      <p:sp>
        <p:nvSpPr>
          <p:cNvPr id="3" name="Content Placeholder 2">
            <a:extLst>
              <a:ext uri="{FF2B5EF4-FFF2-40B4-BE49-F238E27FC236}">
                <a16:creationId xmlns:a16="http://schemas.microsoft.com/office/drawing/2014/main" id="{73AD870B-1E11-7C4D-A1FB-13653EE96748}"/>
              </a:ext>
            </a:extLst>
          </p:cNvPr>
          <p:cNvSpPr>
            <a:spLocks noGrp="1"/>
          </p:cNvSpPr>
          <p:nvPr>
            <p:ph idx="1"/>
          </p:nvPr>
        </p:nvSpPr>
        <p:spPr/>
        <p:txBody>
          <a:bodyPr/>
          <a:lstStyle/>
          <a:p>
            <a:r>
              <a:rPr lang="en-GB" dirty="0"/>
              <a:t>Personal workstation design </a:t>
            </a:r>
          </a:p>
          <a:p>
            <a:pPr marL="914400" lvl="1" indent="-457200">
              <a:buFont typeface="+mj-lt"/>
              <a:buAutoNum type="arabicPeriod"/>
            </a:pPr>
            <a:r>
              <a:rPr lang="en-GB" dirty="0"/>
              <a:t>Processor: AMD </a:t>
            </a:r>
            <a:r>
              <a:rPr lang="en-GB" dirty="0" err="1"/>
              <a:t>Ryzen</a:t>
            </a:r>
            <a:r>
              <a:rPr lang="en-GB" dirty="0"/>
              <a:t> 3,5,9 or Intel Core i5, i7, i9. </a:t>
            </a:r>
          </a:p>
          <a:p>
            <a:pPr marL="914400" lvl="1" indent="-457200">
              <a:buFont typeface="+mj-lt"/>
              <a:buAutoNum type="arabicPeriod"/>
            </a:pPr>
            <a:r>
              <a:rPr lang="en-GB" dirty="0"/>
              <a:t>RAM size: 8G, 16GB, or 32GB bytes </a:t>
            </a:r>
          </a:p>
          <a:p>
            <a:pPr marL="914400" lvl="1" indent="-457200">
              <a:buFont typeface="+mj-lt"/>
              <a:buAutoNum type="arabicPeriod"/>
            </a:pPr>
            <a:r>
              <a:rPr lang="en-GB" dirty="0"/>
              <a:t>Storage: 512GB, 1TB, 2TB</a:t>
            </a:r>
          </a:p>
          <a:p>
            <a:pPr marL="914400" lvl="1" indent="-457200">
              <a:buFont typeface="+mj-lt"/>
              <a:buAutoNum type="arabicPeriod"/>
            </a:pPr>
            <a:r>
              <a:rPr lang="en-GB" dirty="0"/>
              <a:t>Workload: Gaming, managerial, or scientific.</a:t>
            </a:r>
          </a:p>
        </p:txBody>
      </p:sp>
    </p:spTree>
    <p:extLst>
      <p:ext uri="{BB962C8B-B14F-4D97-AF65-F5344CB8AC3E}">
        <p14:creationId xmlns:p14="http://schemas.microsoft.com/office/powerpoint/2010/main" val="26259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CB53-0444-0B4A-95C4-F0AC0DD30BED}"/>
              </a:ext>
            </a:extLst>
          </p:cNvPr>
          <p:cNvSpPr>
            <a:spLocks noGrp="1"/>
          </p:cNvSpPr>
          <p:nvPr>
            <p:ph type="title"/>
          </p:nvPr>
        </p:nvSpPr>
        <p:spPr/>
        <p:txBody>
          <a:bodyPr/>
          <a:lstStyle/>
          <a:p>
            <a:r>
              <a:rPr lang="en-NO" dirty="0"/>
              <a:t>Terminology</a:t>
            </a:r>
          </a:p>
        </p:txBody>
      </p:sp>
      <p:sp>
        <p:nvSpPr>
          <p:cNvPr id="3" name="Content Placeholder 2">
            <a:extLst>
              <a:ext uri="{FF2B5EF4-FFF2-40B4-BE49-F238E27FC236}">
                <a16:creationId xmlns:a16="http://schemas.microsoft.com/office/drawing/2014/main" id="{EF4318DD-3DB9-6941-9F6B-2A48F5CBC7A5}"/>
              </a:ext>
            </a:extLst>
          </p:cNvPr>
          <p:cNvSpPr>
            <a:spLocks noGrp="1"/>
          </p:cNvSpPr>
          <p:nvPr>
            <p:ph idx="1"/>
          </p:nvPr>
        </p:nvSpPr>
        <p:spPr/>
        <p:txBody>
          <a:bodyPr/>
          <a:lstStyle/>
          <a:p>
            <a:r>
              <a:rPr lang="en-GB" b="1" dirty="0"/>
              <a:t>Response Variable</a:t>
            </a:r>
            <a:r>
              <a:rPr lang="en-GB" dirty="0"/>
              <a:t>: Outcome. E.g., throughput, response time </a:t>
            </a:r>
          </a:p>
          <a:p>
            <a:r>
              <a:rPr lang="en-GB" b="1" dirty="0"/>
              <a:t>Factors (predictors)</a:t>
            </a:r>
            <a:r>
              <a:rPr lang="en-GB" dirty="0"/>
              <a:t>: Variables that affect the response variable. E.g., CPU type, RAM size, etc... </a:t>
            </a:r>
          </a:p>
          <a:p>
            <a:r>
              <a:rPr lang="en-GB" b="1" dirty="0"/>
              <a:t>Levels (treatment)</a:t>
            </a:r>
            <a:r>
              <a:rPr lang="en-GB" dirty="0"/>
              <a:t>: The values that a factor can assume, E.g., RAM size has three levels: 8G, 16GB, or 32GB bytes </a:t>
            </a:r>
          </a:p>
          <a:p>
            <a:r>
              <a:rPr lang="en-GB" b="1" dirty="0"/>
              <a:t>Primary Factors</a:t>
            </a:r>
            <a:r>
              <a:rPr lang="en-GB" dirty="0"/>
              <a:t>: The factors whose effects need to be quantified. E.g., CPU type, RAM size only, etc…</a:t>
            </a:r>
          </a:p>
          <a:p>
            <a:r>
              <a:rPr lang="en-GB" b="1" dirty="0"/>
              <a:t>Secondary Factors: </a:t>
            </a:r>
            <a:r>
              <a:rPr lang="en-GB" dirty="0"/>
              <a:t>Factors whose impact need not be quantified. E.g., the workloads.</a:t>
            </a:r>
          </a:p>
          <a:p>
            <a:r>
              <a:rPr lang="en-GB" b="1" dirty="0"/>
              <a:t>Replication: </a:t>
            </a:r>
            <a:r>
              <a:rPr lang="en-GB" dirty="0"/>
              <a:t>Repetition of all or some experiments.</a:t>
            </a:r>
            <a:endParaRPr lang="en-NO" dirty="0"/>
          </a:p>
        </p:txBody>
      </p:sp>
    </p:spTree>
    <p:extLst>
      <p:ext uri="{BB962C8B-B14F-4D97-AF65-F5344CB8AC3E}">
        <p14:creationId xmlns:p14="http://schemas.microsoft.com/office/powerpoint/2010/main" val="169769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F50B2-74B0-AB47-9308-3933B5590869}"/>
              </a:ext>
            </a:extLst>
          </p:cNvPr>
          <p:cNvSpPr>
            <a:spLocks noGrp="1"/>
          </p:cNvSpPr>
          <p:nvPr>
            <p:ph type="title"/>
          </p:nvPr>
        </p:nvSpPr>
        <p:spPr/>
        <p:txBody>
          <a:bodyPr/>
          <a:lstStyle/>
          <a:p>
            <a:r>
              <a:rPr lang="en-NO" dirty="0"/>
              <a:t>Experimental Design </a:t>
            </a:r>
          </a:p>
        </p:txBody>
      </p:sp>
      <p:sp>
        <p:nvSpPr>
          <p:cNvPr id="3" name="Content Placeholder 2">
            <a:extLst>
              <a:ext uri="{FF2B5EF4-FFF2-40B4-BE49-F238E27FC236}">
                <a16:creationId xmlns:a16="http://schemas.microsoft.com/office/drawing/2014/main" id="{11AFEBFB-3418-E841-B8E8-34D293505C6E}"/>
              </a:ext>
            </a:extLst>
          </p:cNvPr>
          <p:cNvSpPr>
            <a:spLocks noGrp="1"/>
          </p:cNvSpPr>
          <p:nvPr>
            <p:ph idx="1"/>
          </p:nvPr>
        </p:nvSpPr>
        <p:spPr>
          <a:xfrm>
            <a:off x="237067" y="778287"/>
            <a:ext cx="8729134" cy="5648325"/>
          </a:xfrm>
        </p:spPr>
        <p:txBody>
          <a:bodyPr/>
          <a:lstStyle/>
          <a:p>
            <a:pPr marL="0" indent="0">
              <a:buNone/>
            </a:pPr>
            <a:r>
              <a:rPr lang="en-GB" dirty="0"/>
              <a:t>The number of experiments, the factor level and number of </a:t>
            </a:r>
            <a:r>
              <a:rPr lang="en-GB" b="1" dirty="0"/>
              <a:t>replications</a:t>
            </a:r>
            <a:r>
              <a:rPr lang="en-GB" dirty="0"/>
              <a:t> for each experiment. </a:t>
            </a:r>
          </a:p>
          <a:p>
            <a:r>
              <a:rPr lang="en-GB" dirty="0"/>
              <a:t>Simple Designs: Vary one factor at a time </a:t>
            </a:r>
          </a:p>
          <a:p>
            <a:endParaRPr lang="en-GB" dirty="0"/>
          </a:p>
          <a:p>
            <a:endParaRPr lang="en-GB" dirty="0"/>
          </a:p>
          <a:p>
            <a:pPr lvl="1"/>
            <a:r>
              <a:rPr lang="en-GB" dirty="0"/>
              <a:t>Not statistically efficient. </a:t>
            </a:r>
          </a:p>
          <a:p>
            <a:pPr lvl="1"/>
            <a:r>
              <a:rPr lang="en-GB" dirty="0"/>
              <a:t>Wrong conclusions if the factors have interaction. </a:t>
            </a:r>
          </a:p>
          <a:p>
            <a:r>
              <a:rPr lang="en-GB" dirty="0"/>
              <a:t>Full Factorial Design: All combinations</a:t>
            </a:r>
          </a:p>
          <a:p>
            <a:endParaRPr lang="en-GB" dirty="0"/>
          </a:p>
          <a:p>
            <a:endParaRPr lang="en-GB" dirty="0"/>
          </a:p>
          <a:p>
            <a:pPr lvl="1"/>
            <a:r>
              <a:rPr lang="en-GB" dirty="0"/>
              <a:t>Can find the effect of all factors.</a:t>
            </a:r>
          </a:p>
          <a:p>
            <a:pPr lvl="1"/>
            <a:r>
              <a:rPr lang="en-GB" dirty="0"/>
              <a:t>Too much time and money. </a:t>
            </a:r>
          </a:p>
        </p:txBody>
      </p:sp>
      <p:pic>
        <p:nvPicPr>
          <p:cNvPr id="5" name="Picture 4">
            <a:extLst>
              <a:ext uri="{FF2B5EF4-FFF2-40B4-BE49-F238E27FC236}">
                <a16:creationId xmlns:a16="http://schemas.microsoft.com/office/drawing/2014/main" id="{250474C7-2F89-C947-8399-311F7C83B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226" y="2238040"/>
            <a:ext cx="1908518" cy="935908"/>
          </a:xfrm>
          <a:prstGeom prst="rect">
            <a:avLst/>
          </a:prstGeom>
        </p:spPr>
      </p:pic>
      <p:pic>
        <p:nvPicPr>
          <p:cNvPr id="7" name="Picture 6">
            <a:extLst>
              <a:ext uri="{FF2B5EF4-FFF2-40B4-BE49-F238E27FC236}">
                <a16:creationId xmlns:a16="http://schemas.microsoft.com/office/drawing/2014/main" id="{90B7E1A6-B355-154F-8D6C-91BE304E5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690" y="4619960"/>
            <a:ext cx="881626" cy="999176"/>
          </a:xfrm>
          <a:prstGeom prst="rect">
            <a:avLst/>
          </a:prstGeom>
        </p:spPr>
      </p:pic>
    </p:spTree>
    <p:extLst>
      <p:ext uri="{BB962C8B-B14F-4D97-AF65-F5344CB8AC3E}">
        <p14:creationId xmlns:p14="http://schemas.microsoft.com/office/powerpoint/2010/main" val="303652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C532-5070-AA44-B31F-25FE9A42D853}"/>
              </a:ext>
            </a:extLst>
          </p:cNvPr>
          <p:cNvSpPr>
            <a:spLocks noGrp="1"/>
          </p:cNvSpPr>
          <p:nvPr>
            <p:ph type="title"/>
          </p:nvPr>
        </p:nvSpPr>
        <p:spPr/>
        <p:txBody>
          <a:bodyPr/>
          <a:lstStyle/>
          <a:p>
            <a:r>
              <a:rPr lang="en-NO" dirty="0"/>
              <a:t>How to choose the factors?</a:t>
            </a:r>
          </a:p>
        </p:txBody>
      </p:sp>
      <p:sp>
        <p:nvSpPr>
          <p:cNvPr id="3" name="Content Placeholder 2">
            <a:extLst>
              <a:ext uri="{FF2B5EF4-FFF2-40B4-BE49-F238E27FC236}">
                <a16:creationId xmlns:a16="http://schemas.microsoft.com/office/drawing/2014/main" id="{362B51BB-54EA-7943-8164-1BE72B82E536}"/>
              </a:ext>
            </a:extLst>
          </p:cNvPr>
          <p:cNvSpPr>
            <a:spLocks noGrp="1"/>
          </p:cNvSpPr>
          <p:nvPr>
            <p:ph idx="1"/>
          </p:nvPr>
        </p:nvSpPr>
        <p:spPr/>
        <p:txBody>
          <a:bodyPr/>
          <a:lstStyle/>
          <a:p>
            <a:r>
              <a:rPr lang="en-NO" dirty="0"/>
              <a:t>Domain knowledge is needed to define the primary/secondary factors</a:t>
            </a:r>
          </a:p>
          <a:p>
            <a:r>
              <a:rPr lang="en-NO" dirty="0"/>
              <a:t>System limitations: controllable parameters, number of repetitions, etc…</a:t>
            </a:r>
          </a:p>
          <a:p>
            <a:endParaRPr lang="en-NO" dirty="0"/>
          </a:p>
          <a:p>
            <a:r>
              <a:rPr lang="en-NO" dirty="0"/>
              <a:t>Assume you want to measure the performance of a oprational 4G network, what factors can you control?</a:t>
            </a:r>
          </a:p>
        </p:txBody>
      </p:sp>
    </p:spTree>
    <p:extLst>
      <p:ext uri="{BB962C8B-B14F-4D97-AF65-F5344CB8AC3E}">
        <p14:creationId xmlns:p14="http://schemas.microsoft.com/office/powerpoint/2010/main" val="356136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33FA79-7A3A-0F42-ACB6-C3A25E094983}"/>
              </a:ext>
            </a:extLst>
          </p:cNvPr>
          <p:cNvSpPr>
            <a:spLocks noGrp="1"/>
          </p:cNvSpPr>
          <p:nvPr>
            <p:ph type="title"/>
          </p:nvPr>
        </p:nvSpPr>
        <p:spPr/>
        <p:txBody>
          <a:bodyPr/>
          <a:lstStyle/>
          <a:p>
            <a:r>
              <a:rPr lang="en-NO" dirty="0"/>
              <a:t>Statistical Significance</a:t>
            </a:r>
          </a:p>
        </p:txBody>
      </p:sp>
      <p:sp>
        <p:nvSpPr>
          <p:cNvPr id="6" name="Content Placeholder 5">
            <a:extLst>
              <a:ext uri="{FF2B5EF4-FFF2-40B4-BE49-F238E27FC236}">
                <a16:creationId xmlns:a16="http://schemas.microsoft.com/office/drawing/2014/main" id="{ACA91D4F-3E4D-6D45-81D3-129AE0B01AB1}"/>
              </a:ext>
            </a:extLst>
          </p:cNvPr>
          <p:cNvSpPr>
            <a:spLocks noGrp="1"/>
          </p:cNvSpPr>
          <p:nvPr>
            <p:ph idx="1"/>
          </p:nvPr>
        </p:nvSpPr>
        <p:spPr/>
        <p:txBody>
          <a:bodyPr/>
          <a:lstStyle/>
          <a:p>
            <a:pPr marL="0" indent="0">
              <a:buNone/>
            </a:pPr>
            <a:r>
              <a:rPr lang="en-GB" sz="2400" b="1" dirty="0"/>
              <a:t>Dunn’s test</a:t>
            </a:r>
            <a:r>
              <a:rPr lang="en-GB" sz="2400" dirty="0"/>
              <a:t> is used to identify significant difference between the means of two or more distributions for a given confidence interval</a:t>
            </a:r>
            <a:endParaRPr lang="en-GB" sz="2400" b="1" i="1" dirty="0"/>
          </a:p>
          <a:p>
            <a:endParaRPr lang="en-GB" sz="2400" b="1" i="1" dirty="0"/>
          </a:p>
          <a:p>
            <a:r>
              <a:rPr lang="en-GB" sz="2400" b="1" i="1" dirty="0"/>
              <a:t>Null Hypothesis:</a:t>
            </a:r>
            <a:r>
              <a:rPr lang="en-GB" sz="2400" dirty="0"/>
              <a:t> There is no significant difference between the two distributions</a:t>
            </a:r>
          </a:p>
          <a:p>
            <a:r>
              <a:rPr lang="en-GB" sz="2400" b="1" i="1" dirty="0"/>
              <a:t>Alternative Hypothesis:</a:t>
            </a:r>
            <a:r>
              <a:rPr lang="en-GB" sz="2400" dirty="0"/>
              <a:t> There is significant difference between the two distributions.</a:t>
            </a:r>
          </a:p>
          <a:p>
            <a:r>
              <a:rPr lang="en-GB" sz="2400" b="1" i="1" dirty="0">
                <a:effectLst/>
              </a:rPr>
              <a:t>Calculating the p-value</a:t>
            </a:r>
            <a:r>
              <a:rPr lang="en-GB" sz="2400" b="0" i="1" dirty="0">
                <a:effectLst/>
              </a:rPr>
              <a:t>: </a:t>
            </a:r>
            <a:r>
              <a:rPr lang="en-GB" sz="2400" b="0" i="0" dirty="0">
                <a:effectLst/>
              </a:rPr>
              <a:t>The p-value associated with each pairwise comparison is a measure of the statistical significance of the difference between the groups being compared. It tells you whether the observed difference between the groups is likely to be due to random chance or if it is statistically significant.</a:t>
            </a:r>
            <a:endParaRPr lang="en-GB" sz="2400" dirty="0"/>
          </a:p>
          <a:p>
            <a:endParaRPr lang="en-NO" sz="2400" dirty="0"/>
          </a:p>
        </p:txBody>
      </p:sp>
    </p:spTree>
    <p:extLst>
      <p:ext uri="{BB962C8B-B14F-4D97-AF65-F5344CB8AC3E}">
        <p14:creationId xmlns:p14="http://schemas.microsoft.com/office/powerpoint/2010/main" val="1728795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33FA79-7A3A-0F42-ACB6-C3A25E094983}"/>
              </a:ext>
            </a:extLst>
          </p:cNvPr>
          <p:cNvSpPr>
            <a:spLocks noGrp="1"/>
          </p:cNvSpPr>
          <p:nvPr>
            <p:ph type="title"/>
          </p:nvPr>
        </p:nvSpPr>
        <p:spPr/>
        <p:txBody>
          <a:bodyPr/>
          <a:lstStyle/>
          <a:p>
            <a:r>
              <a:rPr lang="en-NO" dirty="0"/>
              <a:t>Statistical Significance</a:t>
            </a:r>
          </a:p>
        </p:txBody>
      </p:sp>
      <p:sp>
        <p:nvSpPr>
          <p:cNvPr id="6" name="Content Placeholder 5">
            <a:extLst>
              <a:ext uri="{FF2B5EF4-FFF2-40B4-BE49-F238E27FC236}">
                <a16:creationId xmlns:a16="http://schemas.microsoft.com/office/drawing/2014/main" id="{ACA91D4F-3E4D-6D45-81D3-129AE0B01AB1}"/>
              </a:ext>
            </a:extLst>
          </p:cNvPr>
          <p:cNvSpPr>
            <a:spLocks noGrp="1"/>
          </p:cNvSpPr>
          <p:nvPr>
            <p:ph idx="1"/>
          </p:nvPr>
        </p:nvSpPr>
        <p:spPr/>
        <p:txBody>
          <a:bodyPr/>
          <a:lstStyle/>
          <a:p>
            <a:pPr marL="0" indent="0">
              <a:buNone/>
            </a:pPr>
            <a:r>
              <a:rPr lang="en-GB" sz="2400" b="1" dirty="0"/>
              <a:t>Interpretating the Dunn’s test</a:t>
            </a:r>
            <a:endParaRPr lang="en-GB" sz="2400" dirty="0"/>
          </a:p>
          <a:p>
            <a:r>
              <a:rPr lang="en-GB" sz="2400" dirty="0"/>
              <a:t>If the p-value is less than a specified significance level (</a:t>
            </a:r>
            <a:r>
              <a:rPr lang="el-GR" sz="2400" dirty="0"/>
              <a:t>α) (</a:t>
            </a:r>
            <a:r>
              <a:rPr lang="en-GB" sz="2400" dirty="0"/>
              <a:t>usually 0.05, 0.01 or 0.001), you can declare the difference to be statistically significant and reject the test's null hypothesis.</a:t>
            </a:r>
          </a:p>
          <a:p>
            <a:r>
              <a:rPr lang="en-GB" sz="2400" b="0" i="0" dirty="0">
                <a:effectLst/>
              </a:rPr>
              <a:t>If the p-value is greater than the significance level, you fail to reject the null hypothesis, indicating that there is insufficient evidence to conclude a significant difference between the groups.</a:t>
            </a:r>
            <a:endParaRPr lang="en-GB" sz="2400" dirty="0"/>
          </a:p>
          <a:p>
            <a:endParaRPr lang="en-GB" sz="2400" dirty="0"/>
          </a:p>
          <a:p>
            <a:r>
              <a:rPr lang="en-GB" sz="2400" dirty="0"/>
              <a:t>The lower the p-value, the more significant the difference is!</a:t>
            </a:r>
          </a:p>
          <a:p>
            <a:endParaRPr lang="en-GB" sz="2400" dirty="0"/>
          </a:p>
          <a:p>
            <a:endParaRPr lang="en-GB" sz="2400" dirty="0"/>
          </a:p>
          <a:p>
            <a:endParaRPr lang="en-NO" sz="2400" dirty="0"/>
          </a:p>
        </p:txBody>
      </p:sp>
    </p:spTree>
    <p:extLst>
      <p:ext uri="{BB962C8B-B14F-4D97-AF65-F5344CB8AC3E}">
        <p14:creationId xmlns:p14="http://schemas.microsoft.com/office/powerpoint/2010/main" val="319829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2992-CBA6-C24A-8C5C-0328D2BD0F9E}"/>
              </a:ext>
            </a:extLst>
          </p:cNvPr>
          <p:cNvSpPr>
            <a:spLocks noGrp="1"/>
          </p:cNvSpPr>
          <p:nvPr>
            <p:ph type="title"/>
          </p:nvPr>
        </p:nvSpPr>
        <p:spPr/>
        <p:txBody>
          <a:bodyPr/>
          <a:lstStyle/>
          <a:p>
            <a:r>
              <a:rPr lang="en-NO" dirty="0"/>
              <a:t>Modelling: Simple Linear Regression</a:t>
            </a:r>
          </a:p>
        </p:txBody>
      </p:sp>
      <p:sp>
        <p:nvSpPr>
          <p:cNvPr id="3" name="Content Placeholder 2">
            <a:extLst>
              <a:ext uri="{FF2B5EF4-FFF2-40B4-BE49-F238E27FC236}">
                <a16:creationId xmlns:a16="http://schemas.microsoft.com/office/drawing/2014/main" id="{A4DE0358-5DFA-4C4E-AC2E-E5AFBE416666}"/>
              </a:ext>
            </a:extLst>
          </p:cNvPr>
          <p:cNvSpPr>
            <a:spLocks noGrp="1"/>
          </p:cNvSpPr>
          <p:nvPr>
            <p:ph idx="1"/>
          </p:nvPr>
        </p:nvSpPr>
        <p:spPr/>
        <p:txBody>
          <a:bodyPr/>
          <a:lstStyle/>
          <a:p>
            <a:r>
              <a:rPr lang="en-GB" dirty="0"/>
              <a:t>Regression Model: Predict a response for a given set of predictor variables. </a:t>
            </a:r>
          </a:p>
          <a:p>
            <a:r>
              <a:rPr lang="en-GB" dirty="0"/>
              <a:t>Response Variable: Estimated variable </a:t>
            </a:r>
          </a:p>
          <a:p>
            <a:r>
              <a:rPr lang="en-GB" dirty="0"/>
              <a:t>Predictor Variables: Variables used to predict the response. predictors or factors </a:t>
            </a:r>
          </a:p>
          <a:p>
            <a:r>
              <a:rPr lang="en-GB" dirty="0"/>
              <a:t>Linear Regression Models: Response is a linear function of predictors. </a:t>
            </a:r>
          </a:p>
          <a:p>
            <a:r>
              <a:rPr lang="en-GB" dirty="0"/>
              <a:t>Simple Linear Regression Models: Only one predictor</a:t>
            </a:r>
            <a:endParaRPr lang="en-NO" dirty="0"/>
          </a:p>
        </p:txBody>
      </p:sp>
    </p:spTree>
    <p:extLst>
      <p:ext uri="{BB962C8B-B14F-4D97-AF65-F5344CB8AC3E}">
        <p14:creationId xmlns:p14="http://schemas.microsoft.com/office/powerpoint/2010/main" val="4173211069"/>
      </p:ext>
    </p:extLst>
  </p:cSld>
  <p:clrMapOvr>
    <a:masterClrMapping/>
  </p:clrMapOvr>
</p:sld>
</file>

<file path=ppt/theme/theme1.xml><?xml version="1.0" encoding="utf-8"?>
<a:theme xmlns:a="http://schemas.openxmlformats.org/drawingml/2006/main" name="OS-intro">
  <a:themeElements>
    <a:clrScheme name="OS-intro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S-intr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9525" cap="flat" cmpd="sng" algn="ctr">
          <a:no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defRPr kumimoji="0" lang="en-US" sz="1400" b="0" i="0" u="none" strike="noStrike" cap="none" normalizeH="0" baseline="0" smtClean="0">
            <a:ln>
              <a:noFill/>
            </a:ln>
            <a:solidFill>
              <a:schemeClr val="tx1"/>
            </a:solidFill>
            <a:effectLst/>
            <a:latin typeface="Tahoma" pitchFamily="-96" charset="0"/>
          </a:defRPr>
        </a:defPPr>
      </a:lstStyle>
    </a:spDef>
    <a:lnDef>
      <a:spPr bwMode="auto">
        <a:xfrm>
          <a:off x="0" y="0"/>
          <a:ext cx="1" cy="1"/>
        </a:xfrm>
        <a:custGeom>
          <a:avLst/>
          <a:gdLst/>
          <a:ahLst/>
          <a:cxnLst/>
          <a:rect l="0" t="0" r="0" b="0"/>
          <a:pathLst/>
        </a:custGeom>
        <a:solidFill>
          <a:srgbClr val="DDDDDD"/>
        </a:solidFill>
        <a:ln w="9525" cap="flat" cmpd="sng" algn="ctr">
          <a:no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defRPr kumimoji="0" lang="en-US" sz="1400" b="0" i="0" u="none" strike="noStrike" cap="none" normalizeH="0" baseline="0" smtClean="0">
            <a:ln>
              <a:noFill/>
            </a:ln>
            <a:solidFill>
              <a:schemeClr val="tx1"/>
            </a:solidFill>
            <a:effectLst/>
            <a:latin typeface="Tahoma" pitchFamily="-96" charset="0"/>
          </a:defRPr>
        </a:defPPr>
      </a:lstStyle>
    </a:lnDef>
    <a:txDef>
      <a:spPr>
        <a:noFill/>
      </a:spPr>
      <a:bodyPr wrap="none" rtlCol="0">
        <a:spAutoFit/>
      </a:bodyPr>
      <a:lstStyle>
        <a:defPPr algn="l">
          <a:defRPr sz="1800" dirty="0" smtClean="0">
            <a:latin typeface="Eurostile" panose="020B0504020202050204" pitchFamily="34" charset="77"/>
          </a:defRPr>
        </a:defPPr>
      </a:lstStyle>
    </a:txDef>
  </a:objectDefaults>
  <a:extraClrSchemeLst>
    <a:extraClrScheme>
      <a:clrScheme name="OS-intro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S-intro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S-intro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S-intro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S-intro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S-intro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HD:Users:griff:SVN:nd:papers:MiSMoSS:slides:courses:INF1060:H07:OS-intro.ppt</Template>
  <TotalTime>55353</TotalTime>
  <Words>1224</Words>
  <Application>Microsoft Macintosh PowerPoint</Application>
  <PresentationFormat>On-screen Show (4:3)</PresentationFormat>
  <Paragraphs>147</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Chalkduster</vt:lpstr>
      <vt:lpstr>Eurostile</vt:lpstr>
      <vt:lpstr>Helvetica</vt:lpstr>
      <vt:lpstr>Tahoma</vt:lpstr>
      <vt:lpstr>Times New Roman</vt:lpstr>
      <vt:lpstr>Wingdings</vt:lpstr>
      <vt:lpstr>OS-intro</vt:lpstr>
      <vt:lpstr>Experimental Design and Analysis</vt:lpstr>
      <vt:lpstr>How to</vt:lpstr>
      <vt:lpstr>Example</vt:lpstr>
      <vt:lpstr>Terminology</vt:lpstr>
      <vt:lpstr>Experimental Design </vt:lpstr>
      <vt:lpstr>How to choose the factors?</vt:lpstr>
      <vt:lpstr>Statistical Significance</vt:lpstr>
      <vt:lpstr>Statistical Significance</vt:lpstr>
      <vt:lpstr>Modelling: Simple Linear Regression</vt:lpstr>
      <vt:lpstr>What is a good model?</vt:lpstr>
      <vt:lpstr>A simple good model</vt:lpstr>
      <vt:lpstr>Minimizing the error</vt:lpstr>
      <vt:lpstr>Common Mistakes in Experimentation</vt:lpstr>
      <vt:lpstr>Quantitative Performance Analysis</vt:lpstr>
      <vt:lpstr>Measurement example</vt:lpstr>
      <vt:lpstr>Measurement example</vt:lpstr>
      <vt:lpstr>Measurement example</vt:lpstr>
      <vt:lpstr>Measurement example</vt:lpstr>
      <vt:lpstr>Measurement example</vt:lpstr>
      <vt:lpstr>Measurement example</vt:lpstr>
      <vt:lpstr>Measurement example</vt:lpstr>
      <vt:lpstr>Measurement example</vt:lpstr>
      <vt:lpstr>Measurement example</vt:lpstr>
      <vt:lpstr>Measurement example</vt:lpstr>
      <vt:lpstr>Measurement example (with some ML flavour)</vt:lpstr>
    </vt:vector>
  </TitlesOfParts>
  <Company>ifi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paalh</dc:creator>
  <cp:lastModifiedBy>Özgü Alay Erduran</cp:lastModifiedBy>
  <cp:revision>2167</cp:revision>
  <cp:lastPrinted>2019-08-20T13:06:12Z</cp:lastPrinted>
  <dcterms:created xsi:type="dcterms:W3CDTF">2010-09-03T09:30:25Z</dcterms:created>
  <dcterms:modified xsi:type="dcterms:W3CDTF">2023-09-27T09:46:40Z</dcterms:modified>
</cp:coreProperties>
</file>