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handoutMasterIdLst>
    <p:handoutMasterId r:id="rId21"/>
  </p:handoutMasterIdLst>
  <p:sldIdLst>
    <p:sldId id="408" r:id="rId2"/>
    <p:sldId id="579" r:id="rId3"/>
    <p:sldId id="580" r:id="rId4"/>
    <p:sldId id="537" r:id="rId5"/>
    <p:sldId id="546" r:id="rId6"/>
    <p:sldId id="547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1060" r:id="rId15"/>
    <p:sldId id="555" r:id="rId16"/>
    <p:sldId id="556" r:id="rId17"/>
    <p:sldId id="557" r:id="rId18"/>
    <p:sldId id="558" r:id="rId19"/>
  </p:sldIdLst>
  <p:sldSz cx="9144000" cy="6858000" type="screen4x3"/>
  <p:notesSz cx="6845300" cy="91313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folHlink"/>
      </a:buClr>
      <a:buSzPct val="85000"/>
      <a:buFont typeface="Wingdings" charset="0"/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folHlink"/>
      </a:buClr>
      <a:buSzPct val="85000"/>
      <a:buFont typeface="Wingdings" charset="0"/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folHlink"/>
      </a:buClr>
      <a:buSzPct val="85000"/>
      <a:buFont typeface="Wingdings" charset="0"/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folHlink"/>
      </a:buClr>
      <a:buSzPct val="85000"/>
      <a:buFont typeface="Wingdings" charset="0"/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folHlink"/>
      </a:buClr>
      <a:buSzPct val="85000"/>
      <a:buFont typeface="Wingdings" charset="0"/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97589D2-EBB7-FC4F-B278-795B02004131}">
          <p14:sldIdLst>
            <p14:sldId id="408"/>
            <p14:sldId id="579"/>
            <p14:sldId id="580"/>
            <p14:sldId id="537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</p14:sldIdLst>
        </p14:section>
        <p14:section name="Key skills needed" id="{3CE61372-32B3-0742-8BD8-B0719AFBC166}">
          <p14:sldIdLst>
            <p14:sldId id="1060"/>
            <p14:sldId id="555"/>
            <p14:sldId id="556"/>
            <p14:sldId id="557"/>
            <p14:sldId id="5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DDD"/>
    <a:srgbClr val="3399FF"/>
    <a:srgbClr val="0066FF"/>
    <a:srgbClr val="CCECFF"/>
    <a:srgbClr val="66CCFF"/>
    <a:srgbClr val="C0C0C0"/>
    <a:srgbClr val="DDDDDD"/>
    <a:srgbClr val="3366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66"/>
    <p:restoredTop sz="86847"/>
  </p:normalViewPr>
  <p:slideViewPr>
    <p:cSldViewPr snapToGrid="0">
      <p:cViewPr varScale="1">
        <p:scale>
          <a:sx n="152" d="100"/>
          <a:sy n="152" d="100"/>
        </p:scale>
        <p:origin x="19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3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D957827C-F64E-8F42-B342-7D14DA759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2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85800"/>
            <a:ext cx="4565650" cy="3424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337050"/>
            <a:ext cx="54768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77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F74C0F5E-8D6E-CD41-9FD1-AF5C4C58A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96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65CCA3F-EDDD-6B49-B2B2-1E18A4AD1111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 dirty="0">
              <a:latin typeface="Arial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946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D9DEF72-3840-0A4C-9513-F0FBC47D06D8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 dirty="0">
              <a:latin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b-NO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81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D9DEF72-3840-0A4C-9513-F0FBC47D06D8}" type="slidenum">
              <a:rPr lang="en-US" sz="1200">
                <a:latin typeface="Arial" charset="0"/>
              </a:rPr>
              <a:pPr eaLnBrk="1" hangingPunct="1"/>
              <a:t>5</a:t>
            </a:fld>
            <a:endParaRPr lang="en-US" sz="1200" dirty="0">
              <a:latin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b-NO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D9DEF72-3840-0A4C-9513-F0FBC47D06D8}" type="slidenum">
              <a:rPr lang="en-US" sz="1200">
                <a:latin typeface="Arial" charset="0"/>
              </a:rPr>
              <a:pPr eaLnBrk="1" hangingPunct="1"/>
              <a:t>6</a:t>
            </a:fld>
            <a:endParaRPr lang="en-US" sz="1200" dirty="0">
              <a:latin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b-NO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59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D9DEF72-3840-0A4C-9513-F0FBC47D06D8}" type="slidenum">
              <a:rPr lang="en-US" sz="1200">
                <a:latin typeface="Arial" charset="0"/>
              </a:rPr>
              <a:pPr eaLnBrk="1" hangingPunct="1"/>
              <a:t>7</a:t>
            </a:fld>
            <a:endParaRPr lang="en-US" sz="1200" dirty="0">
              <a:latin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b-NO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6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D9DEF72-3840-0A4C-9513-F0FBC47D06D8}" type="slidenum">
              <a:rPr lang="en-US" sz="1200">
                <a:latin typeface="Arial" charset="0"/>
              </a:rPr>
              <a:pPr eaLnBrk="1" hangingPunct="1"/>
              <a:t>8</a:t>
            </a:fld>
            <a:endParaRPr lang="en-US" sz="1200" dirty="0">
              <a:latin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b-NO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8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Which of these is BIASed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C0F5E-8D6E-CD41-9FD1-AF5C4C58AB2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91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20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65CCA3F-EDDD-6B49-B2B2-1E18A4AD1111}" type="slidenum">
              <a:rPr lang="en-US" sz="1200">
                <a:latin typeface="Arial" charset="0"/>
              </a:rPr>
              <a:pPr eaLnBrk="1" hangingPunct="1"/>
              <a:t>14</a:t>
            </a:fld>
            <a:endParaRPr lang="en-US" sz="1200" dirty="0">
              <a:latin typeface="Arial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7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1450" y="2155825"/>
            <a:ext cx="1397000" cy="1276350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36513" y="3336925"/>
            <a:ext cx="8985250" cy="46038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nb-NO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rot="16200000">
            <a:off x="-517525" y="2586038"/>
            <a:ext cx="1685925" cy="92075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1C1C1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55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8150"/>
            <a:ext cx="7772400" cy="1462088"/>
          </a:xfrm>
        </p:spPr>
        <p:txBody>
          <a:bodyPr rIns="91440"/>
          <a:lstStyle>
            <a:lvl1pPr algn="ctr">
              <a:defRPr>
                <a:latin typeface="Eurostile" panose="020B050402020205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Ins="91440"/>
          <a:lstStyle>
            <a:lvl1pPr marL="0" indent="0" algn="ctr">
              <a:buFont typeface="Wingdings" pitchFamily="-96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780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urostile" panose="020B0504020202050204" pitchFamily="34" charset="77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237067" y="866775"/>
            <a:ext cx="8729134" cy="5648325"/>
          </a:xfrm>
        </p:spPr>
        <p:txBody>
          <a:bodyPr/>
          <a:lstStyle>
            <a:lvl1pPr>
              <a:defRPr>
                <a:latin typeface="Eurostile" panose="020B0504020202050204" pitchFamily="34" charset="77"/>
              </a:defRPr>
            </a:lvl1pPr>
            <a:lvl2pPr>
              <a:defRPr>
                <a:latin typeface="Eurostile" panose="020B0504020202050204" pitchFamily="34" charset="77"/>
              </a:defRPr>
            </a:lvl2pPr>
            <a:lvl3pPr>
              <a:defRPr>
                <a:latin typeface="Eurostile" panose="020B0504020202050204" pitchFamily="34" charset="77"/>
              </a:defRPr>
            </a:lvl3pPr>
            <a:lvl4pPr>
              <a:defRPr>
                <a:latin typeface="Eurostile" panose="020B0504020202050204" pitchFamily="34" charset="77"/>
              </a:defRPr>
            </a:lvl4pPr>
            <a:lvl5pPr>
              <a:defRPr>
                <a:latin typeface="Eurostile" panose="020B0504020202050204" pitchFamily="34" charset="77"/>
              </a:defRPr>
            </a:lvl5pPr>
          </a:lstStyle>
          <a:p>
            <a:pPr lvl="0"/>
            <a:r>
              <a:rPr lang="en-US" noProof="0" dirty="0" err="1"/>
              <a:t>Klikk</a:t>
            </a:r>
            <a:r>
              <a:rPr lang="en-US" noProof="0" dirty="0"/>
              <a:t> for </a:t>
            </a:r>
            <a:r>
              <a:rPr lang="en-US" noProof="0" dirty="0" err="1"/>
              <a:t>å</a:t>
            </a:r>
            <a:r>
              <a:rPr lang="en-US" noProof="0" dirty="0"/>
              <a:t>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tekststiler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malen</a:t>
            </a:r>
            <a:endParaRPr lang="en-US" noProof="0" dirty="0"/>
          </a:p>
          <a:p>
            <a:pPr lvl="1"/>
            <a:r>
              <a:rPr lang="en-US" noProof="0" dirty="0"/>
              <a:t>Andre </a:t>
            </a:r>
            <a:r>
              <a:rPr lang="en-US" noProof="0" dirty="0" err="1"/>
              <a:t>nivå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nivå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nivå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nivå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527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3992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9362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61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R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mula_footer_neg_HEX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1749"/>
            <a:ext cx="9144000" cy="47625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28600"/>
            <a:ext cx="8839200" cy="457200"/>
          </a:xfrm>
          <a:prstGeom prst="rect">
            <a:avLst/>
          </a:prstGeom>
        </p:spPr>
        <p:txBody>
          <a:bodyPr vert="horz" lIns="91432" tIns="45716" rIns="91432" bIns="45716" anchor="t"/>
          <a:lstStyle>
            <a:lvl1pPr>
              <a:tabLst/>
              <a:defRPr sz="2400" b="1"/>
            </a:lvl1pPr>
          </a:lstStyle>
          <a:p>
            <a:r>
              <a:rPr lang="en-US" dirty="0"/>
              <a:t>Frame title</a:t>
            </a:r>
          </a:p>
        </p:txBody>
      </p:sp>
      <p:sp>
        <p:nvSpPr>
          <p:cNvPr id="4" name="Title 5"/>
          <p:cNvSpPr txBox="1">
            <a:spLocks/>
          </p:cNvSpPr>
          <p:nvPr userDrawn="1"/>
        </p:nvSpPr>
        <p:spPr>
          <a:xfrm>
            <a:off x="4216044" y="6360426"/>
            <a:ext cx="4927956" cy="497575"/>
          </a:xfrm>
          <a:prstGeom prst="rect">
            <a:avLst/>
          </a:prstGeom>
          <a:solidFill>
            <a:schemeClr val="bg1"/>
          </a:solidFill>
        </p:spPr>
        <p:txBody>
          <a:bodyPr vert="horz" lIns="91432" tIns="45716" rIns="91432" bIns="45716" anchor="t"/>
          <a:lstStyle/>
          <a:p>
            <a:pPr defTabSz="457159" eaLnBrk="1" fontAlgn="auto" hangingPunct="1">
              <a:spcAft>
                <a:spcPts val="0"/>
              </a:spcAft>
              <a:tabLst>
                <a:tab pos="0" algn="l"/>
                <a:tab pos="914317" algn="l"/>
                <a:tab pos="1828635" algn="l"/>
                <a:tab pos="2742952" algn="l"/>
                <a:tab pos="3657268" algn="l"/>
                <a:tab pos="4571586" algn="l"/>
                <a:tab pos="5485903" algn="l"/>
                <a:tab pos="6400220" algn="l"/>
                <a:tab pos="7314537" algn="l"/>
                <a:tab pos="8228855" algn="l"/>
                <a:tab pos="9143171" algn="l"/>
                <a:tab pos="10057488" algn="l"/>
              </a:tabLst>
              <a:defRPr/>
            </a:pPr>
            <a:r>
              <a:rPr lang="en-GB" sz="2400" dirty="0">
                <a:solidFill>
                  <a:srgbClr val="595959"/>
                </a:solidFill>
                <a:effectLst>
                  <a:outerShdw blurRad="63500" dist="25400" dir="2700000" algn="tl">
                    <a:srgbClr val="FF8700"/>
                  </a:outerShdw>
                </a:effectLst>
                <a:latin typeface="Chalkduster"/>
                <a:ea typeface="ＭＳ Ｐゴシック" charset="-128"/>
                <a:cs typeface="Chalkduster"/>
              </a:rPr>
              <a:t>Media Performance Group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873737" y="6388186"/>
            <a:ext cx="1347064" cy="46981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050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7950" y="131763"/>
            <a:ext cx="928688" cy="598487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6775"/>
            <a:ext cx="9144000" cy="56483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54053" name="Text Box 5"/>
          <p:cNvSpPr txBox="1">
            <a:spLocks noChangeArrowheads="1"/>
          </p:cNvSpPr>
          <p:nvPr/>
        </p:nvSpPr>
        <p:spPr bwMode="auto">
          <a:xfrm>
            <a:off x="1725613" y="6654800"/>
            <a:ext cx="5113337" cy="2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charset="0"/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900">
                <a:latin typeface="Arial" charset="0"/>
              </a:rPr>
              <a:t>IN5060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gray">
          <a:xfrm>
            <a:off x="9525" y="638175"/>
            <a:ext cx="9123363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nb-NO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 rot="-5400000">
            <a:off x="-165894" y="378619"/>
            <a:ext cx="731838" cy="63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 flipV="1">
            <a:off x="311150" y="65496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nb-NO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5E99B4-28B1-704F-91D9-A6BAD0ACB01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4550"/>
            <a:ext cx="2454441" cy="2958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26" r:id="rId2"/>
    <p:sldLayoutId id="2147483928" r:id="rId3"/>
    <p:sldLayoutId id="2147483930" r:id="rId4"/>
    <p:sldLayoutId id="2147483931" r:id="rId5"/>
    <p:sldLayoutId id="2147483939" r:id="rId6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rostile" panose="020B0504020202050204" pitchFamily="34" charset="77"/>
          <a:ea typeface="ＭＳ Ｐゴシック" charset="-128"/>
          <a:cs typeface="Eurostile" panose="020B0504020202050204" pitchFamily="34" charset="77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-9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charset="0"/>
        <a:buChar char="§"/>
        <a:defRPr sz="2800">
          <a:solidFill>
            <a:schemeClr val="tx1"/>
          </a:solidFill>
          <a:latin typeface="Eurostile" panose="020B0504020202050204" pitchFamily="34" charset="77"/>
          <a:ea typeface="ＭＳ Ｐゴシック" charset="-128"/>
          <a:cs typeface="Eurostile" panose="020B0504020202050204" pitchFamily="34" charset="77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ahoma" charset="0"/>
        <a:buChar char="−"/>
        <a:defRPr sz="2400">
          <a:solidFill>
            <a:schemeClr val="tx1"/>
          </a:solidFill>
          <a:latin typeface="Eurostile" panose="020B0504020202050204" pitchFamily="34" charset="77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Eurostile" panose="020B0504020202050204" pitchFamily="34" charset="77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charset="0"/>
        <a:buChar char="§"/>
        <a:defRPr sz="1900">
          <a:solidFill>
            <a:schemeClr val="tx1"/>
          </a:solidFill>
          <a:latin typeface="Eurostile" panose="020B0504020202050204" pitchFamily="34" charset="77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q"/>
        <a:defRPr>
          <a:solidFill>
            <a:schemeClr val="tx1"/>
          </a:solidFill>
          <a:latin typeface="Eurostile" panose="020B0504020202050204" pitchFamily="34" charset="77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96" charset="2"/>
        <a:buChar char="q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96" charset="2"/>
        <a:buChar char="q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96" charset="2"/>
        <a:buChar char="q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96" charset="2"/>
        <a:buChar char="q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emf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  <a:t>IN5060</a:t>
            </a:r>
            <a:br>
              <a:rPr lang="en-US" sz="480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</a:br>
            <a:endParaRPr lang="en-US" sz="4800" dirty="0">
              <a:latin typeface="Eurostile" panose="020B0504020202050204" pitchFamily="34" charset="77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07469FD-5E52-264F-8E38-B952E988A7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600" i="0" dirty="0">
                <a:solidFill>
                  <a:srgbClr val="000000"/>
                </a:solidFill>
                <a:effectLst/>
                <a:latin typeface="+mj-lt"/>
              </a:rPr>
              <a:t>Quantitative</a:t>
            </a:r>
          </a:p>
          <a:p>
            <a:r>
              <a:rPr lang="en-US" sz="3600" dirty="0">
                <a:latin typeface="+mj-lt"/>
              </a:rPr>
              <a:t>Performance Analysis</a:t>
            </a:r>
            <a:endParaRPr lang="en-US" b="1" dirty="0">
              <a:latin typeface="Eurostile" panose="020B0504020202050204" pitchFamily="34" charset="77"/>
            </a:endParaRPr>
          </a:p>
          <a:p>
            <a:r>
              <a:rPr lang="en-US" b="1" dirty="0">
                <a:latin typeface="Eurostile" panose="020B0504020202050204" pitchFamily="34" charset="77"/>
              </a:rPr>
              <a:t>autumn course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68B32-32E0-2749-8B32-234FF1DE5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25" y="6208713"/>
            <a:ext cx="3097012" cy="5216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FA8E-A80E-3C41-B2E6-C828F8F9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i="0" dirty="0">
                <a:solidFill>
                  <a:srgbClr val="000000"/>
                </a:solidFill>
                <a:effectLst/>
                <a:latin typeface="+mj-lt"/>
              </a:rPr>
              <a:t>Quantitative </a:t>
            </a:r>
            <a:r>
              <a:rPr lang="en-US" sz="3600" dirty="0">
                <a:latin typeface="+mj-lt"/>
              </a:rPr>
              <a:t>Performance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EF0FB-698F-E340-BAEE-9FB009E8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course is based on the book “The Art of Computer Systems Performance Analysis: Techniques for Experimental Design, Measurement, Simulation, and Modeling” by Raj Jain </a:t>
            </a:r>
          </a:p>
          <a:p>
            <a:endParaRPr lang="en-US" dirty="0"/>
          </a:p>
          <a:p>
            <a:r>
              <a:rPr lang="en-US" dirty="0"/>
              <a:t>Reading the book is not mandatory </a:t>
            </a:r>
            <a:br>
              <a:rPr lang="en-US" dirty="0"/>
            </a:br>
            <a:r>
              <a:rPr lang="en-US" dirty="0"/>
              <a:t>for the course or even necessary </a:t>
            </a:r>
            <a:br>
              <a:rPr lang="en-US" dirty="0"/>
            </a:br>
            <a:r>
              <a:rPr lang="en-US" dirty="0"/>
              <a:t>to complete, but if you have a chance</a:t>
            </a:r>
            <a:br>
              <a:rPr lang="en-US" dirty="0"/>
            </a:br>
            <a:r>
              <a:rPr lang="en-US" dirty="0"/>
              <a:t>to read it in full, </a:t>
            </a:r>
            <a:r>
              <a:rPr lang="en-US" b="1" dirty="0"/>
              <a:t>do so!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FDF2D-34B6-5A41-8F3F-436ACB1EE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51" y="2339439"/>
            <a:ext cx="2582461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39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FA8E-A80E-3C41-B2E6-C828F8F9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Eurostile" panose="020B0504020202050204" pitchFamily="34" charset="77"/>
              </a:rPr>
              <a:t>System </a:t>
            </a:r>
            <a:r>
              <a:rPr lang="nb-NO" dirty="0" err="1">
                <a:latin typeface="Eurostile" panose="020B0504020202050204" pitchFamily="34" charset="77"/>
              </a:rPr>
              <a:t>performance</a:t>
            </a:r>
            <a:r>
              <a:rPr lang="nb-NO" dirty="0">
                <a:latin typeface="Eurostile" panose="020B0504020202050204" pitchFamily="34" charset="77"/>
              </a:rPr>
              <a:t> </a:t>
            </a:r>
            <a:r>
              <a:rPr lang="nb-NO" dirty="0" err="1">
                <a:latin typeface="Eurostile" panose="020B0504020202050204" pitchFamily="34" charset="77"/>
              </a:rPr>
              <a:t>analysis</a:t>
            </a:r>
            <a:r>
              <a:rPr lang="nb-NO" dirty="0">
                <a:latin typeface="Eurostile" panose="020B0504020202050204" pitchFamily="34" charset="77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EF0FB-698F-E340-BAEE-9FB009E8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Who is interested in system performance analysis? </a:t>
            </a:r>
          </a:p>
          <a:p>
            <a:r>
              <a:rPr lang="en-US" sz="2400" dirty="0"/>
              <a:t>The HW designer (company) wants to show that their system is The Best and Greatest system of All Time </a:t>
            </a:r>
          </a:p>
          <a:p>
            <a:r>
              <a:rPr lang="en-US" sz="2400" dirty="0"/>
              <a:t>A software provider wants to show that their application is superior to the competition </a:t>
            </a:r>
          </a:p>
          <a:p>
            <a:r>
              <a:rPr lang="en-US" sz="2400" dirty="0"/>
              <a:t>The researcher wants to publish her papers, and needs to convince the reviewers that their research improves on the state- of-the-art </a:t>
            </a:r>
          </a:p>
          <a:p>
            <a:r>
              <a:rPr lang="en-US" sz="2400" dirty="0"/>
              <a:t>The system administrator or capacity planner needs to choose the system that is best suited for their purpose </a:t>
            </a:r>
          </a:p>
          <a:p>
            <a:r>
              <a:rPr lang="en-US" sz="2400" dirty="0"/>
              <a:t>The enthusiast who wants to see if the newest rage from </a:t>
            </a:r>
            <a:r>
              <a:rPr lang="en-US" sz="2400" i="1" dirty="0"/>
              <a:t>&lt;insert </a:t>
            </a:r>
            <a:r>
              <a:rPr lang="en-US" sz="2400" i="1" dirty="0" err="1"/>
              <a:t>favourite</a:t>
            </a:r>
            <a:r>
              <a:rPr lang="en-US" sz="2400" i="1" dirty="0"/>
              <a:t> multinational corporation&gt;</a:t>
            </a:r>
            <a:r>
              <a:rPr lang="en-US" sz="2400" dirty="0"/>
              <a:t> is real, or fake news </a:t>
            </a:r>
          </a:p>
        </p:txBody>
      </p:sp>
    </p:spTree>
    <p:extLst>
      <p:ext uri="{BB962C8B-B14F-4D97-AF65-F5344CB8AC3E}">
        <p14:creationId xmlns:p14="http://schemas.microsoft.com/office/powerpoint/2010/main" val="3761669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FA8E-A80E-3C41-B2E6-C828F8F9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Eurostile" panose="020B0504020202050204" pitchFamily="34" charset="77"/>
              </a:rPr>
              <a:t>System </a:t>
            </a:r>
            <a:r>
              <a:rPr lang="nb-NO" dirty="0" err="1">
                <a:latin typeface="Eurostile" panose="020B0504020202050204" pitchFamily="34" charset="77"/>
              </a:rPr>
              <a:t>performance</a:t>
            </a:r>
            <a:r>
              <a:rPr lang="nb-NO" dirty="0">
                <a:latin typeface="Eurostile" panose="020B0504020202050204" pitchFamily="34" charset="77"/>
              </a:rPr>
              <a:t> </a:t>
            </a:r>
            <a:r>
              <a:rPr lang="nb-NO" dirty="0" err="1">
                <a:latin typeface="Eurostile" panose="020B0504020202050204" pitchFamily="34" charset="77"/>
              </a:rPr>
              <a:t>analysis</a:t>
            </a:r>
            <a:r>
              <a:rPr lang="nb-NO" dirty="0">
                <a:latin typeface="Eurostile" panose="020B0504020202050204" pitchFamily="34" charset="77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EF0FB-698F-E340-BAEE-9FB009E8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How do they achieve this? </a:t>
            </a:r>
          </a:p>
          <a:p>
            <a:pPr lvl="1"/>
            <a:r>
              <a:rPr lang="en-US" sz="2000" dirty="0"/>
              <a:t>By providing a comparison between their own system and “the competition” </a:t>
            </a:r>
          </a:p>
          <a:p>
            <a:pPr lvl="1"/>
            <a:r>
              <a:rPr lang="en-US" sz="2000" dirty="0"/>
              <a:t>The results need to be </a:t>
            </a:r>
            <a:r>
              <a:rPr lang="en-US" sz="2000" i="1" dirty="0"/>
              <a:t>(or appear)</a:t>
            </a:r>
            <a:r>
              <a:rPr lang="en-US" sz="2000" dirty="0"/>
              <a:t> convincing to the target audience </a:t>
            </a:r>
          </a:p>
          <a:p>
            <a:pPr lvl="1"/>
            <a:r>
              <a:rPr lang="en-US" sz="2000" dirty="0"/>
              <a:t>This comparison is made through proper system performance analysis </a:t>
            </a:r>
          </a:p>
          <a:p>
            <a:pPr lvl="1"/>
            <a:endParaRPr lang="en-US" sz="2000" dirty="0"/>
          </a:p>
          <a:p>
            <a:r>
              <a:rPr lang="en-US" sz="2400" dirty="0"/>
              <a:t>The techniques of models, simulations and measurement are all useful for solving performance problems </a:t>
            </a:r>
          </a:p>
          <a:p>
            <a:pPr lvl="1"/>
            <a:r>
              <a:rPr lang="en-US" sz="2000" dirty="0"/>
              <a:t>IN5060 will focus on experimental design, simulation, measurement and analysis </a:t>
            </a:r>
          </a:p>
          <a:p>
            <a:pPr lvl="1"/>
            <a:r>
              <a:rPr lang="en-US" sz="2000" dirty="0"/>
              <a:t>For modelling try for instance: MAT-INF3100 - Linear </a:t>
            </a:r>
            <a:r>
              <a:rPr lang="en-US" sz="2000" dirty="0" err="1"/>
              <a:t>Optimisation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8469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FA8E-A80E-3C41-B2E6-C828F8F9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Eurostile" panose="020B0504020202050204" pitchFamily="34" charset="77"/>
              </a:rPr>
              <a:t>Theory</a:t>
            </a:r>
            <a:r>
              <a:rPr lang="nb-NO" dirty="0">
                <a:latin typeface="Eurostile" panose="020B0504020202050204" pitchFamily="34" charset="77"/>
              </a:rPr>
              <a:t> and </a:t>
            </a:r>
            <a:r>
              <a:rPr lang="nb-NO" dirty="0" err="1">
                <a:latin typeface="Eurostile" panose="020B0504020202050204" pitchFamily="34" charset="77"/>
              </a:rPr>
              <a:t>practice</a:t>
            </a:r>
            <a:r>
              <a:rPr lang="nb-NO" dirty="0">
                <a:latin typeface="Eurostile" panose="020B0504020202050204" pitchFamily="34" charset="77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EF0FB-698F-E340-BAEE-9FB009E80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35" y="866775"/>
            <a:ext cx="8729134" cy="5648325"/>
          </a:xfrm>
        </p:spPr>
        <p:txBody>
          <a:bodyPr/>
          <a:lstStyle/>
          <a:p>
            <a:r>
              <a:rPr lang="en-US" sz="2400" dirty="0"/>
              <a:t>Theory / models will provide us with candidates for system </a:t>
            </a:r>
            <a:r>
              <a:rPr lang="en-US" sz="2400" dirty="0" err="1"/>
              <a:t>optimisations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Deploying them in reality may in many cases lead to unforeseen results</a:t>
            </a:r>
          </a:p>
          <a:p>
            <a:pPr lvl="1"/>
            <a:r>
              <a:rPr lang="en-US" sz="1800" dirty="0"/>
              <a:t>Hardware differences</a:t>
            </a:r>
          </a:p>
          <a:p>
            <a:pPr lvl="1"/>
            <a:r>
              <a:rPr lang="en-US" sz="1800" dirty="0"/>
              <a:t>Non-deterministic systems</a:t>
            </a:r>
          </a:p>
          <a:p>
            <a:pPr lvl="1"/>
            <a:r>
              <a:rPr lang="en-US" sz="1800" dirty="0"/>
              <a:t>Unexpected workloads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724E24-DCCB-7347-952F-268DA77DE355}"/>
              </a:ext>
            </a:extLst>
          </p:cNvPr>
          <p:cNvSpPr txBox="1">
            <a:spLocks/>
          </p:cNvSpPr>
          <p:nvPr/>
        </p:nvSpPr>
        <p:spPr bwMode="auto">
          <a:xfrm>
            <a:off x="236735" y="4142386"/>
            <a:ext cx="8729134" cy="21634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0"/>
              <a:buChar char="§"/>
              <a:defRPr sz="28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  <a:cs typeface="Eurostile" panose="020B0504020202050204" pitchFamily="34" charset="77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0"/>
              <a:buChar char="§"/>
              <a:defRPr sz="19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0"/>
              <a:buChar char="q"/>
              <a:defRPr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Key techniques needed</a:t>
            </a:r>
          </a:p>
          <a:p>
            <a:pPr lvl="1">
              <a:buSzTx/>
            </a:pPr>
            <a:r>
              <a:rPr lang="en-US" sz="1800" kern="0" dirty="0"/>
              <a:t>Mathematical analysis</a:t>
            </a:r>
          </a:p>
          <a:p>
            <a:pPr lvl="1">
              <a:buSzTx/>
            </a:pPr>
            <a:r>
              <a:rPr lang="en-US" sz="1800" kern="0" dirty="0"/>
              <a:t>Simulation</a:t>
            </a:r>
          </a:p>
          <a:p>
            <a:pPr lvl="1">
              <a:buSzTx/>
            </a:pPr>
            <a:r>
              <a:rPr lang="en-US" sz="1800" kern="0" dirty="0"/>
              <a:t>Emulation</a:t>
            </a:r>
          </a:p>
          <a:p>
            <a:pPr lvl="1">
              <a:buSzTx/>
            </a:pPr>
            <a:r>
              <a:rPr lang="en-US" sz="1800" kern="0" dirty="0"/>
              <a:t>Measurement</a:t>
            </a:r>
          </a:p>
          <a:p>
            <a:pPr lvl="1">
              <a:buSzTx/>
            </a:pPr>
            <a:r>
              <a:rPr lang="en-US" sz="1800" kern="0" dirty="0"/>
              <a:t>User studies</a:t>
            </a:r>
          </a:p>
          <a:p>
            <a:pPr lvl="1">
              <a:buSzTx/>
            </a:pPr>
            <a:endParaRPr lang="en-US" sz="1800" kern="0" dirty="0"/>
          </a:p>
          <a:p>
            <a:pPr lvl="1">
              <a:buSzTx/>
            </a:pPr>
            <a:endParaRPr lang="en-US" sz="1800" kern="0" dirty="0"/>
          </a:p>
          <a:p>
            <a:pPr lvl="1">
              <a:buSzTx/>
            </a:pPr>
            <a:r>
              <a:rPr lang="en-US" sz="1800" kern="0" dirty="0"/>
              <a:t>Measurement techniques (monitors)</a:t>
            </a:r>
          </a:p>
          <a:p>
            <a:pPr lvl="1">
              <a:buSzTx/>
            </a:pPr>
            <a:r>
              <a:rPr lang="en-US" sz="1800" kern="0" dirty="0"/>
              <a:t>Data analysis (statistics and presentation)</a:t>
            </a:r>
          </a:p>
          <a:p>
            <a:pPr lvl="1">
              <a:buSzTx/>
            </a:pPr>
            <a:r>
              <a:rPr lang="en-US" sz="1800" kern="0" dirty="0"/>
              <a:t>Experiment design</a:t>
            </a:r>
          </a:p>
        </p:txBody>
      </p:sp>
    </p:spTree>
    <p:extLst>
      <p:ext uri="{BB962C8B-B14F-4D97-AF65-F5344CB8AC3E}">
        <p14:creationId xmlns:p14="http://schemas.microsoft.com/office/powerpoint/2010/main" val="987110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i="0" dirty="0">
                <a:solidFill>
                  <a:srgbClr val="000000"/>
                </a:solidFill>
                <a:effectLst/>
                <a:latin typeface="+mj-lt"/>
              </a:rPr>
              <a:t>Quantitative </a:t>
            </a:r>
            <a:r>
              <a:rPr lang="en-US" sz="4800" dirty="0">
                <a:latin typeface="+mj-lt"/>
              </a:rPr>
              <a:t>Performance Analysis</a:t>
            </a:r>
            <a:endParaRPr lang="en-US" sz="48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07469FD-5E52-264F-8E38-B952E988A7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Eurostile" panose="020B0504020202050204" pitchFamily="34" charset="77"/>
              </a:rPr>
              <a:t>Key skills of performance analysts</a:t>
            </a:r>
          </a:p>
          <a:p>
            <a:endParaRPr lang="en-US" dirty="0">
              <a:latin typeface="Eurostile" panose="020B050402020205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8546159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FA8E-A80E-3C41-B2E6-C828F8F9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Eurostile" panose="020B0504020202050204" pitchFamily="34" charset="77"/>
              </a:rPr>
              <a:t>Key skills </a:t>
            </a:r>
            <a:r>
              <a:rPr lang="nb-NO" dirty="0" err="1">
                <a:latin typeface="Eurostile" panose="020B0504020202050204" pitchFamily="34" charset="77"/>
              </a:rPr>
              <a:t>needed</a:t>
            </a:r>
            <a:r>
              <a:rPr lang="nb-NO" dirty="0">
                <a:latin typeface="Eurostile" panose="020B0504020202050204" pitchFamily="34" charset="77"/>
              </a:rPr>
              <a:t> – </a:t>
            </a:r>
            <a:r>
              <a:rPr lang="nb-NO" dirty="0" err="1">
                <a:latin typeface="Eurostile" panose="020B0504020202050204" pitchFamily="34" charset="77"/>
              </a:rPr>
              <a:t>evaluation</a:t>
            </a:r>
            <a:r>
              <a:rPr lang="nb-NO" dirty="0">
                <a:latin typeface="Eurostile" panose="020B0504020202050204" pitchFamily="34" charset="77"/>
              </a:rPr>
              <a:t> </a:t>
            </a:r>
            <a:r>
              <a:rPr lang="nb-NO" dirty="0" err="1">
                <a:latin typeface="Eurostile" panose="020B0504020202050204" pitchFamily="34" charset="77"/>
              </a:rPr>
              <a:t>techniques</a:t>
            </a:r>
            <a:r>
              <a:rPr lang="nb-NO" dirty="0">
                <a:latin typeface="Eurostile" panose="020B0504020202050204" pitchFamily="34" charset="77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EF0FB-698F-E340-BAEE-9FB009E80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866775"/>
            <a:ext cx="8729134" cy="284461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To select appropriate evaluation techniques, performance metrics and workloads for a system </a:t>
            </a:r>
            <a:endParaRPr lang="en-US" sz="1800" dirty="0"/>
          </a:p>
          <a:p>
            <a:r>
              <a:rPr lang="en-US" dirty="0"/>
              <a:t>You must choose which metrics to use for the evaluation </a:t>
            </a:r>
          </a:p>
          <a:p>
            <a:r>
              <a:rPr lang="en-US" dirty="0"/>
              <a:t>You must choose which workloads would be representative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23921A6-6C91-CF46-B519-6D222CC7B871}"/>
              </a:ext>
            </a:extLst>
          </p:cNvPr>
          <p:cNvSpPr txBox="1">
            <a:spLocks/>
          </p:cNvSpPr>
          <p:nvPr/>
        </p:nvSpPr>
        <p:spPr bwMode="auto">
          <a:xfrm>
            <a:off x="414865" y="4061637"/>
            <a:ext cx="8262969" cy="23641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0"/>
              <a:buChar char="§"/>
              <a:defRPr sz="28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  <a:cs typeface="Eurostile" panose="020B0504020202050204" pitchFamily="34" charset="77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0"/>
              <a:buChar char="§"/>
              <a:defRPr sz="19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0"/>
              <a:buChar char="q"/>
              <a:defRPr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kern="0" dirty="0"/>
              <a:t>What metrics would you choose to compare: </a:t>
            </a:r>
          </a:p>
          <a:p>
            <a:r>
              <a:rPr lang="en-US" kern="0" dirty="0"/>
              <a:t>Two solid state disk (SSD) drives? </a:t>
            </a:r>
          </a:p>
          <a:p>
            <a:r>
              <a:rPr lang="en-US" kern="0" dirty="0"/>
              <a:t>Two adaptive video streaming algorithms? </a:t>
            </a:r>
          </a:p>
          <a:p>
            <a:r>
              <a:rPr lang="en-US" kern="0" dirty="0"/>
              <a:t>Two IaaS Clouds?</a:t>
            </a:r>
          </a:p>
          <a:p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92096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FA8E-A80E-3C41-B2E6-C828F8F9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Eurostile" panose="020B0504020202050204" pitchFamily="34" charset="77"/>
              </a:rPr>
              <a:t>Key skills </a:t>
            </a:r>
            <a:r>
              <a:rPr lang="nb-NO" dirty="0" err="1">
                <a:latin typeface="Eurostile" panose="020B0504020202050204" pitchFamily="34" charset="77"/>
              </a:rPr>
              <a:t>needed</a:t>
            </a:r>
            <a:r>
              <a:rPr lang="nb-NO" dirty="0">
                <a:latin typeface="Eurostile" panose="020B0504020202050204" pitchFamily="34" charset="77"/>
              </a:rPr>
              <a:t> – </a:t>
            </a:r>
            <a:r>
              <a:rPr lang="nb-NO" dirty="0" err="1">
                <a:latin typeface="Eurostile" panose="020B0504020202050204" pitchFamily="34" charset="77"/>
              </a:rPr>
              <a:t>measurements</a:t>
            </a:r>
            <a:r>
              <a:rPr lang="nb-NO" dirty="0">
                <a:latin typeface="Eurostile" panose="020B0504020202050204" pitchFamily="34" charset="77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EF0FB-698F-E340-BAEE-9FB009E80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866776"/>
            <a:ext cx="8729134" cy="1715786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Conduct performance measurements correctly </a:t>
            </a:r>
            <a:endParaRPr lang="en-US" dirty="0"/>
          </a:p>
          <a:p>
            <a:r>
              <a:rPr lang="en-US" dirty="0"/>
              <a:t>You must choose how to apply workloads to the system</a:t>
            </a:r>
          </a:p>
          <a:p>
            <a:r>
              <a:rPr lang="en-US" dirty="0"/>
              <a:t>You must choose how to measure (monitor) the system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9368ED-6710-C145-8DFA-1D2490E1E606}"/>
              </a:ext>
            </a:extLst>
          </p:cNvPr>
          <p:cNvSpPr txBox="1">
            <a:spLocks/>
          </p:cNvSpPr>
          <p:nvPr/>
        </p:nvSpPr>
        <p:spPr bwMode="auto">
          <a:xfrm>
            <a:off x="241184" y="3101546"/>
            <a:ext cx="8532113" cy="22865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0"/>
              <a:buChar char="§"/>
              <a:defRPr sz="28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  <a:cs typeface="Eurostile" panose="020B0504020202050204" pitchFamily="34" charset="77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0"/>
              <a:buChar char="§"/>
              <a:defRPr sz="19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0"/>
              <a:buChar char="q"/>
              <a:defRPr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kern="0" dirty="0"/>
              <a:t>Which type of monitor (or “probe”, hardware or software) would be suitable for measuring each of the following: </a:t>
            </a:r>
          </a:p>
          <a:p>
            <a:r>
              <a:rPr lang="en-US" sz="2400" kern="0" dirty="0"/>
              <a:t>Number of instructions executed by a processor? </a:t>
            </a:r>
          </a:p>
          <a:p>
            <a:r>
              <a:rPr lang="en-US" sz="2400" kern="0" dirty="0"/>
              <a:t>Context switch overhead on a multi-user system? </a:t>
            </a:r>
          </a:p>
          <a:p>
            <a:r>
              <a:rPr lang="en-US" sz="2400" kern="0" dirty="0"/>
              <a:t>Response time of packets on a network? </a:t>
            </a:r>
          </a:p>
          <a:p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0815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FA8E-A80E-3C41-B2E6-C828F8F9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>
                <a:latin typeface="Eurostile" panose="020B0504020202050204" pitchFamily="34" charset="77"/>
              </a:rPr>
              <a:t>Key skills </a:t>
            </a:r>
            <a:r>
              <a:rPr lang="nb-NO" sz="3200" dirty="0" err="1">
                <a:latin typeface="Eurostile" panose="020B0504020202050204" pitchFamily="34" charset="77"/>
              </a:rPr>
              <a:t>needed</a:t>
            </a:r>
            <a:r>
              <a:rPr lang="nb-NO" sz="3200" dirty="0">
                <a:latin typeface="Eurostile" panose="020B0504020202050204" pitchFamily="34" charset="77"/>
              </a:rPr>
              <a:t> – proper </a:t>
            </a:r>
            <a:r>
              <a:rPr lang="nb-NO" sz="3200" dirty="0" err="1">
                <a:latin typeface="Eurostile" panose="020B0504020202050204" pitchFamily="34" charset="77"/>
              </a:rPr>
              <a:t>statistical</a:t>
            </a:r>
            <a:r>
              <a:rPr lang="nb-NO" sz="3200" dirty="0">
                <a:latin typeface="Eurostile" panose="020B0504020202050204" pitchFamily="34" charset="77"/>
              </a:rPr>
              <a:t> </a:t>
            </a:r>
            <a:r>
              <a:rPr lang="nb-NO" sz="3200" dirty="0" err="1">
                <a:latin typeface="Eurostile" panose="020B0504020202050204" pitchFamily="34" charset="77"/>
              </a:rPr>
              <a:t>techniques</a:t>
            </a:r>
            <a:r>
              <a:rPr lang="nb-NO" sz="3200" dirty="0">
                <a:latin typeface="Eurostile" panose="020B0504020202050204" pitchFamily="34" charset="77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EF0FB-698F-E340-BAEE-9FB009E80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866775"/>
            <a:ext cx="8729134" cy="3210955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Use proper statistical techniques to compare several alternatives </a:t>
            </a:r>
            <a:endParaRPr lang="en-US" dirty="0"/>
          </a:p>
          <a:p>
            <a:r>
              <a:rPr lang="en-US" dirty="0"/>
              <a:t>Whenever there are non-deterministic elements in a system, there will be variations in the observed results </a:t>
            </a:r>
          </a:p>
          <a:p>
            <a:r>
              <a:rPr lang="en-US" dirty="0"/>
              <a:t>You need to choose from the plethora of available statistical methods in order to correctly filter and interpret the results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AE8C45-E4AC-8C4C-9038-FE428F5492B0}"/>
              </a:ext>
            </a:extLst>
          </p:cNvPr>
          <p:cNvGrpSpPr/>
          <p:nvPr/>
        </p:nvGrpSpPr>
        <p:grpSpPr>
          <a:xfrm>
            <a:off x="340039" y="4361934"/>
            <a:ext cx="8532113" cy="1940011"/>
            <a:chOff x="241184" y="3101546"/>
            <a:chExt cx="8532113" cy="1940011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BC421FA3-43DC-4E46-AB38-05255D31924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41184" y="3101546"/>
              <a:ext cx="8532113" cy="194001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5400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120000"/>
                <a:buFont typeface="Wingdings" charset="0"/>
                <a:buChar char="§"/>
                <a:defRPr sz="2800">
                  <a:solidFill>
                    <a:schemeClr val="tx1"/>
                  </a:solidFill>
                  <a:latin typeface="Eurostile" panose="020B0504020202050204" pitchFamily="34" charset="77"/>
                  <a:ea typeface="ＭＳ Ｐゴシック" charset="-128"/>
                  <a:cs typeface="Eurostile" panose="020B0504020202050204" pitchFamily="34" charset="77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Tahoma" charset="0"/>
                <a:buChar char="−"/>
                <a:defRPr sz="2400">
                  <a:solidFill>
                    <a:schemeClr val="tx1"/>
                  </a:solidFill>
                  <a:latin typeface="Eurostile" panose="020B0504020202050204" pitchFamily="34" charset="77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Char char="•"/>
                <a:defRPr sz="2000">
                  <a:solidFill>
                    <a:schemeClr val="tx1"/>
                  </a:solidFill>
                  <a:latin typeface="Eurostile" panose="020B0504020202050204" pitchFamily="34" charset="77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Wingdings" charset="0"/>
                <a:buChar char="§"/>
                <a:defRPr sz="1900">
                  <a:solidFill>
                    <a:schemeClr val="tx1"/>
                  </a:solidFill>
                  <a:latin typeface="Eurostile" panose="020B0504020202050204" pitchFamily="34" charset="77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charset="0"/>
                <a:buChar char="q"/>
                <a:defRPr>
                  <a:solidFill>
                    <a:schemeClr val="tx1"/>
                  </a:solidFill>
                  <a:latin typeface="Eurostile" panose="020B0504020202050204" pitchFamily="34" charset="77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pitchFamily="-96" charset="2"/>
                <a:buChar char="q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pitchFamily="-96" charset="2"/>
                <a:buChar char="q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pitchFamily="-96" charset="2"/>
                <a:buChar char="q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pitchFamily="-96" charset="2"/>
                <a:buChar char="q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 typeface="Wingdings" charset="0"/>
                <a:buNone/>
              </a:pPr>
              <a:endParaRPr lang="en-US" kern="0" dirty="0"/>
            </a:p>
            <a:p>
              <a:pPr marL="0" indent="0">
                <a:buFont typeface="Wingdings" charset="0"/>
                <a:buNone/>
              </a:pPr>
              <a:r>
                <a:rPr lang="en-US" kern="0" dirty="0"/>
                <a:t>Which link is better?</a:t>
              </a:r>
            </a:p>
            <a:p>
              <a:endParaRPr lang="en-US" sz="1800" kern="0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DF1670-0B34-C849-B702-91A7A1A5D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96960" y="3180492"/>
              <a:ext cx="5234975" cy="1796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7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FA8E-A80E-3C41-B2E6-C828F8F9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Eurostile" panose="020B0504020202050204" pitchFamily="34" charset="77"/>
              </a:rPr>
              <a:t>Key skills </a:t>
            </a:r>
            <a:r>
              <a:rPr lang="nb-NO" dirty="0" err="1">
                <a:latin typeface="Eurostile" panose="020B0504020202050204" pitchFamily="34" charset="77"/>
              </a:rPr>
              <a:t>needed</a:t>
            </a:r>
            <a:r>
              <a:rPr lang="nb-NO" dirty="0">
                <a:latin typeface="Eurostile" panose="020B0504020202050204" pitchFamily="34" charset="77"/>
              </a:rPr>
              <a:t> – do not </a:t>
            </a:r>
            <a:r>
              <a:rPr lang="nb-NO" dirty="0" err="1">
                <a:latin typeface="Eurostile" panose="020B0504020202050204" pitchFamily="34" charset="77"/>
              </a:rPr>
              <a:t>measure</a:t>
            </a:r>
            <a:r>
              <a:rPr lang="nb-NO" dirty="0">
                <a:latin typeface="Eurostile" panose="020B0504020202050204" pitchFamily="34" charset="77"/>
              </a:rPr>
              <a:t> </a:t>
            </a:r>
            <a:r>
              <a:rPr lang="nb-NO" dirty="0" err="1">
                <a:latin typeface="Eurostile" panose="020B0504020202050204" pitchFamily="34" charset="77"/>
              </a:rPr>
              <a:t>forever</a:t>
            </a:r>
            <a:r>
              <a:rPr lang="nb-NO" dirty="0">
                <a:latin typeface="Eurostile" panose="020B0504020202050204" pitchFamily="34" charset="77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EF0FB-698F-E340-BAEE-9FB009E80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866777"/>
            <a:ext cx="8729134" cy="1791363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/>
              <a:t>Design measurement and simulation experiments to provide the most information with the least effort </a:t>
            </a:r>
            <a:endParaRPr lang="en-US" sz="2400" dirty="0"/>
          </a:p>
          <a:p>
            <a:r>
              <a:rPr lang="en-US" sz="2400" dirty="0"/>
              <a:t>You must choose the number of parameters to investigate </a:t>
            </a:r>
          </a:p>
          <a:p>
            <a:r>
              <a:rPr lang="en-US" sz="2400" dirty="0"/>
              <a:t>You must make sure you can draw statistically viable conclusions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0D2B94-D870-D943-860E-A769B1F25B2A}"/>
              </a:ext>
            </a:extLst>
          </p:cNvPr>
          <p:cNvGrpSpPr/>
          <p:nvPr/>
        </p:nvGrpSpPr>
        <p:grpSpPr>
          <a:xfrm>
            <a:off x="216471" y="3230746"/>
            <a:ext cx="8753274" cy="2774637"/>
            <a:chOff x="216471" y="3230746"/>
            <a:chExt cx="8753274" cy="2774637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5C33C1A1-B944-2648-A425-3D4DC1642B0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16471" y="5047478"/>
              <a:ext cx="8729134" cy="95790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5400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120000"/>
                <a:buFont typeface="Wingdings" charset="0"/>
                <a:buChar char="§"/>
                <a:defRPr sz="2800">
                  <a:solidFill>
                    <a:schemeClr val="tx1"/>
                  </a:solidFill>
                  <a:latin typeface="Eurostile" panose="020B0504020202050204" pitchFamily="34" charset="77"/>
                  <a:ea typeface="ＭＳ Ｐゴシック" charset="-128"/>
                  <a:cs typeface="Eurostile" panose="020B0504020202050204" pitchFamily="34" charset="77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Tahoma" charset="0"/>
                <a:buChar char="−"/>
                <a:defRPr sz="2400">
                  <a:solidFill>
                    <a:schemeClr val="tx1"/>
                  </a:solidFill>
                  <a:latin typeface="Eurostile" panose="020B0504020202050204" pitchFamily="34" charset="77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Char char="•"/>
                <a:defRPr sz="2000">
                  <a:solidFill>
                    <a:schemeClr val="tx1"/>
                  </a:solidFill>
                  <a:latin typeface="Eurostile" panose="020B0504020202050204" pitchFamily="34" charset="77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Wingdings" charset="0"/>
                <a:buChar char="§"/>
                <a:defRPr sz="1900">
                  <a:solidFill>
                    <a:schemeClr val="tx1"/>
                  </a:solidFill>
                  <a:latin typeface="Eurostile" panose="020B0504020202050204" pitchFamily="34" charset="77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charset="0"/>
                <a:buChar char="q"/>
                <a:defRPr>
                  <a:solidFill>
                    <a:schemeClr val="tx1"/>
                  </a:solidFill>
                  <a:latin typeface="Eurostile" panose="020B0504020202050204" pitchFamily="34" charset="77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pitchFamily="-96" charset="2"/>
                <a:buChar char="q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pitchFamily="-96" charset="2"/>
                <a:buChar char="q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pitchFamily="-96" charset="2"/>
                <a:buChar char="q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pitchFamily="-96" charset="2"/>
                <a:buChar char="q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 typeface="Wingdings" charset="0"/>
                <a:buNone/>
              </a:pPr>
              <a:r>
                <a:rPr lang="en-US" sz="2400" kern="0" dirty="0"/>
                <a:t>How many experiments are needed? </a:t>
              </a:r>
            </a:p>
            <a:p>
              <a:pPr marL="0" indent="0">
                <a:buFont typeface="Wingdings" charset="0"/>
                <a:buNone/>
              </a:pPr>
              <a:r>
                <a:rPr lang="en-US" sz="2400" kern="0" dirty="0"/>
                <a:t>How do you estimate the performance impact of each factor? </a:t>
              </a:r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1CD9DE75-BAB5-D74E-ACD4-F0948B2EFD4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40611" y="3230746"/>
              <a:ext cx="8729134" cy="1734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5400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120000"/>
                <a:buFont typeface="Wingdings" charset="0"/>
                <a:buChar char="§"/>
                <a:defRPr sz="2800">
                  <a:solidFill>
                    <a:schemeClr val="tx1"/>
                  </a:solidFill>
                  <a:latin typeface="Eurostile" panose="020B0504020202050204" pitchFamily="34" charset="77"/>
                  <a:ea typeface="ＭＳ Ｐゴシック" charset="-128"/>
                  <a:cs typeface="Eurostile" panose="020B0504020202050204" pitchFamily="34" charset="77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Tahoma" charset="0"/>
                <a:buChar char="−"/>
                <a:defRPr sz="2400">
                  <a:solidFill>
                    <a:schemeClr val="tx1"/>
                  </a:solidFill>
                  <a:latin typeface="Eurostile" panose="020B0504020202050204" pitchFamily="34" charset="77"/>
                  <a:ea typeface="ＭＳ Ｐゴシック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Char char="•"/>
                <a:defRPr sz="2000">
                  <a:solidFill>
                    <a:schemeClr val="tx1"/>
                  </a:solidFill>
                  <a:latin typeface="Eurostile" panose="020B0504020202050204" pitchFamily="34" charset="77"/>
                  <a:ea typeface="ＭＳ Ｐゴシック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Wingdings" charset="0"/>
                <a:buChar char="§"/>
                <a:defRPr sz="1900">
                  <a:solidFill>
                    <a:schemeClr val="tx1"/>
                  </a:solidFill>
                  <a:latin typeface="Eurostile" panose="020B0504020202050204" pitchFamily="34" charset="77"/>
                  <a:ea typeface="ＭＳ Ｐゴシック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charset="0"/>
                <a:buChar char="q"/>
                <a:defRPr>
                  <a:solidFill>
                    <a:schemeClr val="tx1"/>
                  </a:solidFill>
                  <a:latin typeface="Eurostile" panose="020B0504020202050204" pitchFamily="34" charset="77"/>
                  <a:ea typeface="ＭＳ Ｐゴシック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pitchFamily="-96" charset="2"/>
                <a:buChar char="q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pitchFamily="-96" charset="2"/>
                <a:buChar char="q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pitchFamily="-96" charset="2"/>
                <a:buChar char="q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" pitchFamily="-96" charset="2"/>
                <a:buChar char="q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 typeface="Wingdings" charset="0"/>
                <a:buNone/>
              </a:pPr>
              <a:r>
                <a:rPr lang="en-US" sz="2400" kern="0" dirty="0"/>
                <a:t>The performance of a system depends on the following factors: </a:t>
              </a:r>
            </a:p>
            <a:p>
              <a:r>
                <a:rPr lang="en-US" sz="2400" kern="0" dirty="0"/>
                <a:t>Garbage Collection Technique used: G1, G2, or none </a:t>
              </a:r>
            </a:p>
            <a:p>
              <a:r>
                <a:rPr lang="en-US" sz="2400" kern="0" dirty="0"/>
                <a:t>Type of workload: editing, computing, or machine learning </a:t>
              </a:r>
            </a:p>
            <a:p>
              <a:r>
                <a:rPr lang="en-US" sz="2400" kern="0" dirty="0"/>
                <a:t>Type of CPU: C1, C2, or C3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130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032B-C06F-CC41-BF15-32C89F7A5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performance?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622DCE-9641-C848-BE99-8BE81811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4" y="878540"/>
            <a:ext cx="4064000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3A7FA9-FD05-9D4B-8554-84FFE6DD0D5B}"/>
              </a:ext>
            </a:extLst>
          </p:cNvPr>
          <p:cNvSpPr txBox="1"/>
          <p:nvPr/>
        </p:nvSpPr>
        <p:spPr>
          <a:xfrm>
            <a:off x="775896" y="3164542"/>
            <a:ext cx="2975494" cy="470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Stage performance</a:t>
            </a:r>
          </a:p>
          <a:p>
            <a:pPr algn="ctr"/>
            <a:r>
              <a:rPr lang="nb-NO" sz="1050" dirty="0"/>
              <a:t>World Opera Production – </a:t>
            </a:r>
            <a:r>
              <a:rPr lang="nb-NO" sz="1050" dirty="0" err="1"/>
              <a:t>Dec</a:t>
            </a:r>
            <a:r>
              <a:rPr lang="nb-NO" sz="1050" dirty="0"/>
              <a:t> 2011 @ Tromsø</a:t>
            </a:r>
          </a:p>
        </p:txBody>
      </p:sp>
      <p:pic>
        <p:nvPicPr>
          <p:cNvPr id="6" name="Online Media 5" descr="World Opera Overview and Tests - April_May 2010">
            <a:hlinkClick r:id="" action="ppaction://media"/>
            <a:extLst>
              <a:ext uri="{FF2B5EF4-FFF2-40B4-BE49-F238E27FC236}">
                <a16:creationId xmlns:a16="http://schemas.microsoft.com/office/drawing/2014/main" id="{EE616546-B1A7-9F4E-942E-626C0B6733E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8142.9184" end="52445.409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714" y="890680"/>
            <a:ext cx="4045697" cy="2275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2E78D5-B970-8343-AE44-81E261EFD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0" y="3636690"/>
            <a:ext cx="3617951" cy="24081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9D8E23-8728-B941-BB71-A1B8334105D5}"/>
              </a:ext>
            </a:extLst>
          </p:cNvPr>
          <p:cNvSpPr txBox="1"/>
          <p:nvPr/>
        </p:nvSpPr>
        <p:spPr>
          <a:xfrm>
            <a:off x="670428" y="6048991"/>
            <a:ext cx="2911374" cy="470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Stage performance</a:t>
            </a:r>
          </a:p>
          <a:p>
            <a:pPr algn="ctr"/>
            <a:r>
              <a:rPr lang="nb-NO" sz="1050" dirty="0"/>
              <a:t>Third Life </a:t>
            </a:r>
            <a:r>
              <a:rPr lang="nb-NO" sz="1050" dirty="0" err="1"/>
              <a:t>Project@WUK</a:t>
            </a:r>
            <a:r>
              <a:rPr lang="nb-NO" sz="1050" dirty="0"/>
              <a:t> – </a:t>
            </a:r>
            <a:r>
              <a:rPr lang="nb-NO" sz="1050" dirty="0" err="1"/>
              <a:t>Oct</a:t>
            </a:r>
            <a:r>
              <a:rPr lang="nb-NO" sz="1050" dirty="0"/>
              <a:t> 2015 @ </a:t>
            </a:r>
            <a:r>
              <a:rPr lang="nb-NO" sz="1050" dirty="0" err="1"/>
              <a:t>Vienna</a:t>
            </a:r>
            <a:endParaRPr lang="nb-NO" sz="1050" dirty="0"/>
          </a:p>
        </p:txBody>
      </p:sp>
      <p:pic>
        <p:nvPicPr>
          <p:cNvPr id="10" name="Content Placeholder 4" descr="ferry.pdf">
            <a:extLst>
              <a:ext uri="{FF2B5EF4-FFF2-40B4-BE49-F238E27FC236}">
                <a16:creationId xmlns:a16="http://schemas.microsoft.com/office/drawing/2014/main" id="{E6089F80-1B61-5F46-A898-03FA7BB147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97" r="-17697"/>
          <a:stretch/>
        </p:blipFill>
        <p:spPr>
          <a:xfrm>
            <a:off x="4516244" y="880946"/>
            <a:ext cx="4315522" cy="2373371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78A0B2-9D24-6245-9183-7C55FD578C02}"/>
              </a:ext>
            </a:extLst>
          </p:cNvPr>
          <p:cNvSpPr txBox="1"/>
          <p:nvPr/>
        </p:nvSpPr>
        <p:spPr>
          <a:xfrm>
            <a:off x="5050347" y="3216581"/>
            <a:ext cx="3719287" cy="470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Download performance by position</a:t>
            </a:r>
          </a:p>
          <a:p>
            <a:pPr algn="ctr"/>
            <a:r>
              <a:rPr lang="nb-NO" sz="1050" dirty="0"/>
              <a:t>HTTP Adaptive </a:t>
            </a:r>
            <a:r>
              <a:rPr lang="nb-NO" sz="1050" dirty="0" err="1"/>
              <a:t>Streaming</a:t>
            </a:r>
            <a:r>
              <a:rPr lang="nb-NO" sz="1050" dirty="0"/>
              <a:t> </a:t>
            </a:r>
            <a:r>
              <a:rPr lang="nb-NO" sz="1050" dirty="0" err="1"/>
              <a:t>measured</a:t>
            </a:r>
            <a:r>
              <a:rPr lang="nb-NO" sz="1050" dirty="0"/>
              <a:t> </a:t>
            </a:r>
            <a:r>
              <a:rPr lang="nb-NO" sz="1050" dirty="0" err="1"/>
              <a:t>on</a:t>
            </a:r>
            <a:r>
              <a:rPr lang="nb-NO" sz="1050" dirty="0"/>
              <a:t> Bygdøy Ferry, 2011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D1FAE-AF51-1B45-BD50-3285E420D5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30" y="3781164"/>
            <a:ext cx="3567953" cy="21434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E15AAF-CD0D-EC48-A901-D7266BB3E807}"/>
              </a:ext>
            </a:extLst>
          </p:cNvPr>
          <p:cNvSpPr txBox="1"/>
          <p:nvPr/>
        </p:nvSpPr>
        <p:spPr>
          <a:xfrm>
            <a:off x="5154399" y="5897028"/>
            <a:ext cx="3439467" cy="470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Download performance by operator &amp; algorithm</a:t>
            </a:r>
          </a:p>
          <a:p>
            <a:pPr algn="ctr"/>
            <a:r>
              <a:rPr lang="nb-NO" sz="1050" dirty="0"/>
              <a:t>HTTP Adaptive </a:t>
            </a:r>
            <a:r>
              <a:rPr lang="nb-NO" sz="1050" dirty="0" err="1"/>
              <a:t>Streaming</a:t>
            </a:r>
            <a:r>
              <a:rPr lang="nb-NO" sz="1050" dirty="0"/>
              <a:t>, MONROE nodes, 2018</a:t>
            </a:r>
          </a:p>
        </p:txBody>
      </p:sp>
    </p:spTree>
    <p:extLst>
      <p:ext uri="{BB962C8B-B14F-4D97-AF65-F5344CB8AC3E}">
        <p14:creationId xmlns:p14="http://schemas.microsoft.com/office/powerpoint/2010/main" val="109438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622DCE-9641-C848-BE99-8BE81811E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4" y="878540"/>
            <a:ext cx="4064000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48032B-C06F-CC41-BF15-32C89F7A5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performance?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3A7FA9-FD05-9D4B-8554-84FFE6DD0D5B}"/>
              </a:ext>
            </a:extLst>
          </p:cNvPr>
          <p:cNvSpPr txBox="1"/>
          <p:nvPr/>
        </p:nvSpPr>
        <p:spPr>
          <a:xfrm>
            <a:off x="775896" y="3164542"/>
            <a:ext cx="2975494" cy="470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Stage performance</a:t>
            </a:r>
          </a:p>
          <a:p>
            <a:pPr algn="ctr"/>
            <a:r>
              <a:rPr lang="nb-NO" sz="1050" dirty="0"/>
              <a:t>World Opera Production – </a:t>
            </a:r>
            <a:r>
              <a:rPr lang="nb-NO" sz="1050" dirty="0" err="1"/>
              <a:t>Dec</a:t>
            </a:r>
            <a:r>
              <a:rPr lang="nb-NO" sz="1050" dirty="0"/>
              <a:t> 2011 @ Tromsø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2E78D5-B970-8343-AE44-81E261EFD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0" y="3636690"/>
            <a:ext cx="3617951" cy="24081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9D8E23-8728-B941-BB71-A1B8334105D5}"/>
              </a:ext>
            </a:extLst>
          </p:cNvPr>
          <p:cNvSpPr txBox="1"/>
          <p:nvPr/>
        </p:nvSpPr>
        <p:spPr>
          <a:xfrm>
            <a:off x="670428" y="6048991"/>
            <a:ext cx="2911374" cy="470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Stage performance</a:t>
            </a:r>
          </a:p>
          <a:p>
            <a:pPr algn="ctr"/>
            <a:r>
              <a:rPr lang="nb-NO" sz="1050" dirty="0"/>
              <a:t>Third Life </a:t>
            </a:r>
            <a:r>
              <a:rPr lang="nb-NO" sz="1050" dirty="0" err="1"/>
              <a:t>Project@WUK</a:t>
            </a:r>
            <a:r>
              <a:rPr lang="nb-NO" sz="1050" dirty="0"/>
              <a:t> – </a:t>
            </a:r>
            <a:r>
              <a:rPr lang="nb-NO" sz="1050" dirty="0" err="1"/>
              <a:t>Oct</a:t>
            </a:r>
            <a:r>
              <a:rPr lang="nb-NO" sz="1050" dirty="0"/>
              <a:t> 2015 @ </a:t>
            </a:r>
            <a:r>
              <a:rPr lang="nb-NO" sz="1050" dirty="0" err="1"/>
              <a:t>Vienna</a:t>
            </a:r>
            <a:endParaRPr lang="nb-NO" sz="1050" dirty="0"/>
          </a:p>
        </p:txBody>
      </p:sp>
      <p:pic>
        <p:nvPicPr>
          <p:cNvPr id="10" name="Content Placeholder 4" descr="ferry.pdf">
            <a:extLst>
              <a:ext uri="{FF2B5EF4-FFF2-40B4-BE49-F238E27FC236}">
                <a16:creationId xmlns:a16="http://schemas.microsoft.com/office/drawing/2014/main" id="{E6089F80-1B61-5F46-A898-03FA7BB147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97" r="-17697"/>
          <a:stretch/>
        </p:blipFill>
        <p:spPr>
          <a:xfrm>
            <a:off x="4516244" y="880946"/>
            <a:ext cx="4315522" cy="2373371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78A0B2-9D24-6245-9183-7C55FD578C02}"/>
              </a:ext>
            </a:extLst>
          </p:cNvPr>
          <p:cNvSpPr txBox="1"/>
          <p:nvPr/>
        </p:nvSpPr>
        <p:spPr>
          <a:xfrm>
            <a:off x="5050347" y="3216581"/>
            <a:ext cx="3719287" cy="470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Download performance by position</a:t>
            </a:r>
          </a:p>
          <a:p>
            <a:pPr algn="ctr"/>
            <a:r>
              <a:rPr lang="nb-NO" sz="1050" dirty="0"/>
              <a:t>HTTP Adaptive </a:t>
            </a:r>
            <a:r>
              <a:rPr lang="nb-NO" sz="1050" dirty="0" err="1"/>
              <a:t>Streaming</a:t>
            </a:r>
            <a:r>
              <a:rPr lang="nb-NO" sz="1050" dirty="0"/>
              <a:t> </a:t>
            </a:r>
            <a:r>
              <a:rPr lang="nb-NO" sz="1050" dirty="0" err="1"/>
              <a:t>measured</a:t>
            </a:r>
            <a:r>
              <a:rPr lang="nb-NO" sz="1050" dirty="0"/>
              <a:t> </a:t>
            </a:r>
            <a:r>
              <a:rPr lang="nb-NO" sz="1050" dirty="0" err="1"/>
              <a:t>on</a:t>
            </a:r>
            <a:r>
              <a:rPr lang="nb-NO" sz="1050" dirty="0"/>
              <a:t> Bygdøy Ferry, 2011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D1FAE-AF51-1B45-BD50-3285E420D5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30" y="3781164"/>
            <a:ext cx="3567953" cy="21434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E15AAF-CD0D-EC48-A901-D7266BB3E807}"/>
              </a:ext>
            </a:extLst>
          </p:cNvPr>
          <p:cNvSpPr txBox="1"/>
          <p:nvPr/>
        </p:nvSpPr>
        <p:spPr>
          <a:xfrm>
            <a:off x="5154399" y="5897028"/>
            <a:ext cx="3439467" cy="470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Download performance by operator &amp; algorithm</a:t>
            </a:r>
          </a:p>
          <a:p>
            <a:pPr algn="ctr"/>
            <a:r>
              <a:rPr lang="nb-NO" sz="1050" dirty="0"/>
              <a:t>HTTP Adaptive </a:t>
            </a:r>
            <a:r>
              <a:rPr lang="nb-NO" sz="1050" dirty="0" err="1"/>
              <a:t>Streaming</a:t>
            </a:r>
            <a:r>
              <a:rPr lang="nb-NO" sz="1050" dirty="0"/>
              <a:t>, MONROE nodes, 2018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14926ED-E233-AC4F-A154-2029BF6ACF69}"/>
              </a:ext>
            </a:extLst>
          </p:cNvPr>
          <p:cNvSpPr/>
          <p:nvPr/>
        </p:nvSpPr>
        <p:spPr bwMode="auto">
          <a:xfrm>
            <a:off x="4751294" y="528918"/>
            <a:ext cx="4069977" cy="5988423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F97422-FD8A-0E46-8E55-C76B117BCD44}"/>
              </a:ext>
            </a:extLst>
          </p:cNvPr>
          <p:cNvGrpSpPr/>
          <p:nvPr/>
        </p:nvGrpSpPr>
        <p:grpSpPr>
          <a:xfrm>
            <a:off x="396192" y="1734680"/>
            <a:ext cx="3657334" cy="3333919"/>
            <a:chOff x="433900" y="1555571"/>
            <a:chExt cx="3657334" cy="3333919"/>
          </a:xfrm>
        </p:grpSpPr>
        <p:pic>
          <p:nvPicPr>
            <p:cNvPr id="13" name="Picture 12" descr="DrumsBlurDistribution-Integration.pdf">
              <a:extLst>
                <a:ext uri="{FF2B5EF4-FFF2-40B4-BE49-F238E27FC236}">
                  <a16:creationId xmlns:a16="http://schemas.microsoft.com/office/drawing/2014/main" id="{2D376183-5147-574B-9EAB-C0D7978901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5" r="4359"/>
            <a:stretch/>
          </p:blipFill>
          <p:spPr>
            <a:xfrm>
              <a:off x="433900" y="1555571"/>
              <a:ext cx="3657334" cy="282170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F523CB-F5BF-2344-B202-E4FA46AFBFA9}"/>
                </a:ext>
              </a:extLst>
            </p:cNvPr>
            <p:cNvSpPr txBox="1"/>
            <p:nvPr/>
          </p:nvSpPr>
          <p:spPr>
            <a:xfrm>
              <a:off x="778122" y="4418592"/>
              <a:ext cx="2968890" cy="470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Users’ perception (Quality of Experience)</a:t>
              </a:r>
            </a:p>
            <a:p>
              <a:pPr algn="ctr"/>
              <a:r>
                <a:rPr lang="nb-NO" sz="1050" dirty="0" err="1"/>
                <a:t>Asynchrony</a:t>
              </a:r>
              <a:r>
                <a:rPr lang="nb-NO" sz="1050" dirty="0"/>
                <a:t> </a:t>
              </a:r>
              <a:r>
                <a:rPr lang="nb-NO" sz="1050" dirty="0" err="1"/>
                <a:t>between</a:t>
              </a:r>
              <a:r>
                <a:rPr lang="nb-NO" sz="1050" dirty="0"/>
                <a:t> </a:t>
              </a:r>
              <a:r>
                <a:rPr lang="nb-NO" sz="1050" dirty="0" err="1"/>
                <a:t>audio</a:t>
              </a:r>
              <a:r>
                <a:rPr lang="nb-NO" sz="1050" dirty="0"/>
                <a:t> and video, 2015</a:t>
              </a:r>
            </a:p>
          </p:txBody>
        </p:sp>
      </p:grpSp>
      <p:sp>
        <p:nvSpPr>
          <p:cNvPr id="16" name="Left Arrow 15">
            <a:extLst>
              <a:ext uri="{FF2B5EF4-FFF2-40B4-BE49-F238E27FC236}">
                <a16:creationId xmlns:a16="http://schemas.microsoft.com/office/drawing/2014/main" id="{E5A1E248-7F1D-E24D-A1B6-926FF5B0E1F3}"/>
              </a:ext>
            </a:extLst>
          </p:cNvPr>
          <p:cNvSpPr/>
          <p:nvPr/>
        </p:nvSpPr>
        <p:spPr bwMode="auto">
          <a:xfrm>
            <a:off x="4110088" y="3374796"/>
            <a:ext cx="641022" cy="540000"/>
          </a:xfrm>
          <a:prstGeom prst="lef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3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i="0" dirty="0">
                <a:solidFill>
                  <a:srgbClr val="000000"/>
                </a:solidFill>
                <a:effectLst/>
                <a:latin typeface="+mj-lt"/>
              </a:rPr>
              <a:t>Quantitative </a:t>
            </a:r>
            <a:r>
              <a:rPr lang="en-US" sz="3200" dirty="0">
                <a:latin typeface="+mj-lt"/>
              </a:rPr>
              <a:t>Performance Analysis</a:t>
            </a:r>
            <a:endParaRPr lang="en-US" sz="3200" b="1" dirty="0">
              <a:latin typeface="Eurostile" panose="020B0504020202050204" pitchFamily="34" charset="77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4122D1C-000F-424A-85F5-CFDAD05C7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866776"/>
            <a:ext cx="8797925" cy="5619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0"/>
              <a:buChar char="§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0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  <a:t>Engineers and researchers solve quantifiable challenges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C13FF5-CE7B-ED4C-8067-963CCE4DD774}"/>
              </a:ext>
            </a:extLst>
          </p:cNvPr>
          <p:cNvSpPr txBox="1"/>
          <p:nvPr/>
        </p:nvSpPr>
        <p:spPr>
          <a:xfrm>
            <a:off x="2666638" y="1793306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Eurostile" panose="020B0504020202050204" pitchFamily="34" charset="77"/>
              </a:rPr>
              <a:t>Idea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45A661-0FBC-AE47-80FB-CAD0576C263E}"/>
              </a:ext>
            </a:extLst>
          </p:cNvPr>
          <p:cNvSpPr txBox="1"/>
          <p:nvPr/>
        </p:nvSpPr>
        <p:spPr>
          <a:xfrm>
            <a:off x="2397334" y="3280298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Eurostile" panose="020B0504020202050204" pitchFamily="34" charset="77"/>
              </a:rPr>
              <a:t>Prototype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819C77-0199-6640-8ECC-70B909EDB8CB}"/>
              </a:ext>
            </a:extLst>
          </p:cNvPr>
          <p:cNvSpPr txBox="1"/>
          <p:nvPr/>
        </p:nvSpPr>
        <p:spPr>
          <a:xfrm>
            <a:off x="2073527" y="2536802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Eurostile" panose="020B0504020202050204" pitchFamily="34" charset="77"/>
              </a:rPr>
              <a:t>Simulation Study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1818E9-FC1F-EA45-9E99-2A20309C77B8}"/>
              </a:ext>
            </a:extLst>
          </p:cNvPr>
          <p:cNvSpPr txBox="1"/>
          <p:nvPr/>
        </p:nvSpPr>
        <p:spPr>
          <a:xfrm>
            <a:off x="2481492" y="4023794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Eurostile" panose="020B0504020202050204" pitchFamily="34" charset="77"/>
              </a:rPr>
              <a:t>Product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B5D707-CC88-CB42-B7F0-53AA1AC0789E}"/>
              </a:ext>
            </a:extLst>
          </p:cNvPr>
          <p:cNvSpPr txBox="1"/>
          <p:nvPr/>
        </p:nvSpPr>
        <p:spPr>
          <a:xfrm>
            <a:off x="2297947" y="4767290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Eurostile" panose="020B0504020202050204" pitchFamily="34" charset="77"/>
              </a:rPr>
              <a:t>Deployment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DE9DF1-AC7F-594B-AD40-DA32A760545F}"/>
              </a:ext>
            </a:extLst>
          </p:cNvPr>
          <p:cNvSpPr txBox="1"/>
          <p:nvPr/>
        </p:nvSpPr>
        <p:spPr>
          <a:xfrm>
            <a:off x="2397334" y="5510784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Eurostile" panose="020B0504020202050204" pitchFamily="34" charset="77"/>
              </a:rPr>
              <a:t>Feedback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C901DA-98CE-1543-9FD5-010683ED9BE6}"/>
              </a:ext>
            </a:extLst>
          </p:cNvPr>
          <p:cNvCxnSpPr>
            <a:stCxn id="2" idx="2"/>
            <a:endCxn id="12" idx="0"/>
          </p:cNvCxnSpPr>
          <p:nvPr/>
        </p:nvCxnSpPr>
        <p:spPr bwMode="auto">
          <a:xfrm>
            <a:off x="2956942" y="2162638"/>
            <a:ext cx="0" cy="374164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1E66610-33F2-424C-879B-9EE7EA831D59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 bwMode="auto">
          <a:xfrm>
            <a:off x="2956942" y="2906134"/>
            <a:ext cx="1" cy="374164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286079-7B2D-334D-8790-E7FE6747555F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 bwMode="auto">
          <a:xfrm>
            <a:off x="2956943" y="3649630"/>
            <a:ext cx="0" cy="374164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DB109E-8530-EA48-917C-357EB39E17E9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 bwMode="auto">
          <a:xfrm flipH="1">
            <a:off x="2956942" y="4393126"/>
            <a:ext cx="1" cy="374164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4CAC316-18BB-0148-BF4E-BFE7879E702C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 bwMode="auto">
          <a:xfrm flipH="1">
            <a:off x="2943317" y="5136622"/>
            <a:ext cx="13625" cy="374162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7338E89-7A66-1E4C-9AD8-3D28A57C7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1" y="1439637"/>
            <a:ext cx="940720" cy="1066354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89206B8-E749-5C43-A3B7-EB78C89369BF}"/>
              </a:ext>
            </a:extLst>
          </p:cNvPr>
          <p:cNvCxnSpPr>
            <a:cxnSpLocks/>
            <a:stCxn id="29" idx="3"/>
            <a:endCxn id="2" idx="1"/>
          </p:cNvCxnSpPr>
          <p:nvPr/>
        </p:nvCxnSpPr>
        <p:spPr bwMode="auto">
          <a:xfrm>
            <a:off x="1569901" y="1972814"/>
            <a:ext cx="1096737" cy="5158"/>
          </a:xfrm>
          <a:prstGeom prst="straightConnector1">
            <a:avLst/>
          </a:prstGeom>
          <a:solidFill>
            <a:srgbClr val="DDDDDD"/>
          </a:solidFill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ECD606E-8DBD-7741-A183-EE019BC18A7D}"/>
              </a:ext>
            </a:extLst>
          </p:cNvPr>
          <p:cNvGrpSpPr/>
          <p:nvPr/>
        </p:nvGrpSpPr>
        <p:grpSpPr>
          <a:xfrm>
            <a:off x="509437" y="4685434"/>
            <a:ext cx="1224298" cy="572861"/>
            <a:chOff x="547254" y="5418363"/>
            <a:chExt cx="1224298" cy="57286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E5B6AC-DEC0-E54A-8EA6-096AAC44B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905" y="5418363"/>
              <a:ext cx="820996" cy="22315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8791CE3-D4FD-DF42-BB0C-7E0B7D52D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54" y="5768066"/>
              <a:ext cx="1224298" cy="223158"/>
            </a:xfrm>
            <a:prstGeom prst="rect">
              <a:avLst/>
            </a:prstGeom>
          </p:spPr>
        </p:pic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932074C-A4F2-FB45-8DE7-A533804674E9}"/>
              </a:ext>
            </a:extLst>
          </p:cNvPr>
          <p:cNvCxnSpPr>
            <a:cxnSpLocks/>
            <a:stCxn id="15" idx="1"/>
          </p:cNvCxnSpPr>
          <p:nvPr/>
        </p:nvCxnSpPr>
        <p:spPr bwMode="auto">
          <a:xfrm flipH="1">
            <a:off x="1751965" y="4951956"/>
            <a:ext cx="545982" cy="0"/>
          </a:xfrm>
          <a:prstGeom prst="straightConnector1">
            <a:avLst/>
          </a:prstGeom>
          <a:solidFill>
            <a:srgbClr val="DDDDDD"/>
          </a:solidFill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46A79FA9-2092-4D45-BE16-1A9F1FBDD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62" y="5389888"/>
            <a:ext cx="917603" cy="611124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F2CCB28-2E79-6148-B331-6C09A27557FE}"/>
              </a:ext>
            </a:extLst>
          </p:cNvPr>
          <p:cNvCxnSpPr>
            <a:cxnSpLocks/>
            <a:stCxn id="16" idx="1"/>
            <a:endCxn id="44" idx="3"/>
          </p:cNvCxnSpPr>
          <p:nvPr/>
        </p:nvCxnSpPr>
        <p:spPr bwMode="auto">
          <a:xfrm flipH="1">
            <a:off x="1751965" y="5695450"/>
            <a:ext cx="645369" cy="0"/>
          </a:xfrm>
          <a:prstGeom prst="straightConnector1">
            <a:avLst/>
          </a:prstGeom>
          <a:solidFill>
            <a:srgbClr val="DDDDDD"/>
          </a:solidFill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3495A159-D246-1C4A-9999-A25DAD8F38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67" y="2910220"/>
            <a:ext cx="1182056" cy="1113574"/>
          </a:xfrm>
          <a:prstGeom prst="rect">
            <a:avLst/>
          </a:prstGeom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06FB18F-A3A8-9A41-8798-682A1D825A62}"/>
              </a:ext>
            </a:extLst>
          </p:cNvPr>
          <p:cNvCxnSpPr>
            <a:cxnSpLocks/>
            <a:stCxn id="11" idx="1"/>
            <a:endCxn id="53" idx="3"/>
          </p:cNvCxnSpPr>
          <p:nvPr/>
        </p:nvCxnSpPr>
        <p:spPr bwMode="auto">
          <a:xfrm flipH="1">
            <a:off x="1793723" y="3464964"/>
            <a:ext cx="603611" cy="2043"/>
          </a:xfrm>
          <a:prstGeom prst="straightConnector1">
            <a:avLst/>
          </a:prstGeom>
          <a:solidFill>
            <a:srgbClr val="DDDDDD"/>
          </a:solidFill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8095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i="0" dirty="0">
                <a:solidFill>
                  <a:srgbClr val="000000"/>
                </a:solidFill>
                <a:effectLst/>
                <a:latin typeface="+mj-lt"/>
              </a:rPr>
              <a:t>Quantitative </a:t>
            </a:r>
            <a:r>
              <a:rPr lang="en-US" sz="3600" dirty="0">
                <a:latin typeface="+mj-lt"/>
              </a:rPr>
              <a:t>Performance Analysis</a:t>
            </a:r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4122D1C-000F-424A-85F5-CFDAD05C7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866776"/>
            <a:ext cx="8797925" cy="5619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0"/>
              <a:buChar char="§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0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  <a:t>Engineers and researchers solve quantifiable challenges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C13FF5-CE7B-ED4C-8067-963CCE4DD774}"/>
              </a:ext>
            </a:extLst>
          </p:cNvPr>
          <p:cNvSpPr txBox="1"/>
          <p:nvPr/>
        </p:nvSpPr>
        <p:spPr>
          <a:xfrm>
            <a:off x="2666638" y="1793306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Eurostile" panose="020B0504020202050204" pitchFamily="34" charset="77"/>
              </a:rPr>
              <a:t>Idea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45A661-0FBC-AE47-80FB-CAD0576C263E}"/>
              </a:ext>
            </a:extLst>
          </p:cNvPr>
          <p:cNvSpPr txBox="1"/>
          <p:nvPr/>
        </p:nvSpPr>
        <p:spPr>
          <a:xfrm>
            <a:off x="2397334" y="3280298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Eurostile" panose="020B0504020202050204" pitchFamily="34" charset="77"/>
              </a:rPr>
              <a:t>Prototype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819C77-0199-6640-8ECC-70B909EDB8CB}"/>
              </a:ext>
            </a:extLst>
          </p:cNvPr>
          <p:cNvSpPr txBox="1"/>
          <p:nvPr/>
        </p:nvSpPr>
        <p:spPr>
          <a:xfrm>
            <a:off x="2073527" y="2536802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Eurostile" panose="020B0504020202050204" pitchFamily="34" charset="77"/>
              </a:rPr>
              <a:t>Simulation Study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1818E9-FC1F-EA45-9E99-2A20309C77B8}"/>
              </a:ext>
            </a:extLst>
          </p:cNvPr>
          <p:cNvSpPr txBox="1"/>
          <p:nvPr/>
        </p:nvSpPr>
        <p:spPr>
          <a:xfrm>
            <a:off x="2481492" y="4023794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Eurostile" panose="020B0504020202050204" pitchFamily="34" charset="77"/>
              </a:rPr>
              <a:t>Product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B5D707-CC88-CB42-B7F0-53AA1AC0789E}"/>
              </a:ext>
            </a:extLst>
          </p:cNvPr>
          <p:cNvSpPr txBox="1"/>
          <p:nvPr/>
        </p:nvSpPr>
        <p:spPr>
          <a:xfrm>
            <a:off x="2297947" y="4767290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Eurostile" panose="020B0504020202050204" pitchFamily="34" charset="77"/>
              </a:rPr>
              <a:t>Deployment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DE9DF1-AC7F-594B-AD40-DA32A760545F}"/>
              </a:ext>
            </a:extLst>
          </p:cNvPr>
          <p:cNvSpPr txBox="1"/>
          <p:nvPr/>
        </p:nvSpPr>
        <p:spPr>
          <a:xfrm>
            <a:off x="2397334" y="5510784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Eurostile" panose="020B0504020202050204" pitchFamily="34" charset="77"/>
              </a:rPr>
              <a:t>Feedback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C901DA-98CE-1543-9FD5-010683ED9BE6}"/>
              </a:ext>
            </a:extLst>
          </p:cNvPr>
          <p:cNvCxnSpPr>
            <a:stCxn id="2" idx="2"/>
            <a:endCxn id="12" idx="0"/>
          </p:cNvCxnSpPr>
          <p:nvPr/>
        </p:nvCxnSpPr>
        <p:spPr bwMode="auto">
          <a:xfrm>
            <a:off x="2956942" y="2162638"/>
            <a:ext cx="0" cy="374164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1E66610-33F2-424C-879B-9EE7EA831D59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 bwMode="auto">
          <a:xfrm>
            <a:off x="2956942" y="2906134"/>
            <a:ext cx="1" cy="374164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286079-7B2D-334D-8790-E7FE6747555F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 bwMode="auto">
          <a:xfrm>
            <a:off x="2956943" y="3649630"/>
            <a:ext cx="0" cy="374164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DB109E-8530-EA48-917C-357EB39E17E9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 bwMode="auto">
          <a:xfrm flipH="1">
            <a:off x="2956942" y="4393126"/>
            <a:ext cx="1" cy="374164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4CAC316-18BB-0148-BF4E-BFE7879E702C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 bwMode="auto">
          <a:xfrm flipH="1">
            <a:off x="2943317" y="5136622"/>
            <a:ext cx="13625" cy="374162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7338E89-7A66-1E4C-9AD8-3D28A57C7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1" y="1439637"/>
            <a:ext cx="940720" cy="1066354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89206B8-E749-5C43-A3B7-EB78C89369BF}"/>
              </a:ext>
            </a:extLst>
          </p:cNvPr>
          <p:cNvCxnSpPr>
            <a:cxnSpLocks/>
            <a:stCxn id="29" idx="3"/>
            <a:endCxn id="2" idx="1"/>
          </p:cNvCxnSpPr>
          <p:nvPr/>
        </p:nvCxnSpPr>
        <p:spPr bwMode="auto">
          <a:xfrm>
            <a:off x="1569901" y="1972814"/>
            <a:ext cx="1096737" cy="5158"/>
          </a:xfrm>
          <a:prstGeom prst="straightConnector1">
            <a:avLst/>
          </a:prstGeom>
          <a:solidFill>
            <a:srgbClr val="DDDDDD"/>
          </a:solidFill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ECD606E-8DBD-7741-A183-EE019BC18A7D}"/>
              </a:ext>
            </a:extLst>
          </p:cNvPr>
          <p:cNvGrpSpPr/>
          <p:nvPr/>
        </p:nvGrpSpPr>
        <p:grpSpPr>
          <a:xfrm>
            <a:off x="509437" y="4685434"/>
            <a:ext cx="1224298" cy="572861"/>
            <a:chOff x="547254" y="5418363"/>
            <a:chExt cx="1224298" cy="57286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E5B6AC-DEC0-E54A-8EA6-096AAC44B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905" y="5418363"/>
              <a:ext cx="820996" cy="22315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8791CE3-D4FD-DF42-BB0C-7E0B7D52D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54" y="5768066"/>
              <a:ext cx="1224298" cy="223158"/>
            </a:xfrm>
            <a:prstGeom prst="rect">
              <a:avLst/>
            </a:prstGeom>
          </p:spPr>
        </p:pic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932074C-A4F2-FB45-8DE7-A533804674E9}"/>
              </a:ext>
            </a:extLst>
          </p:cNvPr>
          <p:cNvCxnSpPr>
            <a:cxnSpLocks/>
            <a:stCxn id="15" idx="1"/>
          </p:cNvCxnSpPr>
          <p:nvPr/>
        </p:nvCxnSpPr>
        <p:spPr bwMode="auto">
          <a:xfrm flipH="1">
            <a:off x="1751965" y="4951956"/>
            <a:ext cx="545982" cy="0"/>
          </a:xfrm>
          <a:prstGeom prst="straightConnector1">
            <a:avLst/>
          </a:prstGeom>
          <a:solidFill>
            <a:srgbClr val="DDDDDD"/>
          </a:solidFill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46A79FA9-2092-4D45-BE16-1A9F1FBDD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62" y="5389888"/>
            <a:ext cx="917603" cy="611124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F2CCB28-2E79-6148-B331-6C09A27557FE}"/>
              </a:ext>
            </a:extLst>
          </p:cNvPr>
          <p:cNvCxnSpPr>
            <a:cxnSpLocks/>
            <a:stCxn id="16" idx="1"/>
            <a:endCxn id="44" idx="3"/>
          </p:cNvCxnSpPr>
          <p:nvPr/>
        </p:nvCxnSpPr>
        <p:spPr bwMode="auto">
          <a:xfrm flipH="1">
            <a:off x="1751965" y="5695450"/>
            <a:ext cx="645369" cy="0"/>
          </a:xfrm>
          <a:prstGeom prst="straightConnector1">
            <a:avLst/>
          </a:prstGeom>
          <a:solidFill>
            <a:srgbClr val="DDDDDD"/>
          </a:solidFill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3495A159-D246-1C4A-9999-A25DAD8F38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67" y="2910220"/>
            <a:ext cx="1182056" cy="1113574"/>
          </a:xfrm>
          <a:prstGeom prst="rect">
            <a:avLst/>
          </a:prstGeom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06FB18F-A3A8-9A41-8798-682A1D825A62}"/>
              </a:ext>
            </a:extLst>
          </p:cNvPr>
          <p:cNvCxnSpPr>
            <a:cxnSpLocks/>
            <a:stCxn id="11" idx="1"/>
            <a:endCxn id="53" idx="3"/>
          </p:cNvCxnSpPr>
          <p:nvPr/>
        </p:nvCxnSpPr>
        <p:spPr bwMode="auto">
          <a:xfrm flipH="1">
            <a:off x="1793723" y="3464964"/>
            <a:ext cx="603611" cy="2043"/>
          </a:xfrm>
          <a:prstGeom prst="straightConnector1">
            <a:avLst/>
          </a:prstGeom>
          <a:solidFill>
            <a:srgbClr val="DDDDDD"/>
          </a:solidFill>
          <a:ln w="127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06E57E4-5DF6-3C48-A865-BAAB37AA5F7D}"/>
              </a:ext>
            </a:extLst>
          </p:cNvPr>
          <p:cNvSpPr txBox="1"/>
          <p:nvPr/>
        </p:nvSpPr>
        <p:spPr>
          <a:xfrm>
            <a:off x="4650116" y="1793306"/>
            <a:ext cx="3805850" cy="3120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urostile" panose="020B0504020202050204" pitchFamily="34" charset="77"/>
              </a:rPr>
              <a:t>Each step requires a</a:t>
            </a:r>
          </a:p>
          <a:p>
            <a:r>
              <a:rPr lang="en-US" sz="2400" dirty="0">
                <a:latin typeface="Eurostile" panose="020B0504020202050204" pitchFamily="34" charset="77"/>
              </a:rPr>
              <a:t>performance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Eurostile" panose="020B0504020202050204" pitchFamily="34" charset="77"/>
              </a:rPr>
              <a:t>argue for feasibility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Eurostile" panose="020B0504020202050204" pitchFamily="34" charset="77"/>
              </a:rPr>
              <a:t>demonstrate practicality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Eurostile" panose="020B0504020202050204" pitchFamily="34" charset="77"/>
              </a:rPr>
              <a:t>study in a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Eurostile" panose="020B0504020202050204" pitchFamily="34" charset="77"/>
              </a:rPr>
              <a:t>measure in the real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Eurostile" panose="020B0504020202050204" pitchFamily="34" charset="77"/>
              </a:rPr>
              <a:t>assess value / success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0CC9B84A-DC53-5843-B6F4-1350B2211AA3}"/>
              </a:ext>
            </a:extLst>
          </p:cNvPr>
          <p:cNvSpPr/>
          <p:nvPr/>
        </p:nvSpPr>
        <p:spPr bwMode="auto">
          <a:xfrm>
            <a:off x="3829857" y="1883061"/>
            <a:ext cx="664029" cy="3907302"/>
          </a:xfrm>
          <a:prstGeom prst="rightBrac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5D6CEE-DC41-FB4F-AB59-298B62019F06}"/>
              </a:ext>
            </a:extLst>
          </p:cNvPr>
          <p:cNvSpPr txBox="1"/>
          <p:nvPr/>
        </p:nvSpPr>
        <p:spPr>
          <a:xfrm>
            <a:off x="4416412" y="5695450"/>
            <a:ext cx="4251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Eurostile" panose="020B0504020202050204" pitchFamily="34" charset="77"/>
              </a:rPr>
              <a:t>Performance Evaluation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FB097C26-3D5A-1542-8757-F1B8136B2DD7}"/>
              </a:ext>
            </a:extLst>
          </p:cNvPr>
          <p:cNvSpPr/>
          <p:nvPr/>
        </p:nvSpPr>
        <p:spPr bwMode="auto">
          <a:xfrm>
            <a:off x="6227583" y="5012938"/>
            <a:ext cx="467132" cy="665073"/>
          </a:xfrm>
          <a:prstGeom prst="downArrow">
            <a:avLst/>
          </a:prstGeom>
          <a:solidFill>
            <a:srgbClr val="DDDDDD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1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E1E3A2-4E39-F846-9C07-E168DFAE501B}"/>
              </a:ext>
            </a:extLst>
          </p:cNvPr>
          <p:cNvGrpSpPr/>
          <p:nvPr/>
        </p:nvGrpSpPr>
        <p:grpSpPr>
          <a:xfrm>
            <a:off x="2295321" y="1660265"/>
            <a:ext cx="5868944" cy="4208033"/>
            <a:chOff x="2295321" y="1660265"/>
            <a:chExt cx="5868944" cy="420803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30C9800-4930-4540-927C-D276C858123A}"/>
                </a:ext>
              </a:extLst>
            </p:cNvPr>
            <p:cNvSpPr/>
            <p:nvPr/>
          </p:nvSpPr>
          <p:spPr bwMode="auto">
            <a:xfrm>
              <a:off x="3492557" y="1660265"/>
              <a:ext cx="1080000" cy="420803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DD093C8-17DE-A44E-A455-A8627BF43E2E}"/>
                </a:ext>
              </a:extLst>
            </p:cNvPr>
            <p:cNvSpPr/>
            <p:nvPr/>
          </p:nvSpPr>
          <p:spPr bwMode="auto">
            <a:xfrm>
              <a:off x="2295321" y="1660265"/>
              <a:ext cx="1080000" cy="420803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52BDA84-AA0C-724C-8FAC-4B82E512B081}"/>
                </a:ext>
              </a:extLst>
            </p:cNvPr>
            <p:cNvSpPr/>
            <p:nvPr/>
          </p:nvSpPr>
          <p:spPr bwMode="auto">
            <a:xfrm>
              <a:off x="4689793" y="1660265"/>
              <a:ext cx="1080000" cy="420803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B8A3418-AB14-174B-90D4-3D46CEF4A5B2}"/>
                </a:ext>
              </a:extLst>
            </p:cNvPr>
            <p:cNvSpPr/>
            <p:nvPr/>
          </p:nvSpPr>
          <p:spPr bwMode="auto">
            <a:xfrm>
              <a:off x="5887029" y="1660265"/>
              <a:ext cx="1080000" cy="420803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1C6A089-7855-4E4C-9BD8-1319B7801173}"/>
                </a:ext>
              </a:extLst>
            </p:cNvPr>
            <p:cNvSpPr/>
            <p:nvPr/>
          </p:nvSpPr>
          <p:spPr bwMode="auto">
            <a:xfrm>
              <a:off x="7084265" y="1660265"/>
              <a:ext cx="1080000" cy="420803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7F0840B-862D-FE48-99B2-8763B7DE3169}"/>
              </a:ext>
            </a:extLst>
          </p:cNvPr>
          <p:cNvSpPr/>
          <p:nvPr/>
        </p:nvSpPr>
        <p:spPr bwMode="auto">
          <a:xfrm>
            <a:off x="2289934" y="1658470"/>
            <a:ext cx="1080000" cy="752951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A8020C-C97F-2F46-A372-97992897E9B8}"/>
              </a:ext>
            </a:extLst>
          </p:cNvPr>
          <p:cNvSpPr/>
          <p:nvPr/>
        </p:nvSpPr>
        <p:spPr bwMode="auto">
          <a:xfrm>
            <a:off x="3488007" y="2257673"/>
            <a:ext cx="1080000" cy="96962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47F570A-042D-0142-980C-11525ED5A6AD}"/>
              </a:ext>
            </a:extLst>
          </p:cNvPr>
          <p:cNvSpPr/>
          <p:nvPr/>
        </p:nvSpPr>
        <p:spPr bwMode="auto">
          <a:xfrm>
            <a:off x="4686080" y="2937198"/>
            <a:ext cx="1080000" cy="137661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DC8037-25CC-004F-8E09-A5FD7EF05484}"/>
              </a:ext>
            </a:extLst>
          </p:cNvPr>
          <p:cNvSpPr/>
          <p:nvPr/>
        </p:nvSpPr>
        <p:spPr bwMode="auto">
          <a:xfrm>
            <a:off x="5884153" y="4335333"/>
            <a:ext cx="1080000" cy="104528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E79F396-D6D0-8F4B-B2AD-F5C4B5B58FEB}"/>
              </a:ext>
            </a:extLst>
          </p:cNvPr>
          <p:cNvSpPr/>
          <p:nvPr/>
        </p:nvSpPr>
        <p:spPr bwMode="auto">
          <a:xfrm>
            <a:off x="7082226" y="5335792"/>
            <a:ext cx="1080000" cy="54146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DADF0D-196A-1446-A903-35A467DF8FA0}"/>
              </a:ext>
            </a:extLst>
          </p:cNvPr>
          <p:cNvSpPr/>
          <p:nvPr/>
        </p:nvSpPr>
        <p:spPr bwMode="auto">
          <a:xfrm>
            <a:off x="7082226" y="1658470"/>
            <a:ext cx="1080000" cy="54146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i="0" dirty="0">
                <a:solidFill>
                  <a:srgbClr val="000000"/>
                </a:solidFill>
                <a:effectLst/>
                <a:latin typeface="+mj-lt"/>
              </a:rPr>
              <a:t>Quantitative </a:t>
            </a:r>
            <a:r>
              <a:rPr lang="en-US" sz="3600" dirty="0">
                <a:latin typeface="+mj-lt"/>
              </a:rPr>
              <a:t>Performance Analysis</a:t>
            </a:r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4122D1C-000F-424A-85F5-CFDAD05C7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866776"/>
            <a:ext cx="8797925" cy="5619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0"/>
              <a:buChar char="§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0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  <a:t>Engineers and researchers solve quantifiable challenges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643629-A149-384E-B725-85432C74244E}"/>
              </a:ext>
            </a:extLst>
          </p:cNvPr>
          <p:cNvGrpSpPr/>
          <p:nvPr/>
        </p:nvGrpSpPr>
        <p:grpSpPr>
          <a:xfrm>
            <a:off x="476103" y="1696488"/>
            <a:ext cx="1766830" cy="4086810"/>
            <a:chOff x="2073527" y="1793306"/>
            <a:chExt cx="1766830" cy="40868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AC13FF5-CE7B-ED4C-8067-963CCE4DD774}"/>
                </a:ext>
              </a:extLst>
            </p:cNvPr>
            <p:cNvSpPr txBox="1"/>
            <p:nvPr/>
          </p:nvSpPr>
          <p:spPr>
            <a:xfrm>
              <a:off x="2666638" y="1793306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Eurostile" panose="020B0504020202050204" pitchFamily="34" charset="77"/>
                </a:rPr>
                <a:t>Idea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45A661-0FBC-AE47-80FB-CAD0576C263E}"/>
                </a:ext>
              </a:extLst>
            </p:cNvPr>
            <p:cNvSpPr txBox="1"/>
            <p:nvPr/>
          </p:nvSpPr>
          <p:spPr>
            <a:xfrm>
              <a:off x="2397334" y="3280298"/>
              <a:ext cx="1119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Eurostile" panose="020B0504020202050204" pitchFamily="34" charset="77"/>
                </a:rPr>
                <a:t>Prototype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819C77-0199-6640-8ECC-70B909EDB8CB}"/>
                </a:ext>
              </a:extLst>
            </p:cNvPr>
            <p:cNvSpPr txBox="1"/>
            <p:nvPr/>
          </p:nvSpPr>
          <p:spPr>
            <a:xfrm>
              <a:off x="2073527" y="2536802"/>
              <a:ext cx="17668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Eurostile" panose="020B0504020202050204" pitchFamily="34" charset="77"/>
                </a:rPr>
                <a:t>Simulation Study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1818E9-FC1F-EA45-9E99-2A20309C77B8}"/>
                </a:ext>
              </a:extLst>
            </p:cNvPr>
            <p:cNvSpPr txBox="1"/>
            <p:nvPr/>
          </p:nvSpPr>
          <p:spPr>
            <a:xfrm>
              <a:off x="2481492" y="4023794"/>
              <a:ext cx="9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Eurostile" panose="020B0504020202050204" pitchFamily="34" charset="77"/>
                </a:rPr>
                <a:t>Product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B5D707-CC88-CB42-B7F0-53AA1AC0789E}"/>
                </a:ext>
              </a:extLst>
            </p:cNvPr>
            <p:cNvSpPr txBox="1"/>
            <p:nvPr/>
          </p:nvSpPr>
          <p:spPr>
            <a:xfrm>
              <a:off x="2297947" y="4767290"/>
              <a:ext cx="1317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Eurostile" panose="020B0504020202050204" pitchFamily="34" charset="77"/>
                </a:rPr>
                <a:t>Deployment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DE9DF1-AC7F-594B-AD40-DA32A760545F}"/>
                </a:ext>
              </a:extLst>
            </p:cNvPr>
            <p:cNvSpPr txBox="1"/>
            <p:nvPr/>
          </p:nvSpPr>
          <p:spPr>
            <a:xfrm>
              <a:off x="2397334" y="5510784"/>
              <a:ext cx="1091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Eurostile" panose="020B0504020202050204" pitchFamily="34" charset="77"/>
                </a:rPr>
                <a:t>Feedback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BC901DA-98CE-1543-9FD5-010683ED9BE6}"/>
                </a:ext>
              </a:extLst>
            </p:cNvPr>
            <p:cNvCxnSpPr>
              <a:stCxn id="2" idx="2"/>
              <a:endCxn id="12" idx="0"/>
            </p:cNvCxnSpPr>
            <p:nvPr/>
          </p:nvCxnSpPr>
          <p:spPr bwMode="auto">
            <a:xfrm>
              <a:off x="2956942" y="2162638"/>
              <a:ext cx="0" cy="374164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1E66610-33F2-424C-879B-9EE7EA831D59}"/>
                </a:ext>
              </a:extLst>
            </p:cNvPr>
            <p:cNvCxnSpPr>
              <a:cxnSpLocks/>
              <a:stCxn id="12" idx="2"/>
              <a:endCxn id="11" idx="0"/>
            </p:cNvCxnSpPr>
            <p:nvPr/>
          </p:nvCxnSpPr>
          <p:spPr bwMode="auto">
            <a:xfrm>
              <a:off x="2956942" y="2906134"/>
              <a:ext cx="1" cy="374164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2286079-7B2D-334D-8790-E7FE6747555F}"/>
                </a:ext>
              </a:extLst>
            </p:cNvPr>
            <p:cNvCxnSpPr>
              <a:cxnSpLocks/>
              <a:stCxn id="11" idx="2"/>
              <a:endCxn id="14" idx="0"/>
            </p:cNvCxnSpPr>
            <p:nvPr/>
          </p:nvCxnSpPr>
          <p:spPr bwMode="auto">
            <a:xfrm>
              <a:off x="2956943" y="3649630"/>
              <a:ext cx="0" cy="374164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FDB109E-8530-EA48-917C-357EB39E17E9}"/>
                </a:ext>
              </a:extLst>
            </p:cNvPr>
            <p:cNvCxnSpPr>
              <a:cxnSpLocks/>
              <a:stCxn id="14" idx="2"/>
              <a:endCxn id="15" idx="0"/>
            </p:cNvCxnSpPr>
            <p:nvPr/>
          </p:nvCxnSpPr>
          <p:spPr bwMode="auto">
            <a:xfrm flipH="1">
              <a:off x="2956942" y="4393126"/>
              <a:ext cx="1" cy="374164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4CAC316-18BB-0148-BF4E-BFE7879E702C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 bwMode="auto">
            <a:xfrm flipH="1">
              <a:off x="2943317" y="5136622"/>
              <a:ext cx="13625" cy="374162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45D6CEE-DC41-FB4F-AB59-298B62019F06}"/>
              </a:ext>
            </a:extLst>
          </p:cNvPr>
          <p:cNvSpPr txBox="1"/>
          <p:nvPr/>
        </p:nvSpPr>
        <p:spPr>
          <a:xfrm>
            <a:off x="2456099" y="5932162"/>
            <a:ext cx="4251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Eurostile" panose="020B0504020202050204" pitchFamily="34" charset="77"/>
              </a:rPr>
              <a:t>Performance Evaluation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BF7CAD-4B1E-9548-B86F-1806003C5644}"/>
              </a:ext>
            </a:extLst>
          </p:cNvPr>
          <p:cNvSpPr txBox="1"/>
          <p:nvPr/>
        </p:nvSpPr>
        <p:spPr>
          <a:xfrm rot="17040000">
            <a:off x="2275722" y="3498103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urostile" panose="020B0504020202050204" pitchFamily="34" charset="77"/>
              </a:rPr>
              <a:t>Analysis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07F3EC-AA28-1B46-BF3E-5327455CCBE2}"/>
              </a:ext>
            </a:extLst>
          </p:cNvPr>
          <p:cNvSpPr txBox="1"/>
          <p:nvPr/>
        </p:nvSpPr>
        <p:spPr>
          <a:xfrm rot="17040000">
            <a:off x="3345656" y="3498102"/>
            <a:ext cx="129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urostile" panose="020B0504020202050204" pitchFamily="34" charset="77"/>
              </a:rPr>
              <a:t>Simulation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980CBD-EDA3-E54C-A4A7-3E562D29B8C4}"/>
              </a:ext>
            </a:extLst>
          </p:cNvPr>
          <p:cNvSpPr txBox="1"/>
          <p:nvPr/>
        </p:nvSpPr>
        <p:spPr>
          <a:xfrm rot="17040000">
            <a:off x="4569738" y="3498102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urostile" panose="020B0504020202050204" pitchFamily="34" charset="77"/>
              </a:rPr>
              <a:t>Emulation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1D8C5F-367C-6248-88E7-A14765DDDE23}"/>
              </a:ext>
            </a:extLst>
          </p:cNvPr>
          <p:cNvSpPr txBox="1"/>
          <p:nvPr/>
        </p:nvSpPr>
        <p:spPr>
          <a:xfrm rot="17040000">
            <a:off x="4686199" y="3498102"/>
            <a:ext cx="3385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urostile" panose="020B0504020202050204" pitchFamily="34" charset="77"/>
              </a:rPr>
              <a:t>Monitoring and measurement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543C70-6E24-3946-B405-72DAC97580C0}"/>
              </a:ext>
            </a:extLst>
          </p:cNvPr>
          <p:cNvSpPr txBox="1"/>
          <p:nvPr/>
        </p:nvSpPr>
        <p:spPr>
          <a:xfrm rot="17040000">
            <a:off x="6831212" y="3498103"/>
            <a:ext cx="153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urostile" panose="020B0504020202050204" pitchFamily="34" charset="77"/>
              </a:rPr>
              <a:t>User studies</a:t>
            </a:r>
          </a:p>
        </p:txBody>
      </p:sp>
    </p:spTree>
    <p:extLst>
      <p:ext uri="{BB962C8B-B14F-4D97-AF65-F5344CB8AC3E}">
        <p14:creationId xmlns:p14="http://schemas.microsoft.com/office/powerpoint/2010/main" val="30623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08A8020C-C97F-2F46-A372-97992897E9B8}"/>
              </a:ext>
            </a:extLst>
          </p:cNvPr>
          <p:cNvSpPr/>
          <p:nvPr/>
        </p:nvSpPr>
        <p:spPr bwMode="auto">
          <a:xfrm>
            <a:off x="3488007" y="2257673"/>
            <a:ext cx="1080000" cy="96962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DC8037-25CC-004F-8E09-A5FD7EF05484}"/>
              </a:ext>
            </a:extLst>
          </p:cNvPr>
          <p:cNvSpPr/>
          <p:nvPr/>
        </p:nvSpPr>
        <p:spPr bwMode="auto">
          <a:xfrm>
            <a:off x="5884153" y="4335333"/>
            <a:ext cx="1080000" cy="104528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E79F396-D6D0-8F4B-B2AD-F5C4B5B58FEB}"/>
              </a:ext>
            </a:extLst>
          </p:cNvPr>
          <p:cNvSpPr/>
          <p:nvPr/>
        </p:nvSpPr>
        <p:spPr bwMode="auto">
          <a:xfrm>
            <a:off x="7082226" y="5335792"/>
            <a:ext cx="1080000" cy="54146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i="0" dirty="0">
                <a:solidFill>
                  <a:srgbClr val="000000"/>
                </a:solidFill>
                <a:effectLst/>
                <a:latin typeface="+mj-lt"/>
              </a:rPr>
              <a:t>Quantitative </a:t>
            </a:r>
            <a:r>
              <a:rPr lang="en-US" sz="3600" dirty="0">
                <a:latin typeface="+mj-lt"/>
              </a:rPr>
              <a:t>Performance Analysis</a:t>
            </a:r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4122D1C-000F-424A-85F5-CFDAD05C7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866776"/>
            <a:ext cx="8797925" cy="5619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0"/>
              <a:buChar char="§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0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  <a:t>Engineers and researchers solve quantifiable challenges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643629-A149-384E-B725-85432C74244E}"/>
              </a:ext>
            </a:extLst>
          </p:cNvPr>
          <p:cNvGrpSpPr/>
          <p:nvPr/>
        </p:nvGrpSpPr>
        <p:grpSpPr>
          <a:xfrm>
            <a:off x="476103" y="1696488"/>
            <a:ext cx="1766830" cy="4086810"/>
            <a:chOff x="2073527" y="1793306"/>
            <a:chExt cx="1766830" cy="40868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AC13FF5-CE7B-ED4C-8067-963CCE4DD774}"/>
                </a:ext>
              </a:extLst>
            </p:cNvPr>
            <p:cNvSpPr txBox="1"/>
            <p:nvPr/>
          </p:nvSpPr>
          <p:spPr>
            <a:xfrm>
              <a:off x="2666638" y="1793306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Eurostile" panose="020B0504020202050204" pitchFamily="34" charset="77"/>
                </a:rPr>
                <a:t>Idea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45A661-0FBC-AE47-80FB-CAD0576C263E}"/>
                </a:ext>
              </a:extLst>
            </p:cNvPr>
            <p:cNvSpPr txBox="1"/>
            <p:nvPr/>
          </p:nvSpPr>
          <p:spPr>
            <a:xfrm>
              <a:off x="2397334" y="3280298"/>
              <a:ext cx="1119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Eurostile" panose="020B0504020202050204" pitchFamily="34" charset="77"/>
                </a:rPr>
                <a:t>Prototype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819C77-0199-6640-8ECC-70B909EDB8CB}"/>
                </a:ext>
              </a:extLst>
            </p:cNvPr>
            <p:cNvSpPr txBox="1"/>
            <p:nvPr/>
          </p:nvSpPr>
          <p:spPr>
            <a:xfrm>
              <a:off x="2073527" y="2536802"/>
              <a:ext cx="17668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Eurostile" panose="020B0504020202050204" pitchFamily="34" charset="77"/>
                </a:rPr>
                <a:t>Simulation Study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1818E9-FC1F-EA45-9E99-2A20309C77B8}"/>
                </a:ext>
              </a:extLst>
            </p:cNvPr>
            <p:cNvSpPr txBox="1"/>
            <p:nvPr/>
          </p:nvSpPr>
          <p:spPr>
            <a:xfrm>
              <a:off x="2481492" y="4023794"/>
              <a:ext cx="9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Eurostile" panose="020B0504020202050204" pitchFamily="34" charset="77"/>
                </a:rPr>
                <a:t>Product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B5D707-CC88-CB42-B7F0-53AA1AC0789E}"/>
                </a:ext>
              </a:extLst>
            </p:cNvPr>
            <p:cNvSpPr txBox="1"/>
            <p:nvPr/>
          </p:nvSpPr>
          <p:spPr>
            <a:xfrm>
              <a:off x="2297947" y="4767290"/>
              <a:ext cx="1317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Eurostile" panose="020B0504020202050204" pitchFamily="34" charset="77"/>
                </a:rPr>
                <a:t>Deployment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DE9DF1-AC7F-594B-AD40-DA32A760545F}"/>
                </a:ext>
              </a:extLst>
            </p:cNvPr>
            <p:cNvSpPr txBox="1"/>
            <p:nvPr/>
          </p:nvSpPr>
          <p:spPr>
            <a:xfrm>
              <a:off x="2397334" y="5510784"/>
              <a:ext cx="1091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Eurostile" panose="020B0504020202050204" pitchFamily="34" charset="77"/>
                </a:rPr>
                <a:t>Feedback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BC901DA-98CE-1543-9FD5-010683ED9BE6}"/>
                </a:ext>
              </a:extLst>
            </p:cNvPr>
            <p:cNvCxnSpPr>
              <a:stCxn id="2" idx="2"/>
              <a:endCxn id="12" idx="0"/>
            </p:cNvCxnSpPr>
            <p:nvPr/>
          </p:nvCxnSpPr>
          <p:spPr bwMode="auto">
            <a:xfrm>
              <a:off x="2956942" y="2162638"/>
              <a:ext cx="0" cy="374164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1E66610-33F2-424C-879B-9EE7EA831D59}"/>
                </a:ext>
              </a:extLst>
            </p:cNvPr>
            <p:cNvCxnSpPr>
              <a:cxnSpLocks/>
              <a:stCxn id="12" idx="2"/>
              <a:endCxn id="11" idx="0"/>
            </p:cNvCxnSpPr>
            <p:nvPr/>
          </p:nvCxnSpPr>
          <p:spPr bwMode="auto">
            <a:xfrm>
              <a:off x="2956942" y="2906134"/>
              <a:ext cx="1" cy="374164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2286079-7B2D-334D-8790-E7FE6747555F}"/>
                </a:ext>
              </a:extLst>
            </p:cNvPr>
            <p:cNvCxnSpPr>
              <a:cxnSpLocks/>
              <a:stCxn id="11" idx="2"/>
              <a:endCxn id="14" idx="0"/>
            </p:cNvCxnSpPr>
            <p:nvPr/>
          </p:nvCxnSpPr>
          <p:spPr bwMode="auto">
            <a:xfrm>
              <a:off x="2956943" y="3649630"/>
              <a:ext cx="0" cy="374164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FDB109E-8530-EA48-917C-357EB39E17E9}"/>
                </a:ext>
              </a:extLst>
            </p:cNvPr>
            <p:cNvCxnSpPr>
              <a:cxnSpLocks/>
              <a:stCxn id="14" idx="2"/>
              <a:endCxn id="15" idx="0"/>
            </p:cNvCxnSpPr>
            <p:nvPr/>
          </p:nvCxnSpPr>
          <p:spPr bwMode="auto">
            <a:xfrm flipH="1">
              <a:off x="2956942" y="4393126"/>
              <a:ext cx="1" cy="374164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4CAC316-18BB-0148-BF4E-BFE7879E702C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 bwMode="auto">
            <a:xfrm flipH="1">
              <a:off x="2943317" y="5136622"/>
              <a:ext cx="13625" cy="374162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45D6CEE-DC41-FB4F-AB59-298B62019F06}"/>
              </a:ext>
            </a:extLst>
          </p:cNvPr>
          <p:cNvSpPr txBox="1"/>
          <p:nvPr/>
        </p:nvSpPr>
        <p:spPr>
          <a:xfrm>
            <a:off x="2456099" y="5932162"/>
            <a:ext cx="4251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Eurostile" panose="020B0504020202050204" pitchFamily="34" charset="77"/>
              </a:rPr>
              <a:t>Performance Evaluation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07F3EC-AA28-1B46-BF3E-5327455CCBE2}"/>
              </a:ext>
            </a:extLst>
          </p:cNvPr>
          <p:cNvSpPr txBox="1"/>
          <p:nvPr/>
        </p:nvSpPr>
        <p:spPr>
          <a:xfrm rot="17040000">
            <a:off x="3345656" y="3498102"/>
            <a:ext cx="129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urostile" panose="020B0504020202050204" pitchFamily="34" charset="77"/>
              </a:rPr>
              <a:t>Simulation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1D8C5F-367C-6248-88E7-A14765DDDE23}"/>
              </a:ext>
            </a:extLst>
          </p:cNvPr>
          <p:cNvSpPr txBox="1"/>
          <p:nvPr/>
        </p:nvSpPr>
        <p:spPr>
          <a:xfrm rot="17040000">
            <a:off x="4686199" y="3498102"/>
            <a:ext cx="3385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urostile" panose="020B0504020202050204" pitchFamily="34" charset="77"/>
              </a:rPr>
              <a:t>Monitoring and measurement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543C70-6E24-3946-B405-72DAC97580C0}"/>
              </a:ext>
            </a:extLst>
          </p:cNvPr>
          <p:cNvSpPr txBox="1"/>
          <p:nvPr/>
        </p:nvSpPr>
        <p:spPr>
          <a:xfrm rot="17040000">
            <a:off x="6831212" y="3498103"/>
            <a:ext cx="153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Eurostile" panose="020B0504020202050204" pitchFamily="34" charset="77"/>
              </a:rPr>
              <a:t>User studies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99CE30-94BF-BD43-8760-639C63664AF7}"/>
              </a:ext>
            </a:extLst>
          </p:cNvPr>
          <p:cNvSpPr txBox="1"/>
          <p:nvPr/>
        </p:nvSpPr>
        <p:spPr>
          <a:xfrm>
            <a:off x="2845167" y="1587865"/>
            <a:ext cx="4974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Eurostile" panose="020B0504020202050204" pitchFamily="34" charset="77"/>
              </a:rPr>
              <a:t>IN5060: experience 3 examples</a:t>
            </a:r>
          </a:p>
        </p:txBody>
      </p:sp>
    </p:spTree>
    <p:extLst>
      <p:ext uri="{BB962C8B-B14F-4D97-AF65-F5344CB8AC3E}">
        <p14:creationId xmlns:p14="http://schemas.microsoft.com/office/powerpoint/2010/main" val="186749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i="0" dirty="0">
                <a:solidFill>
                  <a:srgbClr val="000000"/>
                </a:solidFill>
                <a:effectLst/>
                <a:latin typeface="+mj-lt"/>
              </a:rPr>
              <a:t>Quantitative </a:t>
            </a:r>
            <a:r>
              <a:rPr lang="en-US" sz="3600" dirty="0">
                <a:latin typeface="+mj-lt"/>
              </a:rPr>
              <a:t>Performance Analysis</a:t>
            </a:r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4122D1C-000F-424A-85F5-CFDAD05C7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2" y="1181736"/>
            <a:ext cx="4184724" cy="27155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0"/>
              <a:buChar char="§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0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  <a:t>Designing and conducting studies</a:t>
            </a:r>
          </a:p>
          <a:p>
            <a:r>
              <a:rPr lang="en-US" sz="2000" kern="0" dirty="0">
                <a:latin typeface="Eurostile" panose="020B0504020202050204" pitchFamily="34" charset="77"/>
                <a:ea typeface="ＭＳ Ｐゴシック" charset="0"/>
              </a:rPr>
              <a:t>pre-considerations</a:t>
            </a:r>
          </a:p>
          <a:p>
            <a:r>
              <a:rPr lang="en-US" sz="2000" kern="0" dirty="0">
                <a:latin typeface="Eurostile" panose="020B0504020202050204" pitchFamily="34" charset="77"/>
                <a:ea typeface="ＭＳ Ｐゴシック" charset="0"/>
              </a:rPr>
              <a:t>avoiding bias</a:t>
            </a:r>
          </a:p>
          <a:p>
            <a:r>
              <a:rPr lang="en-US" sz="2000" kern="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  <a:t>mea</a:t>
            </a:r>
            <a:r>
              <a:rPr lang="en-US" sz="2000" kern="0" dirty="0">
                <a:latin typeface="Eurostile" panose="020B0504020202050204" pitchFamily="34" charset="77"/>
                <a:ea typeface="ＭＳ Ｐゴシック" charset="0"/>
              </a:rPr>
              <a:t>surement points and methods</a:t>
            </a:r>
          </a:p>
          <a:p>
            <a:r>
              <a:rPr lang="en-US" sz="2000" kern="0" dirty="0">
                <a:latin typeface="Eurostile" panose="020B0504020202050204" pitchFamily="34" charset="77"/>
                <a:ea typeface="ＭＳ Ｐゴシック" charset="0"/>
              </a:rPr>
              <a:t>data reduction</a:t>
            </a:r>
          </a:p>
          <a:p>
            <a:r>
              <a:rPr lang="en-US" sz="2000" kern="0" dirty="0">
                <a:latin typeface="Eurostile" panose="020B0504020202050204" pitchFamily="34" charset="77"/>
                <a:ea typeface="ＭＳ Ｐゴシック" charset="0"/>
              </a:rPr>
              <a:t>drawing conclusions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2DF48047-6C54-924A-A4C5-9745CB055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602" y="4351056"/>
            <a:ext cx="4184724" cy="16566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0"/>
              <a:buChar char="§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0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  <a:t>Specific considerations</a:t>
            </a:r>
          </a:p>
          <a:p>
            <a:r>
              <a:rPr lang="en-US" sz="2000" kern="0" dirty="0">
                <a:latin typeface="Eurostile" panose="020B0504020202050204" pitchFamily="34" charset="77"/>
                <a:ea typeface="ＭＳ Ｐゴシック" charset="0"/>
              </a:rPr>
              <a:t>s</a:t>
            </a:r>
            <a:r>
              <a:rPr lang="en-US" sz="2000" kern="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  <a:t>imulation</a:t>
            </a:r>
            <a:endParaRPr lang="en-US" sz="2000" kern="0" dirty="0">
              <a:latin typeface="Eurostile" panose="020B0504020202050204" pitchFamily="34" charset="77"/>
              <a:ea typeface="ＭＳ Ｐゴシック" charset="0"/>
            </a:endParaRPr>
          </a:p>
          <a:p>
            <a:r>
              <a:rPr lang="en-US" sz="2000" kern="0" dirty="0">
                <a:latin typeface="Eurostile" panose="020B0504020202050204" pitchFamily="34" charset="77"/>
                <a:ea typeface="ＭＳ Ｐゴシック" charset="0"/>
              </a:rPr>
              <a:t>m</a:t>
            </a:r>
            <a:r>
              <a:rPr lang="en-US" sz="2000" kern="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  <a:t>onitoring and measurement</a:t>
            </a:r>
          </a:p>
          <a:p>
            <a:r>
              <a:rPr lang="en-US" sz="2000" kern="0" dirty="0">
                <a:latin typeface="Eurostile" panose="020B0504020202050204" pitchFamily="34" charset="77"/>
                <a:ea typeface="ＭＳ Ｐゴシック" charset="0"/>
              </a:rPr>
              <a:t>u</a:t>
            </a:r>
            <a:r>
              <a:rPr lang="en-US" sz="2000" kern="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  <a:t>ser studies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3F272CF5-6B42-CB43-B584-92659449A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120" y="1181736"/>
            <a:ext cx="4193688" cy="26983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0"/>
              <a:buChar char="§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0"/>
              <a:buChar char="q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  <a:t>Presentation and reporting</a:t>
            </a:r>
          </a:p>
          <a:p>
            <a:r>
              <a:rPr lang="en-US" sz="2000" kern="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  <a:t>formulating a message</a:t>
            </a:r>
          </a:p>
          <a:p>
            <a:r>
              <a:rPr lang="en-US" sz="2000" kern="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  <a:t>selecting relevant factors</a:t>
            </a:r>
          </a:p>
          <a:p>
            <a:r>
              <a:rPr lang="en-US" sz="2000" kern="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  <a:t>extracting and interpreting statistics</a:t>
            </a:r>
          </a:p>
          <a:p>
            <a:r>
              <a:rPr lang="en-US" sz="2000" kern="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  <a:t>dimension reduction</a:t>
            </a:r>
          </a:p>
          <a:p>
            <a:r>
              <a:rPr lang="en-US" sz="2000" kern="0" dirty="0">
                <a:latin typeface="Eurostile" panose="020B0504020202050204" pitchFamily="34" charset="77"/>
                <a:ea typeface="ＭＳ Ｐゴシック" charset="0"/>
                <a:cs typeface="ＭＳ Ｐゴシック" charset="0"/>
              </a:rPr>
              <a:t>selecting presentation modes</a:t>
            </a:r>
          </a:p>
        </p:txBody>
      </p:sp>
    </p:spTree>
    <p:extLst>
      <p:ext uri="{BB962C8B-B14F-4D97-AF65-F5344CB8AC3E}">
        <p14:creationId xmlns:p14="http://schemas.microsoft.com/office/powerpoint/2010/main" val="833267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FA8E-A80E-3C41-B2E6-C828F8F9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i="0" dirty="0">
                <a:solidFill>
                  <a:srgbClr val="000000"/>
                </a:solidFill>
                <a:effectLst/>
                <a:latin typeface="+mj-lt"/>
              </a:rPr>
              <a:t>Quantitative </a:t>
            </a:r>
            <a:r>
              <a:rPr lang="en-US" sz="3600" dirty="0">
                <a:latin typeface="+mj-lt"/>
              </a:rPr>
              <a:t>Performance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EF0FB-698F-E340-BAEE-9FB009E8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course is meant to provide you with a taste of the skills needed to become a good system analyst. </a:t>
            </a:r>
          </a:p>
          <a:p>
            <a:r>
              <a:rPr lang="en-US" dirty="0"/>
              <a:t>It will provide you with hands-on experience in system evaluation </a:t>
            </a:r>
          </a:p>
          <a:p>
            <a:r>
              <a:rPr lang="en-US" dirty="0"/>
              <a:t>It will (to some extent)</a:t>
            </a:r>
          </a:p>
          <a:p>
            <a:pPr lvl="1"/>
            <a:r>
              <a:rPr lang="en-US" dirty="0"/>
              <a:t>confront you with the tradeoffs encountered when </a:t>
            </a:r>
            <a:r>
              <a:rPr lang="en-US" dirty="0" err="1"/>
              <a:t>analysing</a:t>
            </a:r>
            <a:r>
              <a:rPr lang="en-US" dirty="0"/>
              <a:t> real systems </a:t>
            </a:r>
          </a:p>
          <a:p>
            <a:pPr lvl="1"/>
            <a:r>
              <a:rPr lang="en-US" dirty="0"/>
              <a:t>confront you with the error sources and red herrings encountered when </a:t>
            </a:r>
            <a:r>
              <a:rPr lang="en-US" dirty="0" err="1"/>
              <a:t>analysing</a:t>
            </a:r>
            <a:r>
              <a:rPr lang="en-US" dirty="0"/>
              <a:t> real systems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95849"/>
      </p:ext>
    </p:extLst>
  </p:cSld>
  <p:clrMapOvr>
    <a:masterClrMapping/>
  </p:clrMapOvr>
</p:sld>
</file>

<file path=ppt/theme/theme1.xml><?xml version="1.0" encoding="utf-8"?>
<a:theme xmlns:a="http://schemas.openxmlformats.org/drawingml/2006/main" name="OS-intro">
  <a:themeElements>
    <a:clrScheme name="OS-intro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S-intr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85000"/>
          <a:buFont typeface="Wingdings" pitchFamily="-96" charset="2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85000"/>
          <a:buFont typeface="Wingdings" pitchFamily="-96" charset="2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96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1800" dirty="0" smtClean="0">
            <a:latin typeface="Eurostile" panose="020B0504020202050204" pitchFamily="34" charset="77"/>
          </a:defRPr>
        </a:defPPr>
      </a:lstStyle>
    </a:txDef>
  </a:objectDefaults>
  <a:extraClrSchemeLst>
    <a:extraClrScheme>
      <a:clrScheme name="OS-intro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intro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intro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intro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intro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intro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HD:Users:griff:SVN:nd:papers:MiSMoSS:slides:courses:INF1060:H07:OS-intro.ppt</Template>
  <TotalTime>60060</TotalTime>
  <Words>985</Words>
  <Application>Microsoft Macintosh PowerPoint</Application>
  <PresentationFormat>On-screen Show (4:3)</PresentationFormat>
  <Paragraphs>179</Paragraphs>
  <Slides>18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Chalkduster</vt:lpstr>
      <vt:lpstr>Eurostile</vt:lpstr>
      <vt:lpstr>Helvetica</vt:lpstr>
      <vt:lpstr>Tahoma</vt:lpstr>
      <vt:lpstr>Wingdings</vt:lpstr>
      <vt:lpstr>OS-intro</vt:lpstr>
      <vt:lpstr>IN5060 </vt:lpstr>
      <vt:lpstr>What is performance?</vt:lpstr>
      <vt:lpstr>What is performance?</vt:lpstr>
      <vt:lpstr>Quantitative Performance Analysis</vt:lpstr>
      <vt:lpstr>Quantitative Performance Analysis</vt:lpstr>
      <vt:lpstr>Quantitative Performance Analysis</vt:lpstr>
      <vt:lpstr>Quantitative Performance Analysis</vt:lpstr>
      <vt:lpstr>Quantitative Performance Analysis</vt:lpstr>
      <vt:lpstr>Quantitative Performance Analysis</vt:lpstr>
      <vt:lpstr>Quantitative Performance Analysis</vt:lpstr>
      <vt:lpstr>System performance analysis </vt:lpstr>
      <vt:lpstr>System performance analysis </vt:lpstr>
      <vt:lpstr>Theory and practice </vt:lpstr>
      <vt:lpstr>Quantitative Performance Analysis</vt:lpstr>
      <vt:lpstr>Key skills needed – evaluation techniques </vt:lpstr>
      <vt:lpstr>Key skills needed – measurements </vt:lpstr>
      <vt:lpstr>Key skills needed – proper statistical techniques </vt:lpstr>
      <vt:lpstr>Key skills needed – do not measure forever </vt:lpstr>
    </vt:vector>
  </TitlesOfParts>
  <Company>ifi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paalh</dc:creator>
  <cp:lastModifiedBy>Özgü Alay Erduran</cp:lastModifiedBy>
  <cp:revision>2172</cp:revision>
  <cp:lastPrinted>2021-08-26T10:03:04Z</cp:lastPrinted>
  <dcterms:created xsi:type="dcterms:W3CDTF">2010-09-03T09:30:25Z</dcterms:created>
  <dcterms:modified xsi:type="dcterms:W3CDTF">2023-08-23T08:08:13Z</dcterms:modified>
</cp:coreProperties>
</file>