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1104" r:id="rId2"/>
    <p:sldId id="260" r:id="rId3"/>
    <p:sldId id="270" r:id="rId4"/>
    <p:sldId id="339" r:id="rId5"/>
    <p:sldId id="1105" r:id="rId6"/>
    <p:sldId id="471" r:id="rId7"/>
    <p:sldId id="473" r:id="rId8"/>
    <p:sldId id="466" r:id="rId9"/>
    <p:sldId id="467" r:id="rId10"/>
    <p:sldId id="468" r:id="rId11"/>
    <p:sldId id="469" r:id="rId12"/>
    <p:sldId id="397" r:id="rId13"/>
    <p:sldId id="470" r:id="rId14"/>
    <p:sldId id="398" r:id="rId15"/>
    <p:sldId id="399" r:id="rId16"/>
    <p:sldId id="400" r:id="rId17"/>
    <p:sldId id="401" r:id="rId18"/>
    <p:sldId id="1106" r:id="rId19"/>
    <p:sldId id="476" r:id="rId20"/>
    <p:sldId id="1111" r:id="rId21"/>
    <p:sldId id="1112" r:id="rId22"/>
    <p:sldId id="1113" r:id="rId23"/>
    <p:sldId id="404" r:id="rId24"/>
    <p:sldId id="406" r:id="rId25"/>
    <p:sldId id="450" r:id="rId26"/>
    <p:sldId id="481" r:id="rId27"/>
    <p:sldId id="482" r:id="rId28"/>
    <p:sldId id="409" r:id="rId29"/>
    <p:sldId id="410" r:id="rId30"/>
    <p:sldId id="483" r:id="rId31"/>
    <p:sldId id="412" r:id="rId32"/>
    <p:sldId id="1116" r:id="rId33"/>
    <p:sldId id="486" r:id="rId34"/>
    <p:sldId id="413" r:id="rId35"/>
    <p:sldId id="414" r:id="rId36"/>
    <p:sldId id="494" r:id="rId37"/>
    <p:sldId id="415" r:id="rId38"/>
    <p:sldId id="420" r:id="rId39"/>
    <p:sldId id="421" r:id="rId40"/>
    <p:sldId id="1107" r:id="rId41"/>
    <p:sldId id="385" r:id="rId42"/>
    <p:sldId id="387" r:id="rId43"/>
    <p:sldId id="388" r:id="rId44"/>
    <p:sldId id="484" r:id="rId45"/>
    <p:sldId id="493" r:id="rId46"/>
    <p:sldId id="390" r:id="rId47"/>
    <p:sldId id="391" r:id="rId48"/>
    <p:sldId id="392" r:id="rId49"/>
    <p:sldId id="393" r:id="rId50"/>
    <p:sldId id="1108" r:id="rId51"/>
    <p:sldId id="1101" r:id="rId52"/>
    <p:sldId id="426" r:id="rId53"/>
    <p:sldId id="427" r:id="rId54"/>
    <p:sldId id="428" r:id="rId55"/>
    <p:sldId id="429" r:id="rId56"/>
    <p:sldId id="1102" r:id="rId57"/>
    <p:sldId id="431" r:id="rId58"/>
    <p:sldId id="432" r:id="rId59"/>
    <p:sldId id="1109" r:id="rId60"/>
    <p:sldId id="434" r:id="rId61"/>
    <p:sldId id="435" r:id="rId62"/>
    <p:sldId id="436" r:id="rId63"/>
    <p:sldId id="437" r:id="rId64"/>
    <p:sldId id="438" r:id="rId65"/>
    <p:sldId id="439" r:id="rId66"/>
    <p:sldId id="440" r:id="rId67"/>
    <p:sldId id="441" r:id="rId68"/>
    <p:sldId id="488" r:id="rId69"/>
    <p:sldId id="451" r:id="rId70"/>
    <p:sldId id="452" r:id="rId71"/>
    <p:sldId id="1103" r:id="rId72"/>
    <p:sldId id="489" r:id="rId73"/>
    <p:sldId id="443" r:id="rId74"/>
    <p:sldId id="1110" r:id="rId75"/>
    <p:sldId id="454" r:id="rId76"/>
    <p:sldId id="490" r:id="rId77"/>
    <p:sldId id="455" r:id="rId78"/>
    <p:sldId id="491" r:id="rId79"/>
    <p:sldId id="456" r:id="rId80"/>
    <p:sldId id="457" r:id="rId81"/>
    <p:sldId id="458" r:id="rId82"/>
    <p:sldId id="459" r:id="rId83"/>
    <p:sldId id="460" r:id="rId84"/>
    <p:sldId id="1115" r:id="rId85"/>
    <p:sldId id="461" r:id="rId8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521415D9-36F7-43E2-AB2F-B90AF26B5E84}">
      <p14:sectionLst xmlns:p14="http://schemas.microsoft.com/office/powerpoint/2010/main">
        <p14:section name="Default Section" id="{072D9BEA-8562-6141-9320-DE4F9298A2AD}">
          <p14:sldIdLst/>
        </p14:section>
        <p14:section name="Simulation" id="{735B434D-055A-A34C-9798-1B15F77F01E8}">
          <p14:sldIdLst>
            <p14:sldId id="1104"/>
            <p14:sldId id="260"/>
            <p14:sldId id="270"/>
            <p14:sldId id="339"/>
            <p14:sldId id="1105"/>
            <p14:sldId id="471"/>
            <p14:sldId id="473"/>
            <p14:sldId id="466"/>
            <p14:sldId id="467"/>
            <p14:sldId id="468"/>
            <p14:sldId id="469"/>
            <p14:sldId id="397"/>
            <p14:sldId id="470"/>
            <p14:sldId id="398"/>
            <p14:sldId id="399"/>
            <p14:sldId id="400"/>
            <p14:sldId id="401"/>
            <p14:sldId id="1106"/>
            <p14:sldId id="476"/>
            <p14:sldId id="1111"/>
            <p14:sldId id="1112"/>
            <p14:sldId id="1113"/>
            <p14:sldId id="404"/>
            <p14:sldId id="406"/>
            <p14:sldId id="450"/>
            <p14:sldId id="481"/>
            <p14:sldId id="482"/>
            <p14:sldId id="409"/>
            <p14:sldId id="410"/>
            <p14:sldId id="483"/>
            <p14:sldId id="412"/>
            <p14:sldId id="1116"/>
            <p14:sldId id="486"/>
            <p14:sldId id="413"/>
            <p14:sldId id="414"/>
            <p14:sldId id="494"/>
            <p14:sldId id="415"/>
            <p14:sldId id="420"/>
            <p14:sldId id="421"/>
            <p14:sldId id="1107"/>
            <p14:sldId id="385"/>
            <p14:sldId id="387"/>
            <p14:sldId id="388"/>
            <p14:sldId id="484"/>
            <p14:sldId id="493"/>
            <p14:sldId id="390"/>
            <p14:sldId id="391"/>
            <p14:sldId id="392"/>
            <p14:sldId id="393"/>
            <p14:sldId id="1108"/>
            <p14:sldId id="1101"/>
            <p14:sldId id="426"/>
            <p14:sldId id="427"/>
            <p14:sldId id="428"/>
            <p14:sldId id="429"/>
            <p14:sldId id="1102"/>
            <p14:sldId id="431"/>
            <p14:sldId id="432"/>
            <p14:sldId id="1109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88"/>
            <p14:sldId id="451"/>
            <p14:sldId id="452"/>
            <p14:sldId id="1103"/>
            <p14:sldId id="489"/>
            <p14:sldId id="443"/>
            <p14:sldId id="1110"/>
            <p14:sldId id="454"/>
            <p14:sldId id="490"/>
            <p14:sldId id="455"/>
            <p14:sldId id="491"/>
            <p14:sldId id="456"/>
            <p14:sldId id="457"/>
            <p14:sldId id="458"/>
            <p14:sldId id="459"/>
            <p14:sldId id="460"/>
            <p14:sldId id="1115"/>
            <p14:sldId id="4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2"/>
    <p:restoredTop sz="86599"/>
  </p:normalViewPr>
  <p:slideViewPr>
    <p:cSldViewPr>
      <p:cViewPr varScale="1">
        <p:scale>
          <a:sx n="105" d="100"/>
          <a:sy n="105" d="100"/>
        </p:scale>
        <p:origin x="2624" y="200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6.xml"/><Relationship Id="rId7" Type="http://schemas.openxmlformats.org/officeDocument/2006/relationships/slide" Target="slides/slide73.xml"/><Relationship Id="rId2" Type="http://schemas.openxmlformats.org/officeDocument/2006/relationships/slide" Target="slides/slide24.xml"/><Relationship Id="rId1" Type="http://schemas.openxmlformats.org/officeDocument/2006/relationships/slide" Target="slides/slide4.xml"/><Relationship Id="rId6" Type="http://schemas.openxmlformats.org/officeDocument/2006/relationships/slide" Target="slides/slide72.xml"/><Relationship Id="rId5" Type="http://schemas.openxmlformats.org/officeDocument/2006/relationships/slide" Target="slides/slide71.xml"/><Relationship Id="rId4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DA9C2F1-FE3E-FD4D-B3CF-D1F00FBEE699}" type="datetime1">
              <a:rPr lang="nb-NO"/>
              <a:pPr>
                <a:defRPr/>
              </a:pPr>
              <a:t>30.08.2023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A2284C8-EE65-5941-ACC6-7B91BBDFCFF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53245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4B61072-AF82-9747-9BCF-167273C6A7FC}" type="datetime1">
              <a:rPr lang="nb-NO"/>
              <a:pPr>
                <a:defRPr/>
              </a:pPr>
              <a:t>30.08.2023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437272B-E7F9-1548-8BC0-B72804DC4B0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5603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67B95-9DDE-474B-AEB7-7EB7F0E3F839}" type="slidenum">
              <a:rPr lang="tr-TR" smtClean="0">
                <a:solidFill>
                  <a:srgbClr val="000000"/>
                </a:solidFill>
              </a:rPr>
              <a:pPr/>
              <a:t>3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9442" y="5440692"/>
            <a:ext cx="5390208" cy="5154621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30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i="1" dirty="0"/>
              <a:t>State variables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Variables whose values define current state of system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Saving can allow simulation to be stopped and restarted later by restoring all state variables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Ex: may be length of the job queue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snapshot-based simulations do exist – you can </a:t>
            </a:r>
            <a:r>
              <a:rPr lang="en-US" dirty="0" err="1"/>
              <a:t>analyse</a:t>
            </a:r>
            <a:r>
              <a:rPr lang="en-US" dirty="0"/>
              <a:t> the details, you can deal with crashes, you can try different decisions after a specific point and so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4C0F5E-8D6E-CD41-9FD1-AF5C4C58AB2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44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snapshot-based simulations do exist – you can </a:t>
            </a:r>
            <a:r>
              <a:rPr lang="en-US" dirty="0" err="1"/>
              <a:t>analyse</a:t>
            </a:r>
            <a:r>
              <a:rPr lang="en-US" dirty="0"/>
              <a:t> the details, you can deal with crashes, you can try different decisions after a specific point and so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4C0F5E-8D6E-CD41-9FD1-AF5C4C58AB2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81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snapshot-based simulations do exist – you can </a:t>
            </a:r>
            <a:r>
              <a:rPr lang="en-US" dirty="0" err="1"/>
              <a:t>analyse</a:t>
            </a:r>
            <a:r>
              <a:rPr lang="en-US" dirty="0"/>
              <a:t> the details, you can deal with crashes, you can try different decisions after a specific point and so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4C0F5E-8D6E-CD41-9FD1-AF5C4C58AB2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6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snapshot-based simulations do exist – you can </a:t>
            </a:r>
            <a:r>
              <a:rPr lang="en-US" dirty="0" err="1"/>
              <a:t>analyse</a:t>
            </a:r>
            <a:r>
              <a:rPr lang="en-US" dirty="0"/>
              <a:t> the details, you can deal with crashes, you can try different decisions after a specific point and so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4C0F5E-8D6E-CD41-9FD1-AF5C4C58AB2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3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4C0F5E-8D6E-CD41-9FD1-AF5C4C58AB2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47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4C0F5E-8D6E-CD41-9FD1-AF5C4C58AB2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55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4C0F5E-8D6E-CD41-9FD1-AF5C4C58AB2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4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4C0F5E-8D6E-CD41-9FD1-AF5C4C58AB2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0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979712" y="2333600"/>
            <a:ext cx="6630888" cy="519336"/>
          </a:xfrm>
        </p:spPr>
        <p:txBody>
          <a:bodyPr anchor="b"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Department </a:t>
            </a:r>
            <a:r>
              <a:rPr lang="nb-NO" dirty="0" err="1"/>
              <a:t>of</a:t>
            </a:r>
            <a:r>
              <a:rPr lang="nb-NO" dirty="0"/>
              <a:t> Informatics</a:t>
            </a:r>
            <a:br>
              <a:rPr lang="nb-NO" dirty="0"/>
            </a:br>
            <a:r>
              <a:rPr lang="nb-NO" dirty="0"/>
              <a:t>Networks and Distributed Systems (ND) </a:t>
            </a:r>
            <a:r>
              <a:rPr lang="nb-NO" dirty="0" err="1"/>
              <a:t>group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4766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 baseline="0">
                <a:latin typeface="Arial"/>
                <a:cs typeface="Arial"/>
              </a:defRPr>
            </a:lvl1pPr>
          </a:lstStyle>
          <a:p>
            <a:r>
              <a:rPr lang="nb-NO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1640" y="2348880"/>
            <a:ext cx="595856" cy="4059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A37B57-12BB-EE40-B12F-0758C29EA9A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A37B57-12BB-EE40-B12F-0758C29EA9A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19256" cy="648072"/>
          </a:xfrm>
        </p:spPr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4464496"/>
          </a:xfrm>
        </p:spPr>
        <p:txBody>
          <a:bodyPr/>
          <a:lstStyle>
            <a:lvl1pPr>
              <a:defRPr>
                <a:latin typeface="Eurostile" panose="020B0504020202050204" pitchFamily="34" charset="77"/>
              </a:defRPr>
            </a:lvl1pPr>
            <a:lvl2pPr>
              <a:defRPr>
                <a:latin typeface="Eurostile" panose="020B0504020202050204" pitchFamily="34" charset="77"/>
              </a:defRPr>
            </a:lvl2pPr>
            <a:lvl3pPr>
              <a:defRPr>
                <a:latin typeface="Eurostile" panose="020B0504020202050204" pitchFamily="34" charset="77"/>
              </a:defRPr>
            </a:lvl3pPr>
            <a:lvl4pPr>
              <a:defRPr>
                <a:latin typeface="Eurostile" panose="020B0504020202050204" pitchFamily="34" charset="77"/>
              </a:defRPr>
            </a:lvl4pPr>
            <a:lvl5pPr>
              <a:defRPr>
                <a:latin typeface="Eurostile" panose="020B0504020202050204" pitchFamily="34" charset="77"/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A29C21-4605-924F-A079-2D0340AA88B2}" type="slidenum">
              <a:rPr lang="nb-NO" smtClean="0"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A37B57-12BB-EE40-B12F-0758C29EA9A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53E5A4-692B-512E-E16D-030358A0F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836712"/>
            <a:ext cx="8219256" cy="648072"/>
          </a:xfrm>
        </p:spPr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A37B57-12BB-EE40-B12F-0758C29EA9A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EA10C4-474F-964D-9670-655441BFF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836712"/>
            <a:ext cx="8219256" cy="648072"/>
          </a:xfrm>
        </p:spPr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A37B57-12BB-EE40-B12F-0758C29EA9A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A37B57-12BB-EE40-B12F-0758C29EA9A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A37B57-12BB-EE40-B12F-0758C29EA9A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A37B57-12BB-EE40-B12F-0758C29EA9A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692696"/>
            <a:ext cx="821925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title style</a:t>
            </a:r>
            <a:endParaRPr lang="en-US" dirty="0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981200"/>
            <a:ext cx="821925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A37B57-12BB-EE40-B12F-0758C29EA9A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ED1529-5045-C64B-893E-FADEF82FC3DB}" type="datetime1">
              <a:rPr lang="nb-NO"/>
              <a:pPr>
                <a:defRPr/>
              </a:pPr>
              <a:t>30.08.2023</a:t>
            </a:fld>
            <a:endParaRPr lang="nb-NO" dirty="0"/>
          </a:p>
        </p:txBody>
      </p:sp>
      <p:pic>
        <p:nvPicPr>
          <p:cNvPr id="13" name="Picture 12" descr="UiO_MN_A_ENG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6041" y="228600"/>
            <a:ext cx="5114159" cy="3934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16416" y="188640"/>
            <a:ext cx="595856" cy="40594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8731478" y="6536377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CDA37B57-12BB-EE40-B12F-0758C29EA9A3}" type="slidenum">
              <a:rPr lang="nb-NO" sz="1200" smtClean="0"/>
              <a:pPr>
                <a:defRPr/>
              </a:pPr>
              <a:t>‹#›</a:t>
            </a:fld>
            <a:endParaRPr lang="nb-NO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impleicons_Business_stopwatch-tool.sv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lock-day-hour-measure-minute-160966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Simpleicons_Business_stopwatch-tool.svg" TargetMode="Externa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lock-day-hour-measure-minute-160966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Simpleicons_Business_stopwatch-tool.svg" TargetMode="Externa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lock-day-hour-measure-minute-160966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Simpleicons_Business_stopwatch-tool.svg" TargetMode="Externa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lock-day-hour-measure-minute-160966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Simpleicons_Business_stopwatch-tool.svg" TargetMode="Externa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nb-NO" dirty="0"/>
              <a:t>Department </a:t>
            </a:r>
            <a:r>
              <a:rPr lang="nb-NO" dirty="0" err="1"/>
              <a:t>of</a:t>
            </a:r>
            <a:r>
              <a:rPr lang="nb-NO" dirty="0"/>
              <a:t> Informatics</a:t>
            </a:r>
            <a:br>
              <a:rPr lang="nb-NO" dirty="0"/>
            </a:br>
            <a:r>
              <a:rPr lang="nb-NO" dirty="0"/>
              <a:t>Networks and Distributed Systems (ND) </a:t>
            </a:r>
            <a:r>
              <a:rPr lang="nb-NO" dirty="0" err="1"/>
              <a:t>group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1295400" y="3140968"/>
            <a:ext cx="7315200" cy="1752600"/>
          </a:xfrm>
        </p:spPr>
        <p:txBody>
          <a:bodyPr/>
          <a:lstStyle/>
          <a:p>
            <a:r>
              <a:rPr lang="en-US" dirty="0"/>
              <a:t>INF 5060/9060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Helvetica" pitchFamily="2" charset="0"/>
              </a:rPr>
              <a:t>Quantitative Performance Analysis</a:t>
            </a:r>
          </a:p>
          <a:p>
            <a:r>
              <a:rPr lang="en-GB" b="0" i="1" dirty="0">
                <a:solidFill>
                  <a:srgbClr val="000000"/>
                </a:solidFill>
                <a:latin typeface="Helvetica" pitchFamily="2" charset="0"/>
              </a:rPr>
              <a:t>Simulations</a:t>
            </a:r>
            <a:endParaRPr lang="en-US" b="0" i="1" dirty="0"/>
          </a:p>
        </p:txBody>
      </p:sp>
      <p:sp>
        <p:nvSpPr>
          <p:cNvPr id="2" name="Rectangle 1"/>
          <p:cNvSpPr/>
          <p:nvPr/>
        </p:nvSpPr>
        <p:spPr>
          <a:xfrm>
            <a:off x="3563888" y="5445224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/>
              <a:t>Özgü</a:t>
            </a:r>
            <a:r>
              <a:rPr lang="en-US" dirty="0"/>
              <a:t> Alay</a:t>
            </a:r>
          </a:p>
          <a:p>
            <a:pPr algn="r"/>
            <a:r>
              <a:rPr lang="en-US" dirty="0"/>
              <a:t>Carsten </a:t>
            </a:r>
            <a:r>
              <a:rPr lang="en-US" dirty="0" err="1"/>
              <a:t>Griwodz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98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9D772-1FB0-DD4A-B44E-500A518CF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Terminology: State and state 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6A667D-B071-934A-ABD6-8DCB20991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21" y="2627188"/>
            <a:ext cx="3737917" cy="20503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D6A215E7-9CF8-C047-8317-0FD2A7E2D783}"/>
              </a:ext>
            </a:extLst>
          </p:cNvPr>
          <p:cNvSpPr txBox="1"/>
          <p:nvPr/>
        </p:nvSpPr>
        <p:spPr>
          <a:xfrm>
            <a:off x="5892996" y="2055631"/>
            <a:ext cx="18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Eurostile" panose="020B0504020202050204" pitchFamily="34" charset="77"/>
              </a:rPr>
              <a:t>system snapshot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6366A-7A39-A19F-8602-8080B62D2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00808"/>
            <a:ext cx="4752528" cy="4464496"/>
          </a:xfrm>
        </p:spPr>
        <p:txBody>
          <a:bodyPr/>
          <a:lstStyle/>
          <a:p>
            <a:r>
              <a:rPr lang="nb-NO" dirty="0"/>
              <a:t>Systems </a:t>
            </a: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simulated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a </a:t>
            </a:r>
            <a:r>
              <a:rPr lang="nb-NO" dirty="0" err="1"/>
              <a:t>large</a:t>
            </a:r>
            <a:r>
              <a:rPr lang="nb-NO" dirty="0"/>
              <a:t> </a:t>
            </a:r>
            <a:r>
              <a:rPr lang="nb-NO" dirty="0" err="1"/>
              <a:t>amount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detail</a:t>
            </a:r>
            <a:endParaRPr lang="nb-NO" dirty="0"/>
          </a:p>
          <a:p>
            <a:r>
              <a:rPr lang="nb-NO" dirty="0" err="1"/>
              <a:t>replaying</a:t>
            </a:r>
            <a:r>
              <a:rPr lang="nb-NO" dirty="0"/>
              <a:t> traces </a:t>
            </a:r>
            <a:r>
              <a:rPr lang="nb-NO" dirty="0" err="1"/>
              <a:t>of</a:t>
            </a:r>
            <a:r>
              <a:rPr lang="nb-NO" dirty="0"/>
              <a:t> real (</a:t>
            </a:r>
            <a:r>
              <a:rPr lang="nb-NO" dirty="0" err="1"/>
              <a:t>measured</a:t>
            </a:r>
            <a:r>
              <a:rPr lang="nb-NO" dirty="0"/>
              <a:t> or </a:t>
            </a:r>
            <a:r>
              <a:rPr lang="nb-NO" dirty="0" err="1"/>
              <a:t>logged</a:t>
            </a:r>
            <a:r>
              <a:rPr lang="nb-NO" dirty="0"/>
              <a:t>) </a:t>
            </a:r>
            <a:r>
              <a:rPr lang="nb-NO" dirty="0" err="1"/>
              <a:t>workloads</a:t>
            </a:r>
            <a:endParaRPr lang="nb-NO" dirty="0"/>
          </a:p>
          <a:p>
            <a:r>
              <a:rPr lang="nb-NO" dirty="0" err="1"/>
              <a:t>using</a:t>
            </a:r>
            <a:r>
              <a:rPr lang="nb-NO" dirty="0"/>
              <a:t> </a:t>
            </a:r>
            <a:r>
              <a:rPr lang="nb-NO" dirty="0" err="1"/>
              <a:t>components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real-</a:t>
            </a:r>
            <a:r>
              <a:rPr lang="nb-NO" dirty="0" err="1"/>
              <a:t>world</a:t>
            </a:r>
            <a:r>
              <a:rPr lang="nb-NO" dirty="0"/>
              <a:t> systems</a:t>
            </a:r>
          </a:p>
          <a:p>
            <a:r>
              <a:rPr lang="nb-NO" dirty="0" err="1"/>
              <a:t>with</a:t>
            </a:r>
            <a:r>
              <a:rPr lang="nb-NO" dirty="0"/>
              <a:t> fine-</a:t>
            </a:r>
            <a:r>
              <a:rPr lang="nb-NO" dirty="0" err="1"/>
              <a:t>grained</a:t>
            </a:r>
            <a:r>
              <a:rPr lang="nb-NO" dirty="0"/>
              <a:t> </a:t>
            </a:r>
            <a:r>
              <a:rPr lang="nb-NO" dirty="0" err="1"/>
              <a:t>monitoring</a:t>
            </a:r>
            <a:endParaRPr lang="nb-NO" dirty="0"/>
          </a:p>
          <a:p>
            <a:r>
              <a:rPr lang="nb-NO" dirty="0"/>
              <a:t>in </a:t>
            </a:r>
            <a:r>
              <a:rPr lang="nb-NO" dirty="0" err="1"/>
              <a:t>controlled</a:t>
            </a:r>
            <a:r>
              <a:rPr lang="nb-NO" dirty="0"/>
              <a:t> </a:t>
            </a:r>
            <a:r>
              <a:rPr lang="nb-NO" dirty="0" err="1"/>
              <a:t>environments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5421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9D772-1FB0-DD4A-B44E-500A518CF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Terminology: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51B37-EAC7-6D4E-8E25-F06B9D60A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859" y="1602470"/>
            <a:ext cx="4766341" cy="4922874"/>
          </a:xfrm>
        </p:spPr>
        <p:txBody>
          <a:bodyPr/>
          <a:lstStyle/>
          <a:p>
            <a:r>
              <a:rPr lang="en-US" altLang="nb-NO" dirty="0"/>
              <a:t>A change in system state</a:t>
            </a:r>
          </a:p>
          <a:p>
            <a:endParaRPr lang="en-US" altLang="nb-NO" dirty="0"/>
          </a:p>
          <a:p>
            <a:r>
              <a:rPr lang="en-US" altLang="nb-NO" dirty="0"/>
              <a:t>Easily explained when </a:t>
            </a:r>
            <a:r>
              <a:rPr lang="en-US" altLang="nb-NO" i="1" dirty="0"/>
              <a:t>state</a:t>
            </a:r>
            <a:r>
              <a:rPr lang="en-US" altLang="nb-NO" dirty="0"/>
              <a:t> is </a:t>
            </a:r>
            <a:r>
              <a:rPr lang="en-US" altLang="nb-NO" i="1" dirty="0"/>
              <a:t>discrete</a:t>
            </a:r>
          </a:p>
          <a:p>
            <a:endParaRPr lang="en-US" altLang="nb-NO" dirty="0"/>
          </a:p>
          <a:p>
            <a:r>
              <a:rPr lang="en-US" altLang="nb-NO" dirty="0"/>
              <a:t>Examples:</a:t>
            </a:r>
          </a:p>
          <a:p>
            <a:pPr lvl="1"/>
            <a:r>
              <a:rPr lang="en-US" altLang="nb-NO" dirty="0"/>
              <a:t>arrival of job</a:t>
            </a:r>
          </a:p>
          <a:p>
            <a:pPr lvl="1"/>
            <a:r>
              <a:rPr lang="en-US" altLang="nb-NO" dirty="0"/>
              <a:t>beginning of new execution</a:t>
            </a:r>
          </a:p>
          <a:p>
            <a:pPr lvl="1"/>
            <a:r>
              <a:rPr lang="en-US" altLang="nb-NO" dirty="0"/>
              <a:t>departure of job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09632C-BFF3-DB4F-A3AB-EDCEB7AF4B60}"/>
              </a:ext>
            </a:extLst>
          </p:cNvPr>
          <p:cNvGrpSpPr/>
          <p:nvPr/>
        </p:nvGrpSpPr>
        <p:grpSpPr>
          <a:xfrm>
            <a:off x="404037" y="1570572"/>
            <a:ext cx="1424763" cy="4922874"/>
            <a:chOff x="404037" y="1350335"/>
            <a:chExt cx="1424763" cy="4922874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B60214C-A5C5-C240-8A42-D96F8382FA3A}"/>
                </a:ext>
              </a:extLst>
            </p:cNvPr>
            <p:cNvSpPr/>
            <p:nvPr/>
          </p:nvSpPr>
          <p:spPr bwMode="auto">
            <a:xfrm>
              <a:off x="404037" y="1350335"/>
              <a:ext cx="1424763" cy="492287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1D57609-73AA-E94D-8BB8-B0D05AAABE2C}"/>
                </a:ext>
              </a:extLst>
            </p:cNvPr>
            <p:cNvGrpSpPr/>
            <p:nvPr/>
          </p:nvGrpSpPr>
          <p:grpSpPr>
            <a:xfrm>
              <a:off x="896740" y="1875835"/>
              <a:ext cx="434975" cy="3769832"/>
              <a:chOff x="1589936" y="1886467"/>
              <a:chExt cx="434975" cy="376983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2D6AE20-2B78-EC40-A573-246EA940287D}"/>
                  </a:ext>
                </a:extLst>
              </p:cNvPr>
              <p:cNvGrpSpPr/>
              <p:nvPr/>
            </p:nvGrpSpPr>
            <p:grpSpPr>
              <a:xfrm>
                <a:off x="1589936" y="3044455"/>
                <a:ext cx="434975" cy="1498970"/>
                <a:chOff x="1597025" y="3044455"/>
                <a:chExt cx="434975" cy="1498970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404713E5-2CF4-0C45-949C-A14B197727EF}"/>
                    </a:ext>
                  </a:extLst>
                </p:cNvPr>
                <p:cNvGrpSpPr/>
                <p:nvPr/>
              </p:nvGrpSpPr>
              <p:grpSpPr>
                <a:xfrm>
                  <a:off x="1616886" y="3044455"/>
                  <a:ext cx="375875" cy="1080000"/>
                  <a:chOff x="1616886" y="3044455"/>
                  <a:chExt cx="375875" cy="1080000"/>
                </a:xfrm>
              </p:grpSpPr>
              <p:cxnSp>
                <p:nvCxnSpPr>
                  <p:cNvPr id="7" name="Straight Connector 6">
                    <a:extLst>
                      <a:ext uri="{FF2B5EF4-FFF2-40B4-BE49-F238E27FC236}">
                        <a16:creationId xmlns:a16="http://schemas.microsoft.com/office/drawing/2014/main" id="{BB0B7BFE-9C27-FF40-9BBA-E6058697FB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626781" y="3044455"/>
                    <a:ext cx="0" cy="108000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" name="Straight Connector 8">
                    <a:extLst>
                      <a:ext uri="{FF2B5EF4-FFF2-40B4-BE49-F238E27FC236}">
                        <a16:creationId xmlns:a16="http://schemas.microsoft.com/office/drawing/2014/main" id="{E3E4FEB5-30EC-EF4C-A2AC-1E25B0E61E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991832" y="3044455"/>
                    <a:ext cx="0" cy="108000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" name="Straight Connector 9">
                    <a:extLst>
                      <a:ext uri="{FF2B5EF4-FFF2-40B4-BE49-F238E27FC236}">
                        <a16:creationId xmlns:a16="http://schemas.microsoft.com/office/drawing/2014/main" id="{8FEC24E3-18FD-1842-BF4E-93A38C6165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3236" y="411493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2" name="Straight Connector 11">
                    <a:extLst>
                      <a:ext uri="{FF2B5EF4-FFF2-40B4-BE49-F238E27FC236}">
                        <a16:creationId xmlns:a16="http://schemas.microsoft.com/office/drawing/2014/main" id="{C2890DBF-3C32-EE40-ADDA-5D4FE283C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32761" y="395872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28A646AF-0EF7-C142-95C0-1217D0D266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9586" y="380251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4F07DB1A-1D74-364A-BE8A-4A562DCA9E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16886" y="364630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0D77EF47-47ED-EE41-B9CC-05B2CB29F5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3236" y="349009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0274FFF3-D9F7-7B44-A378-109C7BE3F5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9586" y="333388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C7BD65B7-DFB9-F544-94A2-FC2FAE39106A}"/>
                    </a:ext>
                  </a:extLst>
                </p:cNvPr>
                <p:cNvSpPr/>
                <p:nvPr/>
              </p:nvSpPr>
              <p:spPr bwMode="auto">
                <a:xfrm>
                  <a:off x="1597025" y="4137025"/>
                  <a:ext cx="434975" cy="406400"/>
                </a:xfrm>
                <a:prstGeom prst="ellipse">
                  <a:avLst/>
                </a:prstGeom>
                <a:solidFill>
                  <a:srgbClr val="F6A79C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13BF8559-16A6-4E46-90EB-05B9B9033B5A}"/>
                  </a:ext>
                </a:extLst>
              </p:cNvPr>
              <p:cNvCxnSpPr/>
              <p:nvPr/>
            </p:nvCxnSpPr>
            <p:spPr bwMode="auto">
              <a:xfrm>
                <a:off x="1807423" y="2296633"/>
                <a:ext cx="0" cy="720000"/>
              </a:xfrm>
              <a:prstGeom prst="straightConnector1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6F74507-DA15-714A-8789-49E7936E6964}"/>
                  </a:ext>
                </a:extLst>
              </p:cNvPr>
              <p:cNvSpPr/>
              <p:nvPr/>
            </p:nvSpPr>
            <p:spPr bwMode="auto">
              <a:xfrm>
                <a:off x="1589936" y="1886467"/>
                <a:ext cx="434975" cy="406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EBD488F5-FC2C-904C-8921-053B369CDCC6}"/>
                  </a:ext>
                </a:extLst>
              </p:cNvPr>
              <p:cNvCxnSpPr/>
              <p:nvPr/>
            </p:nvCxnSpPr>
            <p:spPr bwMode="auto">
              <a:xfrm>
                <a:off x="1807423" y="4533015"/>
                <a:ext cx="0" cy="720000"/>
              </a:xfrm>
              <a:prstGeom prst="straightConnector1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D206908-ADD1-2043-AFF8-23390DA71580}"/>
                  </a:ext>
                </a:extLst>
              </p:cNvPr>
              <p:cNvSpPr/>
              <p:nvPr/>
            </p:nvSpPr>
            <p:spPr bwMode="auto">
              <a:xfrm>
                <a:off x="1589936" y="5249899"/>
                <a:ext cx="434975" cy="406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C9BF9AD-E3A1-4443-A4A8-410195B2D026}"/>
              </a:ext>
            </a:extLst>
          </p:cNvPr>
          <p:cNvGrpSpPr/>
          <p:nvPr/>
        </p:nvGrpSpPr>
        <p:grpSpPr>
          <a:xfrm>
            <a:off x="1013790" y="2386968"/>
            <a:ext cx="2098387" cy="338554"/>
            <a:chOff x="1003851" y="2166731"/>
            <a:chExt cx="2098387" cy="3385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D32CD7-0B75-6446-A223-9410368C9BDE}"/>
                </a:ext>
              </a:extLst>
            </p:cNvPr>
            <p:cNvSpPr/>
            <p:nvPr/>
          </p:nvSpPr>
          <p:spPr bwMode="auto">
            <a:xfrm>
              <a:off x="1003851" y="2286000"/>
              <a:ext cx="198783" cy="10933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1D9D695-2952-C840-A9E6-DF19ED0B14C0}"/>
                </a:ext>
              </a:extLst>
            </p:cNvPr>
            <p:cNvCxnSpPr>
              <a:cxnSpLocks/>
              <a:stCxn id="36" idx="1"/>
              <a:endCxn id="5" idx="3"/>
            </p:cNvCxnSpPr>
            <p:nvPr/>
          </p:nvCxnSpPr>
          <p:spPr bwMode="auto">
            <a:xfrm flipH="1">
              <a:off x="1202634" y="2336008"/>
              <a:ext cx="884583" cy="4658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0584CAF-C3B9-EC4B-86CE-E4E4F49FBBE9}"/>
                </a:ext>
              </a:extLst>
            </p:cNvPr>
            <p:cNvSpPr txBox="1"/>
            <p:nvPr/>
          </p:nvSpPr>
          <p:spPr>
            <a:xfrm>
              <a:off x="2087217" y="2166731"/>
              <a:ext cx="10150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Eurostile" panose="020B0504020202050204" pitchFamily="34" charset="77"/>
                </a:rPr>
                <a:t>job arrival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90AF05B-6C1B-A94E-9F9C-A512251DB1CA}"/>
              </a:ext>
            </a:extLst>
          </p:cNvPr>
          <p:cNvGrpSpPr/>
          <p:nvPr/>
        </p:nvGrpSpPr>
        <p:grpSpPr>
          <a:xfrm>
            <a:off x="1013790" y="3135717"/>
            <a:ext cx="2292351" cy="338554"/>
            <a:chOff x="1003851" y="2176671"/>
            <a:chExt cx="2292351" cy="338554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9B39AE8-3B44-964C-905E-B6A13EEFA55A}"/>
                </a:ext>
              </a:extLst>
            </p:cNvPr>
            <p:cNvSpPr/>
            <p:nvPr/>
          </p:nvSpPr>
          <p:spPr bwMode="auto">
            <a:xfrm>
              <a:off x="1003851" y="2286000"/>
              <a:ext cx="198783" cy="10933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CF0EC813-4B4B-EE48-93FB-93A57FC6A548}"/>
                </a:ext>
              </a:extLst>
            </p:cNvPr>
            <p:cNvCxnSpPr>
              <a:cxnSpLocks/>
              <a:stCxn id="66" idx="1"/>
              <a:endCxn id="64" idx="3"/>
            </p:cNvCxnSpPr>
            <p:nvPr/>
          </p:nvCxnSpPr>
          <p:spPr bwMode="auto">
            <a:xfrm flipH="1" flipV="1">
              <a:off x="1202634" y="2340666"/>
              <a:ext cx="884583" cy="5282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DFEE04D-469F-1C40-A535-A86DC24470AC}"/>
                </a:ext>
              </a:extLst>
            </p:cNvPr>
            <p:cNvSpPr txBox="1"/>
            <p:nvPr/>
          </p:nvSpPr>
          <p:spPr>
            <a:xfrm>
              <a:off x="2087217" y="2176671"/>
              <a:ext cx="1208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Eurostile" panose="020B0504020202050204" pitchFamily="34" charset="77"/>
                </a:rPr>
                <a:t>job enqueue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C445CEA-60C3-C441-9685-8AFD3B759309}"/>
              </a:ext>
            </a:extLst>
          </p:cNvPr>
          <p:cNvGrpSpPr/>
          <p:nvPr/>
        </p:nvGrpSpPr>
        <p:grpSpPr>
          <a:xfrm>
            <a:off x="1013790" y="4003735"/>
            <a:ext cx="3186827" cy="584775"/>
            <a:chOff x="1003851" y="1997768"/>
            <a:chExt cx="3186827" cy="584775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70F5814-BEA6-1042-8531-85CFA0D5C8C5}"/>
                </a:ext>
              </a:extLst>
            </p:cNvPr>
            <p:cNvSpPr/>
            <p:nvPr/>
          </p:nvSpPr>
          <p:spPr bwMode="auto">
            <a:xfrm>
              <a:off x="1003851" y="2286000"/>
              <a:ext cx="198783" cy="10933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E3B0B48D-2402-694D-9147-6D364A13337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262270" y="2345635"/>
              <a:ext cx="834887" cy="0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30AFA9A-D9EF-8147-9268-FFE5EBACA661}"/>
                </a:ext>
              </a:extLst>
            </p:cNvPr>
            <p:cNvSpPr txBox="1"/>
            <p:nvPr/>
          </p:nvSpPr>
          <p:spPr>
            <a:xfrm>
              <a:off x="2087217" y="1997768"/>
              <a:ext cx="21034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600" dirty="0">
                  <a:latin typeface="Eurostile" panose="020B0504020202050204" pitchFamily="34" charset="77"/>
                </a:rPr>
                <a:t>job dequeue event ==</a:t>
              </a:r>
            </a:p>
            <a:p>
              <a:pPr algn="l">
                <a:spcBef>
                  <a:spcPts val="0"/>
                </a:spcBef>
              </a:pPr>
              <a:r>
                <a:rPr lang="en-US" sz="1600" dirty="0">
                  <a:latin typeface="Eurostile" panose="020B0504020202050204" pitchFamily="34" charset="77"/>
                </a:rPr>
                <a:t>processing start event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ACFDB86-925A-814E-B835-60CE8055773B}"/>
              </a:ext>
            </a:extLst>
          </p:cNvPr>
          <p:cNvGrpSpPr/>
          <p:nvPr/>
        </p:nvGrpSpPr>
        <p:grpSpPr>
          <a:xfrm>
            <a:off x="1013790" y="4765733"/>
            <a:ext cx="3375660" cy="669233"/>
            <a:chOff x="1007164" y="4545496"/>
            <a:chExt cx="3375660" cy="669233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3D6DD91-D618-3E45-901C-19F02F86C101}"/>
                </a:ext>
              </a:extLst>
            </p:cNvPr>
            <p:cNvSpPr/>
            <p:nvPr/>
          </p:nvSpPr>
          <p:spPr bwMode="auto">
            <a:xfrm>
              <a:off x="1007164" y="4545496"/>
              <a:ext cx="198783" cy="10933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AFA54175-FBC0-0044-9160-7B96D1D743FA}"/>
                </a:ext>
              </a:extLst>
            </p:cNvPr>
            <p:cNvCxnSpPr>
              <a:cxnSpLocks/>
              <a:stCxn id="75" idx="1"/>
              <a:endCxn id="73" idx="3"/>
            </p:cNvCxnSpPr>
            <p:nvPr/>
          </p:nvCxnSpPr>
          <p:spPr bwMode="auto">
            <a:xfrm flipH="1" flipV="1">
              <a:off x="1205947" y="4600162"/>
              <a:ext cx="874644" cy="184186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BC83F91-410B-5244-A56D-1E6AA5021AAA}"/>
                </a:ext>
              </a:extLst>
            </p:cNvPr>
            <p:cNvSpPr/>
            <p:nvPr/>
          </p:nvSpPr>
          <p:spPr bwMode="auto">
            <a:xfrm>
              <a:off x="1010479" y="5105398"/>
              <a:ext cx="198783" cy="10933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E306BFBC-38AA-C045-A5A3-16DB05CAD595}"/>
                </a:ext>
              </a:extLst>
            </p:cNvPr>
            <p:cNvGrpSpPr/>
            <p:nvPr/>
          </p:nvGrpSpPr>
          <p:grpSpPr>
            <a:xfrm>
              <a:off x="2080591" y="4615071"/>
              <a:ext cx="2302233" cy="530711"/>
              <a:chOff x="2080591" y="4615071"/>
              <a:chExt cx="2302233" cy="530711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335674B-07D1-2448-8DBE-4F6E79B594B3}"/>
                  </a:ext>
                </a:extLst>
              </p:cNvPr>
              <p:cNvSpPr txBox="1"/>
              <p:nvPr/>
            </p:nvSpPr>
            <p:spPr>
              <a:xfrm>
                <a:off x="2080591" y="4615071"/>
                <a:ext cx="230223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dirty="0">
                    <a:latin typeface="Eurostile" panose="020B0504020202050204" pitchFamily="34" charset="77"/>
                  </a:rPr>
                  <a:t>processing end event ==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257B36A-F1A2-5945-A254-563B2D49A852}"/>
                  </a:ext>
                </a:extLst>
              </p:cNvPr>
              <p:cNvSpPr txBox="1"/>
              <p:nvPr/>
            </p:nvSpPr>
            <p:spPr>
              <a:xfrm>
                <a:off x="2083904" y="4807228"/>
                <a:ext cx="13356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dirty="0">
                    <a:latin typeface="Eurostile" panose="020B0504020202050204" pitchFamily="34" charset="77"/>
                  </a:rPr>
                  <a:t>job departure</a:t>
                </a:r>
              </a:p>
            </p:txBody>
          </p:sp>
        </p:grp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34ECDB80-B886-9244-A7D6-BA7AD87111F3}"/>
                </a:ext>
              </a:extLst>
            </p:cNvPr>
            <p:cNvCxnSpPr>
              <a:cxnSpLocks/>
              <a:stCxn id="77" idx="1"/>
              <a:endCxn id="76" idx="3"/>
            </p:cNvCxnSpPr>
            <p:nvPr/>
          </p:nvCxnSpPr>
          <p:spPr bwMode="auto">
            <a:xfrm flipH="1">
              <a:off x="1209262" y="4976505"/>
              <a:ext cx="874642" cy="183559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4DB2408-6F23-9F46-BE95-473E66D66FD5}"/>
              </a:ext>
            </a:extLst>
          </p:cNvPr>
          <p:cNvGrpSpPr/>
          <p:nvPr/>
        </p:nvGrpSpPr>
        <p:grpSpPr>
          <a:xfrm>
            <a:off x="1017103" y="2502925"/>
            <a:ext cx="2393019" cy="828257"/>
            <a:chOff x="1007164" y="4545496"/>
            <a:chExt cx="2393019" cy="828257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A156F36-A695-6540-A15E-FA656F2A2E6F}"/>
                </a:ext>
              </a:extLst>
            </p:cNvPr>
            <p:cNvSpPr/>
            <p:nvPr/>
          </p:nvSpPr>
          <p:spPr bwMode="auto">
            <a:xfrm>
              <a:off x="1007164" y="4545496"/>
              <a:ext cx="198783" cy="10933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53448E49-AC8C-C543-865E-2532C8823862}"/>
                </a:ext>
              </a:extLst>
            </p:cNvPr>
            <p:cNvCxnSpPr>
              <a:cxnSpLocks/>
              <a:stCxn id="89" idx="1"/>
              <a:endCxn id="84" idx="3"/>
            </p:cNvCxnSpPr>
            <p:nvPr/>
          </p:nvCxnSpPr>
          <p:spPr bwMode="auto">
            <a:xfrm flipH="1" flipV="1">
              <a:off x="1205947" y="4600162"/>
              <a:ext cx="874644" cy="184186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1765AB8-B24C-724A-9C3D-7C50B614B1D6}"/>
                </a:ext>
              </a:extLst>
            </p:cNvPr>
            <p:cNvSpPr/>
            <p:nvPr/>
          </p:nvSpPr>
          <p:spPr bwMode="auto">
            <a:xfrm>
              <a:off x="1010479" y="5264422"/>
              <a:ext cx="198783" cy="10933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8B0AC5B6-CDC7-7B4C-8036-DEC0F47E14B8}"/>
                </a:ext>
              </a:extLst>
            </p:cNvPr>
            <p:cNvGrpSpPr/>
            <p:nvPr/>
          </p:nvGrpSpPr>
          <p:grpSpPr>
            <a:xfrm>
              <a:off x="2080591" y="4615071"/>
              <a:ext cx="1319592" cy="530711"/>
              <a:chOff x="2080591" y="4615071"/>
              <a:chExt cx="1319592" cy="530711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723672E-CA66-5144-B5B9-AF96CC17C7A4}"/>
                  </a:ext>
                </a:extLst>
              </p:cNvPr>
              <p:cNvSpPr txBox="1"/>
              <p:nvPr/>
            </p:nvSpPr>
            <p:spPr>
              <a:xfrm>
                <a:off x="2080591" y="4615071"/>
                <a:ext cx="13195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dirty="0">
                    <a:latin typeface="Eurostile" panose="020B0504020202050204" pitchFamily="34" charset="77"/>
                  </a:rPr>
                  <a:t>job arrival ==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E4A6084-12EB-E449-84A8-E4C59BEB0208}"/>
                  </a:ext>
                </a:extLst>
              </p:cNvPr>
              <p:cNvSpPr txBox="1"/>
              <p:nvPr/>
            </p:nvSpPr>
            <p:spPr>
              <a:xfrm>
                <a:off x="2083904" y="4807228"/>
                <a:ext cx="12089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600" dirty="0">
                    <a:latin typeface="Eurostile" panose="020B0504020202050204" pitchFamily="34" charset="77"/>
                  </a:rPr>
                  <a:t>job enqueue</a:t>
                </a:r>
              </a:p>
            </p:txBody>
          </p:sp>
        </p:grp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2103E800-4C93-E446-85AF-E7917758C6BE}"/>
                </a:ext>
              </a:extLst>
            </p:cNvPr>
            <p:cNvCxnSpPr>
              <a:cxnSpLocks/>
              <a:stCxn id="90" idx="1"/>
              <a:endCxn id="86" idx="3"/>
            </p:cNvCxnSpPr>
            <p:nvPr/>
          </p:nvCxnSpPr>
          <p:spPr bwMode="auto">
            <a:xfrm flipH="1">
              <a:off x="1209262" y="4976505"/>
              <a:ext cx="874642" cy="342583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1A6FC1E-DE14-B049-9B10-36F210D8E0E2}"/>
              </a:ext>
            </a:extLst>
          </p:cNvPr>
          <p:cNvGrpSpPr/>
          <p:nvPr/>
        </p:nvGrpSpPr>
        <p:grpSpPr>
          <a:xfrm>
            <a:off x="1017103" y="4646462"/>
            <a:ext cx="3081029" cy="338554"/>
            <a:chOff x="1003851" y="2166731"/>
            <a:chExt cx="3081029" cy="338554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6BE4017-4D94-324D-8889-0BEBB796C386}"/>
                </a:ext>
              </a:extLst>
            </p:cNvPr>
            <p:cNvSpPr/>
            <p:nvPr/>
          </p:nvSpPr>
          <p:spPr bwMode="auto">
            <a:xfrm>
              <a:off x="1003851" y="2286000"/>
              <a:ext cx="198783" cy="10933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7BCAEF18-3F43-204F-8BFC-360F5D0F9341}"/>
                </a:ext>
              </a:extLst>
            </p:cNvPr>
            <p:cNvCxnSpPr>
              <a:cxnSpLocks/>
              <a:stCxn id="94" idx="1"/>
              <a:endCxn id="92" idx="3"/>
            </p:cNvCxnSpPr>
            <p:nvPr/>
          </p:nvCxnSpPr>
          <p:spPr bwMode="auto">
            <a:xfrm flipH="1">
              <a:off x="1202634" y="2336008"/>
              <a:ext cx="884583" cy="4658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3D9C997-38A2-E74C-8B5C-9A4E1039A8B5}"/>
                </a:ext>
              </a:extLst>
            </p:cNvPr>
            <p:cNvSpPr txBox="1"/>
            <p:nvPr/>
          </p:nvSpPr>
          <p:spPr>
            <a:xfrm>
              <a:off x="2087217" y="2166731"/>
              <a:ext cx="19976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Eurostile" panose="020B0504020202050204" pitchFamily="34" charset="77"/>
                </a:rPr>
                <a:t>processing end event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64B37E0-FD12-184B-B258-B53EF6392DB9}"/>
              </a:ext>
            </a:extLst>
          </p:cNvPr>
          <p:cNvGrpSpPr/>
          <p:nvPr/>
        </p:nvGrpSpPr>
        <p:grpSpPr>
          <a:xfrm>
            <a:off x="1017103" y="5216309"/>
            <a:ext cx="2418988" cy="338554"/>
            <a:chOff x="1003851" y="2176671"/>
            <a:chExt cx="2418988" cy="338554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1927FFD0-7C93-3045-99F5-17F701C0EE00}"/>
                </a:ext>
              </a:extLst>
            </p:cNvPr>
            <p:cNvSpPr/>
            <p:nvPr/>
          </p:nvSpPr>
          <p:spPr bwMode="auto">
            <a:xfrm>
              <a:off x="1003851" y="2286000"/>
              <a:ext cx="198783" cy="10933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EBD922E9-3EAB-1E4D-8F33-5A49D6990399}"/>
                </a:ext>
              </a:extLst>
            </p:cNvPr>
            <p:cNvCxnSpPr>
              <a:cxnSpLocks/>
              <a:stCxn id="98" idx="1"/>
              <a:endCxn id="96" idx="3"/>
            </p:cNvCxnSpPr>
            <p:nvPr/>
          </p:nvCxnSpPr>
          <p:spPr bwMode="auto">
            <a:xfrm flipH="1" flipV="1">
              <a:off x="1202634" y="2340666"/>
              <a:ext cx="884583" cy="5282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7307F67-F6C5-E049-B7A4-1C8B9BF63FDC}"/>
                </a:ext>
              </a:extLst>
            </p:cNvPr>
            <p:cNvSpPr txBox="1"/>
            <p:nvPr/>
          </p:nvSpPr>
          <p:spPr>
            <a:xfrm>
              <a:off x="2087217" y="2176671"/>
              <a:ext cx="13356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Eurostile" panose="020B0504020202050204" pitchFamily="34" charset="77"/>
                </a:rPr>
                <a:t>job departure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157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>
            <a:extLst>
              <a:ext uri="{FF2B5EF4-FFF2-40B4-BE49-F238E27FC236}">
                <a16:creationId xmlns:a16="http://schemas.microsoft.com/office/drawing/2014/main" id="{61343064-1945-1C44-978C-14940BCB5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2800" dirty="0"/>
              <a:t>Terminology:</a:t>
            </a:r>
            <a:br>
              <a:rPr lang="en-US" altLang="nb-NO" sz="2800" dirty="0"/>
            </a:br>
            <a:r>
              <a:rPr lang="en-US" altLang="nb-NO" sz="2800" dirty="0"/>
              <a:t>Continuous-state or discrete-state models</a:t>
            </a:r>
          </a:p>
        </p:txBody>
      </p:sp>
      <p:sp>
        <p:nvSpPr>
          <p:cNvPr id="585731" name="Rectangle 3">
            <a:extLst>
              <a:ext uri="{FF2B5EF4-FFF2-40B4-BE49-F238E27FC236}">
                <a16:creationId xmlns:a16="http://schemas.microsoft.com/office/drawing/2014/main" id="{475068CF-7719-144A-9905-3DE3EC40A9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7067" y="1741172"/>
            <a:ext cx="8729134" cy="2623932"/>
          </a:xfrm>
        </p:spPr>
        <p:txBody>
          <a:bodyPr numCol="2"/>
          <a:lstStyle/>
          <a:p>
            <a:r>
              <a:rPr lang="en-US" altLang="nb-NO" dirty="0"/>
              <a:t>Discrete state</a:t>
            </a:r>
          </a:p>
          <a:p>
            <a:pPr lvl="1"/>
            <a:r>
              <a:rPr lang="en-US" altLang="nb-NO" dirty="0"/>
              <a:t>State variables have a</a:t>
            </a:r>
            <a:br>
              <a:rPr lang="en-US" altLang="nb-NO" dirty="0"/>
            </a:br>
            <a:r>
              <a:rPr lang="en-US" altLang="nb-NO" i="1" dirty="0"/>
              <a:t>countable</a:t>
            </a:r>
            <a:br>
              <a:rPr lang="en-US" altLang="nb-NO" dirty="0"/>
            </a:br>
            <a:r>
              <a:rPr lang="en-US" altLang="nb-NO" dirty="0"/>
              <a:t>and</a:t>
            </a:r>
            <a:br>
              <a:rPr lang="en-US" altLang="nb-NO" dirty="0"/>
            </a:br>
            <a:r>
              <a:rPr lang="en-US" altLang="nb-NO" i="1" dirty="0"/>
              <a:t>finite</a:t>
            </a:r>
            <a:r>
              <a:rPr lang="en-US" altLang="nb-NO" dirty="0"/>
              <a:t> or </a:t>
            </a:r>
            <a:r>
              <a:rPr lang="en-US" altLang="nb-NO" i="1" dirty="0"/>
              <a:t>infinite</a:t>
            </a:r>
            <a:br>
              <a:rPr lang="en-US" altLang="nb-NO" dirty="0"/>
            </a:br>
            <a:r>
              <a:rPr lang="en-US" altLang="nb-NO" dirty="0"/>
              <a:t>number of states</a:t>
            </a:r>
          </a:p>
          <a:p>
            <a:r>
              <a:rPr lang="en-US" altLang="nb-NO" dirty="0"/>
              <a:t>Continuous state</a:t>
            </a:r>
          </a:p>
          <a:p>
            <a:pPr lvl="1"/>
            <a:r>
              <a:rPr lang="en-US" altLang="nb-NO" dirty="0"/>
              <a:t>State variables have an</a:t>
            </a:r>
            <a:br>
              <a:rPr lang="en-US" altLang="nb-NO" i="1" dirty="0"/>
            </a:br>
            <a:r>
              <a:rPr lang="en-US" altLang="nb-NO" i="1" dirty="0"/>
              <a:t>uncountable</a:t>
            </a:r>
            <a:br>
              <a:rPr lang="en-US" altLang="nb-NO" i="1" dirty="0"/>
            </a:br>
            <a:r>
              <a:rPr lang="en-US" altLang="nb-NO" dirty="0"/>
              <a:t>number of states from a</a:t>
            </a:r>
            <a:br>
              <a:rPr lang="en-US" altLang="nb-NO" dirty="0"/>
            </a:br>
            <a:r>
              <a:rPr lang="en-US" altLang="nb-NO" i="1" dirty="0"/>
              <a:t>finite</a:t>
            </a:r>
            <a:r>
              <a:rPr lang="en-US" altLang="nb-NO" dirty="0"/>
              <a:t> or </a:t>
            </a:r>
            <a:r>
              <a:rPr lang="en-US" altLang="nb-NO" i="1" dirty="0"/>
              <a:t>infinite</a:t>
            </a:r>
            <a:br>
              <a:rPr lang="en-US" altLang="nb-NO" i="1" dirty="0"/>
            </a:br>
            <a:r>
              <a:rPr lang="en-US" altLang="nb-NO" dirty="0"/>
              <a:t>range</a:t>
            </a:r>
            <a:endParaRPr lang="en-US" altLang="nb-NO" i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E98B2D-E8EF-FB4B-8577-4D2BAC11B428}"/>
              </a:ext>
            </a:extLst>
          </p:cNvPr>
          <p:cNvGrpSpPr/>
          <p:nvPr/>
        </p:nvGrpSpPr>
        <p:grpSpPr>
          <a:xfrm>
            <a:off x="1162876" y="4553680"/>
            <a:ext cx="2515068" cy="1424538"/>
            <a:chOff x="735494" y="4522304"/>
            <a:chExt cx="2515068" cy="142453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5823FF4-2661-7742-9D3A-2231036129DF}"/>
                </a:ext>
              </a:extLst>
            </p:cNvPr>
            <p:cNvGrpSpPr/>
            <p:nvPr/>
          </p:nvGrpSpPr>
          <p:grpSpPr>
            <a:xfrm>
              <a:off x="735494" y="4522304"/>
              <a:ext cx="596349" cy="1272209"/>
              <a:chOff x="834886" y="2932043"/>
              <a:chExt cx="596349" cy="12722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5B842CE-71AE-B041-9686-77FBED8AE154}"/>
                  </a:ext>
                </a:extLst>
              </p:cNvPr>
              <p:cNvSpPr/>
              <p:nvPr/>
            </p:nvSpPr>
            <p:spPr bwMode="auto">
              <a:xfrm>
                <a:off x="834886" y="2932043"/>
                <a:ext cx="596349" cy="127220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D071B63-6C9A-2D48-9230-3ED707792319}"/>
                  </a:ext>
                </a:extLst>
              </p:cNvPr>
              <p:cNvGrpSpPr/>
              <p:nvPr/>
            </p:nvGrpSpPr>
            <p:grpSpPr>
              <a:xfrm>
                <a:off x="945123" y="3033823"/>
                <a:ext cx="375875" cy="1080000"/>
                <a:chOff x="1616886" y="3044455"/>
                <a:chExt cx="375875" cy="1080000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1A46924-5E64-9749-8ABB-6E41CB4A8C9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26781" y="3044455"/>
                  <a:ext cx="0" cy="108000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CB3F1F4F-D67E-A54E-A271-4A6A3B05758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91832" y="3044455"/>
                  <a:ext cx="0" cy="108000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B39424AC-1DDE-8445-9AB8-752C8ECB7B6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23236" y="411493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A3042AA9-9731-6A42-87C2-D6D260D3BE1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2761" y="395872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FA03DFEF-AD24-D445-AA79-797162A2D21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29586" y="380251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AF2FC60E-605D-B442-8C65-7B6084C9B09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16886" y="364630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EF777C12-A1E5-B44A-9F64-69E48E2DB7B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23236" y="349009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70FFB03B-FF44-5240-AA1A-FFDF8AE94C8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29586" y="333388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FF08C95-F066-7C4A-BB8D-3917B0108A21}"/>
                  </a:ext>
                </a:extLst>
              </p:cNvPr>
              <p:cNvSpPr/>
              <p:nvPr/>
            </p:nvSpPr>
            <p:spPr bwMode="auto">
              <a:xfrm>
                <a:off x="1033669" y="3969164"/>
                <a:ext cx="198783" cy="109331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8931A16-0EC9-174A-9C4C-D0F04C284420}"/>
                  </a:ext>
                </a:extLst>
              </p:cNvPr>
              <p:cNvSpPr/>
              <p:nvPr/>
            </p:nvSpPr>
            <p:spPr bwMode="auto">
              <a:xfrm>
                <a:off x="1033669" y="3813106"/>
                <a:ext cx="198783" cy="109331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C39AF88-7D37-1D46-9900-B4179E364304}"/>
                  </a:ext>
                </a:extLst>
              </p:cNvPr>
              <p:cNvSpPr/>
              <p:nvPr/>
            </p:nvSpPr>
            <p:spPr bwMode="auto">
              <a:xfrm>
                <a:off x="1033669" y="3657049"/>
                <a:ext cx="198783" cy="109331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29C17DE-02B5-B24F-8A3C-0D9519FD3FC4}"/>
                  </a:ext>
                </a:extLst>
              </p:cNvPr>
              <p:cNvSpPr/>
              <p:nvPr/>
            </p:nvSpPr>
            <p:spPr bwMode="auto">
              <a:xfrm>
                <a:off x="1033669" y="3500992"/>
                <a:ext cx="198783" cy="109331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2BDAE2B-B13C-FC46-959A-017A57958A5D}"/>
                  </a:ext>
                </a:extLst>
              </p:cNvPr>
              <p:cNvSpPr/>
              <p:nvPr/>
            </p:nvSpPr>
            <p:spPr bwMode="auto">
              <a:xfrm>
                <a:off x="1033669" y="3344935"/>
                <a:ext cx="198783" cy="109331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563315D-7C80-EE4F-9A56-AA1026469EF5}"/>
                </a:ext>
              </a:extLst>
            </p:cNvPr>
            <p:cNvGrpSpPr/>
            <p:nvPr/>
          </p:nvGrpSpPr>
          <p:grpSpPr>
            <a:xfrm>
              <a:off x="1621435" y="4618617"/>
              <a:ext cx="1629127" cy="1328225"/>
              <a:chOff x="1909670" y="4608677"/>
              <a:chExt cx="1629127" cy="1328225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33C9488F-D9CA-D243-AA8B-374F81EAFC9A}"/>
                  </a:ext>
                </a:extLst>
              </p:cNvPr>
              <p:cNvGrpSpPr/>
              <p:nvPr/>
            </p:nvGrpSpPr>
            <p:grpSpPr>
              <a:xfrm>
                <a:off x="1909670" y="4608677"/>
                <a:ext cx="1629127" cy="1328225"/>
                <a:chOff x="2775813" y="3299638"/>
                <a:chExt cx="4145802" cy="3380066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35780382-58E3-0A40-A20F-B293E61857A3}"/>
                    </a:ext>
                  </a:extLst>
                </p:cNvPr>
                <p:cNvGrpSpPr/>
                <p:nvPr/>
              </p:nvGrpSpPr>
              <p:grpSpPr>
                <a:xfrm>
                  <a:off x="3257104" y="3299638"/>
                  <a:ext cx="3664511" cy="2876642"/>
                  <a:chOff x="3200397" y="1903228"/>
                  <a:chExt cx="3664511" cy="2876642"/>
                </a:xfrm>
              </p:grpSpPr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1B772FB5-7153-BD4C-9ADC-D1A7188AAFE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200400" y="1903228"/>
                    <a:ext cx="0" cy="2876642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none"/>
                  </a:ln>
                  <a:effectLst/>
                </p:spPr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8C7FA186-A0FB-8645-B7BE-244C2D192B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3200397" y="4777272"/>
                    <a:ext cx="3664511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none"/>
                  </a:ln>
                  <a:effectLst/>
                </p:spPr>
              </p:cxnSp>
            </p:grp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CC79455-4FC4-C849-A811-097F085F7AD3}"/>
                    </a:ext>
                  </a:extLst>
                </p:cNvPr>
                <p:cNvSpPr txBox="1"/>
                <p:nvPr/>
              </p:nvSpPr>
              <p:spPr>
                <a:xfrm rot="16200000">
                  <a:off x="2145966" y="4656201"/>
                  <a:ext cx="1807955" cy="5482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queue length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2FD68231-B8E1-354C-BD4E-1F134EAE4080}"/>
                    </a:ext>
                  </a:extLst>
                </p:cNvPr>
                <p:cNvSpPr txBox="1"/>
                <p:nvPr/>
              </p:nvSpPr>
              <p:spPr>
                <a:xfrm>
                  <a:off x="4197974" y="6131442"/>
                  <a:ext cx="934980" cy="5482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time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085ECF32-1C18-0243-9D5D-4E26E67C552E}"/>
                  </a:ext>
                </a:extLst>
              </p:cNvPr>
              <p:cNvGrpSpPr/>
              <p:nvPr/>
            </p:nvGrpSpPr>
            <p:grpSpPr>
              <a:xfrm>
                <a:off x="2111374" y="5118100"/>
                <a:ext cx="200026" cy="606425"/>
                <a:chOff x="2111375" y="5118100"/>
                <a:chExt cx="196850" cy="606425"/>
              </a:xfrm>
              <a:solidFill>
                <a:srgbClr val="F6A79C"/>
              </a:solidFill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7223691-21A3-8947-9005-6A1D1EFDA0D2}"/>
                    </a:ext>
                  </a:extLst>
                </p:cNvPr>
                <p:cNvSpPr/>
                <p:nvPr/>
              </p:nvSpPr>
              <p:spPr bwMode="auto">
                <a:xfrm>
                  <a:off x="2111375" y="55245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3EEB02D4-D649-8742-952D-1D9592E44A77}"/>
                    </a:ext>
                  </a:extLst>
                </p:cNvPr>
                <p:cNvSpPr/>
                <p:nvPr/>
              </p:nvSpPr>
              <p:spPr bwMode="auto">
                <a:xfrm>
                  <a:off x="2111375" y="53213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2243F7A4-FD9E-964D-B7A4-6015CB5E69F1}"/>
                    </a:ext>
                  </a:extLst>
                </p:cNvPr>
                <p:cNvSpPr/>
                <p:nvPr/>
              </p:nvSpPr>
              <p:spPr bwMode="auto">
                <a:xfrm>
                  <a:off x="2111375" y="51181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22DEBE0-9569-D54F-A8C8-03D510D27574}"/>
                  </a:ext>
                </a:extLst>
              </p:cNvPr>
              <p:cNvSpPr/>
              <p:nvPr/>
            </p:nvSpPr>
            <p:spPr bwMode="auto">
              <a:xfrm>
                <a:off x="2311400" y="5524500"/>
                <a:ext cx="130175" cy="200025"/>
              </a:xfrm>
              <a:prstGeom prst="rect">
                <a:avLst/>
              </a:prstGeom>
              <a:solidFill>
                <a:srgbClr val="F6A79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1F5C166C-3848-4845-834B-01BE0F0AE412}"/>
                  </a:ext>
                </a:extLst>
              </p:cNvPr>
              <p:cNvGrpSpPr/>
              <p:nvPr/>
            </p:nvGrpSpPr>
            <p:grpSpPr>
              <a:xfrm>
                <a:off x="2438400" y="4914900"/>
                <a:ext cx="419100" cy="809625"/>
                <a:chOff x="2111375" y="4914900"/>
                <a:chExt cx="196850" cy="809625"/>
              </a:xfrm>
              <a:solidFill>
                <a:srgbClr val="F6A79C"/>
              </a:solidFill>
            </p:grpSpPr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77A903AE-8FFE-0349-A0CC-658FA2531DCD}"/>
                    </a:ext>
                  </a:extLst>
                </p:cNvPr>
                <p:cNvSpPr/>
                <p:nvPr/>
              </p:nvSpPr>
              <p:spPr bwMode="auto">
                <a:xfrm>
                  <a:off x="2111375" y="55245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C7C0AA98-8501-F84C-8C77-AC68B2C7AFE0}"/>
                    </a:ext>
                  </a:extLst>
                </p:cNvPr>
                <p:cNvSpPr/>
                <p:nvPr/>
              </p:nvSpPr>
              <p:spPr bwMode="auto">
                <a:xfrm>
                  <a:off x="2111375" y="53213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597636BD-9933-654C-9E22-FE34E413EAC9}"/>
                    </a:ext>
                  </a:extLst>
                </p:cNvPr>
                <p:cNvSpPr/>
                <p:nvPr/>
              </p:nvSpPr>
              <p:spPr bwMode="auto">
                <a:xfrm>
                  <a:off x="2111375" y="51181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01CFCB10-6E44-7847-80B8-CB7CF2455E13}"/>
                    </a:ext>
                  </a:extLst>
                </p:cNvPr>
                <p:cNvSpPr/>
                <p:nvPr/>
              </p:nvSpPr>
              <p:spPr bwMode="auto">
                <a:xfrm>
                  <a:off x="2111375" y="49149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2FB62AAD-6274-CC4C-9C93-1DC2181E51C8}"/>
                  </a:ext>
                </a:extLst>
              </p:cNvPr>
              <p:cNvGrpSpPr/>
              <p:nvPr/>
            </p:nvGrpSpPr>
            <p:grpSpPr>
              <a:xfrm>
                <a:off x="2857500" y="4711700"/>
                <a:ext cx="50800" cy="1012825"/>
                <a:chOff x="2111375" y="4711700"/>
                <a:chExt cx="196850" cy="1012825"/>
              </a:xfrm>
              <a:solidFill>
                <a:srgbClr val="F6A79C"/>
              </a:solidFill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A79E3D7F-91FC-B14A-8E35-BFA3A0B5B6B0}"/>
                    </a:ext>
                  </a:extLst>
                </p:cNvPr>
                <p:cNvSpPr/>
                <p:nvPr/>
              </p:nvSpPr>
              <p:spPr bwMode="auto">
                <a:xfrm>
                  <a:off x="2111375" y="55245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2D38F09E-C858-5644-BD4D-0F0D6FF39308}"/>
                    </a:ext>
                  </a:extLst>
                </p:cNvPr>
                <p:cNvSpPr/>
                <p:nvPr/>
              </p:nvSpPr>
              <p:spPr bwMode="auto">
                <a:xfrm>
                  <a:off x="2111375" y="53213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F9981DF9-2AB4-B742-9FA6-DB067435ED81}"/>
                    </a:ext>
                  </a:extLst>
                </p:cNvPr>
                <p:cNvSpPr/>
                <p:nvPr/>
              </p:nvSpPr>
              <p:spPr bwMode="auto">
                <a:xfrm>
                  <a:off x="2111375" y="51181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2AC5A002-ECE6-794B-92C9-C76C5A1AC124}"/>
                    </a:ext>
                  </a:extLst>
                </p:cNvPr>
                <p:cNvSpPr/>
                <p:nvPr/>
              </p:nvSpPr>
              <p:spPr bwMode="auto">
                <a:xfrm>
                  <a:off x="2111375" y="49149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AA123AE8-5AC9-E44A-8563-F9EDB77D1F82}"/>
                    </a:ext>
                  </a:extLst>
                </p:cNvPr>
                <p:cNvSpPr/>
                <p:nvPr/>
              </p:nvSpPr>
              <p:spPr bwMode="auto">
                <a:xfrm>
                  <a:off x="2111375" y="47117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96E2291D-9C6D-3241-BD55-7EC07EAD45FF}"/>
                  </a:ext>
                </a:extLst>
              </p:cNvPr>
              <p:cNvGrpSpPr/>
              <p:nvPr/>
            </p:nvGrpSpPr>
            <p:grpSpPr>
              <a:xfrm>
                <a:off x="2908299" y="5118100"/>
                <a:ext cx="231775" cy="606425"/>
                <a:chOff x="2111375" y="5118100"/>
                <a:chExt cx="196850" cy="606425"/>
              </a:xfrm>
              <a:solidFill>
                <a:srgbClr val="F6A79C"/>
              </a:solidFill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1C152845-2EEF-FD45-8E14-81C4EBE2E857}"/>
                    </a:ext>
                  </a:extLst>
                </p:cNvPr>
                <p:cNvSpPr/>
                <p:nvPr/>
              </p:nvSpPr>
              <p:spPr bwMode="auto">
                <a:xfrm>
                  <a:off x="2111375" y="55245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3BD8E396-DC37-3E4B-A4CB-F9ACC83032D0}"/>
                    </a:ext>
                  </a:extLst>
                </p:cNvPr>
                <p:cNvSpPr/>
                <p:nvPr/>
              </p:nvSpPr>
              <p:spPr bwMode="auto">
                <a:xfrm>
                  <a:off x="2111375" y="53213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E141719B-1193-DB45-B6A7-4D3982DA7549}"/>
                    </a:ext>
                  </a:extLst>
                </p:cNvPr>
                <p:cNvSpPr/>
                <p:nvPr/>
              </p:nvSpPr>
              <p:spPr bwMode="auto">
                <a:xfrm>
                  <a:off x="2111375" y="51181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41104A22-07F6-EC4A-B158-C7DCC81F7978}"/>
                  </a:ext>
                </a:extLst>
              </p:cNvPr>
              <p:cNvGrpSpPr/>
              <p:nvPr/>
            </p:nvGrpSpPr>
            <p:grpSpPr>
              <a:xfrm>
                <a:off x="3140075" y="4914900"/>
                <a:ext cx="161925" cy="809625"/>
                <a:chOff x="2111375" y="4914900"/>
                <a:chExt cx="196850" cy="809625"/>
              </a:xfrm>
              <a:solidFill>
                <a:srgbClr val="F6A79C"/>
              </a:solidFill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BC3E8555-68AF-9546-A9A3-E0943DB5C5E6}"/>
                    </a:ext>
                  </a:extLst>
                </p:cNvPr>
                <p:cNvSpPr/>
                <p:nvPr/>
              </p:nvSpPr>
              <p:spPr bwMode="auto">
                <a:xfrm>
                  <a:off x="2111375" y="55245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E0C98D8D-6772-AD44-8EFA-EC09ECC8FD19}"/>
                    </a:ext>
                  </a:extLst>
                </p:cNvPr>
                <p:cNvSpPr/>
                <p:nvPr/>
              </p:nvSpPr>
              <p:spPr bwMode="auto">
                <a:xfrm>
                  <a:off x="2111375" y="53213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0C82E97A-7AC0-384D-B8CF-1D16780DEBA1}"/>
                    </a:ext>
                  </a:extLst>
                </p:cNvPr>
                <p:cNvSpPr/>
                <p:nvPr/>
              </p:nvSpPr>
              <p:spPr bwMode="auto">
                <a:xfrm>
                  <a:off x="2111375" y="51181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29B9056B-F5D5-A043-A802-6C71BBD9826F}"/>
                    </a:ext>
                  </a:extLst>
                </p:cNvPr>
                <p:cNvSpPr/>
                <p:nvPr/>
              </p:nvSpPr>
              <p:spPr bwMode="auto">
                <a:xfrm>
                  <a:off x="2111375" y="4914900"/>
                  <a:ext cx="196850" cy="200025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9DBF90E-132C-7741-81EB-17A70E4F15C8}"/>
              </a:ext>
            </a:extLst>
          </p:cNvPr>
          <p:cNvGrpSpPr/>
          <p:nvPr/>
        </p:nvGrpSpPr>
        <p:grpSpPr>
          <a:xfrm>
            <a:off x="5310806" y="4596750"/>
            <a:ext cx="2515069" cy="1424538"/>
            <a:chOff x="5310806" y="4436166"/>
            <a:chExt cx="2515069" cy="142453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4AB9DF5-6457-7449-8000-FDB759EF8057}"/>
                </a:ext>
              </a:extLst>
            </p:cNvPr>
            <p:cNvGrpSpPr/>
            <p:nvPr/>
          </p:nvGrpSpPr>
          <p:grpSpPr>
            <a:xfrm>
              <a:off x="6196747" y="4532479"/>
              <a:ext cx="1629128" cy="1328225"/>
              <a:chOff x="6196747" y="4532479"/>
              <a:chExt cx="1629128" cy="1328225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A428CE5D-4C5B-0C43-AB39-EDAFC1D76559}"/>
                  </a:ext>
                </a:extLst>
              </p:cNvPr>
              <p:cNvGrpSpPr/>
              <p:nvPr/>
            </p:nvGrpSpPr>
            <p:grpSpPr>
              <a:xfrm>
                <a:off x="6196747" y="4532479"/>
                <a:ext cx="1629128" cy="1328225"/>
                <a:chOff x="2775811" y="3299638"/>
                <a:chExt cx="4145804" cy="3380066"/>
              </a:xfrm>
            </p:grpSpPr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1CCD15D2-22CA-1446-A963-89589B2620FD}"/>
                    </a:ext>
                  </a:extLst>
                </p:cNvPr>
                <p:cNvGrpSpPr/>
                <p:nvPr/>
              </p:nvGrpSpPr>
              <p:grpSpPr>
                <a:xfrm>
                  <a:off x="3257104" y="3299638"/>
                  <a:ext cx="3664511" cy="2876642"/>
                  <a:chOff x="3200397" y="1903228"/>
                  <a:chExt cx="3664511" cy="2876642"/>
                </a:xfrm>
              </p:grpSpPr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A57F2406-49F7-8C42-99B5-51768453721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200400" y="1903228"/>
                    <a:ext cx="0" cy="2876642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none"/>
                  </a:ln>
                  <a:effectLst/>
                </p:spPr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CABF6D90-D187-8148-BBAF-2D9E72FE8C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3200397" y="4777272"/>
                    <a:ext cx="3664511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none"/>
                  </a:ln>
                  <a:effectLst/>
                </p:spPr>
              </p:cxnSp>
            </p:grp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C37C6398-34E5-A244-BD31-0F86660B5E1C}"/>
                    </a:ext>
                  </a:extLst>
                </p:cNvPr>
                <p:cNvSpPr txBox="1"/>
                <p:nvPr/>
              </p:nvSpPr>
              <p:spPr>
                <a:xfrm rot="16200000">
                  <a:off x="2241828" y="4656202"/>
                  <a:ext cx="1616227" cy="5482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water level</a:t>
                  </a:r>
                </a:p>
              </p:txBody>
            </p:sp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DC8269E1-B363-1245-92AE-13C305B0DC7E}"/>
                    </a:ext>
                  </a:extLst>
                </p:cNvPr>
                <p:cNvSpPr txBox="1"/>
                <p:nvPr/>
              </p:nvSpPr>
              <p:spPr>
                <a:xfrm>
                  <a:off x="4197974" y="6131442"/>
                  <a:ext cx="934980" cy="5482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time</a:t>
                  </a:r>
                </a:p>
              </p:txBody>
            </p:sp>
          </p:grp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699B78D4-CF1E-A349-ACFF-A79EB2AC25D9}"/>
                  </a:ext>
                </a:extLst>
              </p:cNvPr>
              <p:cNvSpPr/>
              <p:nvPr/>
            </p:nvSpPr>
            <p:spPr bwMode="auto">
              <a:xfrm>
                <a:off x="6397625" y="4628803"/>
                <a:ext cx="1184275" cy="819690"/>
              </a:xfrm>
              <a:custGeom>
                <a:avLst/>
                <a:gdLst>
                  <a:gd name="connsiteX0" fmla="*/ 0 w 1184275"/>
                  <a:gd name="connsiteY0" fmla="*/ 409922 h 819690"/>
                  <a:gd name="connsiteX1" fmla="*/ 200025 w 1184275"/>
                  <a:gd name="connsiteY1" fmla="*/ 816322 h 819690"/>
                  <a:gd name="connsiteX2" fmla="*/ 330200 w 1184275"/>
                  <a:gd name="connsiteY2" fmla="*/ 209897 h 819690"/>
                  <a:gd name="connsiteX3" fmla="*/ 749300 w 1184275"/>
                  <a:gd name="connsiteY3" fmla="*/ 6697 h 819690"/>
                  <a:gd name="connsiteX4" fmla="*/ 793750 w 1184275"/>
                  <a:gd name="connsiteY4" fmla="*/ 416272 h 819690"/>
                  <a:gd name="connsiteX5" fmla="*/ 1031875 w 1184275"/>
                  <a:gd name="connsiteY5" fmla="*/ 213072 h 819690"/>
                  <a:gd name="connsiteX6" fmla="*/ 1184275 w 1184275"/>
                  <a:gd name="connsiteY6" fmla="*/ 209897 h 819690"/>
                  <a:gd name="connsiteX0" fmla="*/ 0 w 1184275"/>
                  <a:gd name="connsiteY0" fmla="*/ 409922 h 819690"/>
                  <a:gd name="connsiteX1" fmla="*/ 200025 w 1184275"/>
                  <a:gd name="connsiteY1" fmla="*/ 816322 h 819690"/>
                  <a:gd name="connsiteX2" fmla="*/ 330200 w 1184275"/>
                  <a:gd name="connsiteY2" fmla="*/ 209897 h 819690"/>
                  <a:gd name="connsiteX3" fmla="*/ 698500 w 1184275"/>
                  <a:gd name="connsiteY3" fmla="*/ 6697 h 819690"/>
                  <a:gd name="connsiteX4" fmla="*/ 793750 w 1184275"/>
                  <a:gd name="connsiteY4" fmla="*/ 416272 h 819690"/>
                  <a:gd name="connsiteX5" fmla="*/ 1031875 w 1184275"/>
                  <a:gd name="connsiteY5" fmla="*/ 213072 h 819690"/>
                  <a:gd name="connsiteX6" fmla="*/ 1184275 w 1184275"/>
                  <a:gd name="connsiteY6" fmla="*/ 209897 h 819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275" h="819690">
                    <a:moveTo>
                      <a:pt x="0" y="409922"/>
                    </a:moveTo>
                    <a:cubicBezTo>
                      <a:pt x="72496" y="629791"/>
                      <a:pt x="144992" y="849660"/>
                      <a:pt x="200025" y="816322"/>
                    </a:cubicBezTo>
                    <a:cubicBezTo>
                      <a:pt x="255058" y="782985"/>
                      <a:pt x="247121" y="344835"/>
                      <a:pt x="330200" y="209897"/>
                    </a:cubicBezTo>
                    <a:cubicBezTo>
                      <a:pt x="413279" y="74959"/>
                      <a:pt x="621242" y="-27699"/>
                      <a:pt x="698500" y="6697"/>
                    </a:cubicBezTo>
                    <a:cubicBezTo>
                      <a:pt x="775758" y="41093"/>
                      <a:pt x="738188" y="381876"/>
                      <a:pt x="793750" y="416272"/>
                    </a:cubicBezTo>
                    <a:cubicBezTo>
                      <a:pt x="849312" y="450668"/>
                      <a:pt x="966788" y="247468"/>
                      <a:pt x="1031875" y="213072"/>
                    </a:cubicBezTo>
                    <a:cubicBezTo>
                      <a:pt x="1096963" y="178676"/>
                      <a:pt x="1140619" y="194286"/>
                      <a:pt x="1184275" y="209897"/>
                    </a:cubicBezTo>
                  </a:path>
                </a:pathLst>
              </a:custGeom>
              <a:noFill/>
              <a:ln w="25400" cap="flat" cmpd="sng" algn="ctr">
                <a:solidFill>
                  <a:srgbClr val="00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4DF16CD-4421-EE4C-9B63-A83681779173}"/>
                </a:ext>
              </a:extLst>
            </p:cNvPr>
            <p:cNvGrpSpPr/>
            <p:nvPr/>
          </p:nvGrpSpPr>
          <p:grpSpPr>
            <a:xfrm>
              <a:off x="5310806" y="4436166"/>
              <a:ext cx="596349" cy="1272209"/>
              <a:chOff x="5310806" y="4436166"/>
              <a:chExt cx="596349" cy="127220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BF38D79A-B121-6F4C-B360-909CC885877C}"/>
                  </a:ext>
                </a:extLst>
              </p:cNvPr>
              <p:cNvSpPr/>
              <p:nvPr/>
            </p:nvSpPr>
            <p:spPr bwMode="auto">
              <a:xfrm>
                <a:off x="5310806" y="4436166"/>
                <a:ext cx="596349" cy="127220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7433ECF-72C1-D54C-A078-91AAAB96B000}"/>
                  </a:ext>
                </a:extLst>
              </p:cNvPr>
              <p:cNvSpPr/>
              <p:nvPr/>
            </p:nvSpPr>
            <p:spPr bwMode="auto">
              <a:xfrm>
                <a:off x="5438775" y="4883150"/>
                <a:ext cx="361950" cy="720725"/>
              </a:xfrm>
              <a:prstGeom prst="rect">
                <a:avLst/>
              </a:prstGeom>
              <a:solidFill>
                <a:srgbClr val="0066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CA20188-AE2B-4949-8579-80336D013440}"/>
                  </a:ext>
                </a:extLst>
              </p:cNvPr>
              <p:cNvGrpSpPr/>
              <p:nvPr/>
            </p:nvGrpSpPr>
            <p:grpSpPr>
              <a:xfrm>
                <a:off x="5427393" y="4537946"/>
                <a:ext cx="368596" cy="1080000"/>
                <a:chOff x="5427393" y="4537946"/>
                <a:chExt cx="368596" cy="1080000"/>
              </a:xfrm>
            </p:grpSpPr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A033E83E-8E48-7C45-8EA7-6DBA537072E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430938" y="4537946"/>
                  <a:ext cx="0" cy="108000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217264AF-018F-0C44-8F56-715F3A14778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795989" y="4537946"/>
                  <a:ext cx="0" cy="108000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14490CF8-7F2A-9744-A107-CD2BA90C367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5427393" y="5608421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55" name="Left Brace 54">
            <a:extLst>
              <a:ext uri="{FF2B5EF4-FFF2-40B4-BE49-F238E27FC236}">
                <a16:creationId xmlns:a16="http://schemas.microsoft.com/office/drawing/2014/main" id="{B36D3547-069F-3B48-907B-FE7905024B45}"/>
              </a:ext>
            </a:extLst>
          </p:cNvPr>
          <p:cNvSpPr/>
          <p:nvPr/>
        </p:nvSpPr>
        <p:spPr bwMode="auto">
          <a:xfrm>
            <a:off x="5029200" y="4702767"/>
            <a:ext cx="198783" cy="1053547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94C6907-DDBD-4648-B119-7D2FEC617126}"/>
              </a:ext>
            </a:extLst>
          </p:cNvPr>
          <p:cNvSpPr txBox="1"/>
          <p:nvPr/>
        </p:nvSpPr>
        <p:spPr>
          <a:xfrm rot="16200000">
            <a:off x="4114456" y="5104496"/>
            <a:ext cx="15536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but no countable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87C728-80C6-D040-9ED8-0B8A59D4466C}"/>
              </a:ext>
            </a:extLst>
          </p:cNvPr>
          <p:cNvSpPr txBox="1"/>
          <p:nvPr/>
        </p:nvSpPr>
        <p:spPr bwMode="auto">
          <a:xfrm>
            <a:off x="94061" y="6202017"/>
            <a:ext cx="9049939" cy="369332"/>
          </a:xfrm>
          <a:prstGeom prst="rect">
            <a:avLst/>
          </a:prstGeom>
          <a:solidFill>
            <a:srgbClr val="FFFD78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54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kern="0" dirty="0">
                <a:latin typeface="Eurostile" panose="020B0504020202050204" pitchFamily="34" charset="77"/>
                <a:sym typeface="Wingdings" pitchFamily="2" charset="2"/>
              </a:rPr>
              <a:t>Note: </a:t>
            </a:r>
            <a:r>
              <a:rPr lang="en-US" sz="1800" i="1" kern="0" dirty="0">
                <a:latin typeface="Eurostile" panose="020B0504020202050204" pitchFamily="34" charset="77"/>
                <a:sym typeface="Wingdings" pitchFamily="2" charset="2"/>
              </a:rPr>
              <a:t>conceptually</a:t>
            </a:r>
            <a:r>
              <a:rPr lang="en-US" sz="1800" kern="0" dirty="0">
                <a:latin typeface="Eurostile" panose="020B0504020202050204" pitchFamily="34" charset="77"/>
                <a:sym typeface="Wingdings" pitchFamily="2" charset="2"/>
              </a:rPr>
              <a:t> uncountable and infinite: computer nature implies all is countable and finite</a:t>
            </a:r>
          </a:p>
        </p:txBody>
      </p:sp>
    </p:spTree>
    <p:extLst>
      <p:ext uri="{BB962C8B-B14F-4D97-AF65-F5344CB8AC3E}">
        <p14:creationId xmlns:p14="http://schemas.microsoft.com/office/powerpoint/2010/main" val="1683010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>
            <a:extLst>
              <a:ext uri="{FF2B5EF4-FFF2-40B4-BE49-F238E27FC236}">
                <a16:creationId xmlns:a16="http://schemas.microsoft.com/office/drawing/2014/main" id="{61343064-1945-1C44-978C-14940BCB5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2800" dirty="0"/>
              <a:t>Terminology:</a:t>
            </a:r>
            <a:br>
              <a:rPr lang="en-US" altLang="nb-NO" sz="2800" dirty="0"/>
            </a:br>
            <a:r>
              <a:rPr lang="en-US" altLang="nb-NO" sz="2800" dirty="0"/>
              <a:t>Continuous-state or discrete-state models</a:t>
            </a:r>
          </a:p>
        </p:txBody>
      </p:sp>
      <p:sp>
        <p:nvSpPr>
          <p:cNvPr id="585731" name="Rectangle 3">
            <a:extLst>
              <a:ext uri="{FF2B5EF4-FFF2-40B4-BE49-F238E27FC236}">
                <a16:creationId xmlns:a16="http://schemas.microsoft.com/office/drawing/2014/main" id="{475068CF-7719-144A-9905-3DE3EC40A9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7067" y="1594646"/>
            <a:ext cx="8729134" cy="1709531"/>
          </a:xfrm>
        </p:spPr>
        <p:txBody>
          <a:bodyPr numCol="2"/>
          <a:lstStyle/>
          <a:p>
            <a:r>
              <a:rPr lang="en-US" altLang="nb-NO" dirty="0"/>
              <a:t>Discrete time</a:t>
            </a:r>
          </a:p>
          <a:p>
            <a:pPr lvl="1"/>
            <a:r>
              <a:rPr lang="en-US" altLang="nb-NO" dirty="0"/>
              <a:t>State is only defined at certain instances of time</a:t>
            </a:r>
          </a:p>
          <a:p>
            <a:r>
              <a:rPr lang="en-US" altLang="nb-NO" dirty="0"/>
              <a:t>Continuous time</a:t>
            </a:r>
          </a:p>
          <a:p>
            <a:pPr lvl="1"/>
            <a:r>
              <a:rPr lang="en-US" altLang="nb-NO" dirty="0"/>
              <a:t>State is defined at all times</a:t>
            </a:r>
            <a:endParaRPr lang="en-US" altLang="nb-NO" i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EBB24A-9ADB-4149-8B2E-874C4EAF76BF}"/>
              </a:ext>
            </a:extLst>
          </p:cNvPr>
          <p:cNvGrpSpPr/>
          <p:nvPr/>
        </p:nvGrpSpPr>
        <p:grpSpPr>
          <a:xfrm>
            <a:off x="1143071" y="3294238"/>
            <a:ext cx="2643672" cy="2997883"/>
            <a:chOff x="1093375" y="3279913"/>
            <a:chExt cx="2643672" cy="2997883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E2C0514-6221-F644-BA5B-823D1F2C7CA9}"/>
                </a:ext>
              </a:extLst>
            </p:cNvPr>
            <p:cNvSpPr/>
            <p:nvPr/>
          </p:nvSpPr>
          <p:spPr bwMode="auto">
            <a:xfrm>
              <a:off x="1113183" y="3279913"/>
              <a:ext cx="2604052" cy="299788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AA89F59-4D09-5A40-A937-20C587C11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92" y="3533356"/>
              <a:ext cx="1964635" cy="180091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BE868F1-670B-2543-B9DF-91AF4257290C}"/>
                </a:ext>
              </a:extLst>
            </p:cNvPr>
            <p:cNvSpPr txBox="1"/>
            <p:nvPr/>
          </p:nvSpPr>
          <p:spPr>
            <a:xfrm>
              <a:off x="1093375" y="5456583"/>
              <a:ext cx="26436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Eurostile" panose="020B0504020202050204" pitchFamily="34" charset="77"/>
                </a:rPr>
                <a:t>especially useful when the</a:t>
              </a:r>
              <a:br>
                <a:rPr lang="en-US" sz="1800" dirty="0">
                  <a:latin typeface="Eurostile" panose="020B0504020202050204" pitchFamily="34" charset="77"/>
                </a:rPr>
              </a:br>
              <a:r>
                <a:rPr lang="en-US" sz="1800" dirty="0">
                  <a:latin typeface="Eurostile" panose="020B0504020202050204" pitchFamily="34" charset="77"/>
                </a:rPr>
                <a:t> state space is very large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C896A96-47C1-A746-8B95-646FC8938569}"/>
              </a:ext>
            </a:extLst>
          </p:cNvPr>
          <p:cNvGrpSpPr>
            <a:grpSpLocks noChangeAspect="1"/>
          </p:cNvGrpSpPr>
          <p:nvPr/>
        </p:nvGrpSpPr>
        <p:grpSpPr>
          <a:xfrm>
            <a:off x="4737498" y="3213336"/>
            <a:ext cx="1190398" cy="3240000"/>
            <a:chOff x="404037" y="1815362"/>
            <a:chExt cx="1424763" cy="3877889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DEF32DE-354C-E44A-8149-C09ED93C82B7}"/>
                </a:ext>
              </a:extLst>
            </p:cNvPr>
            <p:cNvSpPr/>
            <p:nvPr/>
          </p:nvSpPr>
          <p:spPr bwMode="auto">
            <a:xfrm>
              <a:off x="404037" y="1815362"/>
              <a:ext cx="1424763" cy="38778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3D3978E-DDF4-6F41-AF4C-11ED538E0F80}"/>
                </a:ext>
              </a:extLst>
            </p:cNvPr>
            <p:cNvGrpSpPr/>
            <p:nvPr/>
          </p:nvGrpSpPr>
          <p:grpSpPr>
            <a:xfrm>
              <a:off x="896740" y="1875835"/>
              <a:ext cx="434975" cy="3769832"/>
              <a:chOff x="1589936" y="1886467"/>
              <a:chExt cx="434975" cy="3769832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76031386-8895-954F-AEF7-B9DBA31C2CBF}"/>
                  </a:ext>
                </a:extLst>
              </p:cNvPr>
              <p:cNvGrpSpPr/>
              <p:nvPr/>
            </p:nvGrpSpPr>
            <p:grpSpPr>
              <a:xfrm>
                <a:off x="1589936" y="3044455"/>
                <a:ext cx="434975" cy="1498970"/>
                <a:chOff x="1597025" y="3044455"/>
                <a:chExt cx="434975" cy="1498970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C18EB83F-DBEE-2D49-A108-E865D521315C}"/>
                    </a:ext>
                  </a:extLst>
                </p:cNvPr>
                <p:cNvGrpSpPr/>
                <p:nvPr/>
              </p:nvGrpSpPr>
              <p:grpSpPr>
                <a:xfrm>
                  <a:off x="1616886" y="3044455"/>
                  <a:ext cx="375875" cy="1080000"/>
                  <a:chOff x="1616886" y="3044455"/>
                  <a:chExt cx="375875" cy="1080000"/>
                </a:xfrm>
              </p:grpSpPr>
              <p:cxnSp>
                <p:nvCxnSpPr>
                  <p:cNvPr id="105" name="Straight Connector 104">
                    <a:extLst>
                      <a:ext uri="{FF2B5EF4-FFF2-40B4-BE49-F238E27FC236}">
                        <a16:creationId xmlns:a16="http://schemas.microsoft.com/office/drawing/2014/main" id="{93DF4151-825C-DA45-9DAD-7FE6CE938D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626781" y="3044455"/>
                    <a:ext cx="0" cy="108000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6" name="Straight Connector 105">
                    <a:extLst>
                      <a:ext uri="{FF2B5EF4-FFF2-40B4-BE49-F238E27FC236}">
                        <a16:creationId xmlns:a16="http://schemas.microsoft.com/office/drawing/2014/main" id="{7A9382E8-4C0F-1F4A-B458-DD9A720E7A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991832" y="3044455"/>
                    <a:ext cx="0" cy="108000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7" name="Straight Connector 106">
                    <a:extLst>
                      <a:ext uri="{FF2B5EF4-FFF2-40B4-BE49-F238E27FC236}">
                        <a16:creationId xmlns:a16="http://schemas.microsoft.com/office/drawing/2014/main" id="{4D5F1054-D93D-BE41-9C9A-FC9EF9FF6B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3236" y="411493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8" name="Straight Connector 107">
                    <a:extLst>
                      <a:ext uri="{FF2B5EF4-FFF2-40B4-BE49-F238E27FC236}">
                        <a16:creationId xmlns:a16="http://schemas.microsoft.com/office/drawing/2014/main" id="{96550BD0-828C-A048-8194-34E1002E07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32761" y="395872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9" name="Straight Connector 108">
                    <a:extLst>
                      <a:ext uri="{FF2B5EF4-FFF2-40B4-BE49-F238E27FC236}">
                        <a16:creationId xmlns:a16="http://schemas.microsoft.com/office/drawing/2014/main" id="{AA0CED47-CE4D-6645-815B-25B55DF6E7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9586" y="380251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10" name="Straight Connector 109">
                    <a:extLst>
                      <a:ext uri="{FF2B5EF4-FFF2-40B4-BE49-F238E27FC236}">
                        <a16:creationId xmlns:a16="http://schemas.microsoft.com/office/drawing/2014/main" id="{7EEA40EC-5586-2D4E-AD1F-FECF0EC808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16886" y="364630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11" name="Straight Connector 110">
                    <a:extLst>
                      <a:ext uri="{FF2B5EF4-FFF2-40B4-BE49-F238E27FC236}">
                        <a16:creationId xmlns:a16="http://schemas.microsoft.com/office/drawing/2014/main" id="{89105685-F986-8F40-8CB1-2CF2331FD2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3236" y="349009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12" name="Straight Connector 111">
                    <a:extLst>
                      <a:ext uri="{FF2B5EF4-FFF2-40B4-BE49-F238E27FC236}">
                        <a16:creationId xmlns:a16="http://schemas.microsoft.com/office/drawing/2014/main" id="{E2F1D0C6-94B1-5749-8748-59FD6730EF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9586" y="333388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6D015E17-2046-644E-8201-5C508003E40C}"/>
                    </a:ext>
                  </a:extLst>
                </p:cNvPr>
                <p:cNvSpPr/>
                <p:nvPr/>
              </p:nvSpPr>
              <p:spPr bwMode="auto">
                <a:xfrm>
                  <a:off x="1597025" y="4137025"/>
                  <a:ext cx="434975" cy="406400"/>
                </a:xfrm>
                <a:prstGeom prst="ellipse">
                  <a:avLst/>
                </a:prstGeom>
                <a:solidFill>
                  <a:srgbClr val="F6A79C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489E611B-84EC-9A42-899B-43C9CF904C6F}"/>
                  </a:ext>
                </a:extLst>
              </p:cNvPr>
              <p:cNvCxnSpPr/>
              <p:nvPr/>
            </p:nvCxnSpPr>
            <p:spPr bwMode="auto">
              <a:xfrm>
                <a:off x="1807423" y="2296633"/>
                <a:ext cx="0" cy="720000"/>
              </a:xfrm>
              <a:prstGeom prst="straightConnector1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4E6495AA-74D7-2045-BEE4-B94D9564CA4C}"/>
                  </a:ext>
                </a:extLst>
              </p:cNvPr>
              <p:cNvSpPr/>
              <p:nvPr/>
            </p:nvSpPr>
            <p:spPr bwMode="auto">
              <a:xfrm>
                <a:off x="1589936" y="1886467"/>
                <a:ext cx="434975" cy="406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3406242E-D648-0F49-B70C-A57BE9AE40DF}"/>
                  </a:ext>
                </a:extLst>
              </p:cNvPr>
              <p:cNvCxnSpPr/>
              <p:nvPr/>
            </p:nvCxnSpPr>
            <p:spPr bwMode="auto">
              <a:xfrm>
                <a:off x="1807423" y="4533015"/>
                <a:ext cx="0" cy="720000"/>
              </a:xfrm>
              <a:prstGeom prst="straightConnector1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F7EE7046-0CCA-D647-8A83-01EBA87318FA}"/>
                  </a:ext>
                </a:extLst>
              </p:cNvPr>
              <p:cNvSpPr/>
              <p:nvPr/>
            </p:nvSpPr>
            <p:spPr bwMode="auto">
              <a:xfrm>
                <a:off x="1589936" y="5249899"/>
                <a:ext cx="434975" cy="406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BBAB961-61E0-AB4D-8615-06556941ADE8}"/>
              </a:ext>
            </a:extLst>
          </p:cNvPr>
          <p:cNvGrpSpPr/>
          <p:nvPr/>
        </p:nvGrpSpPr>
        <p:grpSpPr>
          <a:xfrm>
            <a:off x="5185050" y="3624027"/>
            <a:ext cx="288000" cy="1486500"/>
            <a:chOff x="5185050" y="3420859"/>
            <a:chExt cx="288000" cy="1486500"/>
          </a:xfrm>
          <a:solidFill>
            <a:srgbClr val="CCECFF"/>
          </a:solidFill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06FBCDD-0203-C44A-975A-5D84AA38A78D}"/>
                </a:ext>
              </a:extLst>
            </p:cNvPr>
            <p:cNvSpPr/>
            <p:nvPr/>
          </p:nvSpPr>
          <p:spPr bwMode="auto">
            <a:xfrm>
              <a:off x="5229659" y="3420859"/>
              <a:ext cx="198783" cy="109331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DD21DC4F-5970-2145-ADCC-B83D1CA6A8DC}"/>
                </a:ext>
              </a:extLst>
            </p:cNvPr>
            <p:cNvSpPr/>
            <p:nvPr/>
          </p:nvSpPr>
          <p:spPr bwMode="auto">
            <a:xfrm>
              <a:off x="5293050" y="3547688"/>
              <a:ext cx="72000" cy="108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F60FB84-AEC1-1241-B535-852AB0D109F0}"/>
                </a:ext>
              </a:extLst>
            </p:cNvPr>
            <p:cNvSpPr/>
            <p:nvPr/>
          </p:nvSpPr>
          <p:spPr bwMode="auto">
            <a:xfrm>
              <a:off x="5185050" y="3673186"/>
              <a:ext cx="288000" cy="108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05041C4-8704-694F-A55B-281D3BD207E1}"/>
                </a:ext>
              </a:extLst>
            </p:cNvPr>
            <p:cNvSpPr/>
            <p:nvPr/>
          </p:nvSpPr>
          <p:spPr bwMode="auto">
            <a:xfrm>
              <a:off x="5221050" y="3798684"/>
              <a:ext cx="216000" cy="108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097AAFC-FE0E-7C44-AED0-CF80115E06D1}"/>
                </a:ext>
              </a:extLst>
            </p:cNvPr>
            <p:cNvSpPr/>
            <p:nvPr/>
          </p:nvSpPr>
          <p:spPr bwMode="auto">
            <a:xfrm>
              <a:off x="5237479" y="4412009"/>
              <a:ext cx="180000" cy="109331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A354CE5D-9D23-9F4E-8E95-7F11B0EB89BA}"/>
                </a:ext>
              </a:extLst>
            </p:cNvPr>
            <p:cNvSpPr/>
            <p:nvPr/>
          </p:nvSpPr>
          <p:spPr bwMode="auto">
            <a:xfrm>
              <a:off x="5291479" y="4542013"/>
              <a:ext cx="72000" cy="108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2E66500B-10FE-C647-81B8-BCFF8973B221}"/>
                </a:ext>
              </a:extLst>
            </p:cNvPr>
            <p:cNvSpPr/>
            <p:nvPr/>
          </p:nvSpPr>
          <p:spPr bwMode="auto">
            <a:xfrm>
              <a:off x="5273479" y="4670686"/>
              <a:ext cx="108000" cy="108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3752C0F-EDED-DC41-8467-E579678B5922}"/>
                </a:ext>
              </a:extLst>
            </p:cNvPr>
            <p:cNvSpPr/>
            <p:nvPr/>
          </p:nvSpPr>
          <p:spPr bwMode="auto">
            <a:xfrm>
              <a:off x="5201480" y="4799359"/>
              <a:ext cx="251999" cy="108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914270C-8D20-344D-A073-1A364EE7445B}"/>
              </a:ext>
            </a:extLst>
          </p:cNvPr>
          <p:cNvGrpSpPr/>
          <p:nvPr/>
        </p:nvGrpSpPr>
        <p:grpSpPr>
          <a:xfrm>
            <a:off x="5229637" y="5489547"/>
            <a:ext cx="198783" cy="463828"/>
            <a:chOff x="5786229" y="5286379"/>
            <a:chExt cx="198783" cy="463828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20802392-A383-9842-8FCD-099EBE5D3177}"/>
                </a:ext>
              </a:extLst>
            </p:cNvPr>
            <p:cNvSpPr/>
            <p:nvPr/>
          </p:nvSpPr>
          <p:spPr bwMode="auto">
            <a:xfrm>
              <a:off x="5786229" y="5640876"/>
              <a:ext cx="198783" cy="10933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5D9AF0BD-97A8-534D-ADC5-0294126A42A9}"/>
                </a:ext>
              </a:extLst>
            </p:cNvPr>
            <p:cNvSpPr/>
            <p:nvPr/>
          </p:nvSpPr>
          <p:spPr bwMode="auto">
            <a:xfrm>
              <a:off x="5786229" y="5425527"/>
              <a:ext cx="198783" cy="10933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0AD4EED9-BCD8-7941-9D7A-651A8F7F6288}"/>
                </a:ext>
              </a:extLst>
            </p:cNvPr>
            <p:cNvSpPr/>
            <p:nvPr/>
          </p:nvSpPr>
          <p:spPr bwMode="auto">
            <a:xfrm>
              <a:off x="5786229" y="5286379"/>
              <a:ext cx="198783" cy="10933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</p:grpSp>
      <p:sp>
        <p:nvSpPr>
          <p:cNvPr id="10" name="Right Brace 9">
            <a:extLst>
              <a:ext uri="{FF2B5EF4-FFF2-40B4-BE49-F238E27FC236}">
                <a16:creationId xmlns:a16="http://schemas.microsoft.com/office/drawing/2014/main" id="{66471F8E-A8C7-F342-9D07-988E6246218D}"/>
              </a:ext>
            </a:extLst>
          </p:cNvPr>
          <p:cNvSpPr/>
          <p:nvPr/>
        </p:nvSpPr>
        <p:spPr bwMode="auto">
          <a:xfrm>
            <a:off x="5824330" y="3602351"/>
            <a:ext cx="477078" cy="1570382"/>
          </a:xfrm>
          <a:prstGeom prst="rightBrace">
            <a:avLst>
              <a:gd name="adj1" fmla="val 8333"/>
              <a:gd name="adj2" fmla="val 50645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ight Brace 126">
            <a:extLst>
              <a:ext uri="{FF2B5EF4-FFF2-40B4-BE49-F238E27FC236}">
                <a16:creationId xmlns:a16="http://schemas.microsoft.com/office/drawing/2014/main" id="{D836EB9F-10F2-B940-8336-83E8E97A8884}"/>
              </a:ext>
            </a:extLst>
          </p:cNvPr>
          <p:cNvSpPr/>
          <p:nvPr/>
        </p:nvSpPr>
        <p:spPr bwMode="auto">
          <a:xfrm>
            <a:off x="5827643" y="5490785"/>
            <a:ext cx="477078" cy="609600"/>
          </a:xfrm>
          <a:prstGeom prst="rightBrace">
            <a:avLst>
              <a:gd name="adj1" fmla="val 8333"/>
              <a:gd name="adj2" fmla="val 50645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FACE61-8340-D146-A8CC-4F69A7E6A1D6}"/>
              </a:ext>
            </a:extLst>
          </p:cNvPr>
          <p:cNvSpPr txBox="1"/>
          <p:nvPr/>
        </p:nvSpPr>
        <p:spPr>
          <a:xfrm>
            <a:off x="6291470" y="4228516"/>
            <a:ext cx="1931939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400" dirty="0">
                <a:latin typeface="Eurostile" panose="020B0504020202050204" pitchFamily="34" charset="77"/>
                <a:cs typeface="Times New Roman" panose="02020603050405020304" pitchFamily="18" charset="0"/>
              </a:rPr>
              <a:t>different workload sizes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79BB3E6-67DB-B14D-9543-23F5127E81FC}"/>
              </a:ext>
            </a:extLst>
          </p:cNvPr>
          <p:cNvSpPr txBox="1"/>
          <p:nvPr/>
        </p:nvSpPr>
        <p:spPr>
          <a:xfrm>
            <a:off x="6304721" y="5523915"/>
            <a:ext cx="226376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400" dirty="0">
                <a:latin typeface="Eurostile" panose="020B0504020202050204" pitchFamily="34" charset="77"/>
                <a:cs typeface="Times New Roman" panose="02020603050405020304" pitchFamily="18" charset="0"/>
              </a:rPr>
              <a:t>leading to a continuous-time</a:t>
            </a:r>
          </a:p>
          <a:p>
            <a:pPr algn="l">
              <a:spcBef>
                <a:spcPts val="0"/>
              </a:spcBef>
            </a:pPr>
            <a:r>
              <a:rPr lang="en-US" sz="1400" dirty="0">
                <a:latin typeface="Eurostile" panose="020B0504020202050204" pitchFamily="34" charset="77"/>
                <a:cs typeface="Times New Roman" panose="02020603050405020304" pitchFamily="18" charset="0"/>
              </a:rPr>
              <a:t>departure processing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294D204-3456-7E46-8E59-0BD7504E3C39}"/>
              </a:ext>
            </a:extLst>
          </p:cNvPr>
          <p:cNvSpPr txBox="1"/>
          <p:nvPr/>
        </p:nvSpPr>
        <p:spPr>
          <a:xfrm>
            <a:off x="6662533" y="4790772"/>
            <a:ext cx="214994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400" dirty="0">
                <a:latin typeface="Eurostile" panose="020B0504020202050204" pitchFamily="34" charset="77"/>
                <a:cs typeface="Times New Roman" panose="02020603050405020304" pitchFamily="18" charset="0"/>
              </a:rPr>
              <a:t>may lead to different</a:t>
            </a:r>
          </a:p>
          <a:p>
            <a:pPr algn="l">
              <a:spcBef>
                <a:spcPts val="0"/>
              </a:spcBef>
            </a:pPr>
            <a:r>
              <a:rPr lang="en-US" sz="1400" dirty="0">
                <a:latin typeface="Eurostile" panose="020B0504020202050204" pitchFamily="34" charset="77"/>
                <a:cs typeface="Times New Roman" panose="02020603050405020304" pitchFamily="18" charset="0"/>
              </a:rPr>
              <a:t>processing durations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d(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E51E2D5-70FE-E443-AC89-8FD9ECDA3B55}"/>
              </a:ext>
            </a:extLst>
          </p:cNvPr>
          <p:cNvCxnSpPr>
            <a:stCxn id="135" idx="1"/>
            <a:endCxn id="104" idx="6"/>
          </p:cNvCxnSpPr>
          <p:nvPr/>
        </p:nvCxnSpPr>
        <p:spPr bwMode="auto">
          <a:xfrm flipH="1">
            <a:off x="5512578" y="5052382"/>
            <a:ext cx="1149955" cy="261610"/>
          </a:xfrm>
          <a:prstGeom prst="straightConnector1">
            <a:avLst/>
          </a:prstGeom>
          <a:solidFill>
            <a:srgbClr val="DD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80069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>
            <a:extLst>
              <a:ext uri="{FF2B5EF4-FFF2-40B4-BE49-F238E27FC236}">
                <a16:creationId xmlns:a16="http://schemas.microsoft.com/office/drawing/2014/main" id="{50E5270B-22E4-5745-B3FD-17016BC31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2800" dirty="0"/>
              <a:t>Terminology:</a:t>
            </a:r>
            <a:br>
              <a:rPr lang="en-US" altLang="nb-NO" sz="2800" dirty="0"/>
            </a:br>
            <a:r>
              <a:rPr lang="en-US" altLang="nb-NO" sz="2800" dirty="0"/>
              <a:t>Deterministic or probabilistic models</a:t>
            </a:r>
          </a:p>
        </p:txBody>
      </p:sp>
      <p:sp>
        <p:nvSpPr>
          <p:cNvPr id="586755" name="Rectangle 3">
            <a:extLst>
              <a:ext uri="{FF2B5EF4-FFF2-40B4-BE49-F238E27FC236}">
                <a16:creationId xmlns:a16="http://schemas.microsoft.com/office/drawing/2014/main" id="{EA4368DE-9649-9D4A-9861-059564CDA2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7067" y="1569022"/>
            <a:ext cx="8729134" cy="1580322"/>
          </a:xfrm>
        </p:spPr>
        <p:txBody>
          <a:bodyPr/>
          <a:lstStyle/>
          <a:p>
            <a:r>
              <a:rPr lang="en-US" altLang="nb-NO" dirty="0"/>
              <a:t>If output predicted with certainty </a:t>
            </a:r>
            <a:r>
              <a:rPr lang="en-US" altLang="nb-NO" dirty="0">
                <a:sym typeface="Wingdings" pitchFamily="2" charset="2"/>
              </a:rPr>
              <a:t> </a:t>
            </a:r>
            <a:r>
              <a:rPr lang="en-US" altLang="nb-NO" i="1" dirty="0">
                <a:sym typeface="Wingdings" pitchFamily="2" charset="2"/>
              </a:rPr>
              <a:t>deterministic</a:t>
            </a:r>
          </a:p>
          <a:p>
            <a:r>
              <a:rPr lang="en-US" altLang="nb-NO" dirty="0">
                <a:sym typeface="Wingdings" pitchFamily="2" charset="2"/>
              </a:rPr>
              <a:t>If output different for different repetitions  </a:t>
            </a:r>
            <a:r>
              <a:rPr lang="en-US" altLang="nb-NO" i="1" dirty="0">
                <a:sym typeface="Wingdings" pitchFamily="2" charset="2"/>
              </a:rPr>
              <a:t>probabilistic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6B84BD-E49B-5046-88DD-8DC2F08D7A59}"/>
              </a:ext>
            </a:extLst>
          </p:cNvPr>
          <p:cNvGrpSpPr/>
          <p:nvPr/>
        </p:nvGrpSpPr>
        <p:grpSpPr>
          <a:xfrm>
            <a:off x="4956159" y="3058501"/>
            <a:ext cx="1190398" cy="3240000"/>
            <a:chOff x="4737498" y="3010168"/>
            <a:chExt cx="1190398" cy="324000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A319E74-7E80-3F45-8568-4311D36D74B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37498" y="3010168"/>
              <a:ext cx="1190398" cy="3240000"/>
              <a:chOff x="404037" y="1815362"/>
              <a:chExt cx="1424763" cy="387788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EDE1AF1C-7B0C-1B41-8106-492ED8410A33}"/>
                  </a:ext>
                </a:extLst>
              </p:cNvPr>
              <p:cNvSpPr/>
              <p:nvPr/>
            </p:nvSpPr>
            <p:spPr bwMode="auto">
              <a:xfrm>
                <a:off x="404037" y="1815362"/>
                <a:ext cx="1424763" cy="387788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7AC70EDF-06C5-1349-9F33-31A978E1CEEB}"/>
                  </a:ext>
                </a:extLst>
              </p:cNvPr>
              <p:cNvGrpSpPr/>
              <p:nvPr/>
            </p:nvGrpSpPr>
            <p:grpSpPr>
              <a:xfrm>
                <a:off x="896740" y="1875835"/>
                <a:ext cx="434975" cy="3769832"/>
                <a:chOff x="1589936" y="1886467"/>
                <a:chExt cx="434975" cy="3769832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4854A92E-D20C-5244-AE72-AC436738EF4A}"/>
                    </a:ext>
                  </a:extLst>
                </p:cNvPr>
                <p:cNvGrpSpPr/>
                <p:nvPr/>
              </p:nvGrpSpPr>
              <p:grpSpPr>
                <a:xfrm>
                  <a:off x="1589936" y="3044455"/>
                  <a:ext cx="434975" cy="1498970"/>
                  <a:chOff x="1597025" y="3044455"/>
                  <a:chExt cx="434975" cy="1498970"/>
                </a:xfrm>
              </p:grpSpPr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DE701B61-C347-4F40-B42A-A3D7BAF2582E}"/>
                      </a:ext>
                    </a:extLst>
                  </p:cNvPr>
                  <p:cNvGrpSpPr/>
                  <p:nvPr/>
                </p:nvGrpSpPr>
                <p:grpSpPr>
                  <a:xfrm>
                    <a:off x="1616886" y="3044455"/>
                    <a:ext cx="375875" cy="1080000"/>
                    <a:chOff x="1616886" y="3044455"/>
                    <a:chExt cx="375875" cy="1080000"/>
                  </a:xfrm>
                </p:grpSpPr>
                <p:cxnSp>
                  <p:nvCxnSpPr>
                    <p:cNvPr id="59" name="Straight Connector 58">
                      <a:extLst>
                        <a:ext uri="{FF2B5EF4-FFF2-40B4-BE49-F238E27FC236}">
                          <a16:creationId xmlns:a16="http://schemas.microsoft.com/office/drawing/2014/main" id="{D92B0D1E-31C6-4544-9B0C-79CB6EAA4E6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1626781" y="3044455"/>
                      <a:ext cx="0" cy="1080000"/>
                    </a:xfrm>
                    <a:prstGeom prst="line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60" name="Straight Connector 59">
                      <a:extLst>
                        <a:ext uri="{FF2B5EF4-FFF2-40B4-BE49-F238E27FC236}">
                          <a16:creationId xmlns:a16="http://schemas.microsoft.com/office/drawing/2014/main" id="{4791AF54-0C76-AA42-AEC9-D545A8387B0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1991832" y="3044455"/>
                      <a:ext cx="0" cy="1080000"/>
                    </a:xfrm>
                    <a:prstGeom prst="line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61" name="Straight Connector 60">
                      <a:extLst>
                        <a:ext uri="{FF2B5EF4-FFF2-40B4-BE49-F238E27FC236}">
                          <a16:creationId xmlns:a16="http://schemas.microsoft.com/office/drawing/2014/main" id="{EBCF8FBD-23A9-D049-A5ED-763666347F9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H="1">
                      <a:off x="1623236" y="4114930"/>
                      <a:ext cx="360000" cy="0"/>
                    </a:xfrm>
                    <a:prstGeom prst="line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62" name="Straight Connector 61">
                      <a:extLst>
                        <a:ext uri="{FF2B5EF4-FFF2-40B4-BE49-F238E27FC236}">
                          <a16:creationId xmlns:a16="http://schemas.microsoft.com/office/drawing/2014/main" id="{216F4230-DEB4-AF48-9CB6-6F14AAC3230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H="1">
                      <a:off x="1632761" y="3958720"/>
                      <a:ext cx="360000" cy="0"/>
                    </a:xfrm>
                    <a:prstGeom prst="line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51260012-3CBA-CA4B-970D-5836468B148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H="1">
                      <a:off x="1629586" y="3802510"/>
                      <a:ext cx="360000" cy="0"/>
                    </a:xfrm>
                    <a:prstGeom prst="line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64" name="Straight Connector 63">
                      <a:extLst>
                        <a:ext uri="{FF2B5EF4-FFF2-40B4-BE49-F238E27FC236}">
                          <a16:creationId xmlns:a16="http://schemas.microsoft.com/office/drawing/2014/main" id="{16A88167-F69A-8948-BE9A-6A56C5F23B8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H="1">
                      <a:off x="1616886" y="3646300"/>
                      <a:ext cx="360000" cy="0"/>
                    </a:xfrm>
                    <a:prstGeom prst="line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65" name="Straight Connector 64">
                      <a:extLst>
                        <a:ext uri="{FF2B5EF4-FFF2-40B4-BE49-F238E27FC236}">
                          <a16:creationId xmlns:a16="http://schemas.microsoft.com/office/drawing/2014/main" id="{97D990CC-9C20-E64E-A9C8-77DF4BE07BA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H="1">
                      <a:off x="1623236" y="3490090"/>
                      <a:ext cx="360000" cy="0"/>
                    </a:xfrm>
                    <a:prstGeom prst="line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66" name="Straight Connector 65">
                      <a:extLst>
                        <a:ext uri="{FF2B5EF4-FFF2-40B4-BE49-F238E27FC236}">
                          <a16:creationId xmlns:a16="http://schemas.microsoft.com/office/drawing/2014/main" id="{714A9B1D-AD87-6345-AE7F-83898DB231B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H="1">
                      <a:off x="1629586" y="3333880"/>
                      <a:ext cx="360000" cy="0"/>
                    </a:xfrm>
                    <a:prstGeom prst="line">
                      <a:avLst/>
                    </a:prstGeom>
                    <a:solidFill>
                      <a:srgbClr val="DDDDDD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78E7F438-F8F8-B146-B05A-2558F5EC5C6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597025" y="4137025"/>
                    <a:ext cx="434975" cy="406400"/>
                  </a:xfrm>
                  <a:prstGeom prst="ellipse">
                    <a:avLst/>
                  </a:prstGeom>
                  <a:solidFill>
                    <a:srgbClr val="F6A79C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0000" tIns="46800" rIns="90000" bIns="4680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86D3A00A-BBCD-854F-A6E3-161E9E888A98}"/>
                    </a:ext>
                  </a:extLst>
                </p:cNvPr>
                <p:cNvCxnSpPr/>
                <p:nvPr/>
              </p:nvCxnSpPr>
              <p:spPr bwMode="auto">
                <a:xfrm>
                  <a:off x="1807423" y="2296633"/>
                  <a:ext cx="0" cy="720000"/>
                </a:xfrm>
                <a:prstGeom prst="straightConnector1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0AA875DC-C49B-804F-94EC-6EE90283DC26}"/>
                    </a:ext>
                  </a:extLst>
                </p:cNvPr>
                <p:cNvSpPr/>
                <p:nvPr/>
              </p:nvSpPr>
              <p:spPr bwMode="auto">
                <a:xfrm>
                  <a:off x="1589936" y="1886467"/>
                  <a:ext cx="434975" cy="4064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3C640C23-DE11-0344-A40C-A75BF5791909}"/>
                    </a:ext>
                  </a:extLst>
                </p:cNvPr>
                <p:cNvCxnSpPr/>
                <p:nvPr/>
              </p:nvCxnSpPr>
              <p:spPr bwMode="auto">
                <a:xfrm>
                  <a:off x="1807423" y="4533015"/>
                  <a:ext cx="0" cy="720000"/>
                </a:xfrm>
                <a:prstGeom prst="straightConnector1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1F8349F5-8FEE-3049-8CB8-E6CD0DE20FAB}"/>
                    </a:ext>
                  </a:extLst>
                </p:cNvPr>
                <p:cNvSpPr/>
                <p:nvPr/>
              </p:nvSpPr>
              <p:spPr bwMode="auto">
                <a:xfrm>
                  <a:off x="1589936" y="5249899"/>
                  <a:ext cx="434975" cy="4064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BBBE2B9-F271-AC44-A024-806483C76BA6}"/>
                </a:ext>
              </a:extLst>
            </p:cNvPr>
            <p:cNvGrpSpPr/>
            <p:nvPr/>
          </p:nvGrpSpPr>
          <p:grpSpPr>
            <a:xfrm>
              <a:off x="5233306" y="4802398"/>
              <a:ext cx="198783" cy="888175"/>
              <a:chOff x="5235445" y="4802398"/>
              <a:chExt cx="198783" cy="888175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4BB52F2D-D26B-BD4F-9C12-421F1E798933}"/>
                  </a:ext>
                </a:extLst>
              </p:cNvPr>
              <p:cNvSpPr/>
              <p:nvPr/>
            </p:nvSpPr>
            <p:spPr bwMode="auto">
              <a:xfrm>
                <a:off x="5235445" y="4802398"/>
                <a:ext cx="198783" cy="109331"/>
              </a:xfrm>
              <a:prstGeom prst="rect">
                <a:avLst/>
              </a:prstGeom>
              <a:solidFill>
                <a:srgbClr val="CCEC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380D2DD-6430-CA4E-91D0-A08162FEBFA8}"/>
                  </a:ext>
                </a:extLst>
              </p:cNvPr>
              <p:cNvSpPr/>
              <p:nvPr/>
            </p:nvSpPr>
            <p:spPr bwMode="auto">
              <a:xfrm>
                <a:off x="5235445" y="5581242"/>
                <a:ext cx="198783" cy="109331"/>
              </a:xfrm>
              <a:prstGeom prst="rect">
                <a:avLst/>
              </a:prstGeom>
              <a:solidFill>
                <a:srgbClr val="FFC000">
                  <a:alpha val="50000"/>
                </a:srgbClr>
              </a:solidFill>
              <a:ln w="952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7E8857F-DFFB-804E-B906-5AB505FF593E}"/>
                  </a:ext>
                </a:extLst>
              </p:cNvPr>
              <p:cNvSpPr/>
              <p:nvPr/>
            </p:nvSpPr>
            <p:spPr bwMode="auto">
              <a:xfrm>
                <a:off x="5235445" y="5514983"/>
                <a:ext cx="198783" cy="109331"/>
              </a:xfrm>
              <a:prstGeom prst="rect">
                <a:avLst/>
              </a:prstGeom>
              <a:solidFill>
                <a:srgbClr val="FFC000">
                  <a:alpha val="50000"/>
                </a:srgbClr>
              </a:solidFill>
              <a:ln w="952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1E55ACC-148C-AF47-A148-03569F331BBC}"/>
                  </a:ext>
                </a:extLst>
              </p:cNvPr>
              <p:cNvSpPr/>
              <p:nvPr/>
            </p:nvSpPr>
            <p:spPr bwMode="auto">
              <a:xfrm>
                <a:off x="5235445" y="5399028"/>
                <a:ext cx="198783" cy="109331"/>
              </a:xfrm>
              <a:prstGeom prst="rect">
                <a:avLst/>
              </a:prstGeom>
              <a:solidFill>
                <a:srgbClr val="FFC000">
                  <a:alpha val="50000"/>
                </a:srgbClr>
              </a:solidFill>
              <a:ln w="9525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8570DB4-9DF4-5644-8CEA-343B17B11706}"/>
              </a:ext>
            </a:extLst>
          </p:cNvPr>
          <p:cNvGrpSpPr>
            <a:grpSpLocks noChangeAspect="1"/>
          </p:cNvGrpSpPr>
          <p:nvPr/>
        </p:nvGrpSpPr>
        <p:grpSpPr>
          <a:xfrm>
            <a:off x="874489" y="3141328"/>
            <a:ext cx="1190398" cy="3240000"/>
            <a:chOff x="404037" y="1815362"/>
            <a:chExt cx="1424763" cy="3877889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06293DE-E683-F347-9C54-7C7219E544DE}"/>
                </a:ext>
              </a:extLst>
            </p:cNvPr>
            <p:cNvSpPr/>
            <p:nvPr/>
          </p:nvSpPr>
          <p:spPr bwMode="auto">
            <a:xfrm>
              <a:off x="404037" y="1815362"/>
              <a:ext cx="1424763" cy="38778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C6EA7B7-06FF-B44B-8DC0-DE8EF40DD744}"/>
                </a:ext>
              </a:extLst>
            </p:cNvPr>
            <p:cNvGrpSpPr/>
            <p:nvPr/>
          </p:nvGrpSpPr>
          <p:grpSpPr>
            <a:xfrm>
              <a:off x="896740" y="1875835"/>
              <a:ext cx="434975" cy="3769832"/>
              <a:chOff x="1589936" y="1886467"/>
              <a:chExt cx="434975" cy="3769832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13D08080-C728-5546-8248-B188600B82D5}"/>
                  </a:ext>
                </a:extLst>
              </p:cNvPr>
              <p:cNvGrpSpPr/>
              <p:nvPr/>
            </p:nvGrpSpPr>
            <p:grpSpPr>
              <a:xfrm>
                <a:off x="1589936" y="3044455"/>
                <a:ext cx="434975" cy="1498970"/>
                <a:chOff x="1597025" y="3044455"/>
                <a:chExt cx="434975" cy="1498970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0C5AB7B2-59B2-204F-AF37-63B532D9954F}"/>
                    </a:ext>
                  </a:extLst>
                </p:cNvPr>
                <p:cNvGrpSpPr/>
                <p:nvPr/>
              </p:nvGrpSpPr>
              <p:grpSpPr>
                <a:xfrm>
                  <a:off x="1616886" y="3044455"/>
                  <a:ext cx="375875" cy="1080000"/>
                  <a:chOff x="1616886" y="3044455"/>
                  <a:chExt cx="375875" cy="1080000"/>
                </a:xfrm>
              </p:grpSpPr>
              <p:cxnSp>
                <p:nvCxnSpPr>
                  <p:cNvPr id="98" name="Straight Connector 97">
                    <a:extLst>
                      <a:ext uri="{FF2B5EF4-FFF2-40B4-BE49-F238E27FC236}">
                        <a16:creationId xmlns:a16="http://schemas.microsoft.com/office/drawing/2014/main" id="{AF635F34-4383-4740-AEFA-53BC80132C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626781" y="3044455"/>
                    <a:ext cx="0" cy="108000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A8FFA294-56C8-0141-97C0-DE3DEF9276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991832" y="3044455"/>
                    <a:ext cx="0" cy="108000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0" name="Straight Connector 99">
                    <a:extLst>
                      <a:ext uri="{FF2B5EF4-FFF2-40B4-BE49-F238E27FC236}">
                        <a16:creationId xmlns:a16="http://schemas.microsoft.com/office/drawing/2014/main" id="{4E4411B7-963F-8341-BA72-35A96916A8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3236" y="411493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2AB8360C-26ED-E34F-BB4F-73F210F2AD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32761" y="395872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id="{B20C077D-5DB2-ED4A-BBCA-9882F95AA0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9586" y="380251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3" name="Straight Connector 102">
                    <a:extLst>
                      <a:ext uri="{FF2B5EF4-FFF2-40B4-BE49-F238E27FC236}">
                        <a16:creationId xmlns:a16="http://schemas.microsoft.com/office/drawing/2014/main" id="{64626E4C-72F3-6545-AD0F-52052DF6CA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16886" y="364630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95772FDA-ED6E-D845-8949-2074629A5C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3236" y="349009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5" name="Straight Connector 104">
                    <a:extLst>
                      <a:ext uri="{FF2B5EF4-FFF2-40B4-BE49-F238E27FC236}">
                        <a16:creationId xmlns:a16="http://schemas.microsoft.com/office/drawing/2014/main" id="{1EDC5DCF-5FCF-0E44-B6EB-E96EAD6D62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9586" y="333388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77909FDD-B914-9448-BED1-E7AC95718E2F}"/>
                    </a:ext>
                  </a:extLst>
                </p:cNvPr>
                <p:cNvSpPr/>
                <p:nvPr/>
              </p:nvSpPr>
              <p:spPr bwMode="auto">
                <a:xfrm>
                  <a:off x="1597025" y="4137025"/>
                  <a:ext cx="434975" cy="406400"/>
                </a:xfrm>
                <a:prstGeom prst="ellipse">
                  <a:avLst/>
                </a:prstGeom>
                <a:solidFill>
                  <a:srgbClr val="F6A79C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CECE2AA6-5B58-EE4B-A512-02ED1E16D9AC}"/>
                  </a:ext>
                </a:extLst>
              </p:cNvPr>
              <p:cNvCxnSpPr/>
              <p:nvPr/>
            </p:nvCxnSpPr>
            <p:spPr bwMode="auto">
              <a:xfrm>
                <a:off x="1807423" y="2296633"/>
                <a:ext cx="0" cy="720000"/>
              </a:xfrm>
              <a:prstGeom prst="straightConnector1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AA108DBA-0CC6-844F-A096-1A75D9291BE8}"/>
                  </a:ext>
                </a:extLst>
              </p:cNvPr>
              <p:cNvSpPr/>
              <p:nvPr/>
            </p:nvSpPr>
            <p:spPr bwMode="auto">
              <a:xfrm>
                <a:off x="1589936" y="1886467"/>
                <a:ext cx="434975" cy="406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93AD38E4-6D3A-4747-B041-35DAE7930347}"/>
                  </a:ext>
                </a:extLst>
              </p:cNvPr>
              <p:cNvCxnSpPr/>
              <p:nvPr/>
            </p:nvCxnSpPr>
            <p:spPr bwMode="auto">
              <a:xfrm>
                <a:off x="1807423" y="4533015"/>
                <a:ext cx="0" cy="720000"/>
              </a:xfrm>
              <a:prstGeom prst="straightConnector1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A6241893-415D-4C4A-9EC6-BAE1C11EDD4A}"/>
                  </a:ext>
                </a:extLst>
              </p:cNvPr>
              <p:cNvSpPr/>
              <p:nvPr/>
            </p:nvSpPr>
            <p:spPr bwMode="auto">
              <a:xfrm>
                <a:off x="1589936" y="5249899"/>
                <a:ext cx="434975" cy="406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0899141-ADAA-524E-A562-90B33F0715F4}"/>
              </a:ext>
            </a:extLst>
          </p:cNvPr>
          <p:cNvGrpSpPr/>
          <p:nvPr/>
        </p:nvGrpSpPr>
        <p:grpSpPr>
          <a:xfrm>
            <a:off x="1370297" y="4933558"/>
            <a:ext cx="198783" cy="821916"/>
            <a:chOff x="1372436" y="4726198"/>
            <a:chExt cx="198783" cy="821916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A8CB950-91DC-0746-AA38-1B0004995C91}"/>
                </a:ext>
              </a:extLst>
            </p:cNvPr>
            <p:cNvSpPr/>
            <p:nvPr/>
          </p:nvSpPr>
          <p:spPr bwMode="auto">
            <a:xfrm>
              <a:off x="1372436" y="4726198"/>
              <a:ext cx="198783" cy="109331"/>
            </a:xfrm>
            <a:prstGeom prst="rect">
              <a:avLst/>
            </a:prstGeom>
            <a:solidFill>
              <a:srgbClr val="CCE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F9FA0A57-9F4F-E64F-B279-3C929E9F45DC}"/>
                </a:ext>
              </a:extLst>
            </p:cNvPr>
            <p:cNvSpPr/>
            <p:nvPr/>
          </p:nvSpPr>
          <p:spPr bwMode="auto">
            <a:xfrm>
              <a:off x="1372436" y="5438783"/>
              <a:ext cx="198783" cy="10933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63EFC7-3AEA-FE4A-A65C-11EF4A7627B5}"/>
              </a:ext>
            </a:extLst>
          </p:cNvPr>
          <p:cNvGrpSpPr/>
          <p:nvPr/>
        </p:nvGrpSpPr>
        <p:grpSpPr>
          <a:xfrm>
            <a:off x="2191277" y="3202586"/>
            <a:ext cx="1629128" cy="1328225"/>
            <a:chOff x="7180721" y="3697592"/>
            <a:chExt cx="1629128" cy="1328225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F6738534-3361-F44A-AF16-18B310335787}"/>
                </a:ext>
              </a:extLst>
            </p:cNvPr>
            <p:cNvGrpSpPr/>
            <p:nvPr/>
          </p:nvGrpSpPr>
          <p:grpSpPr>
            <a:xfrm>
              <a:off x="7180721" y="3697592"/>
              <a:ext cx="1629128" cy="1328225"/>
              <a:chOff x="2775811" y="3299638"/>
              <a:chExt cx="4145804" cy="3380066"/>
            </a:xfrm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50AFDB5E-E3A7-4A49-BDF4-AE95125ADBA4}"/>
                  </a:ext>
                </a:extLst>
              </p:cNvPr>
              <p:cNvGrpSpPr/>
              <p:nvPr/>
            </p:nvGrpSpPr>
            <p:grpSpPr>
              <a:xfrm>
                <a:off x="3257104" y="3299638"/>
                <a:ext cx="3664511" cy="2876642"/>
                <a:chOff x="3200397" y="1903228"/>
                <a:chExt cx="3664511" cy="2876642"/>
              </a:xfrm>
            </p:grpSpPr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12DFFF18-6523-BC48-8FED-DA35DF9FD459}"/>
                    </a:ext>
                  </a:extLst>
                </p:cNvPr>
                <p:cNvCxnSpPr/>
                <p:nvPr/>
              </p:nvCxnSpPr>
              <p:spPr bwMode="auto">
                <a:xfrm>
                  <a:off x="3200400" y="1903228"/>
                  <a:ext cx="0" cy="2876642"/>
                </a:xfrm>
                <a:prstGeom prst="line">
                  <a:avLst/>
                </a:prstGeom>
                <a:solidFill>
                  <a:srgbClr val="DDDDDD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/>
                </a:ln>
                <a:effectLst/>
              </p:spPr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C9314B65-1E06-954F-A694-3B59DA99AC0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3200397" y="4777272"/>
                  <a:ext cx="3664511" cy="0"/>
                </a:xfrm>
                <a:prstGeom prst="line">
                  <a:avLst/>
                </a:prstGeom>
                <a:solidFill>
                  <a:srgbClr val="DDDDDD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triangle" w="med" len="med"/>
                  <a:tailEnd type="none"/>
                </a:ln>
                <a:effectLst/>
              </p:spPr>
            </p:cxnSp>
          </p:grp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099CFC8-6BCF-F643-A51A-653F3B672AC1}"/>
                  </a:ext>
                </a:extLst>
              </p:cNvPr>
              <p:cNvSpPr txBox="1"/>
              <p:nvPr/>
            </p:nvSpPr>
            <p:spPr>
              <a:xfrm rot="16200000">
                <a:off x="2480469" y="4656202"/>
                <a:ext cx="1138945" cy="548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95C5C0EB-BC67-6549-A675-87715D45BE72}"/>
                  </a:ext>
                </a:extLst>
              </p:cNvPr>
              <p:cNvSpPr txBox="1"/>
              <p:nvPr/>
            </p:nvSpPr>
            <p:spPr>
              <a:xfrm>
                <a:off x="4197975" y="6131442"/>
                <a:ext cx="1008407" cy="548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0F83AFA-7FFD-E740-A77C-8C90763A5E70}"/>
                </a:ext>
              </a:extLst>
            </p:cNvPr>
            <p:cNvGrpSpPr/>
            <p:nvPr/>
          </p:nvGrpSpPr>
          <p:grpSpPr>
            <a:xfrm>
              <a:off x="7506528" y="4073111"/>
              <a:ext cx="953575" cy="671000"/>
              <a:chOff x="7563678" y="4047711"/>
              <a:chExt cx="953575" cy="67100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44CF48E-01A5-1E47-AD38-48DC76B69F5B}"/>
                  </a:ext>
                </a:extLst>
              </p:cNvPr>
              <p:cNvSpPr/>
              <p:nvPr/>
            </p:nvSpPr>
            <p:spPr bwMode="auto">
              <a:xfrm>
                <a:off x="7563678" y="4682711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ADAB333B-4478-7548-8135-712E01C828A0}"/>
                  </a:ext>
                </a:extLst>
              </p:cNvPr>
              <p:cNvSpPr/>
              <p:nvPr/>
            </p:nvSpPr>
            <p:spPr bwMode="auto">
              <a:xfrm>
                <a:off x="7716607" y="4641436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5B0F5F7D-35A5-1043-94D4-5C9F80577ABC}"/>
                  </a:ext>
                </a:extLst>
              </p:cNvPr>
              <p:cNvSpPr/>
              <p:nvPr/>
            </p:nvSpPr>
            <p:spPr bwMode="auto">
              <a:xfrm>
                <a:off x="7869536" y="4558886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3465C71A-5EDC-1B45-9552-BDECF9958C43}"/>
                  </a:ext>
                </a:extLst>
              </p:cNvPr>
              <p:cNvSpPr/>
              <p:nvPr/>
            </p:nvSpPr>
            <p:spPr bwMode="auto">
              <a:xfrm>
                <a:off x="8022465" y="4482686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3857DC9C-7174-A948-A09D-793B5860D391}"/>
                  </a:ext>
                </a:extLst>
              </p:cNvPr>
              <p:cNvSpPr/>
              <p:nvPr/>
            </p:nvSpPr>
            <p:spPr bwMode="auto">
              <a:xfrm>
                <a:off x="8175394" y="4387436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D936AD69-1D3D-DB48-97C6-A4358C560050}"/>
                  </a:ext>
                </a:extLst>
              </p:cNvPr>
              <p:cNvSpPr/>
              <p:nvPr/>
            </p:nvSpPr>
            <p:spPr bwMode="auto">
              <a:xfrm>
                <a:off x="8328323" y="4247736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6B37275D-4F5B-8C43-9C54-0F10684AF91B}"/>
                  </a:ext>
                </a:extLst>
              </p:cNvPr>
              <p:cNvSpPr/>
              <p:nvPr/>
            </p:nvSpPr>
            <p:spPr bwMode="auto">
              <a:xfrm>
                <a:off x="8481253" y="4047711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5E8C6C-0757-3A4D-951E-FAF70DC18C82}"/>
              </a:ext>
            </a:extLst>
          </p:cNvPr>
          <p:cNvGrpSpPr/>
          <p:nvPr/>
        </p:nvGrpSpPr>
        <p:grpSpPr>
          <a:xfrm>
            <a:off x="6484981" y="3202586"/>
            <a:ext cx="1629128" cy="1328225"/>
            <a:chOff x="6484981" y="2995226"/>
            <a:chExt cx="1629128" cy="1328225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F50DF141-FE1B-A44F-9939-B93748072EC9}"/>
                </a:ext>
              </a:extLst>
            </p:cNvPr>
            <p:cNvGrpSpPr/>
            <p:nvPr/>
          </p:nvGrpSpPr>
          <p:grpSpPr>
            <a:xfrm>
              <a:off x="6484981" y="2995226"/>
              <a:ext cx="1629128" cy="1328225"/>
              <a:chOff x="7180721" y="3697592"/>
              <a:chExt cx="1629128" cy="1328225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F2EF0F44-1D2B-2C4B-B85E-03B4F868D493}"/>
                  </a:ext>
                </a:extLst>
              </p:cNvPr>
              <p:cNvGrpSpPr/>
              <p:nvPr/>
            </p:nvGrpSpPr>
            <p:grpSpPr>
              <a:xfrm>
                <a:off x="7180721" y="3697592"/>
                <a:ext cx="1629128" cy="1328225"/>
                <a:chOff x="2775811" y="3299638"/>
                <a:chExt cx="4145804" cy="3380066"/>
              </a:xfrm>
            </p:grpSpPr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61D51AE3-DBA6-4E40-8054-78A6996260E2}"/>
                    </a:ext>
                  </a:extLst>
                </p:cNvPr>
                <p:cNvGrpSpPr/>
                <p:nvPr/>
              </p:nvGrpSpPr>
              <p:grpSpPr>
                <a:xfrm>
                  <a:off x="3257104" y="3299638"/>
                  <a:ext cx="3664511" cy="2876642"/>
                  <a:chOff x="3200397" y="1903228"/>
                  <a:chExt cx="3664511" cy="2876642"/>
                </a:xfrm>
              </p:grpSpPr>
              <p:cxnSp>
                <p:nvCxnSpPr>
                  <p:cNvPr id="151" name="Straight Connector 150">
                    <a:extLst>
                      <a:ext uri="{FF2B5EF4-FFF2-40B4-BE49-F238E27FC236}">
                        <a16:creationId xmlns:a16="http://schemas.microsoft.com/office/drawing/2014/main" id="{6C423023-8D8A-224A-BA39-97CCDB764C1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200400" y="1903228"/>
                    <a:ext cx="0" cy="2876642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none"/>
                  </a:ln>
                  <a:effectLst/>
                </p:spPr>
              </p:cxnSp>
              <p:cxnSp>
                <p:nvCxnSpPr>
                  <p:cNvPr id="152" name="Straight Connector 151">
                    <a:extLst>
                      <a:ext uri="{FF2B5EF4-FFF2-40B4-BE49-F238E27FC236}">
                        <a16:creationId xmlns:a16="http://schemas.microsoft.com/office/drawing/2014/main" id="{AB3D9D95-CA73-F34B-B7BA-08797014AC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3200397" y="4777272"/>
                    <a:ext cx="3664511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none"/>
                  </a:ln>
                  <a:effectLst/>
                </p:spPr>
              </p:cxnSp>
            </p:grpSp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11AC4FEB-1753-B14E-B6E7-DBB9EC9FCCAD}"/>
                    </a:ext>
                  </a:extLst>
                </p:cNvPr>
                <p:cNvSpPr txBox="1"/>
                <p:nvPr/>
              </p:nvSpPr>
              <p:spPr>
                <a:xfrm rot="16200000">
                  <a:off x="2480469" y="4656202"/>
                  <a:ext cx="1138945" cy="5482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output</a:t>
                  </a:r>
                </a:p>
              </p:txBody>
            </p:sp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31471EF5-13C9-8241-A4FD-4E9F93D184ED}"/>
                    </a:ext>
                  </a:extLst>
                </p:cNvPr>
                <p:cNvSpPr txBox="1"/>
                <p:nvPr/>
              </p:nvSpPr>
              <p:spPr>
                <a:xfrm>
                  <a:off x="4197975" y="6131442"/>
                  <a:ext cx="1008407" cy="5482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input</a:t>
                  </a:r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3F3B8D59-A883-D74A-9695-A3018C4EC136}"/>
                  </a:ext>
                </a:extLst>
              </p:cNvPr>
              <p:cNvGrpSpPr/>
              <p:nvPr/>
            </p:nvGrpSpPr>
            <p:grpSpPr>
              <a:xfrm>
                <a:off x="7506528" y="4073111"/>
                <a:ext cx="953575" cy="671000"/>
                <a:chOff x="7563678" y="4047711"/>
                <a:chExt cx="953575" cy="671000"/>
              </a:xfrm>
            </p:grpSpPr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F437153E-F14A-464E-A75A-E2798F50F42A}"/>
                    </a:ext>
                  </a:extLst>
                </p:cNvPr>
                <p:cNvSpPr/>
                <p:nvPr/>
              </p:nvSpPr>
              <p:spPr bwMode="auto">
                <a:xfrm>
                  <a:off x="7563678" y="4682711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49DB0556-AA97-C942-92C0-9741D1A97D57}"/>
                    </a:ext>
                  </a:extLst>
                </p:cNvPr>
                <p:cNvSpPr/>
                <p:nvPr/>
              </p:nvSpPr>
              <p:spPr bwMode="auto">
                <a:xfrm>
                  <a:off x="7716607" y="464143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2EE26C98-6DC2-6547-9317-ACD4F4E2C063}"/>
                    </a:ext>
                  </a:extLst>
                </p:cNvPr>
                <p:cNvSpPr/>
                <p:nvPr/>
              </p:nvSpPr>
              <p:spPr bwMode="auto">
                <a:xfrm>
                  <a:off x="7869536" y="455888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8D5F0FB1-C4C5-764E-AD3B-5BF2F1A0D094}"/>
                    </a:ext>
                  </a:extLst>
                </p:cNvPr>
                <p:cNvSpPr/>
                <p:nvPr/>
              </p:nvSpPr>
              <p:spPr bwMode="auto">
                <a:xfrm>
                  <a:off x="8022465" y="448268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85C584FC-DE6B-0540-A5DE-2550363BDE15}"/>
                    </a:ext>
                  </a:extLst>
                </p:cNvPr>
                <p:cNvSpPr/>
                <p:nvPr/>
              </p:nvSpPr>
              <p:spPr bwMode="auto">
                <a:xfrm>
                  <a:off x="8175394" y="438743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A40080FD-A3C2-FF41-B670-911AA27610C9}"/>
                    </a:ext>
                  </a:extLst>
                </p:cNvPr>
                <p:cNvSpPr/>
                <p:nvPr/>
              </p:nvSpPr>
              <p:spPr bwMode="auto">
                <a:xfrm>
                  <a:off x="8328323" y="424773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FBCA2911-5252-384A-8C1C-DB4FADF3DF4B}"/>
                    </a:ext>
                  </a:extLst>
                </p:cNvPr>
                <p:cNvSpPr/>
                <p:nvPr/>
              </p:nvSpPr>
              <p:spPr bwMode="auto">
                <a:xfrm>
                  <a:off x="8481253" y="4047711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</p:grp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05E7A4EA-EDF4-2640-8686-C565CDFA6470}"/>
                </a:ext>
              </a:extLst>
            </p:cNvPr>
            <p:cNvSpPr/>
            <p:nvPr/>
          </p:nvSpPr>
          <p:spPr bwMode="auto">
            <a:xfrm>
              <a:off x="6810788" y="3891445"/>
              <a:ext cx="36000" cy="360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E81FD9F3-3949-3E44-AA37-67177216066C}"/>
                </a:ext>
              </a:extLst>
            </p:cNvPr>
            <p:cNvSpPr/>
            <p:nvPr/>
          </p:nvSpPr>
          <p:spPr bwMode="auto">
            <a:xfrm>
              <a:off x="6963188" y="3907320"/>
              <a:ext cx="36000" cy="360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6DB9C462-51C7-2E4B-B5B0-6298DA6EAC18}"/>
                </a:ext>
              </a:extLst>
            </p:cNvPr>
            <p:cNvSpPr/>
            <p:nvPr/>
          </p:nvSpPr>
          <p:spPr bwMode="auto">
            <a:xfrm>
              <a:off x="7115588" y="3926370"/>
              <a:ext cx="36000" cy="360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224C33BC-28CE-2E40-84A0-FAC8C071F273}"/>
                </a:ext>
              </a:extLst>
            </p:cNvPr>
            <p:cNvSpPr/>
            <p:nvPr/>
          </p:nvSpPr>
          <p:spPr bwMode="auto">
            <a:xfrm>
              <a:off x="7267988" y="3856520"/>
              <a:ext cx="36000" cy="360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6C8175C6-B76E-2D4F-8927-F0B988E15097}"/>
                </a:ext>
              </a:extLst>
            </p:cNvPr>
            <p:cNvSpPr/>
            <p:nvPr/>
          </p:nvSpPr>
          <p:spPr bwMode="auto">
            <a:xfrm>
              <a:off x="7420388" y="3659670"/>
              <a:ext cx="36000" cy="360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C963531E-F30D-A242-AEA8-BB6862B1B2C9}"/>
                </a:ext>
              </a:extLst>
            </p:cNvPr>
            <p:cNvSpPr/>
            <p:nvPr/>
          </p:nvSpPr>
          <p:spPr bwMode="auto">
            <a:xfrm>
              <a:off x="7572788" y="3662845"/>
              <a:ext cx="36000" cy="360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257E99E7-331A-C84B-B1F2-9DFF1CFCCC66}"/>
                </a:ext>
              </a:extLst>
            </p:cNvPr>
            <p:cNvSpPr/>
            <p:nvPr/>
          </p:nvSpPr>
          <p:spPr bwMode="auto">
            <a:xfrm>
              <a:off x="7725188" y="3234220"/>
              <a:ext cx="36000" cy="36000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03011EDE-C480-1D4C-8F6B-3DC433651C42}"/>
                </a:ext>
              </a:extLst>
            </p:cNvPr>
            <p:cNvSpPr/>
            <p:nvPr/>
          </p:nvSpPr>
          <p:spPr bwMode="auto">
            <a:xfrm>
              <a:off x="6810788" y="4053370"/>
              <a:ext cx="36000" cy="36000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295D8688-0861-E845-927C-9FCCD5E1A0E3}"/>
                </a:ext>
              </a:extLst>
            </p:cNvPr>
            <p:cNvSpPr/>
            <p:nvPr/>
          </p:nvSpPr>
          <p:spPr bwMode="auto">
            <a:xfrm>
              <a:off x="6963188" y="3542195"/>
              <a:ext cx="36000" cy="36000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6EA5CB46-045B-7545-85DB-8CC41092048C}"/>
                </a:ext>
              </a:extLst>
            </p:cNvPr>
            <p:cNvSpPr/>
            <p:nvPr/>
          </p:nvSpPr>
          <p:spPr bwMode="auto">
            <a:xfrm>
              <a:off x="7115588" y="3843820"/>
              <a:ext cx="36000" cy="36000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85C37D7C-DAD5-6045-8520-EB3E14B08DAC}"/>
                </a:ext>
              </a:extLst>
            </p:cNvPr>
            <p:cNvSpPr/>
            <p:nvPr/>
          </p:nvSpPr>
          <p:spPr bwMode="auto">
            <a:xfrm>
              <a:off x="7267988" y="3894620"/>
              <a:ext cx="36000" cy="36000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F3B72A8C-7709-BC4B-BCC9-4027CBEFE2BC}"/>
                </a:ext>
              </a:extLst>
            </p:cNvPr>
            <p:cNvSpPr/>
            <p:nvPr/>
          </p:nvSpPr>
          <p:spPr bwMode="auto">
            <a:xfrm>
              <a:off x="7420388" y="3748570"/>
              <a:ext cx="36000" cy="36000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802CA916-9A5D-1547-A57F-9A4E44E2D29E}"/>
                </a:ext>
              </a:extLst>
            </p:cNvPr>
            <p:cNvSpPr/>
            <p:nvPr/>
          </p:nvSpPr>
          <p:spPr bwMode="auto">
            <a:xfrm>
              <a:off x="7572788" y="3615220"/>
              <a:ext cx="36000" cy="36000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EA1D5114-EDD2-DE4E-870C-4546F23C7FA0}"/>
                </a:ext>
              </a:extLst>
            </p:cNvPr>
            <p:cNvSpPr/>
            <p:nvPr/>
          </p:nvSpPr>
          <p:spPr bwMode="auto">
            <a:xfrm>
              <a:off x="7725188" y="3180245"/>
              <a:ext cx="36000" cy="36000"/>
            </a:xfrm>
            <a:prstGeom prst="ellipse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724E40-E703-5849-9398-5DC5E45383F5}"/>
              </a:ext>
            </a:extLst>
          </p:cNvPr>
          <p:cNvGrpSpPr/>
          <p:nvPr/>
        </p:nvGrpSpPr>
        <p:grpSpPr>
          <a:xfrm>
            <a:off x="6478356" y="4845854"/>
            <a:ext cx="1629128" cy="1328225"/>
            <a:chOff x="6478356" y="4638494"/>
            <a:chExt cx="1629128" cy="132822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95E957B-D8C8-0848-BEDD-8CB7D81D2646}"/>
                </a:ext>
              </a:extLst>
            </p:cNvPr>
            <p:cNvGrpSpPr/>
            <p:nvPr/>
          </p:nvGrpSpPr>
          <p:grpSpPr>
            <a:xfrm>
              <a:off x="6948488" y="5324476"/>
              <a:ext cx="47625" cy="252000"/>
              <a:chOff x="7262813" y="4810106"/>
              <a:chExt cx="47625" cy="17145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A5EDB39-1419-2345-9C16-A7EC2CA407CF}"/>
                  </a:ext>
                </a:extLst>
              </p:cNvPr>
              <p:cNvCxnSpPr/>
              <p:nvPr/>
            </p:nvCxnSpPr>
            <p:spPr bwMode="auto">
              <a:xfrm>
                <a:off x="7262813" y="4813300"/>
                <a:ext cx="47625" cy="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7675301C-A528-C045-8A98-4AF44589C5C9}"/>
                  </a:ext>
                </a:extLst>
              </p:cNvPr>
              <p:cNvCxnSpPr/>
              <p:nvPr/>
            </p:nvCxnSpPr>
            <p:spPr bwMode="auto">
              <a:xfrm>
                <a:off x="7262813" y="4978400"/>
                <a:ext cx="47625" cy="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A8924DA7-BE51-E94F-B4BF-59A00FF2D4A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86625" y="4810106"/>
                <a:ext cx="0" cy="17145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78402929-0696-6D49-9572-32E78622FBD0}"/>
                </a:ext>
              </a:extLst>
            </p:cNvPr>
            <p:cNvGrpSpPr/>
            <p:nvPr/>
          </p:nvGrpSpPr>
          <p:grpSpPr>
            <a:xfrm>
              <a:off x="7100888" y="5486400"/>
              <a:ext cx="47625" cy="108000"/>
              <a:chOff x="7262813" y="4810125"/>
              <a:chExt cx="47625" cy="171450"/>
            </a:xfrm>
          </p:grpSpPr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218B09F2-4198-CA47-BD4F-8E61708C151F}"/>
                  </a:ext>
                </a:extLst>
              </p:cNvPr>
              <p:cNvCxnSpPr/>
              <p:nvPr/>
            </p:nvCxnSpPr>
            <p:spPr bwMode="auto">
              <a:xfrm>
                <a:off x="7262813" y="4813300"/>
                <a:ext cx="47625" cy="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8D1EB881-BB0E-3F4A-94FF-8ACE41063AB3}"/>
                  </a:ext>
                </a:extLst>
              </p:cNvPr>
              <p:cNvCxnSpPr/>
              <p:nvPr/>
            </p:nvCxnSpPr>
            <p:spPr bwMode="auto">
              <a:xfrm>
                <a:off x="7262813" y="4978400"/>
                <a:ext cx="47625" cy="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1CC081AC-D1C9-3141-AE9F-5A57BA65BDA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86625" y="4810125"/>
                <a:ext cx="0" cy="17145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39CF0914-1115-EF44-B795-3EF091D46AC9}"/>
                </a:ext>
              </a:extLst>
            </p:cNvPr>
            <p:cNvGrpSpPr/>
            <p:nvPr/>
          </p:nvGrpSpPr>
          <p:grpSpPr>
            <a:xfrm>
              <a:off x="7253288" y="5457825"/>
              <a:ext cx="47625" cy="108000"/>
              <a:chOff x="7262813" y="4810125"/>
              <a:chExt cx="47625" cy="171450"/>
            </a:xfrm>
          </p:grpSpPr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20367C0F-8199-3F46-A554-43A0434C2F6D}"/>
                  </a:ext>
                </a:extLst>
              </p:cNvPr>
              <p:cNvCxnSpPr/>
              <p:nvPr/>
            </p:nvCxnSpPr>
            <p:spPr bwMode="auto">
              <a:xfrm>
                <a:off x="7262813" y="4813300"/>
                <a:ext cx="47625" cy="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4D18DB27-2305-CC4C-AFAA-8983DFB2A260}"/>
                  </a:ext>
                </a:extLst>
              </p:cNvPr>
              <p:cNvCxnSpPr/>
              <p:nvPr/>
            </p:nvCxnSpPr>
            <p:spPr bwMode="auto">
              <a:xfrm>
                <a:off x="7262813" y="4978400"/>
                <a:ext cx="47625" cy="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F39809DA-9A29-504D-9040-9A1AC9A7E42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86625" y="4810125"/>
                <a:ext cx="0" cy="17145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E5CF5D2D-9041-DB44-942E-A359BBEFF3C5}"/>
                </a:ext>
              </a:extLst>
            </p:cNvPr>
            <p:cNvGrpSpPr/>
            <p:nvPr/>
          </p:nvGrpSpPr>
          <p:grpSpPr>
            <a:xfrm>
              <a:off x="7405688" y="5305425"/>
              <a:ext cx="47625" cy="108000"/>
              <a:chOff x="7262813" y="4810125"/>
              <a:chExt cx="47625" cy="171450"/>
            </a:xfrm>
          </p:grpSpPr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A54164E5-7C60-2F4D-967D-C4B69CE9E9B6}"/>
                  </a:ext>
                </a:extLst>
              </p:cNvPr>
              <p:cNvCxnSpPr/>
              <p:nvPr/>
            </p:nvCxnSpPr>
            <p:spPr bwMode="auto">
              <a:xfrm>
                <a:off x="7262813" y="4813300"/>
                <a:ext cx="47625" cy="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B98FA0CE-501B-7F41-A34B-24D14E53E40F}"/>
                  </a:ext>
                </a:extLst>
              </p:cNvPr>
              <p:cNvCxnSpPr/>
              <p:nvPr/>
            </p:nvCxnSpPr>
            <p:spPr bwMode="auto">
              <a:xfrm>
                <a:off x="7262813" y="4978400"/>
                <a:ext cx="47625" cy="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6BD64AF4-009B-AF4C-BC5F-82D5F6FCC92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86625" y="4810125"/>
                <a:ext cx="0" cy="17145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0AD2A679-C64D-6D47-BA52-2D6C4DDFCB8E}"/>
                </a:ext>
              </a:extLst>
            </p:cNvPr>
            <p:cNvGrpSpPr/>
            <p:nvPr/>
          </p:nvGrpSpPr>
          <p:grpSpPr>
            <a:xfrm>
              <a:off x="7558088" y="5216525"/>
              <a:ext cx="47625" cy="125999"/>
              <a:chOff x="7262813" y="4810125"/>
              <a:chExt cx="47625" cy="171450"/>
            </a:xfrm>
          </p:grpSpPr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988946BD-FE5E-0348-B402-4E5B7D889819}"/>
                  </a:ext>
                </a:extLst>
              </p:cNvPr>
              <p:cNvCxnSpPr/>
              <p:nvPr/>
            </p:nvCxnSpPr>
            <p:spPr bwMode="auto">
              <a:xfrm>
                <a:off x="7262813" y="4813300"/>
                <a:ext cx="47625" cy="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78BD59E7-38B6-D046-8AF0-F8DF83A9D72A}"/>
                  </a:ext>
                </a:extLst>
              </p:cNvPr>
              <p:cNvCxnSpPr/>
              <p:nvPr/>
            </p:nvCxnSpPr>
            <p:spPr bwMode="auto">
              <a:xfrm>
                <a:off x="7262813" y="4978400"/>
                <a:ext cx="47625" cy="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B9476DEC-6ECE-3E4A-8439-C3B7FADE0DB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86625" y="4810125"/>
                <a:ext cx="0" cy="17145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54E64F7C-FE09-5443-B48A-3D7DEDEEF3E5}"/>
                </a:ext>
              </a:extLst>
            </p:cNvPr>
            <p:cNvGrpSpPr/>
            <p:nvPr/>
          </p:nvGrpSpPr>
          <p:grpSpPr>
            <a:xfrm>
              <a:off x="7710488" y="4822824"/>
              <a:ext cx="47625" cy="180000"/>
              <a:chOff x="7262813" y="4810125"/>
              <a:chExt cx="47625" cy="171450"/>
            </a:xfrm>
          </p:grpSpPr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A9912AF9-3262-3D40-BCEC-31B77B3F2D55}"/>
                  </a:ext>
                </a:extLst>
              </p:cNvPr>
              <p:cNvCxnSpPr/>
              <p:nvPr/>
            </p:nvCxnSpPr>
            <p:spPr bwMode="auto">
              <a:xfrm>
                <a:off x="7262813" y="4813300"/>
                <a:ext cx="47625" cy="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467204BD-69B8-7B44-867F-5D1E52F3BC49}"/>
                  </a:ext>
                </a:extLst>
              </p:cNvPr>
              <p:cNvCxnSpPr/>
              <p:nvPr/>
            </p:nvCxnSpPr>
            <p:spPr bwMode="auto">
              <a:xfrm>
                <a:off x="7262813" y="4978400"/>
                <a:ext cx="47625" cy="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F2CC0195-0D85-7B4B-8277-6717F341D27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86625" y="4810125"/>
                <a:ext cx="0" cy="17145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E8B86AF1-D0E5-D748-AB01-F0C39A3C37F9}"/>
                </a:ext>
              </a:extLst>
            </p:cNvPr>
            <p:cNvGrpSpPr/>
            <p:nvPr/>
          </p:nvGrpSpPr>
          <p:grpSpPr>
            <a:xfrm>
              <a:off x="6796088" y="5543549"/>
              <a:ext cx="47625" cy="180000"/>
              <a:chOff x="7262813" y="4810125"/>
              <a:chExt cx="47625" cy="171450"/>
            </a:xfrm>
          </p:grpSpPr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9CE3155F-82F4-E74C-8C86-8F5A0F871D5A}"/>
                  </a:ext>
                </a:extLst>
              </p:cNvPr>
              <p:cNvCxnSpPr/>
              <p:nvPr/>
            </p:nvCxnSpPr>
            <p:spPr bwMode="auto">
              <a:xfrm>
                <a:off x="7262813" y="4813300"/>
                <a:ext cx="47625" cy="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F6073DEA-35E3-1B4A-9D32-238EB5D5884B}"/>
                  </a:ext>
                </a:extLst>
              </p:cNvPr>
              <p:cNvCxnSpPr/>
              <p:nvPr/>
            </p:nvCxnSpPr>
            <p:spPr bwMode="auto">
              <a:xfrm>
                <a:off x="7262813" y="4978400"/>
                <a:ext cx="47625" cy="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A46BB3CB-F087-0F45-A732-1FD935D83E3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86625" y="4810125"/>
                <a:ext cx="0" cy="171450"/>
              </a:xfrm>
              <a:prstGeom prst="line">
                <a:avLst/>
              </a:prstGeom>
              <a:solidFill>
                <a:srgbClr val="DDDDD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47884A2E-5D58-D541-944F-CB41EF4E556A}"/>
                </a:ext>
              </a:extLst>
            </p:cNvPr>
            <p:cNvGrpSpPr/>
            <p:nvPr/>
          </p:nvGrpSpPr>
          <p:grpSpPr>
            <a:xfrm>
              <a:off x="6478356" y="4638494"/>
              <a:ext cx="1629128" cy="1328225"/>
              <a:chOff x="7180721" y="3697592"/>
              <a:chExt cx="1629128" cy="1328225"/>
            </a:xfrm>
          </p:grpSpPr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630AF801-929E-794A-AA71-214A9B99FAB3}"/>
                  </a:ext>
                </a:extLst>
              </p:cNvPr>
              <p:cNvGrpSpPr/>
              <p:nvPr/>
            </p:nvGrpSpPr>
            <p:grpSpPr>
              <a:xfrm>
                <a:off x="7180721" y="3697592"/>
                <a:ext cx="1629128" cy="1328225"/>
                <a:chOff x="2775811" y="3299638"/>
                <a:chExt cx="4145804" cy="3380066"/>
              </a:xfrm>
            </p:grpSpPr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id="{B33499D6-1C58-CD4A-85BF-FDB04E759FE4}"/>
                    </a:ext>
                  </a:extLst>
                </p:cNvPr>
                <p:cNvGrpSpPr/>
                <p:nvPr/>
              </p:nvGrpSpPr>
              <p:grpSpPr>
                <a:xfrm>
                  <a:off x="3257104" y="3299638"/>
                  <a:ext cx="3664511" cy="2876642"/>
                  <a:chOff x="3200397" y="1903228"/>
                  <a:chExt cx="3664511" cy="2876642"/>
                </a:xfrm>
              </p:grpSpPr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A26FE12F-7A89-8140-9A98-EBAA0E3F3ACE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200400" y="1903228"/>
                    <a:ext cx="0" cy="2876642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none"/>
                  </a:ln>
                  <a:effectLst/>
                </p:spPr>
              </p:cxnSp>
              <p:cxnSp>
                <p:nvCxnSpPr>
                  <p:cNvPr id="213" name="Straight Connector 212">
                    <a:extLst>
                      <a:ext uri="{FF2B5EF4-FFF2-40B4-BE49-F238E27FC236}">
                        <a16:creationId xmlns:a16="http://schemas.microsoft.com/office/drawing/2014/main" id="{62229436-AFE7-C541-9276-B90E0A77F1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3200397" y="4777272"/>
                    <a:ext cx="3664511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triangle" w="med" len="med"/>
                    <a:tailEnd type="none"/>
                  </a:ln>
                  <a:effectLst/>
                </p:spPr>
              </p:cxnSp>
            </p:grpSp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CAFF4168-7103-D64D-86A3-4EB64BC79505}"/>
                    </a:ext>
                  </a:extLst>
                </p:cNvPr>
                <p:cNvSpPr txBox="1"/>
                <p:nvPr/>
              </p:nvSpPr>
              <p:spPr>
                <a:xfrm rot="16200000">
                  <a:off x="2480469" y="4656202"/>
                  <a:ext cx="1138945" cy="5482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output</a:t>
                  </a:r>
                </a:p>
              </p:txBody>
            </p:sp>
            <p:sp>
              <p:nvSpPr>
                <p:cNvPr id="211" name="TextBox 210">
                  <a:extLst>
                    <a:ext uri="{FF2B5EF4-FFF2-40B4-BE49-F238E27FC236}">
                      <a16:creationId xmlns:a16="http://schemas.microsoft.com/office/drawing/2014/main" id="{285CD802-F5DD-A14A-9051-5866BD63EDE4}"/>
                    </a:ext>
                  </a:extLst>
                </p:cNvPr>
                <p:cNvSpPr txBox="1"/>
                <p:nvPr/>
              </p:nvSpPr>
              <p:spPr>
                <a:xfrm>
                  <a:off x="4197975" y="6131442"/>
                  <a:ext cx="1008407" cy="5482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input</a:t>
                  </a:r>
                </a:p>
              </p:txBody>
            </p: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1AADF1DE-2FDE-0C40-A787-1976295C5618}"/>
                  </a:ext>
                </a:extLst>
              </p:cNvPr>
              <p:cNvGrpSpPr/>
              <p:nvPr/>
            </p:nvGrpSpPr>
            <p:grpSpPr>
              <a:xfrm>
                <a:off x="7506528" y="3949286"/>
                <a:ext cx="950400" cy="766250"/>
                <a:chOff x="7563678" y="3923886"/>
                <a:chExt cx="950400" cy="766250"/>
              </a:xfrm>
            </p:grpSpPr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7B73061B-8E09-3144-8637-A677206FBA46}"/>
                    </a:ext>
                  </a:extLst>
                </p:cNvPr>
                <p:cNvSpPr/>
                <p:nvPr/>
              </p:nvSpPr>
              <p:spPr bwMode="auto">
                <a:xfrm>
                  <a:off x="7563678" y="465413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84CD2829-4653-1A47-A3F8-1B10FD137778}"/>
                    </a:ext>
                  </a:extLst>
                </p:cNvPr>
                <p:cNvSpPr/>
                <p:nvPr/>
              </p:nvSpPr>
              <p:spPr bwMode="auto">
                <a:xfrm>
                  <a:off x="7716078" y="446998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37C92D37-0257-FB44-A463-95E6A9B551DB}"/>
                    </a:ext>
                  </a:extLst>
                </p:cNvPr>
                <p:cNvSpPr/>
                <p:nvPr/>
              </p:nvSpPr>
              <p:spPr bwMode="auto">
                <a:xfrm>
                  <a:off x="7868478" y="455888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AF28E9D1-279C-4047-9AF5-C5C259677151}"/>
                    </a:ext>
                  </a:extLst>
                </p:cNvPr>
                <p:cNvSpPr/>
                <p:nvPr/>
              </p:nvSpPr>
              <p:spPr bwMode="auto">
                <a:xfrm>
                  <a:off x="8020878" y="4523961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206" name="Oval 205">
                  <a:extLst>
                    <a:ext uri="{FF2B5EF4-FFF2-40B4-BE49-F238E27FC236}">
                      <a16:creationId xmlns:a16="http://schemas.microsoft.com/office/drawing/2014/main" id="{72C4F4F2-20E7-1A44-B97F-8C3DABD43234}"/>
                    </a:ext>
                  </a:extLst>
                </p:cNvPr>
                <p:cNvSpPr/>
                <p:nvPr/>
              </p:nvSpPr>
              <p:spPr bwMode="auto">
                <a:xfrm>
                  <a:off x="8173278" y="4377911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207" name="Oval 206">
                  <a:extLst>
                    <a:ext uri="{FF2B5EF4-FFF2-40B4-BE49-F238E27FC236}">
                      <a16:creationId xmlns:a16="http://schemas.microsoft.com/office/drawing/2014/main" id="{6442307C-EA46-1A42-B8A5-53689BABA681}"/>
                    </a:ext>
                  </a:extLst>
                </p:cNvPr>
                <p:cNvSpPr/>
                <p:nvPr/>
              </p:nvSpPr>
              <p:spPr bwMode="auto">
                <a:xfrm>
                  <a:off x="8325678" y="429218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3122527D-B42D-184C-9FC0-9E558B62B3BC}"/>
                    </a:ext>
                  </a:extLst>
                </p:cNvPr>
                <p:cNvSpPr/>
                <p:nvPr/>
              </p:nvSpPr>
              <p:spPr bwMode="auto">
                <a:xfrm>
                  <a:off x="8478078" y="3923886"/>
                  <a:ext cx="36000" cy="3600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00702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>
            <a:extLst>
              <a:ext uri="{FF2B5EF4-FFF2-40B4-BE49-F238E27FC236}">
                <a16:creationId xmlns:a16="http://schemas.microsoft.com/office/drawing/2014/main" id="{C57B4630-F729-B34E-B0C7-865EFCA64B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2800" dirty="0"/>
              <a:t>Terminology:</a:t>
            </a:r>
            <a:br>
              <a:rPr lang="en-US" altLang="nb-NO" sz="2800" dirty="0"/>
            </a:br>
            <a:r>
              <a:rPr lang="en-US" altLang="nb-NO" sz="2800" dirty="0"/>
              <a:t>Linear or non-linear models</a:t>
            </a:r>
          </a:p>
        </p:txBody>
      </p:sp>
      <p:sp>
        <p:nvSpPr>
          <p:cNvPr id="587779" name="Rectangle 3">
            <a:extLst>
              <a:ext uri="{FF2B5EF4-FFF2-40B4-BE49-F238E27FC236}">
                <a16:creationId xmlns:a16="http://schemas.microsoft.com/office/drawing/2014/main" id="{EE7C78BC-A798-3844-9DEF-E3875B84F6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7067" y="1710244"/>
            <a:ext cx="8729134" cy="1600200"/>
          </a:xfrm>
        </p:spPr>
        <p:txBody>
          <a:bodyPr/>
          <a:lstStyle/>
          <a:p>
            <a:r>
              <a:rPr lang="en-US" altLang="nb-NO" dirty="0"/>
              <a:t>Output is linear combination of input </a:t>
            </a:r>
            <a:r>
              <a:rPr lang="en-US" altLang="nb-NO" dirty="0">
                <a:sym typeface="Wingdings" pitchFamily="2" charset="2"/>
              </a:rPr>
              <a:t> </a:t>
            </a:r>
            <a:r>
              <a:rPr lang="en-US" altLang="nb-NO" i="1" dirty="0">
                <a:sym typeface="Wingdings" pitchFamily="2" charset="2"/>
              </a:rPr>
              <a:t>linear</a:t>
            </a:r>
          </a:p>
          <a:p>
            <a:r>
              <a:rPr lang="en-US" altLang="nb-NO" dirty="0"/>
              <a:t>Otherwise </a:t>
            </a:r>
            <a:r>
              <a:rPr lang="en-US" altLang="nb-NO" dirty="0">
                <a:sym typeface="Wingdings" pitchFamily="2" charset="2"/>
              </a:rPr>
              <a:t> nonlinear</a:t>
            </a:r>
          </a:p>
          <a:p>
            <a:endParaRPr lang="en-US" altLang="nb-NO" dirty="0">
              <a:sym typeface="Wingdings" pitchFamily="2" charset="2"/>
            </a:endParaRPr>
          </a:p>
          <a:p>
            <a:endParaRPr lang="en-US" altLang="nb-NO" dirty="0">
              <a:sym typeface="Wingdings" pitchFamily="2" charset="2"/>
            </a:endParaRPr>
          </a:p>
          <a:p>
            <a:endParaRPr lang="en-US" altLang="nb-NO" dirty="0">
              <a:sym typeface="Wingdings" pitchFamily="2" charset="2"/>
            </a:endParaRPr>
          </a:p>
          <a:p>
            <a:endParaRPr lang="en-US" altLang="nb-NO" dirty="0">
              <a:sym typeface="Wingdings" pitchFamily="2" charset="2"/>
            </a:endParaRPr>
          </a:p>
          <a:p>
            <a:r>
              <a:rPr lang="en-US" altLang="nb-NO" dirty="0">
                <a:sym typeface="Wingdings" pitchFamily="2" charset="2"/>
              </a:rPr>
              <a:t>Systems that are known to be linear can frequently be handled by analytical studies</a:t>
            </a:r>
            <a:endParaRPr lang="en-US" altLang="nb-NO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0FAC4A-7832-C947-9BBA-54481AE5CD88}"/>
              </a:ext>
            </a:extLst>
          </p:cNvPr>
          <p:cNvGrpSpPr/>
          <p:nvPr/>
        </p:nvGrpSpPr>
        <p:grpSpPr>
          <a:xfrm>
            <a:off x="1916768" y="2891457"/>
            <a:ext cx="5151438" cy="1617663"/>
            <a:chOff x="1752600" y="5243514"/>
            <a:chExt cx="5151438" cy="1617663"/>
          </a:xfrm>
        </p:grpSpPr>
        <p:grpSp>
          <p:nvGrpSpPr>
            <p:cNvPr id="587788" name="Group 12">
              <a:extLst>
                <a:ext uri="{FF2B5EF4-FFF2-40B4-BE49-F238E27FC236}">
                  <a16:creationId xmlns:a16="http://schemas.microsoft.com/office/drawing/2014/main" id="{1D4F2BF1-ADBE-0444-839C-E35FA940CD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5243514"/>
              <a:ext cx="2103438" cy="1617663"/>
              <a:chOff x="1104" y="3303"/>
              <a:chExt cx="1325" cy="1019"/>
            </a:xfrm>
          </p:grpSpPr>
          <p:sp>
            <p:nvSpPr>
              <p:cNvPr id="587781" name="Line 5">
                <a:extLst>
                  <a:ext uri="{FF2B5EF4-FFF2-40B4-BE49-F238E27FC236}">
                    <a16:creationId xmlns:a16="http://schemas.microsoft.com/office/drawing/2014/main" id="{20B5900F-B98A-C740-A376-D77CC8E09A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7" y="331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Eurostile" panose="020B0504020202050204" pitchFamily="34" charset="77"/>
                </a:endParaRPr>
              </a:p>
            </p:txBody>
          </p:sp>
          <p:sp>
            <p:nvSpPr>
              <p:cNvPr id="587782" name="Line 6">
                <a:extLst>
                  <a:ext uri="{FF2B5EF4-FFF2-40B4-BE49-F238E27FC236}">
                    <a16:creationId xmlns:a16="http://schemas.microsoft.com/office/drawing/2014/main" id="{0A678C87-E50C-7340-8529-2B299C2E01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7" y="3888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Eurostile" panose="020B0504020202050204" pitchFamily="34" charset="77"/>
                </a:endParaRPr>
              </a:p>
            </p:txBody>
          </p:sp>
          <p:sp>
            <p:nvSpPr>
              <p:cNvPr id="587783" name="Text Box 7">
                <a:extLst>
                  <a:ext uri="{FF2B5EF4-FFF2-40B4-BE49-F238E27FC236}">
                    <a16:creationId xmlns:a16="http://schemas.microsoft.com/office/drawing/2014/main" id="{64C07FF1-DFF6-CE48-B67E-D3CB334A74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1042" y="3461"/>
                <a:ext cx="56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2000">
                    <a:latin typeface="Eurostile" panose="020B0504020202050204" pitchFamily="34" charset="77"/>
                  </a:rPr>
                  <a:t>Output</a:t>
                </a:r>
              </a:p>
            </p:txBody>
          </p:sp>
          <p:sp>
            <p:nvSpPr>
              <p:cNvPr id="587784" name="Text Box 8">
                <a:extLst>
                  <a:ext uri="{FF2B5EF4-FFF2-40B4-BE49-F238E27FC236}">
                    <a16:creationId xmlns:a16="http://schemas.microsoft.com/office/drawing/2014/main" id="{EFDFB89A-F805-3241-80F0-4F8A2D88DF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9" y="3936"/>
                <a:ext cx="45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2000">
                    <a:latin typeface="Eurostile" panose="020B0504020202050204" pitchFamily="34" charset="77"/>
                  </a:rPr>
                  <a:t>Input</a:t>
                </a:r>
              </a:p>
            </p:txBody>
          </p:sp>
          <p:sp>
            <p:nvSpPr>
              <p:cNvPr id="587786" name="Line 10">
                <a:extLst>
                  <a:ext uri="{FF2B5EF4-FFF2-40B4-BE49-F238E27FC236}">
                    <a16:creationId xmlns:a16="http://schemas.microsoft.com/office/drawing/2014/main" id="{92824F59-4F5F-9C4A-A327-F43B153CAB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84" y="3408"/>
                <a:ext cx="672" cy="432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Eurostile" panose="020B0504020202050204" pitchFamily="34" charset="77"/>
                </a:endParaRPr>
              </a:p>
            </p:txBody>
          </p:sp>
          <p:sp>
            <p:nvSpPr>
              <p:cNvPr id="587787" name="Text Box 11">
                <a:extLst>
                  <a:ext uri="{FF2B5EF4-FFF2-40B4-BE49-F238E27FC236}">
                    <a16:creationId xmlns:a16="http://schemas.microsoft.com/office/drawing/2014/main" id="{2C1CD203-248E-324F-8C4C-3727451AFE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4089"/>
                <a:ext cx="57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1800">
                    <a:solidFill>
                      <a:srgbClr val="FF0000"/>
                    </a:solidFill>
                    <a:latin typeface="Eurostile" panose="020B0504020202050204" pitchFamily="34" charset="77"/>
                  </a:rPr>
                  <a:t>(Linear)</a:t>
                </a:r>
              </a:p>
            </p:txBody>
          </p:sp>
        </p:grpSp>
        <p:grpSp>
          <p:nvGrpSpPr>
            <p:cNvPr id="587797" name="Group 21">
              <a:extLst>
                <a:ext uri="{FF2B5EF4-FFF2-40B4-BE49-F238E27FC236}">
                  <a16:creationId xmlns:a16="http://schemas.microsoft.com/office/drawing/2014/main" id="{01B27B63-B68C-774C-A527-B66B8C0D52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9600" y="5243514"/>
              <a:ext cx="2484438" cy="1617663"/>
              <a:chOff x="2784" y="3303"/>
              <a:chExt cx="1565" cy="1019"/>
            </a:xfrm>
          </p:grpSpPr>
          <p:sp>
            <p:nvSpPr>
              <p:cNvPr id="587790" name="Line 14">
                <a:extLst>
                  <a:ext uri="{FF2B5EF4-FFF2-40B4-BE49-F238E27FC236}">
                    <a16:creationId xmlns:a16="http://schemas.microsoft.com/office/drawing/2014/main" id="{02815271-FB69-2C42-B1DF-79B3659C9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7" y="331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Eurostile" panose="020B0504020202050204" pitchFamily="34" charset="77"/>
                </a:endParaRPr>
              </a:p>
            </p:txBody>
          </p:sp>
          <p:sp>
            <p:nvSpPr>
              <p:cNvPr id="587791" name="Line 15">
                <a:extLst>
                  <a:ext uri="{FF2B5EF4-FFF2-40B4-BE49-F238E27FC236}">
                    <a16:creationId xmlns:a16="http://schemas.microsoft.com/office/drawing/2014/main" id="{7E54CCE4-EBD4-824D-ADBD-4A871D1537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7" y="3888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Eurostile" panose="020B0504020202050204" pitchFamily="34" charset="77"/>
                </a:endParaRPr>
              </a:p>
            </p:txBody>
          </p:sp>
          <p:sp>
            <p:nvSpPr>
              <p:cNvPr id="587792" name="Text Box 16">
                <a:extLst>
                  <a:ext uri="{FF2B5EF4-FFF2-40B4-BE49-F238E27FC236}">
                    <a16:creationId xmlns:a16="http://schemas.microsoft.com/office/drawing/2014/main" id="{F63F6E14-FBBC-EB42-92A2-EA62FEF5BF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2962" y="3461"/>
                <a:ext cx="56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2000">
                    <a:latin typeface="Eurostile" panose="020B0504020202050204" pitchFamily="34" charset="77"/>
                  </a:rPr>
                  <a:t>Output</a:t>
                </a:r>
              </a:p>
            </p:txBody>
          </p:sp>
          <p:sp>
            <p:nvSpPr>
              <p:cNvPr id="587793" name="Text Box 17">
                <a:extLst>
                  <a:ext uri="{FF2B5EF4-FFF2-40B4-BE49-F238E27FC236}">
                    <a16:creationId xmlns:a16="http://schemas.microsoft.com/office/drawing/2014/main" id="{07484122-D597-054C-BFCC-0F659CDCEA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9" y="3936"/>
                <a:ext cx="45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2000">
                    <a:latin typeface="Eurostile" panose="020B0504020202050204" pitchFamily="34" charset="77"/>
                  </a:rPr>
                  <a:t>Input</a:t>
                </a:r>
              </a:p>
            </p:txBody>
          </p:sp>
          <p:sp>
            <p:nvSpPr>
              <p:cNvPr id="587795" name="Text Box 19">
                <a:extLst>
                  <a:ext uri="{FF2B5EF4-FFF2-40B4-BE49-F238E27FC236}">
                    <a16:creationId xmlns:a16="http://schemas.microsoft.com/office/drawing/2014/main" id="{7CB7A5F0-89DB-6E4F-B912-6BE29E6545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4" y="4089"/>
                <a:ext cx="85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nb-NO" sz="1800">
                    <a:solidFill>
                      <a:srgbClr val="FF0000"/>
                    </a:solidFill>
                    <a:latin typeface="Eurostile" panose="020B0504020202050204" pitchFamily="34" charset="77"/>
                  </a:rPr>
                  <a:t>(Non-Linear)</a:t>
                </a:r>
              </a:p>
            </p:txBody>
          </p:sp>
          <p:sp>
            <p:nvSpPr>
              <p:cNvPr id="587796" name="Freeform 20">
                <a:extLst>
                  <a:ext uri="{FF2B5EF4-FFF2-40B4-BE49-F238E27FC236}">
                    <a16:creationId xmlns:a16="http://schemas.microsoft.com/office/drawing/2014/main" id="{4706BA7C-3CD9-D242-97DC-EB6896485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3504"/>
                <a:ext cx="720" cy="296"/>
              </a:xfrm>
              <a:custGeom>
                <a:avLst/>
                <a:gdLst>
                  <a:gd name="T0" fmla="*/ 0 w 720"/>
                  <a:gd name="T1" fmla="*/ 288 h 296"/>
                  <a:gd name="T2" fmla="*/ 288 w 720"/>
                  <a:gd name="T3" fmla="*/ 288 h 296"/>
                  <a:gd name="T4" fmla="*/ 480 w 720"/>
                  <a:gd name="T5" fmla="*/ 240 h 296"/>
                  <a:gd name="T6" fmla="*/ 624 w 720"/>
                  <a:gd name="T7" fmla="*/ 144 h 296"/>
                  <a:gd name="T8" fmla="*/ 720 w 720"/>
                  <a:gd name="T9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0" h="296">
                    <a:moveTo>
                      <a:pt x="0" y="288"/>
                    </a:moveTo>
                    <a:cubicBezTo>
                      <a:pt x="104" y="292"/>
                      <a:pt x="208" y="296"/>
                      <a:pt x="288" y="288"/>
                    </a:cubicBezTo>
                    <a:cubicBezTo>
                      <a:pt x="368" y="280"/>
                      <a:pt x="424" y="264"/>
                      <a:pt x="480" y="240"/>
                    </a:cubicBezTo>
                    <a:cubicBezTo>
                      <a:pt x="536" y="216"/>
                      <a:pt x="584" y="184"/>
                      <a:pt x="624" y="144"/>
                    </a:cubicBezTo>
                    <a:cubicBezTo>
                      <a:pt x="664" y="104"/>
                      <a:pt x="692" y="52"/>
                      <a:pt x="720" y="0"/>
                    </a:cubicBezTo>
                  </a:path>
                </a:pathLst>
              </a:custGeom>
              <a:noFill/>
              <a:ln w="28575" cmpd="sng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Eurostile" panose="020B0504020202050204" pitchFamily="34" charset="7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4831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18587FB1-62D2-5843-B70E-1BB0D2947E60}"/>
              </a:ext>
            </a:extLst>
          </p:cNvPr>
          <p:cNvSpPr/>
          <p:nvPr/>
        </p:nvSpPr>
        <p:spPr bwMode="auto">
          <a:xfrm>
            <a:off x="4870020" y="4365304"/>
            <a:ext cx="3593805" cy="18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sp>
        <p:nvSpPr>
          <p:cNvPr id="588802" name="Rectangle 2">
            <a:extLst>
              <a:ext uri="{FF2B5EF4-FFF2-40B4-BE49-F238E27FC236}">
                <a16:creationId xmlns:a16="http://schemas.microsoft.com/office/drawing/2014/main" id="{A809F9DF-899C-8345-A3DA-E0ACF5F1A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Terminology: Open and closed models</a:t>
            </a:r>
          </a:p>
        </p:txBody>
      </p:sp>
      <p:sp>
        <p:nvSpPr>
          <p:cNvPr id="588803" name="Rectangle 3">
            <a:extLst>
              <a:ext uri="{FF2B5EF4-FFF2-40B4-BE49-F238E27FC236}">
                <a16:creationId xmlns:a16="http://schemas.microsoft.com/office/drawing/2014/main" id="{1C4FED91-63D6-F640-AFA8-D2EA93ADAB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7067" y="1514847"/>
            <a:ext cx="8729134" cy="2562225"/>
          </a:xfrm>
        </p:spPr>
        <p:txBody>
          <a:bodyPr/>
          <a:lstStyle/>
          <a:p>
            <a:r>
              <a:rPr lang="en-US" altLang="nb-NO" dirty="0"/>
              <a:t>input is external and independent </a:t>
            </a:r>
            <a:r>
              <a:rPr lang="en-US" altLang="nb-NO" dirty="0">
                <a:sym typeface="Wingdings" pitchFamily="2" charset="2"/>
              </a:rPr>
              <a:t> </a:t>
            </a:r>
            <a:r>
              <a:rPr lang="en-US" altLang="nb-NO" i="1" dirty="0">
                <a:sym typeface="Wingdings" pitchFamily="2" charset="2"/>
              </a:rPr>
              <a:t>open</a:t>
            </a:r>
          </a:p>
          <a:p>
            <a:r>
              <a:rPr lang="en-US" altLang="nb-NO" dirty="0">
                <a:sym typeface="Wingdings" pitchFamily="2" charset="2"/>
              </a:rPr>
              <a:t>model has no external input</a:t>
            </a:r>
            <a:r>
              <a:rPr lang="en-US" altLang="nb-NO" dirty="0"/>
              <a:t> </a:t>
            </a:r>
            <a:r>
              <a:rPr lang="en-US" altLang="nb-NO" dirty="0">
                <a:sym typeface="Wingdings" pitchFamily="2" charset="2"/>
              </a:rPr>
              <a:t> </a:t>
            </a:r>
            <a:r>
              <a:rPr lang="en-US" altLang="nb-NO" i="1" dirty="0">
                <a:sym typeface="Wingdings" pitchFamily="2" charset="2"/>
              </a:rPr>
              <a:t>closed</a:t>
            </a:r>
            <a:endParaRPr lang="en-US" altLang="nb-NO" dirty="0">
              <a:sym typeface="Wingdings" pitchFamily="2" charset="2"/>
            </a:endParaRPr>
          </a:p>
          <a:p>
            <a:pPr lvl="1"/>
            <a:endParaRPr lang="en-US" altLang="nb-NO" dirty="0">
              <a:sym typeface="Wingdings" pitchFamily="2" charset="2"/>
            </a:endParaRPr>
          </a:p>
          <a:p>
            <a:r>
              <a:rPr lang="en-US" altLang="nb-NO" dirty="0">
                <a:sym typeface="Wingdings" pitchFamily="2" charset="2"/>
              </a:rPr>
              <a:t>If same jobs leave and re-enter queue then </a:t>
            </a:r>
            <a:r>
              <a:rPr lang="en-US" altLang="nb-NO" i="1" dirty="0">
                <a:sym typeface="Wingdings" pitchFamily="2" charset="2"/>
              </a:rPr>
              <a:t>closed</a:t>
            </a:r>
            <a:r>
              <a:rPr lang="en-US" altLang="nb-NO" dirty="0">
                <a:sym typeface="Wingdings" pitchFamily="2" charset="2"/>
              </a:rPr>
              <a:t>, while if new jobs enter system then </a:t>
            </a:r>
            <a:r>
              <a:rPr lang="en-US" altLang="nb-NO" i="1" dirty="0">
                <a:sym typeface="Wingdings" pitchFamily="2" charset="2"/>
              </a:rPr>
              <a:t>open</a:t>
            </a:r>
            <a:endParaRPr lang="en-US" altLang="nb-NO" i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7B6AA2-4DB7-E24F-923C-4D5438839B3B}"/>
              </a:ext>
            </a:extLst>
          </p:cNvPr>
          <p:cNvSpPr/>
          <p:nvPr/>
        </p:nvSpPr>
        <p:spPr bwMode="auto">
          <a:xfrm>
            <a:off x="741968" y="4365304"/>
            <a:ext cx="3593805" cy="18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E57EDC5-1512-4C4C-A8E2-315C7D71B1F9}"/>
              </a:ext>
            </a:extLst>
          </p:cNvPr>
          <p:cNvGrpSpPr/>
          <p:nvPr/>
        </p:nvGrpSpPr>
        <p:grpSpPr>
          <a:xfrm>
            <a:off x="1030957" y="4711248"/>
            <a:ext cx="2956382" cy="1165238"/>
            <a:chOff x="1667061" y="4562061"/>
            <a:chExt cx="2956382" cy="116523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1137588-E23F-A74C-B522-27155A329E2E}"/>
                </a:ext>
              </a:extLst>
            </p:cNvPr>
            <p:cNvGrpSpPr/>
            <p:nvPr/>
          </p:nvGrpSpPr>
          <p:grpSpPr>
            <a:xfrm rot="16200000">
              <a:off x="2946880" y="4442501"/>
              <a:ext cx="434975" cy="1498970"/>
              <a:chOff x="1597025" y="3044455"/>
              <a:chExt cx="434975" cy="1498970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D219177F-319B-564E-93CB-2EB450744AFB}"/>
                  </a:ext>
                </a:extLst>
              </p:cNvPr>
              <p:cNvGrpSpPr/>
              <p:nvPr/>
            </p:nvGrpSpPr>
            <p:grpSpPr>
              <a:xfrm>
                <a:off x="1616886" y="3044455"/>
                <a:ext cx="375875" cy="1080000"/>
                <a:chOff x="1616886" y="3044455"/>
                <a:chExt cx="375875" cy="1080000"/>
              </a:xfrm>
            </p:grpSpPr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068B8C0B-9747-D340-B34B-08F36AD1FFA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26781" y="3044455"/>
                  <a:ext cx="0" cy="108000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928911D1-B1D2-B94F-888F-13A9BED2CAD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91832" y="3044455"/>
                  <a:ext cx="0" cy="108000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1F5C1735-ED00-C040-B994-9800F1A3704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23236" y="411493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6C045E57-13EF-E940-9967-059FAFB23D7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2761" y="395872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9D73A5E4-D6F9-EC49-90F4-5DD66109A8B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29586" y="380251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DF34D8C8-E204-CE49-AAF9-60EFA55DA8E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16886" y="364630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FB61C463-DA42-D54A-BF03-C18A412A688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23236" y="349009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EAB06182-7C6D-8446-8FAB-FA5318A6DD9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29586" y="333388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C107374C-57E2-F345-BCC7-811EAC2D6771}"/>
                  </a:ext>
                </a:extLst>
              </p:cNvPr>
              <p:cNvSpPr/>
              <p:nvPr/>
            </p:nvSpPr>
            <p:spPr bwMode="auto">
              <a:xfrm>
                <a:off x="1597025" y="4137025"/>
                <a:ext cx="434975" cy="406400"/>
              </a:xfrm>
              <a:prstGeom prst="ellipse">
                <a:avLst/>
              </a:prstGeom>
              <a:solidFill>
                <a:srgbClr val="F6A79C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CB2EA41F-C3C5-9842-BE07-0E05F61876D6}"/>
                </a:ext>
              </a:extLst>
            </p:cNvPr>
            <p:cNvCxnSpPr/>
            <p:nvPr/>
          </p:nvCxnSpPr>
          <p:spPr bwMode="auto">
            <a:xfrm rot="16200000">
              <a:off x="2027061" y="4831987"/>
              <a:ext cx="0" cy="720000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BB0547C-E428-5E49-A238-FA52449266F5}"/>
                </a:ext>
              </a:extLst>
            </p:cNvPr>
            <p:cNvCxnSpPr/>
            <p:nvPr/>
          </p:nvCxnSpPr>
          <p:spPr bwMode="auto">
            <a:xfrm rot="16200000">
              <a:off x="4263443" y="4831987"/>
              <a:ext cx="0" cy="720000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86BBEB4-C682-C344-912A-948BA0254508}"/>
                </a:ext>
              </a:extLst>
            </p:cNvPr>
            <p:cNvSpPr txBox="1"/>
            <p:nvPr/>
          </p:nvSpPr>
          <p:spPr>
            <a:xfrm>
              <a:off x="2320296" y="5357967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Eurostile" panose="020B0504020202050204" pitchFamily="34" charset="77"/>
                </a:rPr>
                <a:t>queue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F765E84-35FC-0D40-AB64-6C02C3CC94F0}"/>
                </a:ext>
              </a:extLst>
            </p:cNvPr>
            <p:cNvSpPr txBox="1"/>
            <p:nvPr/>
          </p:nvSpPr>
          <p:spPr>
            <a:xfrm>
              <a:off x="3115446" y="4610295"/>
              <a:ext cx="1164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Eurostile" panose="020B0504020202050204" pitchFamily="34" charset="77"/>
                </a:rPr>
                <a:t>processor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B53FBED-C87A-954A-830E-1CCBDBBEE8C7}"/>
                </a:ext>
              </a:extLst>
            </p:cNvPr>
            <p:cNvSpPr/>
            <p:nvPr/>
          </p:nvSpPr>
          <p:spPr bwMode="auto">
            <a:xfrm>
              <a:off x="2047461" y="4562061"/>
              <a:ext cx="2305878" cy="1162878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rPr>
                <a:t>system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A8014E-09BD-4A4F-91C1-C2CB9F3089EC}"/>
              </a:ext>
            </a:extLst>
          </p:cNvPr>
          <p:cNvGrpSpPr/>
          <p:nvPr/>
        </p:nvGrpSpPr>
        <p:grpSpPr>
          <a:xfrm>
            <a:off x="5345018" y="4460235"/>
            <a:ext cx="2643809" cy="1610139"/>
            <a:chOff x="5377067" y="4075042"/>
            <a:chExt cx="2643809" cy="1610139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63EC413-0BEC-134D-80A5-65E70F30D5AA}"/>
                </a:ext>
              </a:extLst>
            </p:cNvPr>
            <p:cNvGrpSpPr/>
            <p:nvPr/>
          </p:nvGrpSpPr>
          <p:grpSpPr>
            <a:xfrm rot="16200000">
              <a:off x="6498461" y="4316603"/>
              <a:ext cx="434975" cy="1498970"/>
              <a:chOff x="1597025" y="3044455"/>
              <a:chExt cx="434975" cy="1498970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5498B1E9-7A8A-FC41-BC77-1118A9D17C07}"/>
                  </a:ext>
                </a:extLst>
              </p:cNvPr>
              <p:cNvGrpSpPr/>
              <p:nvPr/>
            </p:nvGrpSpPr>
            <p:grpSpPr>
              <a:xfrm>
                <a:off x="1616886" y="3044455"/>
                <a:ext cx="375875" cy="1080000"/>
                <a:chOff x="1616886" y="3044455"/>
                <a:chExt cx="375875" cy="1080000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987871DB-BCF1-0847-8284-9EF6E30BC43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26781" y="3044455"/>
                  <a:ext cx="0" cy="108000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44EE50AC-7B5B-DA46-9612-818CA7E52F7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91832" y="3044455"/>
                  <a:ext cx="0" cy="108000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8A53C3DC-80F7-3F44-9CA9-B55CA30D29B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23236" y="411493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217BB1CF-4CCF-9D4E-852D-D2F6DC0BB0E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2761" y="395872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ABD889AB-2FD4-AF47-A359-A8B1E12AF95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29586" y="380251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5BB3127F-9B38-164E-A824-98594A0A321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16886" y="364630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26DAD73A-5300-E247-879F-AE0FBD9CBEB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23236" y="349009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9D46C5A8-C5AD-434B-B6B5-4B7B3A69BA45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29586" y="333388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C773A97F-8D28-7A4F-A98D-233DE34C06D8}"/>
                  </a:ext>
                </a:extLst>
              </p:cNvPr>
              <p:cNvSpPr/>
              <p:nvPr/>
            </p:nvSpPr>
            <p:spPr bwMode="auto">
              <a:xfrm>
                <a:off x="1597025" y="4137025"/>
                <a:ext cx="434975" cy="406400"/>
              </a:xfrm>
              <a:prstGeom prst="ellipse">
                <a:avLst/>
              </a:prstGeom>
              <a:solidFill>
                <a:srgbClr val="F6A79C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56E928C-2C03-9849-AA23-DCE37C9AA450}"/>
                </a:ext>
              </a:extLst>
            </p:cNvPr>
            <p:cNvSpPr txBox="1"/>
            <p:nvPr/>
          </p:nvSpPr>
          <p:spPr>
            <a:xfrm>
              <a:off x="5871877" y="5232069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Eurostile" panose="020B0504020202050204" pitchFamily="34" charset="77"/>
                </a:rPr>
                <a:t>queue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92DBDB1-383D-084B-86F0-F3D23AF44685}"/>
                </a:ext>
              </a:extLst>
            </p:cNvPr>
            <p:cNvSpPr txBox="1"/>
            <p:nvPr/>
          </p:nvSpPr>
          <p:spPr>
            <a:xfrm>
              <a:off x="6667027" y="4484397"/>
              <a:ext cx="1164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Eurostile" panose="020B0504020202050204" pitchFamily="34" charset="77"/>
                </a:rPr>
                <a:t>processor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ABA5B24-8F20-0342-94A4-D68E57D8DA68}"/>
                </a:ext>
              </a:extLst>
            </p:cNvPr>
            <p:cNvSpPr/>
            <p:nvPr/>
          </p:nvSpPr>
          <p:spPr bwMode="auto">
            <a:xfrm>
              <a:off x="5377067" y="4075042"/>
              <a:ext cx="2643809" cy="1610139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rPr>
                <a:t>system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B1AFF4F-3A47-1C4A-805A-044CE9A9125F}"/>
                </a:ext>
              </a:extLst>
            </p:cNvPr>
            <p:cNvGrpSpPr/>
            <p:nvPr/>
          </p:nvGrpSpPr>
          <p:grpSpPr>
            <a:xfrm>
              <a:off x="5615608" y="4416147"/>
              <a:ext cx="2199416" cy="662747"/>
              <a:chOff x="5456584" y="4227305"/>
              <a:chExt cx="2199416" cy="662747"/>
            </a:xfrm>
          </p:grpSpPr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BDD40B4B-582B-504B-8D97-67EF0BE3C7B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6200000">
                <a:off x="5647122" y="4707186"/>
                <a:ext cx="0" cy="360000"/>
              </a:xfrm>
              <a:prstGeom prst="straightConnector1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888AF850-60D3-6F4C-8A96-ACCF111DAFBF}"/>
                  </a:ext>
                </a:extLst>
              </p:cNvPr>
              <p:cNvCxnSpPr/>
              <p:nvPr/>
            </p:nvCxnSpPr>
            <p:spPr bwMode="auto">
              <a:xfrm rot="16200000">
                <a:off x="7476000" y="4697247"/>
                <a:ext cx="0" cy="360000"/>
              </a:xfrm>
              <a:prstGeom prst="straightConnector1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EBD7AE1-9BF1-9144-B77A-0E53E3B60890}"/>
                  </a:ext>
                </a:extLst>
              </p:cNvPr>
              <p:cNvCxnSpPr/>
              <p:nvPr/>
            </p:nvCxnSpPr>
            <p:spPr bwMode="auto">
              <a:xfrm flipV="1">
                <a:off x="5466108" y="4234070"/>
                <a:ext cx="0" cy="655982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26A2A5B-1F60-ED4F-962A-BC37C15AFB0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5456584" y="4227305"/>
                <a:ext cx="2196546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FD7F67B3-CA03-F34D-A7AF-7F93AEDC7AB6}"/>
                  </a:ext>
                </a:extLst>
              </p:cNvPr>
              <p:cNvCxnSpPr/>
              <p:nvPr/>
            </p:nvCxnSpPr>
            <p:spPr bwMode="auto">
              <a:xfrm flipV="1">
                <a:off x="7653269" y="4227858"/>
                <a:ext cx="0" cy="655982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98213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>
            <a:extLst>
              <a:ext uri="{FF2B5EF4-FFF2-40B4-BE49-F238E27FC236}">
                <a16:creationId xmlns:a16="http://schemas.microsoft.com/office/drawing/2014/main" id="{9E8AB9D5-2F69-CC48-BD41-508964F20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Terminology: Stable and unstable</a:t>
            </a:r>
          </a:p>
        </p:txBody>
      </p:sp>
      <p:sp>
        <p:nvSpPr>
          <p:cNvPr id="589827" name="Rectangle 3">
            <a:extLst>
              <a:ext uri="{FF2B5EF4-FFF2-40B4-BE49-F238E27FC236}">
                <a16:creationId xmlns:a16="http://schemas.microsoft.com/office/drawing/2014/main" id="{AD1C25E0-5EC4-364D-9E1B-052D47A00D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dirty="0"/>
              <a:t>Model output settles down </a:t>
            </a:r>
            <a:r>
              <a:rPr lang="en-US" altLang="nb-NO" dirty="0">
                <a:sym typeface="Wingdings" pitchFamily="2" charset="2"/>
              </a:rPr>
              <a:t> </a:t>
            </a:r>
            <a:r>
              <a:rPr lang="en-US" altLang="nb-NO" i="1" dirty="0">
                <a:sym typeface="Wingdings" pitchFamily="2" charset="2"/>
              </a:rPr>
              <a:t>stable</a:t>
            </a:r>
          </a:p>
          <a:p>
            <a:r>
              <a:rPr lang="en-US" altLang="nb-NO" dirty="0">
                <a:sym typeface="Wingdings" pitchFamily="2" charset="2"/>
              </a:rPr>
              <a:t>Model output always changes  </a:t>
            </a:r>
            <a:r>
              <a:rPr lang="en-US" altLang="nb-NO" i="1" dirty="0">
                <a:sym typeface="Wingdings" pitchFamily="2" charset="2"/>
              </a:rPr>
              <a:t>unstable</a:t>
            </a:r>
            <a:endParaRPr lang="en-US" altLang="nb-NO" i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4E5E18-B36F-8148-9687-7C93C3B6D6FB}"/>
              </a:ext>
            </a:extLst>
          </p:cNvPr>
          <p:cNvSpPr/>
          <p:nvPr/>
        </p:nvSpPr>
        <p:spPr bwMode="auto">
          <a:xfrm>
            <a:off x="423916" y="3301717"/>
            <a:ext cx="3593805" cy="18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BA7908-22E1-F747-ABB1-8C18394A8C96}"/>
              </a:ext>
            </a:extLst>
          </p:cNvPr>
          <p:cNvGrpSpPr/>
          <p:nvPr/>
        </p:nvGrpSpPr>
        <p:grpSpPr>
          <a:xfrm>
            <a:off x="712905" y="3647661"/>
            <a:ext cx="2956382" cy="1165238"/>
            <a:chOff x="1667061" y="4562061"/>
            <a:chExt cx="2956382" cy="116523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BB5C71D-A925-CA4B-8DD1-F4FE2D7D2ABC}"/>
                </a:ext>
              </a:extLst>
            </p:cNvPr>
            <p:cNvGrpSpPr/>
            <p:nvPr/>
          </p:nvGrpSpPr>
          <p:grpSpPr>
            <a:xfrm rot="16200000">
              <a:off x="2946880" y="4442501"/>
              <a:ext cx="434975" cy="1498970"/>
              <a:chOff x="1597025" y="3044455"/>
              <a:chExt cx="434975" cy="1498970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98D0A57-F033-864F-9FAA-C72B36DF3D24}"/>
                  </a:ext>
                </a:extLst>
              </p:cNvPr>
              <p:cNvGrpSpPr/>
              <p:nvPr/>
            </p:nvGrpSpPr>
            <p:grpSpPr>
              <a:xfrm>
                <a:off x="1616886" y="3044455"/>
                <a:ext cx="375875" cy="1080000"/>
                <a:chOff x="1616886" y="3044455"/>
                <a:chExt cx="375875" cy="1080000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0BBEC1B3-CB33-0949-BCF0-3285C345921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626781" y="3044455"/>
                  <a:ext cx="0" cy="108000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0EE00CA0-9C66-1A4F-83D3-21838D96252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991832" y="3044455"/>
                  <a:ext cx="0" cy="108000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14EFC38A-5271-8847-A3F6-47640685F81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23236" y="411493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D7B551CD-51BE-2846-8D6E-CD1DA9B4ABBB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32761" y="395872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92599B12-AB88-5B4C-9A9C-77B2187E46E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29586" y="380251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F922F40E-99AD-4F44-87E5-C6ED9FD2372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16886" y="364630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88F83A58-3D67-A249-A3EB-FA9DD28C2DCC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23236" y="349009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CF9DC79-FB6D-044A-9083-E02C71F1AF5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629586" y="3333880"/>
                  <a:ext cx="360000" cy="0"/>
                </a:xfrm>
                <a:prstGeom prst="line">
                  <a:avLst/>
                </a:prstGeom>
                <a:solidFill>
                  <a:srgbClr val="DDDDDD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5938F3A-89B2-F24C-86A1-CBE67FFBC434}"/>
                  </a:ext>
                </a:extLst>
              </p:cNvPr>
              <p:cNvSpPr/>
              <p:nvPr/>
            </p:nvSpPr>
            <p:spPr bwMode="auto">
              <a:xfrm>
                <a:off x="1597025" y="4137025"/>
                <a:ext cx="434975" cy="406400"/>
              </a:xfrm>
              <a:prstGeom prst="ellipse">
                <a:avLst/>
              </a:prstGeom>
              <a:solidFill>
                <a:srgbClr val="F6A79C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DBCE970-1A07-7647-9E23-763E255E163F}"/>
                </a:ext>
              </a:extLst>
            </p:cNvPr>
            <p:cNvCxnSpPr/>
            <p:nvPr/>
          </p:nvCxnSpPr>
          <p:spPr bwMode="auto">
            <a:xfrm rot="16200000">
              <a:off x="2027061" y="4831987"/>
              <a:ext cx="0" cy="720000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40E3E86-5BF8-A64E-A83D-528EA7A4C5F9}"/>
                </a:ext>
              </a:extLst>
            </p:cNvPr>
            <p:cNvCxnSpPr/>
            <p:nvPr/>
          </p:nvCxnSpPr>
          <p:spPr bwMode="auto">
            <a:xfrm rot="16200000">
              <a:off x="4263443" y="4831987"/>
              <a:ext cx="0" cy="720000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5DA1198-00CF-4C41-BE8F-65887F19CC9E}"/>
                </a:ext>
              </a:extLst>
            </p:cNvPr>
            <p:cNvSpPr txBox="1"/>
            <p:nvPr/>
          </p:nvSpPr>
          <p:spPr>
            <a:xfrm>
              <a:off x="2320296" y="5357967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Eurostile" panose="020B0504020202050204" pitchFamily="34" charset="77"/>
                </a:rPr>
                <a:t>queue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00CAA2B-B575-9943-AC51-8096BA2B3182}"/>
                </a:ext>
              </a:extLst>
            </p:cNvPr>
            <p:cNvSpPr txBox="1"/>
            <p:nvPr/>
          </p:nvSpPr>
          <p:spPr>
            <a:xfrm>
              <a:off x="3115446" y="4610295"/>
              <a:ext cx="1164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Eurostile" panose="020B0504020202050204" pitchFamily="34" charset="77"/>
                </a:rPr>
                <a:t>processor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52242FF-F903-304C-B98D-477D92E5A655}"/>
                </a:ext>
              </a:extLst>
            </p:cNvPr>
            <p:cNvSpPr/>
            <p:nvPr/>
          </p:nvSpPr>
          <p:spPr bwMode="auto">
            <a:xfrm>
              <a:off x="2047461" y="4562061"/>
              <a:ext cx="2305878" cy="1162878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rPr>
                <a:t>system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623306B-8EB5-0643-B2C1-6BF225EC88A3}"/>
              </a:ext>
            </a:extLst>
          </p:cNvPr>
          <p:cNvGrpSpPr/>
          <p:nvPr/>
        </p:nvGrpSpPr>
        <p:grpSpPr>
          <a:xfrm>
            <a:off x="4848346" y="4708068"/>
            <a:ext cx="1629128" cy="1328225"/>
            <a:chOff x="2775818" y="3299638"/>
            <a:chExt cx="4145797" cy="3380066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56D0439-3A46-2B49-989C-C2210D8D2713}"/>
                </a:ext>
              </a:extLst>
            </p:cNvPr>
            <p:cNvGrpSpPr/>
            <p:nvPr/>
          </p:nvGrpSpPr>
          <p:grpSpPr>
            <a:xfrm>
              <a:off x="3257104" y="3299638"/>
              <a:ext cx="3664511" cy="2876642"/>
              <a:chOff x="3200397" y="1903228"/>
              <a:chExt cx="3664511" cy="2876642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C7A370A-D31C-4A45-A635-BB0831FBEFDB}"/>
                  </a:ext>
                </a:extLst>
              </p:cNvPr>
              <p:cNvCxnSpPr/>
              <p:nvPr/>
            </p:nvCxnSpPr>
            <p:spPr bwMode="auto">
              <a:xfrm>
                <a:off x="3200400" y="1903228"/>
                <a:ext cx="0" cy="2876642"/>
              </a:xfrm>
              <a:prstGeom prst="line">
                <a:avLst/>
              </a:prstGeom>
              <a:solidFill>
                <a:srgbClr val="DDDDD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16D2EAD6-6AE3-6748-8A62-60ADCD96FA3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200397" y="4777272"/>
                <a:ext cx="3664511" cy="0"/>
              </a:xfrm>
              <a:prstGeom prst="line">
                <a:avLst/>
              </a:prstGeom>
              <a:solidFill>
                <a:srgbClr val="DDDDD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29B07A7-DEC8-C94E-821A-5D6DD7F8D11F}"/>
                </a:ext>
              </a:extLst>
            </p:cNvPr>
            <p:cNvSpPr txBox="1"/>
            <p:nvPr/>
          </p:nvSpPr>
          <p:spPr>
            <a:xfrm rot="16200000">
              <a:off x="2145971" y="4656202"/>
              <a:ext cx="1807955" cy="548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queue length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AFAC36C-A867-5941-9D7A-4B7F6D01939F}"/>
                </a:ext>
              </a:extLst>
            </p:cNvPr>
            <p:cNvSpPr txBox="1"/>
            <p:nvPr/>
          </p:nvSpPr>
          <p:spPr>
            <a:xfrm>
              <a:off x="4197975" y="6131442"/>
              <a:ext cx="934980" cy="54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C1B0F94-B31C-7F40-80C9-D8B0B9C37429}"/>
              </a:ext>
            </a:extLst>
          </p:cNvPr>
          <p:cNvGrpSpPr/>
          <p:nvPr/>
        </p:nvGrpSpPr>
        <p:grpSpPr>
          <a:xfrm>
            <a:off x="4848346" y="2909086"/>
            <a:ext cx="1629128" cy="1328225"/>
            <a:chOff x="2775818" y="3299638"/>
            <a:chExt cx="4145797" cy="3380066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6E4C6FD7-43AD-2F46-83C6-4ED2E7DD0538}"/>
                </a:ext>
              </a:extLst>
            </p:cNvPr>
            <p:cNvGrpSpPr/>
            <p:nvPr/>
          </p:nvGrpSpPr>
          <p:grpSpPr>
            <a:xfrm>
              <a:off x="3257104" y="3299638"/>
              <a:ext cx="3664511" cy="2876642"/>
              <a:chOff x="3200397" y="1903228"/>
              <a:chExt cx="3664511" cy="2876642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6CF6A302-D190-6145-9FCB-BD9DC244AB16}"/>
                  </a:ext>
                </a:extLst>
              </p:cNvPr>
              <p:cNvCxnSpPr/>
              <p:nvPr/>
            </p:nvCxnSpPr>
            <p:spPr bwMode="auto">
              <a:xfrm>
                <a:off x="3200400" y="1903228"/>
                <a:ext cx="0" cy="2876642"/>
              </a:xfrm>
              <a:prstGeom prst="line">
                <a:avLst/>
              </a:prstGeom>
              <a:solidFill>
                <a:srgbClr val="DDDDD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2DEC06DA-ED79-5048-BA15-9F81D52099E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200397" y="4777272"/>
                <a:ext cx="3664511" cy="0"/>
              </a:xfrm>
              <a:prstGeom prst="line">
                <a:avLst/>
              </a:prstGeom>
              <a:solidFill>
                <a:srgbClr val="DDDDD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/>
              </a:ln>
              <a:effectLst/>
            </p:spPr>
          </p:cxn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5569ADE-E4D9-5B4A-8997-7581365C23E0}"/>
                </a:ext>
              </a:extLst>
            </p:cNvPr>
            <p:cNvSpPr txBox="1"/>
            <p:nvPr/>
          </p:nvSpPr>
          <p:spPr>
            <a:xfrm rot="16200000">
              <a:off x="2145971" y="4656202"/>
              <a:ext cx="1807955" cy="548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queue length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3A1AA49-BD68-E248-8B0F-556E4E118BB6}"/>
                </a:ext>
              </a:extLst>
            </p:cNvPr>
            <p:cNvSpPr txBox="1"/>
            <p:nvPr/>
          </p:nvSpPr>
          <p:spPr>
            <a:xfrm>
              <a:off x="4197975" y="6131442"/>
              <a:ext cx="934980" cy="548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</a:t>
              </a:r>
            </a:p>
          </p:txBody>
        </p: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D4B9C3D4-9D05-8040-B6B4-D58B65C5EF00}"/>
              </a:ext>
            </a:extLst>
          </p:cNvPr>
          <p:cNvSpPr/>
          <p:nvPr/>
        </p:nvSpPr>
        <p:spPr bwMode="auto">
          <a:xfrm>
            <a:off x="5068957" y="5061720"/>
            <a:ext cx="1317901" cy="712915"/>
          </a:xfrm>
          <a:custGeom>
            <a:avLst/>
            <a:gdLst>
              <a:gd name="connsiteX0" fmla="*/ 0 w 1321904"/>
              <a:gd name="connsiteY0" fmla="*/ 736094 h 736094"/>
              <a:gd name="connsiteX1" fmla="*/ 357808 w 1321904"/>
              <a:gd name="connsiteY1" fmla="*/ 50294 h 736094"/>
              <a:gd name="connsiteX2" fmla="*/ 467139 w 1321904"/>
              <a:gd name="connsiteY2" fmla="*/ 179502 h 736094"/>
              <a:gd name="connsiteX3" fmla="*/ 536713 w 1321904"/>
              <a:gd name="connsiteY3" fmla="*/ 318650 h 736094"/>
              <a:gd name="connsiteX4" fmla="*/ 675860 w 1321904"/>
              <a:gd name="connsiteY4" fmla="*/ 30416 h 736094"/>
              <a:gd name="connsiteX5" fmla="*/ 775252 w 1321904"/>
              <a:gd name="connsiteY5" fmla="*/ 308711 h 736094"/>
              <a:gd name="connsiteX6" fmla="*/ 884582 w 1321904"/>
              <a:gd name="connsiteY6" fmla="*/ 30416 h 736094"/>
              <a:gd name="connsiteX7" fmla="*/ 974034 w 1321904"/>
              <a:gd name="connsiteY7" fmla="*/ 259016 h 736094"/>
              <a:gd name="connsiteX8" fmla="*/ 1103243 w 1321904"/>
              <a:gd name="connsiteY8" fmla="*/ 598 h 736094"/>
              <a:gd name="connsiteX9" fmla="*/ 1133060 w 1321904"/>
              <a:gd name="connsiteY9" fmla="*/ 348468 h 736094"/>
              <a:gd name="connsiteX10" fmla="*/ 1222513 w 1321904"/>
              <a:gd name="connsiteY10" fmla="*/ 20476 h 736094"/>
              <a:gd name="connsiteX11" fmla="*/ 1321904 w 1321904"/>
              <a:gd name="connsiteY11" fmla="*/ 259016 h 736094"/>
              <a:gd name="connsiteX0" fmla="*/ 0 w 1321904"/>
              <a:gd name="connsiteY0" fmla="*/ 737248 h 737248"/>
              <a:gd name="connsiteX1" fmla="*/ 357808 w 1321904"/>
              <a:gd name="connsiteY1" fmla="*/ 51448 h 737248"/>
              <a:gd name="connsiteX2" fmla="*/ 467139 w 1321904"/>
              <a:gd name="connsiteY2" fmla="*/ 180656 h 737248"/>
              <a:gd name="connsiteX3" fmla="*/ 536713 w 1321904"/>
              <a:gd name="connsiteY3" fmla="*/ 319804 h 737248"/>
              <a:gd name="connsiteX4" fmla="*/ 675860 w 1321904"/>
              <a:gd name="connsiteY4" fmla="*/ 31570 h 737248"/>
              <a:gd name="connsiteX5" fmla="*/ 775252 w 1321904"/>
              <a:gd name="connsiteY5" fmla="*/ 309865 h 737248"/>
              <a:gd name="connsiteX6" fmla="*/ 884582 w 1321904"/>
              <a:gd name="connsiteY6" fmla="*/ 31570 h 737248"/>
              <a:gd name="connsiteX7" fmla="*/ 974034 w 1321904"/>
              <a:gd name="connsiteY7" fmla="*/ 260170 h 737248"/>
              <a:gd name="connsiteX8" fmla="*/ 1103243 w 1321904"/>
              <a:gd name="connsiteY8" fmla="*/ 1752 h 737248"/>
              <a:gd name="connsiteX9" fmla="*/ 1162877 w 1321904"/>
              <a:gd name="connsiteY9" fmla="*/ 140901 h 737248"/>
              <a:gd name="connsiteX10" fmla="*/ 1222513 w 1321904"/>
              <a:gd name="connsiteY10" fmla="*/ 21630 h 737248"/>
              <a:gd name="connsiteX11" fmla="*/ 1321904 w 1321904"/>
              <a:gd name="connsiteY11" fmla="*/ 260170 h 737248"/>
              <a:gd name="connsiteX0" fmla="*/ 0 w 1321904"/>
              <a:gd name="connsiteY0" fmla="*/ 735840 h 735840"/>
              <a:gd name="connsiteX1" fmla="*/ 357808 w 1321904"/>
              <a:gd name="connsiteY1" fmla="*/ 50040 h 735840"/>
              <a:gd name="connsiteX2" fmla="*/ 467139 w 1321904"/>
              <a:gd name="connsiteY2" fmla="*/ 179248 h 735840"/>
              <a:gd name="connsiteX3" fmla="*/ 536713 w 1321904"/>
              <a:gd name="connsiteY3" fmla="*/ 318396 h 735840"/>
              <a:gd name="connsiteX4" fmla="*/ 675860 w 1321904"/>
              <a:gd name="connsiteY4" fmla="*/ 30162 h 735840"/>
              <a:gd name="connsiteX5" fmla="*/ 775252 w 1321904"/>
              <a:gd name="connsiteY5" fmla="*/ 308457 h 735840"/>
              <a:gd name="connsiteX6" fmla="*/ 884582 w 1321904"/>
              <a:gd name="connsiteY6" fmla="*/ 30162 h 735840"/>
              <a:gd name="connsiteX7" fmla="*/ 974034 w 1321904"/>
              <a:gd name="connsiteY7" fmla="*/ 189188 h 735840"/>
              <a:gd name="connsiteX8" fmla="*/ 1103243 w 1321904"/>
              <a:gd name="connsiteY8" fmla="*/ 344 h 735840"/>
              <a:gd name="connsiteX9" fmla="*/ 1162877 w 1321904"/>
              <a:gd name="connsiteY9" fmla="*/ 139493 h 735840"/>
              <a:gd name="connsiteX10" fmla="*/ 1222513 w 1321904"/>
              <a:gd name="connsiteY10" fmla="*/ 20222 h 735840"/>
              <a:gd name="connsiteX11" fmla="*/ 1321904 w 1321904"/>
              <a:gd name="connsiteY11" fmla="*/ 258762 h 735840"/>
              <a:gd name="connsiteX0" fmla="*/ 0 w 1321904"/>
              <a:gd name="connsiteY0" fmla="*/ 735508 h 735508"/>
              <a:gd name="connsiteX1" fmla="*/ 357808 w 1321904"/>
              <a:gd name="connsiteY1" fmla="*/ 49708 h 735508"/>
              <a:gd name="connsiteX2" fmla="*/ 467139 w 1321904"/>
              <a:gd name="connsiteY2" fmla="*/ 178916 h 735508"/>
              <a:gd name="connsiteX3" fmla="*/ 536713 w 1321904"/>
              <a:gd name="connsiteY3" fmla="*/ 318064 h 735508"/>
              <a:gd name="connsiteX4" fmla="*/ 675860 w 1321904"/>
              <a:gd name="connsiteY4" fmla="*/ 29830 h 735508"/>
              <a:gd name="connsiteX5" fmla="*/ 775252 w 1321904"/>
              <a:gd name="connsiteY5" fmla="*/ 308125 h 735508"/>
              <a:gd name="connsiteX6" fmla="*/ 884582 w 1321904"/>
              <a:gd name="connsiteY6" fmla="*/ 29830 h 735508"/>
              <a:gd name="connsiteX7" fmla="*/ 974034 w 1321904"/>
              <a:gd name="connsiteY7" fmla="*/ 188856 h 735508"/>
              <a:gd name="connsiteX8" fmla="*/ 1103243 w 1321904"/>
              <a:gd name="connsiteY8" fmla="*/ 12 h 735508"/>
              <a:gd name="connsiteX9" fmla="*/ 1162877 w 1321904"/>
              <a:gd name="connsiteY9" fmla="*/ 198796 h 735508"/>
              <a:gd name="connsiteX10" fmla="*/ 1222513 w 1321904"/>
              <a:gd name="connsiteY10" fmla="*/ 19890 h 735508"/>
              <a:gd name="connsiteX11" fmla="*/ 1321904 w 1321904"/>
              <a:gd name="connsiteY11" fmla="*/ 258430 h 735508"/>
              <a:gd name="connsiteX0" fmla="*/ 0 w 1302026"/>
              <a:gd name="connsiteY0" fmla="*/ 735508 h 735508"/>
              <a:gd name="connsiteX1" fmla="*/ 357808 w 1302026"/>
              <a:gd name="connsiteY1" fmla="*/ 49708 h 735508"/>
              <a:gd name="connsiteX2" fmla="*/ 467139 w 1302026"/>
              <a:gd name="connsiteY2" fmla="*/ 178916 h 735508"/>
              <a:gd name="connsiteX3" fmla="*/ 536713 w 1302026"/>
              <a:gd name="connsiteY3" fmla="*/ 318064 h 735508"/>
              <a:gd name="connsiteX4" fmla="*/ 675860 w 1302026"/>
              <a:gd name="connsiteY4" fmla="*/ 29830 h 735508"/>
              <a:gd name="connsiteX5" fmla="*/ 775252 w 1302026"/>
              <a:gd name="connsiteY5" fmla="*/ 308125 h 735508"/>
              <a:gd name="connsiteX6" fmla="*/ 884582 w 1302026"/>
              <a:gd name="connsiteY6" fmla="*/ 29830 h 735508"/>
              <a:gd name="connsiteX7" fmla="*/ 974034 w 1302026"/>
              <a:gd name="connsiteY7" fmla="*/ 188856 h 735508"/>
              <a:gd name="connsiteX8" fmla="*/ 1103243 w 1302026"/>
              <a:gd name="connsiteY8" fmla="*/ 12 h 735508"/>
              <a:gd name="connsiteX9" fmla="*/ 1162877 w 1302026"/>
              <a:gd name="connsiteY9" fmla="*/ 198796 h 735508"/>
              <a:gd name="connsiteX10" fmla="*/ 1222513 w 1302026"/>
              <a:gd name="connsiteY10" fmla="*/ 19890 h 735508"/>
              <a:gd name="connsiteX11" fmla="*/ 1302026 w 1302026"/>
              <a:gd name="connsiteY11" fmla="*/ 228613 h 735508"/>
              <a:gd name="connsiteX0" fmla="*/ 0 w 1302026"/>
              <a:gd name="connsiteY0" fmla="*/ 735508 h 735508"/>
              <a:gd name="connsiteX1" fmla="*/ 357808 w 1302026"/>
              <a:gd name="connsiteY1" fmla="*/ 49708 h 735508"/>
              <a:gd name="connsiteX2" fmla="*/ 467139 w 1302026"/>
              <a:gd name="connsiteY2" fmla="*/ 178916 h 735508"/>
              <a:gd name="connsiteX3" fmla="*/ 536713 w 1302026"/>
              <a:gd name="connsiteY3" fmla="*/ 318064 h 735508"/>
              <a:gd name="connsiteX4" fmla="*/ 675860 w 1302026"/>
              <a:gd name="connsiteY4" fmla="*/ 29830 h 735508"/>
              <a:gd name="connsiteX5" fmla="*/ 775252 w 1302026"/>
              <a:gd name="connsiteY5" fmla="*/ 228612 h 735508"/>
              <a:gd name="connsiteX6" fmla="*/ 884582 w 1302026"/>
              <a:gd name="connsiteY6" fmla="*/ 29830 h 735508"/>
              <a:gd name="connsiteX7" fmla="*/ 974034 w 1302026"/>
              <a:gd name="connsiteY7" fmla="*/ 188856 h 735508"/>
              <a:gd name="connsiteX8" fmla="*/ 1103243 w 1302026"/>
              <a:gd name="connsiteY8" fmla="*/ 12 h 735508"/>
              <a:gd name="connsiteX9" fmla="*/ 1162877 w 1302026"/>
              <a:gd name="connsiteY9" fmla="*/ 198796 h 735508"/>
              <a:gd name="connsiteX10" fmla="*/ 1222513 w 1302026"/>
              <a:gd name="connsiteY10" fmla="*/ 19890 h 735508"/>
              <a:gd name="connsiteX11" fmla="*/ 1302026 w 1302026"/>
              <a:gd name="connsiteY11" fmla="*/ 228613 h 735508"/>
              <a:gd name="connsiteX0" fmla="*/ 0 w 1302026"/>
              <a:gd name="connsiteY0" fmla="*/ 715722 h 715722"/>
              <a:gd name="connsiteX1" fmla="*/ 357808 w 1302026"/>
              <a:gd name="connsiteY1" fmla="*/ 29922 h 715722"/>
              <a:gd name="connsiteX2" fmla="*/ 467139 w 1302026"/>
              <a:gd name="connsiteY2" fmla="*/ 159130 h 715722"/>
              <a:gd name="connsiteX3" fmla="*/ 536713 w 1302026"/>
              <a:gd name="connsiteY3" fmla="*/ 298278 h 715722"/>
              <a:gd name="connsiteX4" fmla="*/ 675860 w 1302026"/>
              <a:gd name="connsiteY4" fmla="*/ 10044 h 715722"/>
              <a:gd name="connsiteX5" fmla="*/ 775252 w 1302026"/>
              <a:gd name="connsiteY5" fmla="*/ 208826 h 715722"/>
              <a:gd name="connsiteX6" fmla="*/ 884582 w 1302026"/>
              <a:gd name="connsiteY6" fmla="*/ 10044 h 715722"/>
              <a:gd name="connsiteX7" fmla="*/ 974034 w 1302026"/>
              <a:gd name="connsiteY7" fmla="*/ 169070 h 715722"/>
              <a:gd name="connsiteX8" fmla="*/ 1053548 w 1302026"/>
              <a:gd name="connsiteY8" fmla="*/ 49800 h 715722"/>
              <a:gd name="connsiteX9" fmla="*/ 1162877 w 1302026"/>
              <a:gd name="connsiteY9" fmla="*/ 179010 h 715722"/>
              <a:gd name="connsiteX10" fmla="*/ 1222513 w 1302026"/>
              <a:gd name="connsiteY10" fmla="*/ 104 h 715722"/>
              <a:gd name="connsiteX11" fmla="*/ 1302026 w 1302026"/>
              <a:gd name="connsiteY11" fmla="*/ 208827 h 715722"/>
              <a:gd name="connsiteX0" fmla="*/ 0 w 1302026"/>
              <a:gd name="connsiteY0" fmla="*/ 712281 h 712281"/>
              <a:gd name="connsiteX1" fmla="*/ 357808 w 1302026"/>
              <a:gd name="connsiteY1" fmla="*/ 26481 h 712281"/>
              <a:gd name="connsiteX2" fmla="*/ 467139 w 1302026"/>
              <a:gd name="connsiteY2" fmla="*/ 155689 h 712281"/>
              <a:gd name="connsiteX3" fmla="*/ 536713 w 1302026"/>
              <a:gd name="connsiteY3" fmla="*/ 294837 h 712281"/>
              <a:gd name="connsiteX4" fmla="*/ 675860 w 1302026"/>
              <a:gd name="connsiteY4" fmla="*/ 6603 h 712281"/>
              <a:gd name="connsiteX5" fmla="*/ 775252 w 1302026"/>
              <a:gd name="connsiteY5" fmla="*/ 205385 h 712281"/>
              <a:gd name="connsiteX6" fmla="*/ 884582 w 1302026"/>
              <a:gd name="connsiteY6" fmla="*/ 6603 h 712281"/>
              <a:gd name="connsiteX7" fmla="*/ 974034 w 1302026"/>
              <a:gd name="connsiteY7" fmla="*/ 165629 h 712281"/>
              <a:gd name="connsiteX8" fmla="*/ 1053548 w 1302026"/>
              <a:gd name="connsiteY8" fmla="*/ 46359 h 712281"/>
              <a:gd name="connsiteX9" fmla="*/ 1162877 w 1302026"/>
              <a:gd name="connsiteY9" fmla="*/ 175569 h 712281"/>
              <a:gd name="connsiteX10" fmla="*/ 1222513 w 1302026"/>
              <a:gd name="connsiteY10" fmla="*/ 66237 h 712281"/>
              <a:gd name="connsiteX11" fmla="*/ 1302026 w 1302026"/>
              <a:gd name="connsiteY11" fmla="*/ 205386 h 712281"/>
              <a:gd name="connsiteX0" fmla="*/ 0 w 1302026"/>
              <a:gd name="connsiteY0" fmla="*/ 712281 h 712281"/>
              <a:gd name="connsiteX1" fmla="*/ 357808 w 1302026"/>
              <a:gd name="connsiteY1" fmla="*/ 26481 h 712281"/>
              <a:gd name="connsiteX2" fmla="*/ 467139 w 1302026"/>
              <a:gd name="connsiteY2" fmla="*/ 155689 h 712281"/>
              <a:gd name="connsiteX3" fmla="*/ 536713 w 1302026"/>
              <a:gd name="connsiteY3" fmla="*/ 294837 h 712281"/>
              <a:gd name="connsiteX4" fmla="*/ 675860 w 1302026"/>
              <a:gd name="connsiteY4" fmla="*/ 6603 h 712281"/>
              <a:gd name="connsiteX5" fmla="*/ 775252 w 1302026"/>
              <a:gd name="connsiteY5" fmla="*/ 205385 h 712281"/>
              <a:gd name="connsiteX6" fmla="*/ 854764 w 1302026"/>
              <a:gd name="connsiteY6" fmla="*/ 56299 h 712281"/>
              <a:gd name="connsiteX7" fmla="*/ 974034 w 1302026"/>
              <a:gd name="connsiteY7" fmla="*/ 165629 h 712281"/>
              <a:gd name="connsiteX8" fmla="*/ 1053548 w 1302026"/>
              <a:gd name="connsiteY8" fmla="*/ 46359 h 712281"/>
              <a:gd name="connsiteX9" fmla="*/ 1162877 w 1302026"/>
              <a:gd name="connsiteY9" fmla="*/ 175569 h 712281"/>
              <a:gd name="connsiteX10" fmla="*/ 1222513 w 1302026"/>
              <a:gd name="connsiteY10" fmla="*/ 66237 h 712281"/>
              <a:gd name="connsiteX11" fmla="*/ 1302026 w 1302026"/>
              <a:gd name="connsiteY11" fmla="*/ 205386 h 712281"/>
              <a:gd name="connsiteX0" fmla="*/ 0 w 1305201"/>
              <a:gd name="connsiteY0" fmla="*/ 712281 h 712281"/>
              <a:gd name="connsiteX1" fmla="*/ 357808 w 1305201"/>
              <a:gd name="connsiteY1" fmla="*/ 26481 h 712281"/>
              <a:gd name="connsiteX2" fmla="*/ 467139 w 1305201"/>
              <a:gd name="connsiteY2" fmla="*/ 155689 h 712281"/>
              <a:gd name="connsiteX3" fmla="*/ 536713 w 1305201"/>
              <a:gd name="connsiteY3" fmla="*/ 294837 h 712281"/>
              <a:gd name="connsiteX4" fmla="*/ 675860 w 1305201"/>
              <a:gd name="connsiteY4" fmla="*/ 6603 h 712281"/>
              <a:gd name="connsiteX5" fmla="*/ 775252 w 1305201"/>
              <a:gd name="connsiteY5" fmla="*/ 205385 h 712281"/>
              <a:gd name="connsiteX6" fmla="*/ 854764 w 1305201"/>
              <a:gd name="connsiteY6" fmla="*/ 56299 h 712281"/>
              <a:gd name="connsiteX7" fmla="*/ 974034 w 1305201"/>
              <a:gd name="connsiteY7" fmla="*/ 165629 h 712281"/>
              <a:gd name="connsiteX8" fmla="*/ 1053548 w 1305201"/>
              <a:gd name="connsiteY8" fmla="*/ 46359 h 712281"/>
              <a:gd name="connsiteX9" fmla="*/ 1162877 w 1305201"/>
              <a:gd name="connsiteY9" fmla="*/ 175569 h 712281"/>
              <a:gd name="connsiteX10" fmla="*/ 1222513 w 1305201"/>
              <a:gd name="connsiteY10" fmla="*/ 66237 h 712281"/>
              <a:gd name="connsiteX11" fmla="*/ 1305201 w 1305201"/>
              <a:gd name="connsiteY11" fmla="*/ 164111 h 712281"/>
              <a:gd name="connsiteX0" fmla="*/ 0 w 1305201"/>
              <a:gd name="connsiteY0" fmla="*/ 712281 h 712281"/>
              <a:gd name="connsiteX1" fmla="*/ 357808 w 1305201"/>
              <a:gd name="connsiteY1" fmla="*/ 26481 h 712281"/>
              <a:gd name="connsiteX2" fmla="*/ 467139 w 1305201"/>
              <a:gd name="connsiteY2" fmla="*/ 155689 h 712281"/>
              <a:gd name="connsiteX3" fmla="*/ 536713 w 1305201"/>
              <a:gd name="connsiteY3" fmla="*/ 294837 h 712281"/>
              <a:gd name="connsiteX4" fmla="*/ 675860 w 1305201"/>
              <a:gd name="connsiteY4" fmla="*/ 6603 h 712281"/>
              <a:gd name="connsiteX5" fmla="*/ 775252 w 1305201"/>
              <a:gd name="connsiteY5" fmla="*/ 205385 h 712281"/>
              <a:gd name="connsiteX6" fmla="*/ 854764 w 1305201"/>
              <a:gd name="connsiteY6" fmla="*/ 56299 h 712281"/>
              <a:gd name="connsiteX7" fmla="*/ 974034 w 1305201"/>
              <a:gd name="connsiteY7" fmla="*/ 165629 h 712281"/>
              <a:gd name="connsiteX8" fmla="*/ 1053548 w 1305201"/>
              <a:gd name="connsiteY8" fmla="*/ 46359 h 712281"/>
              <a:gd name="connsiteX9" fmla="*/ 1162877 w 1305201"/>
              <a:gd name="connsiteY9" fmla="*/ 175569 h 712281"/>
              <a:gd name="connsiteX10" fmla="*/ 1222513 w 1305201"/>
              <a:gd name="connsiteY10" fmla="*/ 66237 h 712281"/>
              <a:gd name="connsiteX11" fmla="*/ 1305201 w 1305201"/>
              <a:gd name="connsiteY11" fmla="*/ 164111 h 712281"/>
              <a:gd name="connsiteX0" fmla="*/ 0 w 1305201"/>
              <a:gd name="connsiteY0" fmla="*/ 712281 h 712281"/>
              <a:gd name="connsiteX1" fmla="*/ 357808 w 1305201"/>
              <a:gd name="connsiteY1" fmla="*/ 26481 h 712281"/>
              <a:gd name="connsiteX2" fmla="*/ 467139 w 1305201"/>
              <a:gd name="connsiteY2" fmla="*/ 155689 h 712281"/>
              <a:gd name="connsiteX3" fmla="*/ 536713 w 1305201"/>
              <a:gd name="connsiteY3" fmla="*/ 294837 h 712281"/>
              <a:gd name="connsiteX4" fmla="*/ 675860 w 1305201"/>
              <a:gd name="connsiteY4" fmla="*/ 6603 h 712281"/>
              <a:gd name="connsiteX5" fmla="*/ 775252 w 1305201"/>
              <a:gd name="connsiteY5" fmla="*/ 205385 h 712281"/>
              <a:gd name="connsiteX6" fmla="*/ 854764 w 1305201"/>
              <a:gd name="connsiteY6" fmla="*/ 56299 h 712281"/>
              <a:gd name="connsiteX7" fmla="*/ 974034 w 1305201"/>
              <a:gd name="connsiteY7" fmla="*/ 165629 h 712281"/>
              <a:gd name="connsiteX8" fmla="*/ 1053548 w 1305201"/>
              <a:gd name="connsiteY8" fmla="*/ 46359 h 712281"/>
              <a:gd name="connsiteX9" fmla="*/ 1162877 w 1305201"/>
              <a:gd name="connsiteY9" fmla="*/ 175569 h 712281"/>
              <a:gd name="connsiteX10" fmla="*/ 1225688 w 1305201"/>
              <a:gd name="connsiteY10" fmla="*/ 91637 h 712281"/>
              <a:gd name="connsiteX11" fmla="*/ 1305201 w 1305201"/>
              <a:gd name="connsiteY11" fmla="*/ 164111 h 712281"/>
              <a:gd name="connsiteX0" fmla="*/ 0 w 1305201"/>
              <a:gd name="connsiteY0" fmla="*/ 712281 h 712281"/>
              <a:gd name="connsiteX1" fmla="*/ 357808 w 1305201"/>
              <a:gd name="connsiteY1" fmla="*/ 26481 h 712281"/>
              <a:gd name="connsiteX2" fmla="*/ 467139 w 1305201"/>
              <a:gd name="connsiteY2" fmla="*/ 155689 h 712281"/>
              <a:gd name="connsiteX3" fmla="*/ 536713 w 1305201"/>
              <a:gd name="connsiteY3" fmla="*/ 294837 h 712281"/>
              <a:gd name="connsiteX4" fmla="*/ 675860 w 1305201"/>
              <a:gd name="connsiteY4" fmla="*/ 6603 h 712281"/>
              <a:gd name="connsiteX5" fmla="*/ 775252 w 1305201"/>
              <a:gd name="connsiteY5" fmla="*/ 205385 h 712281"/>
              <a:gd name="connsiteX6" fmla="*/ 854764 w 1305201"/>
              <a:gd name="connsiteY6" fmla="*/ 56299 h 712281"/>
              <a:gd name="connsiteX7" fmla="*/ 974034 w 1305201"/>
              <a:gd name="connsiteY7" fmla="*/ 165629 h 712281"/>
              <a:gd name="connsiteX8" fmla="*/ 1053548 w 1305201"/>
              <a:gd name="connsiteY8" fmla="*/ 46359 h 712281"/>
              <a:gd name="connsiteX9" fmla="*/ 1162877 w 1305201"/>
              <a:gd name="connsiteY9" fmla="*/ 159694 h 712281"/>
              <a:gd name="connsiteX10" fmla="*/ 1225688 w 1305201"/>
              <a:gd name="connsiteY10" fmla="*/ 91637 h 712281"/>
              <a:gd name="connsiteX11" fmla="*/ 1305201 w 1305201"/>
              <a:gd name="connsiteY11" fmla="*/ 164111 h 712281"/>
              <a:gd name="connsiteX0" fmla="*/ 0 w 1305201"/>
              <a:gd name="connsiteY0" fmla="*/ 712281 h 712281"/>
              <a:gd name="connsiteX1" fmla="*/ 357808 w 1305201"/>
              <a:gd name="connsiteY1" fmla="*/ 26481 h 712281"/>
              <a:gd name="connsiteX2" fmla="*/ 467139 w 1305201"/>
              <a:gd name="connsiteY2" fmla="*/ 155689 h 712281"/>
              <a:gd name="connsiteX3" fmla="*/ 536713 w 1305201"/>
              <a:gd name="connsiteY3" fmla="*/ 294837 h 712281"/>
              <a:gd name="connsiteX4" fmla="*/ 675860 w 1305201"/>
              <a:gd name="connsiteY4" fmla="*/ 6603 h 712281"/>
              <a:gd name="connsiteX5" fmla="*/ 775252 w 1305201"/>
              <a:gd name="connsiteY5" fmla="*/ 205385 h 712281"/>
              <a:gd name="connsiteX6" fmla="*/ 854764 w 1305201"/>
              <a:gd name="connsiteY6" fmla="*/ 56299 h 712281"/>
              <a:gd name="connsiteX7" fmla="*/ 974034 w 1305201"/>
              <a:gd name="connsiteY7" fmla="*/ 165629 h 712281"/>
              <a:gd name="connsiteX8" fmla="*/ 1069423 w 1305201"/>
              <a:gd name="connsiteY8" fmla="*/ 65409 h 712281"/>
              <a:gd name="connsiteX9" fmla="*/ 1162877 w 1305201"/>
              <a:gd name="connsiteY9" fmla="*/ 159694 h 712281"/>
              <a:gd name="connsiteX10" fmla="*/ 1225688 w 1305201"/>
              <a:gd name="connsiteY10" fmla="*/ 91637 h 712281"/>
              <a:gd name="connsiteX11" fmla="*/ 1305201 w 1305201"/>
              <a:gd name="connsiteY11" fmla="*/ 164111 h 712281"/>
              <a:gd name="connsiteX0" fmla="*/ 0 w 1317901"/>
              <a:gd name="connsiteY0" fmla="*/ 712281 h 712281"/>
              <a:gd name="connsiteX1" fmla="*/ 357808 w 1317901"/>
              <a:gd name="connsiteY1" fmla="*/ 26481 h 712281"/>
              <a:gd name="connsiteX2" fmla="*/ 467139 w 1317901"/>
              <a:gd name="connsiteY2" fmla="*/ 155689 h 712281"/>
              <a:gd name="connsiteX3" fmla="*/ 536713 w 1317901"/>
              <a:gd name="connsiteY3" fmla="*/ 294837 h 712281"/>
              <a:gd name="connsiteX4" fmla="*/ 675860 w 1317901"/>
              <a:gd name="connsiteY4" fmla="*/ 6603 h 712281"/>
              <a:gd name="connsiteX5" fmla="*/ 775252 w 1317901"/>
              <a:gd name="connsiteY5" fmla="*/ 205385 h 712281"/>
              <a:gd name="connsiteX6" fmla="*/ 854764 w 1317901"/>
              <a:gd name="connsiteY6" fmla="*/ 56299 h 712281"/>
              <a:gd name="connsiteX7" fmla="*/ 974034 w 1317901"/>
              <a:gd name="connsiteY7" fmla="*/ 165629 h 712281"/>
              <a:gd name="connsiteX8" fmla="*/ 1069423 w 1317901"/>
              <a:gd name="connsiteY8" fmla="*/ 65409 h 712281"/>
              <a:gd name="connsiteX9" fmla="*/ 1162877 w 1317901"/>
              <a:gd name="connsiteY9" fmla="*/ 159694 h 712281"/>
              <a:gd name="connsiteX10" fmla="*/ 1225688 w 1317901"/>
              <a:gd name="connsiteY10" fmla="*/ 91637 h 712281"/>
              <a:gd name="connsiteX11" fmla="*/ 1317901 w 1317901"/>
              <a:gd name="connsiteY11" fmla="*/ 160936 h 712281"/>
              <a:gd name="connsiteX0" fmla="*/ 0 w 1317901"/>
              <a:gd name="connsiteY0" fmla="*/ 712281 h 712281"/>
              <a:gd name="connsiteX1" fmla="*/ 357808 w 1317901"/>
              <a:gd name="connsiteY1" fmla="*/ 26481 h 712281"/>
              <a:gd name="connsiteX2" fmla="*/ 467139 w 1317901"/>
              <a:gd name="connsiteY2" fmla="*/ 155689 h 712281"/>
              <a:gd name="connsiteX3" fmla="*/ 536713 w 1317901"/>
              <a:gd name="connsiteY3" fmla="*/ 294837 h 712281"/>
              <a:gd name="connsiteX4" fmla="*/ 675860 w 1317901"/>
              <a:gd name="connsiteY4" fmla="*/ 6603 h 712281"/>
              <a:gd name="connsiteX5" fmla="*/ 775252 w 1317901"/>
              <a:gd name="connsiteY5" fmla="*/ 205385 h 712281"/>
              <a:gd name="connsiteX6" fmla="*/ 854764 w 1317901"/>
              <a:gd name="connsiteY6" fmla="*/ 56299 h 712281"/>
              <a:gd name="connsiteX7" fmla="*/ 974034 w 1317901"/>
              <a:gd name="connsiteY7" fmla="*/ 165629 h 712281"/>
              <a:gd name="connsiteX8" fmla="*/ 1069423 w 1317901"/>
              <a:gd name="connsiteY8" fmla="*/ 65409 h 712281"/>
              <a:gd name="connsiteX9" fmla="*/ 1162877 w 1317901"/>
              <a:gd name="connsiteY9" fmla="*/ 159694 h 712281"/>
              <a:gd name="connsiteX10" fmla="*/ 1225688 w 1317901"/>
              <a:gd name="connsiteY10" fmla="*/ 91637 h 712281"/>
              <a:gd name="connsiteX11" fmla="*/ 1317901 w 1317901"/>
              <a:gd name="connsiteY11" fmla="*/ 160936 h 712281"/>
              <a:gd name="connsiteX0" fmla="*/ 0 w 1317901"/>
              <a:gd name="connsiteY0" fmla="*/ 712915 h 712915"/>
              <a:gd name="connsiteX1" fmla="*/ 357808 w 1317901"/>
              <a:gd name="connsiteY1" fmla="*/ 27115 h 712915"/>
              <a:gd name="connsiteX2" fmla="*/ 467139 w 1317901"/>
              <a:gd name="connsiteY2" fmla="*/ 156323 h 712915"/>
              <a:gd name="connsiteX3" fmla="*/ 536713 w 1317901"/>
              <a:gd name="connsiteY3" fmla="*/ 295471 h 712915"/>
              <a:gd name="connsiteX4" fmla="*/ 675860 w 1317901"/>
              <a:gd name="connsiteY4" fmla="*/ 7237 h 712915"/>
              <a:gd name="connsiteX5" fmla="*/ 775252 w 1317901"/>
              <a:gd name="connsiteY5" fmla="*/ 206019 h 712915"/>
              <a:gd name="connsiteX6" fmla="*/ 854764 w 1317901"/>
              <a:gd name="connsiteY6" fmla="*/ 56933 h 712915"/>
              <a:gd name="connsiteX7" fmla="*/ 974034 w 1317901"/>
              <a:gd name="connsiteY7" fmla="*/ 166263 h 712915"/>
              <a:gd name="connsiteX8" fmla="*/ 1069423 w 1317901"/>
              <a:gd name="connsiteY8" fmla="*/ 66043 h 712915"/>
              <a:gd name="connsiteX9" fmla="*/ 1162877 w 1317901"/>
              <a:gd name="connsiteY9" fmla="*/ 160328 h 712915"/>
              <a:gd name="connsiteX10" fmla="*/ 1225688 w 1317901"/>
              <a:gd name="connsiteY10" fmla="*/ 92271 h 712915"/>
              <a:gd name="connsiteX11" fmla="*/ 1317901 w 1317901"/>
              <a:gd name="connsiteY11" fmla="*/ 161570 h 71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17901" h="712915">
                <a:moveTo>
                  <a:pt x="0" y="712915"/>
                </a:moveTo>
                <a:cubicBezTo>
                  <a:pt x="139976" y="416397"/>
                  <a:pt x="279952" y="119880"/>
                  <a:pt x="357808" y="27115"/>
                </a:cubicBezTo>
                <a:cubicBezTo>
                  <a:pt x="435664" y="-65650"/>
                  <a:pt x="450022" y="105247"/>
                  <a:pt x="467139" y="156323"/>
                </a:cubicBezTo>
                <a:cubicBezTo>
                  <a:pt x="484256" y="207399"/>
                  <a:pt x="501926" y="320319"/>
                  <a:pt x="536713" y="295471"/>
                </a:cubicBezTo>
                <a:cubicBezTo>
                  <a:pt x="571500" y="270623"/>
                  <a:pt x="636104" y="22146"/>
                  <a:pt x="675860" y="7237"/>
                </a:cubicBezTo>
                <a:cubicBezTo>
                  <a:pt x="715616" y="-7672"/>
                  <a:pt x="745435" y="197736"/>
                  <a:pt x="775252" y="206019"/>
                </a:cubicBezTo>
                <a:cubicBezTo>
                  <a:pt x="805069" y="214302"/>
                  <a:pt x="821634" y="63559"/>
                  <a:pt x="854764" y="56933"/>
                </a:cubicBezTo>
                <a:cubicBezTo>
                  <a:pt x="887894" y="50307"/>
                  <a:pt x="938258" y="164745"/>
                  <a:pt x="974034" y="166263"/>
                </a:cubicBezTo>
                <a:cubicBezTo>
                  <a:pt x="1009810" y="167781"/>
                  <a:pt x="1037949" y="67032"/>
                  <a:pt x="1069423" y="66043"/>
                </a:cubicBezTo>
                <a:cubicBezTo>
                  <a:pt x="1100897" y="65054"/>
                  <a:pt x="1136833" y="155957"/>
                  <a:pt x="1162877" y="160328"/>
                </a:cubicBezTo>
                <a:cubicBezTo>
                  <a:pt x="1188921" y="164699"/>
                  <a:pt x="1199851" y="92064"/>
                  <a:pt x="1225688" y="92271"/>
                </a:cubicBezTo>
                <a:cubicBezTo>
                  <a:pt x="1251525" y="92478"/>
                  <a:pt x="1255367" y="63420"/>
                  <a:pt x="1317901" y="161570"/>
                </a:cubicBezTo>
              </a:path>
            </a:pathLst>
          </a:custGeom>
          <a:noFill/>
          <a:ln w="254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A7AAAF1-A257-764A-89F1-39F7FD006A94}"/>
              </a:ext>
            </a:extLst>
          </p:cNvPr>
          <p:cNvSpPr/>
          <p:nvPr/>
        </p:nvSpPr>
        <p:spPr bwMode="auto">
          <a:xfrm>
            <a:off x="5045075" y="3011557"/>
            <a:ext cx="1355725" cy="1017518"/>
          </a:xfrm>
          <a:custGeom>
            <a:avLst/>
            <a:gdLst>
              <a:gd name="connsiteX0" fmla="*/ 0 w 1387475"/>
              <a:gd name="connsiteY0" fmla="*/ 1035050 h 1035050"/>
              <a:gd name="connsiteX1" fmla="*/ 377825 w 1387475"/>
              <a:gd name="connsiteY1" fmla="*/ 460375 h 1035050"/>
              <a:gd name="connsiteX2" fmla="*/ 1387475 w 1387475"/>
              <a:gd name="connsiteY2" fmla="*/ 0 h 103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7475" h="1035050">
                <a:moveTo>
                  <a:pt x="0" y="1035050"/>
                </a:moveTo>
                <a:cubicBezTo>
                  <a:pt x="73289" y="833966"/>
                  <a:pt x="146579" y="632883"/>
                  <a:pt x="377825" y="460375"/>
                </a:cubicBezTo>
                <a:cubicBezTo>
                  <a:pt x="609071" y="287867"/>
                  <a:pt x="998273" y="143933"/>
                  <a:pt x="1387475" y="0"/>
                </a:cubicBezTo>
              </a:path>
            </a:pathLst>
          </a:custGeom>
          <a:noFill/>
          <a:ln w="254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FD4FB2-41DE-A243-9206-F44D93665D86}"/>
              </a:ext>
            </a:extLst>
          </p:cNvPr>
          <p:cNvSpPr txBox="1"/>
          <p:nvPr/>
        </p:nvSpPr>
        <p:spPr bwMode="auto">
          <a:xfrm>
            <a:off x="6520069" y="3210339"/>
            <a:ext cx="961186" cy="3693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54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kern="0" dirty="0">
                <a:latin typeface="Eurostile" panose="020B0504020202050204" pitchFamily="34" charset="77"/>
                <a:sym typeface="Wingdings" pitchFamily="2" charset="2"/>
              </a:rPr>
              <a:t>unstable</a:t>
            </a:r>
            <a:endParaRPr lang="en-US" sz="2000" kern="0" dirty="0">
              <a:latin typeface="Eurostile" panose="020B0504020202050204" pitchFamily="34" charset="77"/>
              <a:sym typeface="Wingdings" pitchFamily="2" charset="2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D11848A-797B-594E-B775-E007637C69DA}"/>
              </a:ext>
            </a:extLst>
          </p:cNvPr>
          <p:cNvSpPr txBox="1"/>
          <p:nvPr/>
        </p:nvSpPr>
        <p:spPr bwMode="auto">
          <a:xfrm>
            <a:off x="6583017" y="5072270"/>
            <a:ext cx="725545" cy="3693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54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kern="0" dirty="0">
                <a:latin typeface="Eurostile" panose="020B0504020202050204" pitchFamily="34" charset="77"/>
                <a:sym typeface="Wingdings" pitchFamily="2" charset="2"/>
              </a:rPr>
              <a:t>stable</a:t>
            </a:r>
            <a:endParaRPr lang="en-US" sz="2000" kern="0" dirty="0">
              <a:latin typeface="Eurostile" panose="020B0504020202050204" pitchFamily="34" charset="7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89022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nb-NO" dirty="0"/>
              <a:t>Department </a:t>
            </a:r>
            <a:r>
              <a:rPr lang="nb-NO" dirty="0" err="1"/>
              <a:t>of</a:t>
            </a:r>
            <a:r>
              <a:rPr lang="nb-NO" dirty="0"/>
              <a:t> Informatics</a:t>
            </a:r>
            <a:br>
              <a:rPr lang="nb-NO" dirty="0"/>
            </a:br>
            <a:r>
              <a:rPr lang="nb-NO" dirty="0"/>
              <a:t>Networks and Distributed Systems (ND) </a:t>
            </a:r>
            <a:r>
              <a:rPr lang="nb-NO" dirty="0" err="1"/>
              <a:t>group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1295400" y="3140968"/>
            <a:ext cx="7315200" cy="1752600"/>
          </a:xfrm>
        </p:spPr>
        <p:txBody>
          <a:bodyPr/>
          <a:lstStyle/>
          <a:p>
            <a:r>
              <a:rPr lang="en-US" b="0" dirty="0"/>
              <a:t>Simulation platforms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2" name="Rectangle 1"/>
          <p:cNvSpPr/>
          <p:nvPr/>
        </p:nvSpPr>
        <p:spPr>
          <a:xfrm>
            <a:off x="3563888" y="5445224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/>
              <a:t>Özgü</a:t>
            </a:r>
            <a:r>
              <a:rPr lang="en-US" dirty="0"/>
              <a:t> Alay</a:t>
            </a:r>
          </a:p>
          <a:p>
            <a:pPr algn="r"/>
            <a:r>
              <a:rPr lang="en-US" dirty="0"/>
              <a:t>Carsten </a:t>
            </a:r>
            <a:r>
              <a:rPr lang="en-US" dirty="0" err="1"/>
              <a:t>Griwodz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1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>
            <a:extLst>
              <a:ext uri="{FF2B5EF4-FFF2-40B4-BE49-F238E27FC236}">
                <a16:creationId xmlns:a16="http://schemas.microsoft.com/office/drawing/2014/main" id="{24F2B35B-CD26-5045-B770-3B6914238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Simulation Platforms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804148-93FF-791F-005B-5E85BFF39B80}"/>
              </a:ext>
            </a:extLst>
          </p:cNvPr>
          <p:cNvGrpSpPr/>
          <p:nvPr/>
        </p:nvGrpSpPr>
        <p:grpSpPr>
          <a:xfrm>
            <a:off x="467544" y="1484784"/>
            <a:ext cx="8295457" cy="5040560"/>
            <a:chOff x="380999" y="1181404"/>
            <a:chExt cx="8425071" cy="534394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02C6CC9-ADDB-7D48-8710-C5EBE61A9A05}"/>
                </a:ext>
              </a:extLst>
            </p:cNvPr>
            <p:cNvSpPr/>
            <p:nvPr/>
          </p:nvSpPr>
          <p:spPr bwMode="auto">
            <a:xfrm>
              <a:off x="380999" y="1197970"/>
              <a:ext cx="2613991" cy="11032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Simulation language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C20206-AE89-E346-AEEA-31F8DA7E3C9C}"/>
                </a:ext>
              </a:extLst>
            </p:cNvPr>
            <p:cNvSpPr/>
            <p:nvPr/>
          </p:nvSpPr>
          <p:spPr bwMode="auto">
            <a:xfrm>
              <a:off x="380999" y="2589448"/>
              <a:ext cx="2613991" cy="11032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General-</a:t>
              </a:r>
              <a:r>
                <a:rPr lang="en-US" sz="2400" dirty="0">
                  <a:latin typeface="Eurostile" panose="020B0504020202050204" pitchFamily="34" charset="77"/>
                </a:rPr>
                <a:t>purpose language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 panose="020B0504020202050204" pitchFamily="34" charset="77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7130B66-9214-3E4E-ACA4-FFA71447AD8E}"/>
                </a:ext>
              </a:extLst>
            </p:cNvPr>
            <p:cNvSpPr/>
            <p:nvPr/>
          </p:nvSpPr>
          <p:spPr bwMode="auto">
            <a:xfrm>
              <a:off x="380999" y="3980926"/>
              <a:ext cx="2613991" cy="11032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Extended general-</a:t>
              </a:r>
              <a:r>
                <a:rPr lang="en-US" sz="2400" dirty="0">
                  <a:latin typeface="Eurostile" panose="020B0504020202050204" pitchFamily="34" charset="77"/>
                </a:rPr>
                <a:t>purpose language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 panose="020B050402020205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2B9ADD-E27A-B14F-BA9D-C40E55D74CF8}"/>
                </a:ext>
              </a:extLst>
            </p:cNvPr>
            <p:cNvSpPr/>
            <p:nvPr/>
          </p:nvSpPr>
          <p:spPr bwMode="auto">
            <a:xfrm>
              <a:off x="380999" y="5372404"/>
              <a:ext cx="2613991" cy="11032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Simulation package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D20314-C203-8042-A711-A4FBD33192A4}"/>
                </a:ext>
              </a:extLst>
            </p:cNvPr>
            <p:cNvSpPr/>
            <p:nvPr/>
          </p:nvSpPr>
          <p:spPr bwMode="auto">
            <a:xfrm>
              <a:off x="4151243" y="1181404"/>
              <a:ext cx="4654827" cy="53439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000" dirty="0">
                  <a:latin typeface="Eurostile" panose="020B0504020202050204" pitchFamily="34" charset="77"/>
                </a:rPr>
                <a:t>Historical concept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Eurostile" panose="020B0504020202050204" pitchFamily="34" charset="77"/>
                </a:rPr>
                <a:t>languages dedicated to simulation are quite outdated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Eurostile" panose="020B0504020202050204" pitchFamily="34" charset="77"/>
                </a:rPr>
                <a:t>but they have strongly inspired general purpose languages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800" dirty="0">
                <a:latin typeface="Eurostile" panose="020B0504020202050204" pitchFamily="34" charset="77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Eurostile" panose="020B0504020202050204" pitchFamily="34" charset="77"/>
                </a:rPr>
                <a:t>GPSS (General Purpose Simulation System, 1960)</a:t>
              </a:r>
              <a:br>
                <a:rPr lang="en-US" sz="1800" dirty="0">
                  <a:latin typeface="Eurostile" panose="020B0504020202050204" pitchFamily="34" charset="77"/>
                </a:rPr>
              </a:br>
              <a:r>
                <a:rPr lang="en-US" sz="1800" dirty="0">
                  <a:latin typeface="Eurostile" panose="020B0504020202050204" pitchFamily="34" charset="77"/>
                </a:rPr>
                <a:t>→ CSMP III (Continuous System Modelling Program)</a:t>
              </a:r>
              <a:br>
                <a:rPr lang="en-US" sz="1800" dirty="0">
                  <a:latin typeface="Eurostile" panose="020B0504020202050204" pitchFamily="34" charset="77"/>
                </a:rPr>
              </a:br>
              <a:r>
                <a:rPr lang="en-US" sz="1800" dirty="0">
                  <a:latin typeface="Eurostile" panose="020B0504020202050204" pitchFamily="34" charset="77"/>
                </a:rPr>
                <a:t>→ APL (A Programming Language, 1966)</a:t>
              </a:r>
              <a:br>
                <a:rPr lang="en-US" sz="1800" dirty="0">
                  <a:latin typeface="Eurostile" panose="020B0504020202050204" pitchFamily="34" charset="77"/>
                </a:rPr>
              </a:br>
              <a:r>
                <a:rPr lang="en-US" sz="1800" dirty="0">
                  <a:latin typeface="Eurostile" panose="020B0504020202050204" pitchFamily="34" charset="77"/>
                </a:rPr>
                <a:t>→ </a:t>
              </a:r>
              <a:r>
                <a:rPr lang="en-US" sz="1800" dirty="0" err="1">
                  <a:latin typeface="Eurostile" panose="020B0504020202050204" pitchFamily="34" charset="77"/>
                </a:rPr>
                <a:t>Matlab</a:t>
              </a:r>
              <a:r>
                <a:rPr lang="en-US" sz="1800" dirty="0">
                  <a:latin typeface="Eurostile" panose="020B0504020202050204" pitchFamily="34" charset="77"/>
                </a:rPr>
                <a:t> (1984)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800" dirty="0">
                <a:latin typeface="Eurostile" panose="020B0504020202050204" pitchFamily="34" charset="77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 err="1">
                  <a:latin typeface="Eurostile" panose="020B0504020202050204" pitchFamily="34" charset="77"/>
                </a:rPr>
                <a:t>Simula</a:t>
              </a:r>
              <a:r>
                <a:rPr lang="en-US" sz="1800" dirty="0">
                  <a:latin typeface="Eurostile" panose="020B0504020202050204" pitchFamily="34" charset="77"/>
                </a:rPr>
                <a:t> (1962)</a:t>
              </a:r>
              <a:br>
                <a:rPr lang="en-US" sz="1800" dirty="0">
                  <a:latin typeface="Eurostile" panose="020B0504020202050204" pitchFamily="34" charset="77"/>
                </a:rPr>
              </a:br>
              <a:r>
                <a:rPr lang="en-US" sz="1800" dirty="0">
                  <a:latin typeface="Eurostile" panose="020B0504020202050204" pitchFamily="34" charset="77"/>
                </a:rPr>
                <a:t>→ object-oriented programming in general, and</a:t>
              </a:r>
              <a:br>
                <a:rPr lang="en-US" sz="1800" dirty="0">
                  <a:latin typeface="Eurostile" panose="020B0504020202050204" pitchFamily="34" charset="77"/>
                </a:rPr>
              </a:br>
              <a:r>
                <a:rPr lang="en-US" sz="1800" dirty="0">
                  <a:latin typeface="Eurostile" panose="020B0504020202050204" pitchFamily="34" charset="77"/>
                </a:rPr>
                <a:t>→ the Beta language in particular</a:t>
              </a:r>
            </a:p>
          </p:txBody>
        </p:sp>
        <p:sp>
          <p:nvSpPr>
            <p:cNvPr id="10" name="Left Arrow 9">
              <a:extLst>
                <a:ext uri="{FF2B5EF4-FFF2-40B4-BE49-F238E27FC236}">
                  <a16:creationId xmlns:a16="http://schemas.microsoft.com/office/drawing/2014/main" id="{3E39EC3B-770C-9643-BE46-289AF20D5598}"/>
                </a:ext>
              </a:extLst>
            </p:cNvPr>
            <p:cNvSpPr/>
            <p:nvPr/>
          </p:nvSpPr>
          <p:spPr bwMode="auto">
            <a:xfrm>
              <a:off x="3110948" y="1535900"/>
              <a:ext cx="914400" cy="417443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2139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/>
              <a:t>What is simulation?</a:t>
            </a:r>
          </a:p>
          <a:p>
            <a:endParaRPr lang="en-US" sz="2100" dirty="0"/>
          </a:p>
          <a:p>
            <a:pPr marL="0" indent="0">
              <a:buNone/>
            </a:pPr>
            <a:r>
              <a:rPr lang="en-US" sz="2000" dirty="0"/>
              <a:t>Wikipedia says:</a:t>
            </a:r>
          </a:p>
          <a:p>
            <a:pPr>
              <a:buNone/>
            </a:pPr>
            <a:r>
              <a:rPr lang="en-US" sz="2000" b="1" dirty="0"/>
              <a:t>	“Simulation</a:t>
            </a:r>
            <a:r>
              <a:rPr lang="en-US" sz="2000" dirty="0"/>
              <a:t> is the imitation of the operation of a real-world process or system over time.</a:t>
            </a:r>
            <a:r>
              <a:rPr lang="en-US" sz="2000" baseline="30000" dirty="0"/>
              <a:t> </a:t>
            </a:r>
            <a:r>
              <a:rPr lang="en-US" sz="2000" dirty="0"/>
              <a:t>The act of simulating something first requires that a model be developed; this model represents the key characteristics or behaviors/functions of the selected physical or abstract system or process. The model represents the system itself, whereas the simulation represents the operation of the system over time.”</a:t>
            </a:r>
            <a:endParaRPr lang="tr-T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7559F71-B57A-4A4C-8169-828FAA127A0D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5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>
            <a:extLst>
              <a:ext uri="{FF2B5EF4-FFF2-40B4-BE49-F238E27FC236}">
                <a16:creationId xmlns:a16="http://schemas.microsoft.com/office/drawing/2014/main" id="{24F2B35B-CD26-5045-B770-3B6914238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Simulation Platforms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804148-93FF-791F-005B-5E85BFF39B80}"/>
              </a:ext>
            </a:extLst>
          </p:cNvPr>
          <p:cNvGrpSpPr/>
          <p:nvPr/>
        </p:nvGrpSpPr>
        <p:grpSpPr>
          <a:xfrm>
            <a:off x="467544" y="1484784"/>
            <a:ext cx="8295457" cy="5040560"/>
            <a:chOff x="380999" y="1181404"/>
            <a:chExt cx="8425071" cy="534394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02C6CC9-ADDB-7D48-8710-C5EBE61A9A05}"/>
                </a:ext>
              </a:extLst>
            </p:cNvPr>
            <p:cNvSpPr/>
            <p:nvPr/>
          </p:nvSpPr>
          <p:spPr bwMode="auto">
            <a:xfrm>
              <a:off x="380999" y="1197970"/>
              <a:ext cx="2613991" cy="11032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Simulation language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C20206-AE89-E346-AEEA-31F8DA7E3C9C}"/>
                </a:ext>
              </a:extLst>
            </p:cNvPr>
            <p:cNvSpPr/>
            <p:nvPr/>
          </p:nvSpPr>
          <p:spPr bwMode="auto">
            <a:xfrm>
              <a:off x="380999" y="2589448"/>
              <a:ext cx="2613991" cy="11032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General-</a:t>
              </a:r>
              <a:r>
                <a:rPr lang="en-US" sz="2400" dirty="0">
                  <a:latin typeface="Eurostile" panose="020B0504020202050204" pitchFamily="34" charset="77"/>
                </a:rPr>
                <a:t>purpose language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 panose="020B0504020202050204" pitchFamily="34" charset="77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7130B66-9214-3E4E-ACA4-FFA71447AD8E}"/>
                </a:ext>
              </a:extLst>
            </p:cNvPr>
            <p:cNvSpPr/>
            <p:nvPr/>
          </p:nvSpPr>
          <p:spPr bwMode="auto">
            <a:xfrm>
              <a:off x="380999" y="3980926"/>
              <a:ext cx="2613991" cy="11032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Extended general-</a:t>
              </a:r>
              <a:r>
                <a:rPr lang="en-US" sz="2400" dirty="0">
                  <a:latin typeface="Eurostile" panose="020B0504020202050204" pitchFamily="34" charset="77"/>
                </a:rPr>
                <a:t>purpose language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 panose="020B050402020205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2B9ADD-E27A-B14F-BA9D-C40E55D74CF8}"/>
                </a:ext>
              </a:extLst>
            </p:cNvPr>
            <p:cNvSpPr/>
            <p:nvPr/>
          </p:nvSpPr>
          <p:spPr bwMode="auto">
            <a:xfrm>
              <a:off x="380999" y="5372404"/>
              <a:ext cx="2613991" cy="11032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Simulation package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D20314-C203-8042-A711-A4FBD33192A4}"/>
                </a:ext>
              </a:extLst>
            </p:cNvPr>
            <p:cNvSpPr/>
            <p:nvPr/>
          </p:nvSpPr>
          <p:spPr bwMode="auto">
            <a:xfrm>
              <a:off x="4151243" y="1181404"/>
              <a:ext cx="4654827" cy="53439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000" dirty="0">
                  <a:latin typeface="Eurostile" panose="020B0504020202050204" pitchFamily="34" charset="77"/>
                </a:rPr>
                <a:t>Frequently used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Eurostile" panose="020B0504020202050204" pitchFamily="34" charset="77"/>
                </a:rPr>
                <a:t>in its pure form only for very small simulations, or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Eurostile" panose="020B0504020202050204" pitchFamily="34" charset="77"/>
                </a:rPr>
                <a:t>to achieve extreme performance</a:t>
              </a:r>
            </a:p>
            <a:p>
              <a:endParaRPr lang="en-US" sz="2000" dirty="0">
                <a:latin typeface="Eurostile" panose="020B0504020202050204" pitchFamily="34" charset="77"/>
              </a:endParaRPr>
            </a:p>
            <a:p>
              <a:r>
                <a:rPr lang="en-US" sz="2000" dirty="0">
                  <a:latin typeface="Eurostile" panose="020B0504020202050204" pitchFamily="34" charset="77"/>
                </a:rPr>
                <a:t>Non-specific libraries fall into this category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Eurostile" panose="020B0504020202050204" pitchFamily="34" charset="77"/>
                </a:rPr>
                <a:t>MPI-2 for communication in high-performance computing is mostly used for very large-scale simulations</a:t>
              </a:r>
            </a:p>
            <a:p>
              <a:endParaRPr lang="en-US" sz="2000" dirty="0">
                <a:latin typeface="Eurostile" panose="020B0504020202050204" pitchFamily="34" charset="77"/>
              </a:endParaRPr>
            </a:p>
            <a:p>
              <a:r>
                <a:rPr lang="en-US" sz="2000" dirty="0">
                  <a:latin typeface="Eurostile" panose="020B0504020202050204" pitchFamily="34" charset="77"/>
                </a:rPr>
                <a:t>The borderline between GP and Extended GP is very fuzzy</a:t>
              </a:r>
            </a:p>
          </p:txBody>
        </p:sp>
        <p:sp>
          <p:nvSpPr>
            <p:cNvPr id="10" name="Left Arrow 9">
              <a:extLst>
                <a:ext uri="{FF2B5EF4-FFF2-40B4-BE49-F238E27FC236}">
                  <a16:creationId xmlns:a16="http://schemas.microsoft.com/office/drawing/2014/main" id="{3E39EC3B-770C-9643-BE46-289AF20D5598}"/>
                </a:ext>
              </a:extLst>
            </p:cNvPr>
            <p:cNvSpPr/>
            <p:nvPr/>
          </p:nvSpPr>
          <p:spPr bwMode="auto">
            <a:xfrm>
              <a:off x="3110948" y="2937270"/>
              <a:ext cx="914400" cy="417443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599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>
            <a:extLst>
              <a:ext uri="{FF2B5EF4-FFF2-40B4-BE49-F238E27FC236}">
                <a16:creationId xmlns:a16="http://schemas.microsoft.com/office/drawing/2014/main" id="{24F2B35B-CD26-5045-B770-3B6914238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Simulation Platforms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804148-93FF-791F-005B-5E85BFF39B80}"/>
              </a:ext>
            </a:extLst>
          </p:cNvPr>
          <p:cNvGrpSpPr/>
          <p:nvPr/>
        </p:nvGrpSpPr>
        <p:grpSpPr>
          <a:xfrm>
            <a:off x="467544" y="1484784"/>
            <a:ext cx="8295457" cy="5040560"/>
            <a:chOff x="380999" y="1181404"/>
            <a:chExt cx="8425071" cy="534394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02C6CC9-ADDB-7D48-8710-C5EBE61A9A05}"/>
                </a:ext>
              </a:extLst>
            </p:cNvPr>
            <p:cNvSpPr/>
            <p:nvPr/>
          </p:nvSpPr>
          <p:spPr bwMode="auto">
            <a:xfrm>
              <a:off x="380999" y="1197970"/>
              <a:ext cx="2613991" cy="11032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Simulation language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C20206-AE89-E346-AEEA-31F8DA7E3C9C}"/>
                </a:ext>
              </a:extLst>
            </p:cNvPr>
            <p:cNvSpPr/>
            <p:nvPr/>
          </p:nvSpPr>
          <p:spPr bwMode="auto">
            <a:xfrm>
              <a:off x="380999" y="2589448"/>
              <a:ext cx="2613991" cy="11032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General-</a:t>
              </a:r>
              <a:r>
                <a:rPr lang="en-US" sz="2400" dirty="0">
                  <a:latin typeface="Eurostile" panose="020B0504020202050204" pitchFamily="34" charset="77"/>
                </a:rPr>
                <a:t>purpose language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 panose="020B0504020202050204" pitchFamily="34" charset="77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7130B66-9214-3E4E-ACA4-FFA71447AD8E}"/>
                </a:ext>
              </a:extLst>
            </p:cNvPr>
            <p:cNvSpPr/>
            <p:nvPr/>
          </p:nvSpPr>
          <p:spPr bwMode="auto">
            <a:xfrm>
              <a:off x="380999" y="3980926"/>
              <a:ext cx="2613991" cy="11032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Extended general-</a:t>
              </a:r>
              <a:r>
                <a:rPr lang="en-US" sz="2400" dirty="0">
                  <a:latin typeface="Eurostile" panose="020B0504020202050204" pitchFamily="34" charset="77"/>
                </a:rPr>
                <a:t>purpose language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 panose="020B050402020205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2B9ADD-E27A-B14F-BA9D-C40E55D74CF8}"/>
                </a:ext>
              </a:extLst>
            </p:cNvPr>
            <p:cNvSpPr/>
            <p:nvPr/>
          </p:nvSpPr>
          <p:spPr bwMode="auto">
            <a:xfrm>
              <a:off x="380999" y="5372404"/>
              <a:ext cx="2613991" cy="11032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Simulation package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D20314-C203-8042-A711-A4FBD33192A4}"/>
                </a:ext>
              </a:extLst>
            </p:cNvPr>
            <p:cNvSpPr/>
            <p:nvPr/>
          </p:nvSpPr>
          <p:spPr bwMode="auto">
            <a:xfrm>
              <a:off x="4151243" y="1181404"/>
              <a:ext cx="4654827" cy="53439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b="1" dirty="0">
                  <a:latin typeface="Eurostile" panose="020B0504020202050204" pitchFamily="34" charset="77"/>
                </a:rPr>
                <a:t>Comes in many forms</a:t>
              </a:r>
            </a:p>
            <a:p>
              <a:endParaRPr lang="en-US" sz="2000" dirty="0">
                <a:latin typeface="Eurostile" panose="020B0504020202050204" pitchFamily="34" charset="77"/>
              </a:endParaRPr>
            </a:p>
            <a:p>
              <a:r>
                <a:rPr lang="en-US" sz="2000" dirty="0">
                  <a:latin typeface="Eurostile" panose="020B0504020202050204" pitchFamily="34" charset="77"/>
                </a:rPr>
                <a:t>language extensions dedicated to simulation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Eurostile" panose="020B0504020202050204" pitchFamily="34" charset="77"/>
                </a:rPr>
                <a:t>rare (e.g. extensions to </a:t>
              </a:r>
              <a:r>
                <a:rPr lang="en-US" sz="2000" dirty="0" err="1">
                  <a:latin typeface="Eurostile" panose="020B0504020202050204" pitchFamily="34" charset="77"/>
                </a:rPr>
                <a:t>SysML</a:t>
              </a:r>
              <a:r>
                <a:rPr lang="en-US" sz="2000" dirty="0">
                  <a:latin typeface="Eurostile" panose="020B0504020202050204" pitchFamily="34" charset="77"/>
                </a:rPr>
                <a:t> for simulation in 2017)</a:t>
              </a:r>
            </a:p>
            <a:p>
              <a:r>
                <a:rPr lang="en-US" sz="2000" dirty="0">
                  <a:latin typeface="Eurostile" panose="020B0504020202050204" pitchFamily="34" charset="77"/>
                </a:rPr>
                <a:t>libraries dedicated to simulation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Eurostile" panose="020B0504020202050204" pitchFamily="34" charset="77"/>
                </a:rPr>
                <a:t>SIM.JS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err="1">
                  <a:latin typeface="Eurostile" panose="020B0504020202050204" pitchFamily="34" charset="77"/>
                </a:rPr>
                <a:t>SimPy</a:t>
              </a:r>
              <a:endParaRPr lang="en-US" sz="2000" dirty="0">
                <a:latin typeface="Eurostile" panose="020B0504020202050204" pitchFamily="34" charset="77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err="1">
                  <a:latin typeface="Eurostile" panose="020B0504020202050204" pitchFamily="34" charset="77"/>
                </a:rPr>
                <a:t>SystemC</a:t>
              </a:r>
              <a:endParaRPr lang="en-US" sz="2000" dirty="0">
                <a:latin typeface="Eurostile" panose="020B0504020202050204" pitchFamily="34" charset="77"/>
              </a:endParaRPr>
            </a:p>
            <a:p>
              <a:r>
                <a:rPr lang="en-US" sz="2000" dirty="0">
                  <a:latin typeface="Eurostile" panose="020B0504020202050204" pitchFamily="34" charset="77"/>
                </a:rPr>
                <a:t>tightly integrated scripting and general purpose language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Eurostile" panose="020B0504020202050204" pitchFamily="34" charset="77"/>
                </a:rPr>
                <a:t>ns-2 (</a:t>
              </a:r>
              <a:r>
                <a:rPr lang="en-US" sz="2000" dirty="0" err="1">
                  <a:latin typeface="Eurostile" panose="020B0504020202050204" pitchFamily="34" charset="77"/>
                </a:rPr>
                <a:t>Tcl</a:t>
              </a:r>
              <a:r>
                <a:rPr lang="en-US" sz="2000" dirty="0">
                  <a:latin typeface="Eurostile" panose="020B0504020202050204" pitchFamily="34" charset="77"/>
                </a:rPr>
                <a:t>/Tk + C + library)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Eurostile" panose="020B0504020202050204" pitchFamily="34" charset="77"/>
                </a:rPr>
                <a:t>ns-3 (Python + C++ + library)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 err="1">
                  <a:latin typeface="Eurostile" panose="020B0504020202050204" pitchFamily="34" charset="77"/>
                </a:rPr>
                <a:t>OMNeT</a:t>
              </a:r>
              <a:r>
                <a:rPr lang="en-US" sz="2000" dirty="0">
                  <a:latin typeface="Eurostile" panose="020B0504020202050204" pitchFamily="34" charset="77"/>
                </a:rPr>
                <a:t>++ (NED + C++ + library)</a:t>
              </a:r>
            </a:p>
          </p:txBody>
        </p:sp>
        <p:sp>
          <p:nvSpPr>
            <p:cNvPr id="10" name="Left Arrow 9">
              <a:extLst>
                <a:ext uri="{FF2B5EF4-FFF2-40B4-BE49-F238E27FC236}">
                  <a16:creationId xmlns:a16="http://schemas.microsoft.com/office/drawing/2014/main" id="{3E39EC3B-770C-9643-BE46-289AF20D5598}"/>
                </a:ext>
              </a:extLst>
            </p:cNvPr>
            <p:cNvSpPr/>
            <p:nvPr/>
          </p:nvSpPr>
          <p:spPr bwMode="auto">
            <a:xfrm>
              <a:off x="3110948" y="4352035"/>
              <a:ext cx="914400" cy="417443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510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>
            <a:extLst>
              <a:ext uri="{FF2B5EF4-FFF2-40B4-BE49-F238E27FC236}">
                <a16:creationId xmlns:a16="http://schemas.microsoft.com/office/drawing/2014/main" id="{24F2B35B-CD26-5045-B770-3B6914238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Simulation Platforms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804148-93FF-791F-005B-5E85BFF39B80}"/>
              </a:ext>
            </a:extLst>
          </p:cNvPr>
          <p:cNvGrpSpPr/>
          <p:nvPr/>
        </p:nvGrpSpPr>
        <p:grpSpPr>
          <a:xfrm>
            <a:off x="467544" y="1484784"/>
            <a:ext cx="8295457" cy="5040560"/>
            <a:chOff x="380999" y="1181404"/>
            <a:chExt cx="8425071" cy="534394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02C6CC9-ADDB-7D48-8710-C5EBE61A9A05}"/>
                </a:ext>
              </a:extLst>
            </p:cNvPr>
            <p:cNvSpPr/>
            <p:nvPr/>
          </p:nvSpPr>
          <p:spPr bwMode="auto">
            <a:xfrm>
              <a:off x="380999" y="1197970"/>
              <a:ext cx="2613991" cy="11032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Simulation language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C20206-AE89-E346-AEEA-31F8DA7E3C9C}"/>
                </a:ext>
              </a:extLst>
            </p:cNvPr>
            <p:cNvSpPr/>
            <p:nvPr/>
          </p:nvSpPr>
          <p:spPr bwMode="auto">
            <a:xfrm>
              <a:off x="380999" y="2589448"/>
              <a:ext cx="2613991" cy="11032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General-</a:t>
              </a:r>
              <a:r>
                <a:rPr lang="en-US" sz="2400" dirty="0">
                  <a:latin typeface="Eurostile" panose="020B0504020202050204" pitchFamily="34" charset="77"/>
                </a:rPr>
                <a:t>purpose language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 panose="020B0504020202050204" pitchFamily="34" charset="77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7130B66-9214-3E4E-ACA4-FFA71447AD8E}"/>
                </a:ext>
              </a:extLst>
            </p:cNvPr>
            <p:cNvSpPr/>
            <p:nvPr/>
          </p:nvSpPr>
          <p:spPr bwMode="auto">
            <a:xfrm>
              <a:off x="380999" y="3980926"/>
              <a:ext cx="2613991" cy="11032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Extended general-</a:t>
              </a:r>
              <a:r>
                <a:rPr lang="en-US" sz="2400" dirty="0">
                  <a:latin typeface="Eurostile" panose="020B0504020202050204" pitchFamily="34" charset="77"/>
                </a:rPr>
                <a:t>purpose language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 panose="020B0504020202050204" pitchFamily="34" charset="77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2B9ADD-E27A-B14F-BA9D-C40E55D74CF8}"/>
                </a:ext>
              </a:extLst>
            </p:cNvPr>
            <p:cNvSpPr/>
            <p:nvPr/>
          </p:nvSpPr>
          <p:spPr bwMode="auto">
            <a:xfrm>
              <a:off x="380999" y="5372404"/>
              <a:ext cx="2613991" cy="11032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Simulation package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D20314-C203-8042-A711-A4FBD33192A4}"/>
                </a:ext>
              </a:extLst>
            </p:cNvPr>
            <p:cNvSpPr/>
            <p:nvPr/>
          </p:nvSpPr>
          <p:spPr bwMode="auto">
            <a:xfrm>
              <a:off x="4151243" y="1181404"/>
              <a:ext cx="4654827" cy="53439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>
                  <a:latin typeface="Eurostile" panose="020B0504020202050204" pitchFamily="34" charset="77"/>
                </a:rPr>
                <a:t>Very usual outside of discrete-state modeling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err="1">
                  <a:latin typeface="Eurostile" panose="020B0504020202050204" pitchFamily="34" charset="77"/>
                </a:rPr>
                <a:t>Matlab</a:t>
              </a:r>
              <a:r>
                <a:rPr lang="en-US" sz="2000" dirty="0">
                  <a:latin typeface="Eurostile" panose="020B0504020202050204" pitchFamily="34" charset="77"/>
                </a:rPr>
                <a:t> and </a:t>
              </a:r>
              <a:br>
                <a:rPr lang="en-US" sz="2000" dirty="0">
                  <a:latin typeface="Eurostile" panose="020B0504020202050204" pitchFamily="34" charset="77"/>
                </a:rPr>
              </a:br>
              <a:r>
                <a:rPr lang="en-US" sz="2000" dirty="0">
                  <a:latin typeface="Eurostile" panose="020B0504020202050204" pitchFamily="34" charset="77"/>
                </a:rPr>
                <a:t>Octave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800" dirty="0">
                <a:latin typeface="Eurostile" panose="020B0504020202050204" pitchFamily="34" charset="77"/>
              </a:endParaRPr>
            </a:p>
            <a:p>
              <a:endParaRPr lang="en-US" sz="1800" dirty="0">
                <a:latin typeface="Eurostile" panose="020B0504020202050204" pitchFamily="34" charset="77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800" dirty="0">
                <a:latin typeface="Eurostile" panose="020B0504020202050204" pitchFamily="34" charset="77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 err="1">
                  <a:latin typeface="Eurostile" panose="020B0504020202050204" pitchFamily="34" charset="77"/>
                </a:rPr>
                <a:t>VisualSim</a:t>
              </a:r>
              <a:endParaRPr lang="en-US" sz="2000" dirty="0">
                <a:latin typeface="Eurostile" panose="020B0504020202050204" pitchFamily="34" charset="77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800" dirty="0">
                <a:latin typeface="Eurostile" panose="020B0504020202050204" pitchFamily="34" charset="77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800" dirty="0">
                <a:latin typeface="Eurostile" panose="020B0504020202050204" pitchFamily="34" charset="77"/>
              </a:endParaRPr>
            </a:p>
            <a:p>
              <a:endParaRPr lang="en-US" sz="1800" dirty="0">
                <a:latin typeface="Eurostile" panose="020B0504020202050204" pitchFamily="34" charset="77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Eurostile" panose="020B0504020202050204" pitchFamily="34" charset="77"/>
                </a:rPr>
                <a:t>Blender</a:t>
              </a:r>
            </a:p>
            <a:p>
              <a:endParaRPr lang="en-US" sz="1800" dirty="0">
                <a:latin typeface="Eurostile" panose="020B0504020202050204" pitchFamily="34" charset="77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800" dirty="0">
                <a:latin typeface="Eurostile" panose="020B0504020202050204" pitchFamily="34" charset="77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800" dirty="0">
                <a:latin typeface="Eurostile" panose="020B0504020202050204" pitchFamily="34" charset="77"/>
              </a:endParaRPr>
            </a:p>
            <a:p>
              <a:endParaRPr lang="en-US" sz="1800" dirty="0">
                <a:latin typeface="Eurostile" panose="020B0504020202050204" pitchFamily="34" charset="77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Eurostile" panose="020B0504020202050204" pitchFamily="34" charset="77"/>
                </a:rPr>
                <a:t>many more</a:t>
              </a:r>
            </a:p>
          </p:txBody>
        </p:sp>
        <p:sp>
          <p:nvSpPr>
            <p:cNvPr id="10" name="Left Arrow 9">
              <a:extLst>
                <a:ext uri="{FF2B5EF4-FFF2-40B4-BE49-F238E27FC236}">
                  <a16:creationId xmlns:a16="http://schemas.microsoft.com/office/drawing/2014/main" id="{3E39EC3B-770C-9643-BE46-289AF20D5598}"/>
                </a:ext>
              </a:extLst>
            </p:cNvPr>
            <p:cNvSpPr/>
            <p:nvPr/>
          </p:nvSpPr>
          <p:spPr bwMode="auto">
            <a:xfrm>
              <a:off x="3110948" y="5726191"/>
              <a:ext cx="914400" cy="417443"/>
            </a:xfrm>
            <a:prstGeom prst="leftArrow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7AC4376-19D3-BCF1-324F-DDB555851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303500"/>
            <a:ext cx="2052000" cy="1239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150683-B85B-D13D-4D2E-7FA5A7E7A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665678"/>
            <a:ext cx="2052000" cy="11489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C7520D-EFAB-F4EF-D26D-DBD33550E3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026821"/>
            <a:ext cx="2052000" cy="12824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818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>
            <a:extLst>
              <a:ext uri="{FF2B5EF4-FFF2-40B4-BE49-F238E27FC236}">
                <a16:creationId xmlns:a16="http://schemas.microsoft.com/office/drawing/2014/main" id="{B601AF22-6564-4444-91D6-466D08A81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Selecting a Simulation Language</a:t>
            </a:r>
          </a:p>
        </p:txBody>
      </p:sp>
      <p:sp>
        <p:nvSpPr>
          <p:cNvPr id="592899" name="Rectangle 3">
            <a:extLst>
              <a:ext uri="{FF2B5EF4-FFF2-40B4-BE49-F238E27FC236}">
                <a16:creationId xmlns:a16="http://schemas.microsoft.com/office/drawing/2014/main" id="{4670144A-B064-7748-BE3A-B35325B042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dirty="0"/>
              <a:t>Tradeoffs: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Cost and flexibility</a:t>
            </a:r>
          </a:p>
          <a:p>
            <a:pPr lvl="2">
              <a:lnSpc>
                <a:spcPct val="90000"/>
              </a:lnSpc>
            </a:pPr>
            <a:r>
              <a:rPr lang="en-US" altLang="nb-NO" dirty="0"/>
              <a:t>simulation languages require startup time to learn</a:t>
            </a:r>
          </a:p>
          <a:p>
            <a:pPr lvl="2">
              <a:lnSpc>
                <a:spcPct val="90000"/>
              </a:lnSpc>
            </a:pPr>
            <a:r>
              <a:rPr lang="en-US" altLang="nb-NO" dirty="0"/>
              <a:t>general purpose language extensions require startup time to learn</a:t>
            </a:r>
          </a:p>
          <a:p>
            <a:pPr lvl="2">
              <a:lnSpc>
                <a:spcPct val="90000"/>
              </a:lnSpc>
            </a:pPr>
            <a:r>
              <a:rPr lang="en-US" altLang="nb-NO" dirty="0"/>
              <a:t>general purpose languages may require a lot of code writing</a:t>
            </a:r>
          </a:p>
          <a:p>
            <a:pPr lvl="2">
              <a:lnSpc>
                <a:spcPct val="90000"/>
              </a:lnSpc>
            </a:pPr>
            <a:r>
              <a:rPr lang="en-US" altLang="nb-NO" dirty="0"/>
              <a:t>packages may be feature-rich, allow visual presentation without overhead, allow to do simple simulations quickly</a:t>
            </a:r>
          </a:p>
          <a:p>
            <a:pPr lvl="2">
              <a:lnSpc>
                <a:spcPct val="90000"/>
              </a:lnSpc>
            </a:pPr>
            <a:r>
              <a:rPr lang="en-US" altLang="nb-NO" dirty="0"/>
              <a:t>extending packages for special needs may be very hard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E7B6F73-D71C-2A4B-AD18-BFD31B72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A5E67A23-7B56-E040-A18F-96E32F3B53B8}" type="slidenum">
              <a:rPr lang="en-US" altLang="nb-NO" smtClean="0"/>
              <a:pPr/>
              <a:t>23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22096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4E75B7BE-EEAE-6240-B63C-6874BC2DD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Types of Simulations</a:t>
            </a:r>
          </a:p>
        </p:txBody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AF77588A-88C7-C14B-A577-D025BE3ED4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nb-NO" dirty="0"/>
              <a:t>For people in networking, operating systems, distributed systems, the main types of simulation are:</a:t>
            </a:r>
          </a:p>
          <a:p>
            <a:r>
              <a:rPr lang="en-US" altLang="nb-NO" dirty="0"/>
              <a:t>Monte Carlo simulation</a:t>
            </a:r>
          </a:p>
          <a:p>
            <a:r>
              <a:rPr lang="en-US" altLang="nb-NO" dirty="0"/>
              <a:t>trace-drive simulation</a:t>
            </a:r>
          </a:p>
          <a:p>
            <a:r>
              <a:rPr lang="en-US" altLang="nb-NO" dirty="0"/>
              <a:t>discrete-event simulation</a:t>
            </a:r>
          </a:p>
          <a:p>
            <a:r>
              <a:rPr lang="en-US" altLang="nb-NO" dirty="0"/>
              <a:t>emulation</a:t>
            </a:r>
          </a:p>
        </p:txBody>
      </p:sp>
    </p:spTree>
    <p:extLst>
      <p:ext uri="{BB962C8B-B14F-4D97-AF65-F5344CB8AC3E}">
        <p14:creationId xmlns:p14="http://schemas.microsoft.com/office/powerpoint/2010/main" val="4020020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>
            <a:extLst>
              <a:ext uri="{FF2B5EF4-FFF2-40B4-BE49-F238E27FC236}">
                <a16:creationId xmlns:a16="http://schemas.microsoft.com/office/drawing/2014/main" id="{60CD16DF-5D2F-EA44-857C-91F42E4E6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Monte Carlo Simulation</a:t>
            </a:r>
          </a:p>
        </p:txBody>
      </p:sp>
      <p:sp>
        <p:nvSpPr>
          <p:cNvPr id="596995" name="Rectangle 3">
            <a:extLst>
              <a:ext uri="{FF2B5EF4-FFF2-40B4-BE49-F238E27FC236}">
                <a16:creationId xmlns:a16="http://schemas.microsoft.com/office/drawing/2014/main" id="{18D1E116-6C47-B845-A34B-9ADF1CDC9C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dirty="0"/>
              <a:t>A static simulation that has no time parameter</a:t>
            </a:r>
          </a:p>
          <a:p>
            <a:pPr lvl="1"/>
            <a:r>
              <a:rPr lang="en-US" altLang="nb-NO" dirty="0"/>
              <a:t>Runs until some equilibrium state reached</a:t>
            </a:r>
          </a:p>
          <a:p>
            <a:pPr lvl="1"/>
            <a:endParaRPr lang="en-US" altLang="nb-NO" dirty="0"/>
          </a:p>
          <a:p>
            <a:r>
              <a:rPr lang="en-US" altLang="nb-NO" dirty="0"/>
              <a:t>Used to model physical phenomena, evaluate probabilistic system, numerically estimate complex mathematical expressions</a:t>
            </a:r>
          </a:p>
          <a:p>
            <a:endParaRPr lang="en-US" altLang="nb-NO" dirty="0"/>
          </a:p>
          <a:p>
            <a:r>
              <a:rPr lang="en-US" altLang="nb-NO" dirty="0"/>
              <a:t>Driven with random number generator</a:t>
            </a:r>
          </a:p>
          <a:p>
            <a:pPr lvl="1"/>
            <a:r>
              <a:rPr lang="en-US" altLang="nb-NO" dirty="0"/>
              <a:t>name “Monte Carlo” comes from the random draws in casinos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C0AF4D-DC0B-114C-AFB0-98499F6E5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A5E67A23-7B56-E040-A18F-96E32F3B53B8}" type="slidenum">
              <a:rPr lang="en-US" altLang="nb-NO" smtClean="0"/>
              <a:pPr/>
              <a:t>25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691098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>
            <a:extLst>
              <a:ext uri="{FF2B5EF4-FFF2-40B4-BE49-F238E27FC236}">
                <a16:creationId xmlns:a16="http://schemas.microsoft.com/office/drawing/2014/main" id="{C57B4630-F729-B34E-B0C7-865EFCA64B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Monte Carlo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7779" name="Rectangle 3">
                <a:extLst>
                  <a:ext uri="{FF2B5EF4-FFF2-40B4-BE49-F238E27FC236}">
                    <a16:creationId xmlns:a16="http://schemas.microsoft.com/office/drawing/2014/main" id="{EE7C78BC-A798-3844-9DEF-E3875B84F63D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67493" y="3779508"/>
                <a:ext cx="8729134" cy="29618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nb-NO" sz="2400" dirty="0">
                    <a:sym typeface="Wingdings" pitchFamily="2" charset="2"/>
                  </a:rPr>
                  <a:t>Make random draws from a pool of random numbers</a:t>
                </a:r>
              </a:p>
              <a:p>
                <a:pPr lvl="1"/>
                <a:r>
                  <a:rPr lang="en-US" altLang="nb-NO" sz="2000" dirty="0">
                    <a:sym typeface="Wingdings" pitchFamily="2" charset="2"/>
                  </a:rPr>
                  <a:t>here: </a:t>
                </a: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(</a:t>
                </a:r>
                <a:r>
                  <a:rPr lang="en-US" altLang="nb-NO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x,y</a:t>
                </a: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)</a:t>
                </a:r>
                <a:r>
                  <a:rPr lang="en-US" altLang="nb-NO" sz="2000" dirty="0">
                    <a:sym typeface="Wingdings" pitchFamily="2" charset="2"/>
                  </a:rPr>
                  <a:t>, where </a:t>
                </a: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x</a:t>
                </a:r>
                <a:r>
                  <a:rPr lang="en-US" altLang="nb-NO" sz="2000" dirty="0">
                    <a:sym typeface="Wingdings" pitchFamily="2" charset="2"/>
                  </a:rPr>
                  <a:t> and </a:t>
                </a: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y</a:t>
                </a:r>
                <a:r>
                  <a:rPr lang="en-US" altLang="nb-NO" sz="2000" dirty="0">
                    <a:sym typeface="Wingdings" pitchFamily="2" charset="2"/>
                  </a:rPr>
                  <a:t> are randomly drawn from </a:t>
                </a: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[0..1]</a:t>
                </a:r>
              </a:p>
              <a:p>
                <a:pPr lvl="1"/>
                <a:r>
                  <a:rPr lang="en-US" altLang="nb-NO" sz="2000" dirty="0">
                    <a:cs typeface="Times New Roman" panose="02020603050405020304" pitchFamily="18" charset="0"/>
                    <a:sym typeface="Wingdings" pitchFamily="2" charset="2"/>
                  </a:rPr>
                  <a:t>determine if </a:t>
                </a: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(</a:t>
                </a:r>
                <a:r>
                  <a:rPr lang="en-US" altLang="nb-NO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x,y</a:t>
                </a: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)</a:t>
                </a:r>
                <a:r>
                  <a:rPr lang="en-US" altLang="nb-NO" sz="2000" dirty="0">
                    <a:cs typeface="Times New Roman" panose="02020603050405020304" pitchFamily="18" charset="0"/>
                    <a:sym typeface="Wingdings" pitchFamily="2" charset="2"/>
                  </a:rPr>
                  <a:t> is inside the circle: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nb-NO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nb-NO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nb-NO" altLang="nb-NO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itchFamily="2" charset="2"/>
                          </a:rPr>
                          <m:t>+</m:t>
                        </m:r>
                        <m:sSup>
                          <m:sSupPr>
                            <m:ctrlPr>
                              <a:rPr lang="nb-NO" altLang="nb-NO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itchFamily="2" charset="2"/>
                              </a:rPr>
                              <m:t>𝑦</m:t>
                            </m:r>
                          </m:e>
                          <m:sup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nb-NO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itchFamily="2" charset="2"/>
                      </a:rPr>
                      <m:t>≤</m:t>
                    </m:r>
                    <m:f>
                      <m:fPr>
                        <m:ctrlPr>
                          <a:rPr lang="en-US" altLang="nb-NO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nb-NO" alt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nb-NO" alt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Wingdings" pitchFamily="2" charset="2"/>
                          </a:rPr>
                          <m:t>2</m:t>
                        </m:r>
                      </m:den>
                    </m:f>
                  </m:oMath>
                </a14:m>
                <a:endParaRPr lang="nb-NO" altLang="nb-NO" sz="2000" b="0" i="1" dirty="0">
                  <a:ea typeface="Cambria Math" panose="02040503050406030204" pitchFamily="18" charset="0"/>
                  <a:cs typeface="Times New Roman" panose="02020603050405020304" pitchFamily="18" charset="0"/>
                  <a:sym typeface="Wingdings" pitchFamily="2" charset="2"/>
                </a:endParaRPr>
              </a:p>
              <a:p>
                <a:pPr lvl="1"/>
                <a:r>
                  <a:rPr lang="nb-NO" altLang="nb-NO" sz="200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count</a:t>
                </a:r>
                <a:r>
                  <a:rPr lang="nb-NO" altLang="nb-NO" sz="200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nb-NO" altLang="nb-NO" sz="200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the</a:t>
                </a:r>
                <a:r>
                  <a:rPr lang="nb-NO" altLang="nb-NO" sz="200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ratio </a:t>
                </a:r>
                <a:r>
                  <a:rPr lang="nb-NO" altLang="nb-NO" sz="200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of</a:t>
                </a:r>
                <a:r>
                  <a:rPr lang="nb-NO" altLang="nb-NO" sz="200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nb-NO" altLang="nb-NO" sz="200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inliers</a:t>
                </a:r>
                <a:r>
                  <a:rPr lang="nb-NO" altLang="nb-NO" sz="200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nb-NO" altLang="nb-NO" sz="200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vs</a:t>
                </a:r>
                <a:r>
                  <a:rPr lang="nb-NO" altLang="nb-NO" sz="200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nb-NO" altLang="nb-NO" sz="200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outliers</a:t>
                </a:r>
                <a:endParaRPr lang="nb-NO" altLang="nb-NO" sz="2000" dirty="0">
                  <a:ea typeface="Cambria Math" panose="02040503050406030204" pitchFamily="18" charset="0"/>
                  <a:cs typeface="Times New Roman" panose="02020603050405020304" pitchFamily="18" charset="0"/>
                  <a:sym typeface="Wingdings" pitchFamily="2" charset="2"/>
                </a:endParaRPr>
              </a:p>
              <a:p>
                <a:pPr lvl="1"/>
                <a:r>
                  <a:rPr lang="nb-NO" altLang="nb-NO" sz="2000" b="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since</a:t>
                </a:r>
                <a:r>
                  <a:rPr lang="nb-NO" altLang="nb-NO" sz="2000" b="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nb-NO" altLang="nb-NO" sz="2000" b="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the</a:t>
                </a:r>
                <a:r>
                  <a:rPr lang="nb-NO" altLang="nb-NO" sz="2000" b="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nb-NO" altLang="nb-NO" sz="2000" b="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square</a:t>
                </a:r>
                <a:r>
                  <a:rPr lang="nb-NO" altLang="nb-NO" sz="2000" b="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nb-NO" altLang="nb-NO" sz="2000" b="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surface</a:t>
                </a:r>
                <a:r>
                  <a:rPr lang="nb-NO" altLang="nb-NO" sz="2000" b="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nb-NO" altLang="nb-NO" sz="200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area is 1, </a:t>
                </a:r>
                <a:r>
                  <a:rPr lang="nb-NO" altLang="nb-NO" sz="200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counting</a:t>
                </a:r>
                <a:r>
                  <a:rPr lang="nb-NO" altLang="nb-NO" sz="200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nb-NO" altLang="nb-NO" sz="200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achieves</a:t>
                </a:r>
                <a:r>
                  <a:rPr lang="nb-NO" altLang="nb-NO" sz="200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nb-NO" altLang="nb-NO" sz="200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the</a:t>
                </a:r>
                <a:r>
                  <a:rPr lang="nb-NO" altLang="nb-NO" sz="200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nb-NO" altLang="nb-NO" sz="200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fraction</a:t>
                </a:r>
                <a:r>
                  <a:rPr lang="nb-NO" altLang="nb-NO" sz="200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nb-NO" altLang="nb-NO" sz="200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inside</a:t>
                </a:r>
                <a:r>
                  <a:rPr lang="nb-NO" altLang="nb-NO" sz="200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nb-NO" altLang="nb-NO" sz="200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the</a:t>
                </a:r>
                <a:r>
                  <a:rPr lang="nb-NO" altLang="nb-NO" sz="200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nb-NO" altLang="nb-NO" sz="200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circle</a:t>
                </a:r>
                <a:endParaRPr lang="nb-NO" altLang="nb-NO" sz="2000" dirty="0">
                  <a:ea typeface="Cambria Math" panose="02040503050406030204" pitchFamily="18" charset="0"/>
                  <a:cs typeface="Times New Roman" panose="02020603050405020304" pitchFamily="18" charset="0"/>
                  <a:sym typeface="Wingdings" pitchFamily="2" charset="2"/>
                </a:endParaRPr>
              </a:p>
              <a:p>
                <a:pPr lvl="1"/>
                <a:r>
                  <a:rPr lang="nb-NO" altLang="nb-NO" sz="2000" b="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draw</a:t>
                </a:r>
                <a:r>
                  <a:rPr lang="nb-NO" altLang="nb-NO" sz="2000" b="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random </a:t>
                </a:r>
                <a:r>
                  <a:rPr lang="nb-NO" altLang="nb-NO" sz="2000" b="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numbers</a:t>
                </a:r>
                <a:r>
                  <a:rPr lang="nb-NO" altLang="nb-NO" sz="2000" b="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nb-NO" altLang="nb-NO" sz="2000" b="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un</a:t>
                </a:r>
                <a:r>
                  <a:rPr lang="nb-NO" altLang="nb-NO" sz="200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til</a:t>
                </a:r>
                <a:r>
                  <a:rPr lang="nb-NO" altLang="nb-NO" sz="200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nb-NO" altLang="nb-NO" sz="200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the</a:t>
                </a:r>
                <a:r>
                  <a:rPr lang="nb-NO" altLang="nb-NO" sz="200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:r>
                  <a:rPr lang="nb-NO" altLang="nb-NO" sz="200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accuracy</a:t>
                </a:r>
                <a:r>
                  <a:rPr lang="nb-NO" altLang="nb-NO" sz="2000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 is </a:t>
                </a:r>
                <a:r>
                  <a:rPr lang="nb-NO" altLang="nb-NO" sz="2000" dirty="0" err="1">
                    <a:ea typeface="Cambria Math" panose="02040503050406030204" pitchFamily="18" charset="0"/>
                    <a:cs typeface="Times New Roman" panose="02020603050405020304" pitchFamily="18" charset="0"/>
                    <a:sym typeface="Wingdings" pitchFamily="2" charset="2"/>
                  </a:rPr>
                  <a:t>satisfactory</a:t>
                </a:r>
                <a:endParaRPr lang="nb-NO" altLang="nb-NO" sz="2000" b="0" dirty="0">
                  <a:ea typeface="Cambria Math" panose="02040503050406030204" pitchFamily="18" charset="0"/>
                  <a:cs typeface="Times New Roman" panose="02020603050405020304" pitchFamily="18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587779" name="Rectangle 3">
                <a:extLst>
                  <a:ext uri="{FF2B5EF4-FFF2-40B4-BE49-F238E27FC236}">
                    <a16:creationId xmlns:a16="http://schemas.microsoft.com/office/drawing/2014/main" id="{EE7C78BC-A798-3844-9DEF-E3875B84F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493" y="3779508"/>
                <a:ext cx="8729134" cy="2961860"/>
              </a:xfrm>
              <a:blipFill>
                <a:blip r:embed="rId2"/>
                <a:stretch>
                  <a:fillRect l="-1016" t="-170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0" name="TextBox 619">
                <a:extLst>
                  <a:ext uri="{FF2B5EF4-FFF2-40B4-BE49-F238E27FC236}">
                    <a16:creationId xmlns:a16="http://schemas.microsoft.com/office/drawing/2014/main" id="{2C9F5EFF-DA10-864B-A71F-CA036599D0AE}"/>
                  </a:ext>
                </a:extLst>
              </p:cNvPr>
              <p:cNvSpPr txBox="1"/>
              <p:nvPr/>
            </p:nvSpPr>
            <p:spPr>
              <a:xfrm>
                <a:off x="1301386" y="2890632"/>
                <a:ext cx="6123792" cy="841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Eurostile" panose="020B0504020202050204" pitchFamily="34" charset="77"/>
                  </a:rPr>
                  <a:t>static simulation to assess the volume of a circle:</a:t>
                </a:r>
              </a:p>
              <a:p>
                <a:pPr algn="ctr"/>
                <a:r>
                  <a:rPr lang="en-US" sz="1800" dirty="0">
                    <a:latin typeface="Eurostile" panose="020B0504020202050204" pitchFamily="34" charset="77"/>
                  </a:rPr>
                  <a:t>real: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b-NO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nb-NO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=0.785 </m:t>
                    </m:r>
                  </m:oMath>
                </a14:m>
                <a:r>
                  <a:rPr lang="en-US" sz="1800" dirty="0">
                    <a:latin typeface="Eurostile" panose="020B0504020202050204" pitchFamily="34" charset="77"/>
                  </a:rPr>
                  <a:t>			this static simulation: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136</m:t>
                        </m:r>
                      </m:num>
                      <m:den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176</m:t>
                        </m:r>
                      </m:den>
                    </m:f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=0.773</m:t>
                    </m:r>
                  </m:oMath>
                </a14:m>
                <a:endParaRPr lang="en-US" sz="1800" dirty="0">
                  <a:latin typeface="Eurostile" panose="020B0504020202050204" pitchFamily="34" charset="77"/>
                </a:endParaRPr>
              </a:p>
            </p:txBody>
          </p:sp>
        </mc:Choice>
        <mc:Fallback xmlns="">
          <p:sp>
            <p:nvSpPr>
              <p:cNvPr id="620" name="TextBox 619">
                <a:extLst>
                  <a:ext uri="{FF2B5EF4-FFF2-40B4-BE49-F238E27FC236}">
                    <a16:creationId xmlns:a16="http://schemas.microsoft.com/office/drawing/2014/main" id="{2C9F5EFF-DA10-864B-A71F-CA036599D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386" y="2890632"/>
                <a:ext cx="6123792" cy="841449"/>
              </a:xfrm>
              <a:prstGeom prst="rect">
                <a:avLst/>
              </a:prstGeom>
              <a:blipFill>
                <a:blip r:embed="rId3"/>
                <a:stretch>
                  <a:fillRect l="-828" t="-298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B7EEB9C6-C589-8741-B68E-1D4D77A4C90B}"/>
              </a:ext>
            </a:extLst>
          </p:cNvPr>
          <p:cNvGrpSpPr>
            <a:grpSpLocks noChangeAspect="1"/>
          </p:cNvGrpSpPr>
          <p:nvPr/>
        </p:nvGrpSpPr>
        <p:grpSpPr>
          <a:xfrm>
            <a:off x="2445026" y="1365966"/>
            <a:ext cx="4320000" cy="1510612"/>
            <a:chOff x="387626" y="2178325"/>
            <a:chExt cx="8101980" cy="283308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F21B024-E18E-C344-820C-73345133AB40}"/>
                </a:ext>
              </a:extLst>
            </p:cNvPr>
            <p:cNvGrpSpPr/>
            <p:nvPr/>
          </p:nvGrpSpPr>
          <p:grpSpPr>
            <a:xfrm>
              <a:off x="387626" y="2491414"/>
              <a:ext cx="2520000" cy="2520000"/>
              <a:chOff x="1466021" y="3438939"/>
              <a:chExt cx="1800000" cy="1800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C811662-5755-5C45-9CF2-8984BBC0DF40}"/>
                  </a:ext>
                </a:extLst>
              </p:cNvPr>
              <p:cNvSpPr/>
              <p:nvPr/>
            </p:nvSpPr>
            <p:spPr bwMode="auto">
              <a:xfrm>
                <a:off x="1466021" y="3438939"/>
                <a:ext cx="1800000" cy="1800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89838A00-464C-4A47-A5D2-B3B55BB7A06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66021" y="3438939"/>
                <a:ext cx="1800000" cy="1800000"/>
              </a:xfrm>
              <a:prstGeom prst="ellipse">
                <a:avLst/>
              </a:prstGeom>
              <a:solidFill>
                <a:srgbClr val="F6A79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1E7270D-511C-3648-9AC2-62C93ED0291C}"/>
                </a:ext>
              </a:extLst>
            </p:cNvPr>
            <p:cNvGrpSpPr/>
            <p:nvPr/>
          </p:nvGrpSpPr>
          <p:grpSpPr>
            <a:xfrm>
              <a:off x="3747268" y="2491414"/>
              <a:ext cx="2524984" cy="2520000"/>
              <a:chOff x="3377633" y="2766391"/>
              <a:chExt cx="2524984" cy="2520000"/>
            </a:xfrm>
          </p:grpSpPr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003152E8-9E5A-3A43-822B-C3BDCA971857}"/>
                  </a:ext>
                </a:extLst>
              </p:cNvPr>
              <p:cNvGrpSpPr/>
              <p:nvPr/>
            </p:nvGrpSpPr>
            <p:grpSpPr>
              <a:xfrm>
                <a:off x="3382617" y="2766391"/>
                <a:ext cx="2520000" cy="2520000"/>
                <a:chOff x="1466021" y="3438939"/>
                <a:chExt cx="1800000" cy="1800000"/>
              </a:xfrm>
            </p:grpSpPr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14CA5AC4-2BC2-3E4E-962F-4D297C10C51B}"/>
                    </a:ext>
                  </a:extLst>
                </p:cNvPr>
                <p:cNvSpPr/>
                <p:nvPr/>
              </p:nvSpPr>
              <p:spPr bwMode="auto">
                <a:xfrm>
                  <a:off x="1466021" y="3438939"/>
                  <a:ext cx="1800000" cy="180000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210" name="Oval 209">
                  <a:extLst>
                    <a:ext uri="{FF2B5EF4-FFF2-40B4-BE49-F238E27FC236}">
                      <a16:creationId xmlns:a16="http://schemas.microsoft.com/office/drawing/2014/main" id="{DE5E3402-AA42-664A-90BE-1891F379B76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466021" y="3438939"/>
                  <a:ext cx="1800000" cy="1800000"/>
                </a:xfrm>
                <a:prstGeom prst="ellipse">
                  <a:avLst/>
                </a:prstGeom>
                <a:solidFill>
                  <a:srgbClr val="F6A79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F22168B-24D4-5F4E-812B-A4FBF8D75BC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377633" y="2782958"/>
                <a:ext cx="2484000" cy="2484000"/>
                <a:chOff x="5107055" y="2980082"/>
                <a:chExt cx="2968971" cy="2927558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704D6403-C36B-A349-8BBE-B0C1696C0ED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107055" y="2980082"/>
                  <a:ext cx="1440000" cy="1440000"/>
                  <a:chOff x="5108713" y="2978426"/>
                  <a:chExt cx="2506644" cy="2443696"/>
                </a:xfrm>
              </p:grpSpPr>
              <p:sp>
                <p:nvSpPr>
                  <p:cNvPr id="6" name="Oval 5">
                    <a:extLst>
                      <a:ext uri="{FF2B5EF4-FFF2-40B4-BE49-F238E27FC236}">
                        <a16:creationId xmlns:a16="http://schemas.microsoft.com/office/drawing/2014/main" id="{57F95012-012E-494F-BAA4-0FE6FAB04D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87009" y="3051313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23A9E05B-1D82-0941-853D-A89EB462427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57461" y="3203713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DAECF215-B244-C64A-B34C-A740F325563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42722" y="3763618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E5105F77-9C78-2E4E-B0BC-8F9538027FB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44209" y="3508513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0EB7963A-96EE-E54F-A572-1F7A700A2F1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45087" y="3680791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71BAE992-2A06-9D4A-A79E-89A49D7060A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596270" y="33561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13021391-CAA4-1941-B7ED-56591BE24B4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848061" y="37371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0B2B2836-E7B0-AE46-A1B2-21471D7539D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53809" y="41181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F3C26213-7E62-F641-9B76-A2B4D2FC65D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526696" y="47277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EBF25A0C-E5BD-204B-B606-4DEE0A3F530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758609" y="44229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C60BA45D-592C-1649-AF80-8BFD003995C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17905" y="3879574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4E62FE64-9A24-DA46-9A2B-35B98DAC33D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834809" y="5214730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C44E523D-D8AE-D04E-B94C-2F1E42CF263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74027" y="4581939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3522838B-0DAA-4241-887D-DA83BFB6A45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68209" y="442622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235CFC3F-D3D2-4841-8C4E-072F2B16CCC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92418" y="4290391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9426B870-8525-644F-AB18-65C18BCA8D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15201" y="32799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EC364043-D414-4B4E-ABB0-62ADC4B1D59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016487" y="4167808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C6C60B2D-4939-6143-BA3D-35957753D79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84305" y="4012095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7E1B48B4-1AD3-CC4B-AC82-DBD57637AD2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30618" y="3140765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A1146705-B57A-F547-99F8-121BD61099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54487" y="5314122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A635E1F4-2FC9-A74B-9915-F6DFF4AE5ED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108713" y="4750905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244302AF-6CDF-064B-AE71-FEF822E651B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07357" y="512196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6C563E15-C8C9-3049-B551-1136E9F6E36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009861" y="526442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0D933180-01C0-8242-AE17-C00AC399509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95730" y="521804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FEDBC3FA-0E03-464E-B643-EF1CB975C3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086060" y="2985052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10579FC7-B22A-9E4A-BC47-E3EE9D29B6E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41094" y="297842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AC17AD46-B9CE-3847-92C9-93B3F790283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758607" y="3091069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F113BD5B-C331-6045-B11C-6EBF67C201E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139607" y="3551582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0563FB8D-CEF2-5E44-ADAF-2F2611E9B22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934198" y="4071730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AA1ED616-B509-3F47-9A5C-FCD09BEE078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877876" y="4740965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8552728F-870E-B940-B54D-5673E39895F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288694" y="4843669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C1EFDBC3-03E2-D144-941D-010A50005C8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142920" y="5264425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BB73AD4F-3821-1F43-9B4D-ADD40499B23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10737" y="4999382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D68CA02E-C00A-5148-9E02-A647186A7DF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161719" y="3382616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CFADEB49-7CB5-3A41-91D9-F59AF1EA33D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145154" y="3177208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D1147ABE-F575-B540-8931-81008EBCB8F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446641" y="3429000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0DD264AB-949E-1143-B4C6-CD5F0BC875E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61110" y="3730487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D460268F-EB03-DA46-92B5-96AF2C83EC4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24058" y="435002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128E328A-C036-164F-8AC9-06A91BCCA92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27980" y="454218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07934E97-4BA2-0442-A9FC-44B73535088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10806" y="5012635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F8860995-86CC-E846-8C5F-5D6E799C1EA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32780" y="4797288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22B0EE4A-9BE2-2445-B5BF-200C5644367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94510" y="5297558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E0A37D3A-8360-5240-869B-EB8DC157063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976728" y="493312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4280802C-7EC6-8E44-810A-0AF44AFB4C5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78214" y="447923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70AADCAF-CFC3-0A4E-8CF8-6310F369438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6636025" y="2980082"/>
                  <a:ext cx="1440000" cy="1440000"/>
                  <a:chOff x="5108713" y="2978426"/>
                  <a:chExt cx="2506644" cy="2443696"/>
                </a:xfrm>
              </p:grpSpPr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2FD78AB2-65C3-A249-B6D0-E78739B54D9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87009" y="3051313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3625D58F-BDB9-5D46-87E3-EE9639FCC75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57461" y="3203713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A18A0582-24C3-5A43-B586-C511883E59B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42722" y="3763618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10BA9D3D-E68D-E04D-889A-CF4ACD57A7C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44209" y="3508513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1A97445B-E759-1044-8942-1DBA3CFE23D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45087" y="3680791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61AC0360-6B73-E544-92B2-B896DFA97D0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596270" y="33561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E4C7DD6B-196D-F94A-98B2-AE51DE68327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848061" y="37371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B7D09660-7756-AD4D-9F9A-ED0BC11DA54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53809" y="41181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78" name="Oval 77">
                    <a:extLst>
                      <a:ext uri="{FF2B5EF4-FFF2-40B4-BE49-F238E27FC236}">
                        <a16:creationId xmlns:a16="http://schemas.microsoft.com/office/drawing/2014/main" id="{AD92FE6F-1099-6B42-ADF5-9C9846D1865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526696" y="47277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B10F94B4-26E8-FB44-A98F-D87C8236E95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758609" y="44229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382EE7D9-BDF1-9345-9858-7D7E1B41A1C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17905" y="3879574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A71D67BD-79AB-104F-88E3-209D14B08A9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834809" y="5214730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C6ABDC63-8271-8D44-8DD7-5495F964D8D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74027" y="4581939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03743379-BF9E-1648-A8E0-50F33164F4B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68209" y="442622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96DB620A-5B9C-6A4E-9AFF-AD51249276C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92418" y="4290391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4B1B4978-ECC3-844A-B367-A524E482AE9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15201" y="32799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8118D6D6-CC02-E944-9792-A20F542C534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016487" y="4167808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E5F8A47E-FE5D-7E4E-BA64-5B84B601FD6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84305" y="4012095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2509ECD4-6532-914F-8147-2E06A3A2308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30618" y="3140765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4FBA8BC5-B04D-5046-8FCB-2ED36BE830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54487" y="5314122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A0AACB73-2795-9649-B470-34771697E1A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108713" y="4750905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73C4D9E8-1DF4-FE41-A563-23DABD119BD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07357" y="512196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55123E53-F36C-DF44-82E4-EB3ECDE3AB5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009861" y="526442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2D03A101-B089-804B-9543-EE9FD9F9FF4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95730" y="521804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94" name="Oval 93">
                    <a:extLst>
                      <a:ext uri="{FF2B5EF4-FFF2-40B4-BE49-F238E27FC236}">
                        <a16:creationId xmlns:a16="http://schemas.microsoft.com/office/drawing/2014/main" id="{81F79C06-ABB6-F14E-9F88-52B07F83334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086060" y="2985052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565974A7-DC77-6747-9973-3220774A7BD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41094" y="297842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B22FFE9D-7518-8246-86E2-7000D1C254A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758607" y="3091069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2CEC0588-21F8-644B-97D6-8451ADC0833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139607" y="3551582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D07582C9-F4A9-3644-BF28-299D6811BA4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934198" y="4071730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7BA1C075-029A-934C-A97E-B20D3390A00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877876" y="4740965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00" name="Oval 99">
                    <a:extLst>
                      <a:ext uri="{FF2B5EF4-FFF2-40B4-BE49-F238E27FC236}">
                        <a16:creationId xmlns:a16="http://schemas.microsoft.com/office/drawing/2014/main" id="{78B5B62E-7A06-1544-937F-D039815C6D7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288694" y="4843669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01" name="Oval 100">
                    <a:extLst>
                      <a:ext uri="{FF2B5EF4-FFF2-40B4-BE49-F238E27FC236}">
                        <a16:creationId xmlns:a16="http://schemas.microsoft.com/office/drawing/2014/main" id="{CAC73B99-9AC7-924C-8161-836DD1C7D27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142920" y="5264425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02" name="Oval 101">
                    <a:extLst>
                      <a:ext uri="{FF2B5EF4-FFF2-40B4-BE49-F238E27FC236}">
                        <a16:creationId xmlns:a16="http://schemas.microsoft.com/office/drawing/2014/main" id="{C1CC7005-90F1-4749-8EB7-84448E352ED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10737" y="4999382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03" name="Oval 102">
                    <a:extLst>
                      <a:ext uri="{FF2B5EF4-FFF2-40B4-BE49-F238E27FC236}">
                        <a16:creationId xmlns:a16="http://schemas.microsoft.com/office/drawing/2014/main" id="{C82FA6F2-B0D6-BE43-A0C6-1D078E903F6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161719" y="3382616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714B81C2-564F-0346-A2FF-9FE796DC314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145154" y="3177208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BBBA9435-A7B1-F744-89B7-176F56A6EC2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446641" y="3429000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B2A5995A-F1CF-FA4A-AD01-E955911E8C1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61110" y="3730487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23274C77-C1B2-C34E-B337-7A424BC3F1A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24058" y="435002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08" name="Oval 107">
                    <a:extLst>
                      <a:ext uri="{FF2B5EF4-FFF2-40B4-BE49-F238E27FC236}">
                        <a16:creationId xmlns:a16="http://schemas.microsoft.com/office/drawing/2014/main" id="{1A8EC554-DF47-254E-AA25-B61D8AD6301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27980" y="454218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09" name="Oval 108">
                    <a:extLst>
                      <a:ext uri="{FF2B5EF4-FFF2-40B4-BE49-F238E27FC236}">
                        <a16:creationId xmlns:a16="http://schemas.microsoft.com/office/drawing/2014/main" id="{2A704AFD-928A-9543-A6AE-E7A2C634C22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10806" y="5012635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10" name="Oval 109">
                    <a:extLst>
                      <a:ext uri="{FF2B5EF4-FFF2-40B4-BE49-F238E27FC236}">
                        <a16:creationId xmlns:a16="http://schemas.microsoft.com/office/drawing/2014/main" id="{B4C0E7EC-7205-0E43-A73E-57040B62F5F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32780" y="4797288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11" name="Oval 110">
                    <a:extLst>
                      <a:ext uri="{FF2B5EF4-FFF2-40B4-BE49-F238E27FC236}">
                        <a16:creationId xmlns:a16="http://schemas.microsoft.com/office/drawing/2014/main" id="{AEDFC034-D52A-2A4E-93B3-342D0ACC4CB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94510" y="5297558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9C51A1D2-C737-0941-9D9B-8ED1EB33E0C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976728" y="493312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8AACF8D2-9B4A-C343-A9A3-9295B962E05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78214" y="447923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262EAD07-AAE8-8844-A7E5-C08327AF33D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0800000">
                  <a:off x="5107056" y="4467639"/>
                  <a:ext cx="1440000" cy="1440000"/>
                  <a:chOff x="5108713" y="2978426"/>
                  <a:chExt cx="2506644" cy="2443696"/>
                </a:xfrm>
              </p:grpSpPr>
              <p:sp>
                <p:nvSpPr>
                  <p:cNvPr id="115" name="Oval 114">
                    <a:extLst>
                      <a:ext uri="{FF2B5EF4-FFF2-40B4-BE49-F238E27FC236}">
                        <a16:creationId xmlns:a16="http://schemas.microsoft.com/office/drawing/2014/main" id="{6651558A-A5C8-F146-9B26-A51A9A304AF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87009" y="30513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16" name="Oval 115">
                    <a:extLst>
                      <a:ext uri="{FF2B5EF4-FFF2-40B4-BE49-F238E27FC236}">
                        <a16:creationId xmlns:a16="http://schemas.microsoft.com/office/drawing/2014/main" id="{EE76CF66-AC04-BD43-9AFE-8C748293F4B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57461" y="32037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17" name="Oval 116">
                    <a:extLst>
                      <a:ext uri="{FF2B5EF4-FFF2-40B4-BE49-F238E27FC236}">
                        <a16:creationId xmlns:a16="http://schemas.microsoft.com/office/drawing/2014/main" id="{137F1A50-0255-D448-A6E5-0B3C511CD57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42722" y="3763618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18" name="Oval 117">
                    <a:extLst>
                      <a:ext uri="{FF2B5EF4-FFF2-40B4-BE49-F238E27FC236}">
                        <a16:creationId xmlns:a16="http://schemas.microsoft.com/office/drawing/2014/main" id="{47AA4819-D0FF-5943-B46D-13010E3C0AE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44209" y="35085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19" name="Oval 118">
                    <a:extLst>
                      <a:ext uri="{FF2B5EF4-FFF2-40B4-BE49-F238E27FC236}">
                        <a16:creationId xmlns:a16="http://schemas.microsoft.com/office/drawing/2014/main" id="{FAC2EBF7-E27B-EA46-BA44-A8E275A4E55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45087" y="3680791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B0019E83-B05F-5A42-98D1-2C4E602EA8C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596270" y="3356113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A6A91A3F-9F86-494C-8573-4B6A74A988B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848061" y="37371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22F243CD-8BDA-6242-9D04-25CF2B90DC7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53809" y="41181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98F75E9D-3D7D-014B-8E91-D73EFA80AAD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526696" y="47277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24" name="Oval 123">
                    <a:extLst>
                      <a:ext uri="{FF2B5EF4-FFF2-40B4-BE49-F238E27FC236}">
                        <a16:creationId xmlns:a16="http://schemas.microsoft.com/office/drawing/2014/main" id="{341089A8-5410-CD46-9C7E-D0EB69EB1D8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758609" y="44229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id="{527DA08C-B999-E343-8AFE-F452270DBFC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17905" y="3879574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26" name="Oval 125">
                    <a:extLst>
                      <a:ext uri="{FF2B5EF4-FFF2-40B4-BE49-F238E27FC236}">
                        <a16:creationId xmlns:a16="http://schemas.microsoft.com/office/drawing/2014/main" id="{B3881D61-5AB3-E347-98D2-2191BFE4174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834809" y="5214730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27" name="Oval 126">
                    <a:extLst>
                      <a:ext uri="{FF2B5EF4-FFF2-40B4-BE49-F238E27FC236}">
                        <a16:creationId xmlns:a16="http://schemas.microsoft.com/office/drawing/2014/main" id="{7DFC9036-A9FA-F047-8526-2B5C46D843E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74027" y="4581939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28" name="Oval 127">
                    <a:extLst>
                      <a:ext uri="{FF2B5EF4-FFF2-40B4-BE49-F238E27FC236}">
                        <a16:creationId xmlns:a16="http://schemas.microsoft.com/office/drawing/2014/main" id="{71FA015D-0B65-B745-A764-DE62B17371A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37463" y="444122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29" name="Oval 128">
                    <a:extLst>
                      <a:ext uri="{FF2B5EF4-FFF2-40B4-BE49-F238E27FC236}">
                        <a16:creationId xmlns:a16="http://schemas.microsoft.com/office/drawing/2014/main" id="{173387F0-EF94-7243-9F1A-952872E686B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92418" y="4290391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30" name="Oval 129">
                    <a:extLst>
                      <a:ext uri="{FF2B5EF4-FFF2-40B4-BE49-F238E27FC236}">
                        <a16:creationId xmlns:a16="http://schemas.microsoft.com/office/drawing/2014/main" id="{F84A166D-7482-9A41-9775-69EDC6D536D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15201" y="3279913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31" name="Oval 130">
                    <a:extLst>
                      <a:ext uri="{FF2B5EF4-FFF2-40B4-BE49-F238E27FC236}">
                        <a16:creationId xmlns:a16="http://schemas.microsoft.com/office/drawing/2014/main" id="{0F838764-D2C0-7D4A-A642-6AFB28CC802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016487" y="4167808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32" name="Oval 131">
                    <a:extLst>
                      <a:ext uri="{FF2B5EF4-FFF2-40B4-BE49-F238E27FC236}">
                        <a16:creationId xmlns:a16="http://schemas.microsoft.com/office/drawing/2014/main" id="{71BD5452-F1DD-4140-AAD9-224CDC0C6AD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84305" y="4012095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33" name="Oval 132">
                    <a:extLst>
                      <a:ext uri="{FF2B5EF4-FFF2-40B4-BE49-F238E27FC236}">
                        <a16:creationId xmlns:a16="http://schemas.microsoft.com/office/drawing/2014/main" id="{C1155F86-2C68-924F-A4E3-48BEF2AACDF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30618" y="3140765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34" name="Oval 133">
                    <a:extLst>
                      <a:ext uri="{FF2B5EF4-FFF2-40B4-BE49-F238E27FC236}">
                        <a16:creationId xmlns:a16="http://schemas.microsoft.com/office/drawing/2014/main" id="{3956B2F6-91B4-7942-9D4F-5DDBB0A524F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54487" y="5314122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35" name="Oval 134">
                    <a:extLst>
                      <a:ext uri="{FF2B5EF4-FFF2-40B4-BE49-F238E27FC236}">
                        <a16:creationId xmlns:a16="http://schemas.microsoft.com/office/drawing/2014/main" id="{6B0ACB50-D46F-9145-9C1E-FF3E66DA022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108713" y="4750905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36" name="Oval 135">
                    <a:extLst>
                      <a:ext uri="{FF2B5EF4-FFF2-40B4-BE49-F238E27FC236}">
                        <a16:creationId xmlns:a16="http://schemas.microsoft.com/office/drawing/2014/main" id="{BBF56962-BE6F-F148-83C0-DA146CA3CEB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07357" y="512196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37" name="Oval 136">
                    <a:extLst>
                      <a:ext uri="{FF2B5EF4-FFF2-40B4-BE49-F238E27FC236}">
                        <a16:creationId xmlns:a16="http://schemas.microsoft.com/office/drawing/2014/main" id="{D848DB0A-44EE-9844-9565-A73385B9AFA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009861" y="526442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38" name="Oval 137">
                    <a:extLst>
                      <a:ext uri="{FF2B5EF4-FFF2-40B4-BE49-F238E27FC236}">
                        <a16:creationId xmlns:a16="http://schemas.microsoft.com/office/drawing/2014/main" id="{7AC2CA5C-820E-E540-86E2-49DC0A533F6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95730" y="521804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39" name="Oval 138">
                    <a:extLst>
                      <a:ext uri="{FF2B5EF4-FFF2-40B4-BE49-F238E27FC236}">
                        <a16:creationId xmlns:a16="http://schemas.microsoft.com/office/drawing/2014/main" id="{ACD6E634-847F-4F45-BD1D-B97C942AA5C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086060" y="2985052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40" name="Oval 139">
                    <a:extLst>
                      <a:ext uri="{FF2B5EF4-FFF2-40B4-BE49-F238E27FC236}">
                        <a16:creationId xmlns:a16="http://schemas.microsoft.com/office/drawing/2014/main" id="{3CE1EB32-83B7-7B49-8258-F7DDEF30D81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41094" y="2978426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41" name="Oval 140">
                    <a:extLst>
                      <a:ext uri="{FF2B5EF4-FFF2-40B4-BE49-F238E27FC236}">
                        <a16:creationId xmlns:a16="http://schemas.microsoft.com/office/drawing/2014/main" id="{F842D714-4984-F34D-AD1A-5D9B97E59DF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758607" y="3091069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42" name="Oval 141">
                    <a:extLst>
                      <a:ext uri="{FF2B5EF4-FFF2-40B4-BE49-F238E27FC236}">
                        <a16:creationId xmlns:a16="http://schemas.microsoft.com/office/drawing/2014/main" id="{8982CA68-81AB-B947-956E-A1DD97F3DD7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139607" y="3551582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43" name="Oval 142">
                    <a:extLst>
                      <a:ext uri="{FF2B5EF4-FFF2-40B4-BE49-F238E27FC236}">
                        <a16:creationId xmlns:a16="http://schemas.microsoft.com/office/drawing/2014/main" id="{3172C304-4705-6541-9C51-B4E3B542EEA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934198" y="4071730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44" name="Oval 143">
                    <a:extLst>
                      <a:ext uri="{FF2B5EF4-FFF2-40B4-BE49-F238E27FC236}">
                        <a16:creationId xmlns:a16="http://schemas.microsoft.com/office/drawing/2014/main" id="{D9B0E8EC-DD30-F840-B24D-EB220721E59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877876" y="4740965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45" name="Oval 144">
                    <a:extLst>
                      <a:ext uri="{FF2B5EF4-FFF2-40B4-BE49-F238E27FC236}">
                        <a16:creationId xmlns:a16="http://schemas.microsoft.com/office/drawing/2014/main" id="{535C2BDB-E7D2-194E-AEB2-B0F2E628B3B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288694" y="4843669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46" name="Oval 145">
                    <a:extLst>
                      <a:ext uri="{FF2B5EF4-FFF2-40B4-BE49-F238E27FC236}">
                        <a16:creationId xmlns:a16="http://schemas.microsoft.com/office/drawing/2014/main" id="{50CC64DA-D160-4147-B5D4-DC6249B701C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142920" y="5264425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47" name="Oval 146">
                    <a:extLst>
                      <a:ext uri="{FF2B5EF4-FFF2-40B4-BE49-F238E27FC236}">
                        <a16:creationId xmlns:a16="http://schemas.microsoft.com/office/drawing/2014/main" id="{D53A4C26-E66A-D84B-A6EA-913AD581AB0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10737" y="4999382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48" name="Oval 147">
                    <a:extLst>
                      <a:ext uri="{FF2B5EF4-FFF2-40B4-BE49-F238E27FC236}">
                        <a16:creationId xmlns:a16="http://schemas.microsoft.com/office/drawing/2014/main" id="{A4A35F79-4D77-2946-A21F-E451641E9DA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161719" y="338261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49" name="Oval 148">
                    <a:extLst>
                      <a:ext uri="{FF2B5EF4-FFF2-40B4-BE49-F238E27FC236}">
                        <a16:creationId xmlns:a16="http://schemas.microsoft.com/office/drawing/2014/main" id="{6E337C91-7A31-C94C-BAD0-CCA4DFDB479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145154" y="3177208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50" name="Oval 149">
                    <a:extLst>
                      <a:ext uri="{FF2B5EF4-FFF2-40B4-BE49-F238E27FC236}">
                        <a16:creationId xmlns:a16="http://schemas.microsoft.com/office/drawing/2014/main" id="{5AA4DD47-2C92-AF4A-B71B-CB68FF5FA73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446641" y="3429000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51" name="Oval 150">
                    <a:extLst>
                      <a:ext uri="{FF2B5EF4-FFF2-40B4-BE49-F238E27FC236}">
                        <a16:creationId xmlns:a16="http://schemas.microsoft.com/office/drawing/2014/main" id="{9700A502-2212-0542-A967-FE5C26C2A46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61110" y="3730487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52" name="Oval 151">
                    <a:extLst>
                      <a:ext uri="{FF2B5EF4-FFF2-40B4-BE49-F238E27FC236}">
                        <a16:creationId xmlns:a16="http://schemas.microsoft.com/office/drawing/2014/main" id="{251B03E3-26F8-1B4A-95AE-83FBCC662C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24058" y="435002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53" name="Oval 152">
                    <a:extLst>
                      <a:ext uri="{FF2B5EF4-FFF2-40B4-BE49-F238E27FC236}">
                        <a16:creationId xmlns:a16="http://schemas.microsoft.com/office/drawing/2014/main" id="{3BDCDDD1-8940-F641-BFDC-52C8BA46971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27980" y="454218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54" name="Oval 153">
                    <a:extLst>
                      <a:ext uri="{FF2B5EF4-FFF2-40B4-BE49-F238E27FC236}">
                        <a16:creationId xmlns:a16="http://schemas.microsoft.com/office/drawing/2014/main" id="{D2EB97E7-3211-C042-8F4E-32EC812C398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10806" y="5012635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55" name="Oval 154">
                    <a:extLst>
                      <a:ext uri="{FF2B5EF4-FFF2-40B4-BE49-F238E27FC236}">
                        <a16:creationId xmlns:a16="http://schemas.microsoft.com/office/drawing/2014/main" id="{BE21AB81-9041-5840-8A09-3CC427C5DC7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32780" y="4797288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56" name="Oval 155">
                    <a:extLst>
                      <a:ext uri="{FF2B5EF4-FFF2-40B4-BE49-F238E27FC236}">
                        <a16:creationId xmlns:a16="http://schemas.microsoft.com/office/drawing/2014/main" id="{0B76C8CA-D6D2-0647-B4FB-0895312AC0C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94510" y="5297558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57" name="Oval 156">
                    <a:extLst>
                      <a:ext uri="{FF2B5EF4-FFF2-40B4-BE49-F238E27FC236}">
                        <a16:creationId xmlns:a16="http://schemas.microsoft.com/office/drawing/2014/main" id="{7B8D33D0-D780-3B4C-853F-F432B6A309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976728" y="493312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58" name="Oval 157">
                    <a:extLst>
                      <a:ext uri="{FF2B5EF4-FFF2-40B4-BE49-F238E27FC236}">
                        <a16:creationId xmlns:a16="http://schemas.microsoft.com/office/drawing/2014/main" id="{8D87EB7F-63E0-0F4E-8219-4420844EED8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78214" y="447923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411FF9BF-5AE4-464D-B498-D6C563A14CB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>
                  <a:off x="6636026" y="4467640"/>
                  <a:ext cx="1440000" cy="1440000"/>
                  <a:chOff x="5108713" y="2978426"/>
                  <a:chExt cx="2506644" cy="2443696"/>
                </a:xfrm>
              </p:grpSpPr>
              <p:sp>
                <p:nvSpPr>
                  <p:cNvPr id="160" name="Oval 159">
                    <a:extLst>
                      <a:ext uri="{FF2B5EF4-FFF2-40B4-BE49-F238E27FC236}">
                        <a16:creationId xmlns:a16="http://schemas.microsoft.com/office/drawing/2014/main" id="{390B77B9-FAE2-2E49-9F04-789E33728F0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87009" y="30513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61" name="Oval 160">
                    <a:extLst>
                      <a:ext uri="{FF2B5EF4-FFF2-40B4-BE49-F238E27FC236}">
                        <a16:creationId xmlns:a16="http://schemas.microsoft.com/office/drawing/2014/main" id="{3D7AA2B9-32BD-DE47-85C6-6D6B54A4D08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57461" y="32037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62" name="Oval 161">
                    <a:extLst>
                      <a:ext uri="{FF2B5EF4-FFF2-40B4-BE49-F238E27FC236}">
                        <a16:creationId xmlns:a16="http://schemas.microsoft.com/office/drawing/2014/main" id="{83FEA594-4046-6046-BF1C-F1CF39CD9A8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42722" y="3763618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63" name="Oval 162">
                    <a:extLst>
                      <a:ext uri="{FF2B5EF4-FFF2-40B4-BE49-F238E27FC236}">
                        <a16:creationId xmlns:a16="http://schemas.microsoft.com/office/drawing/2014/main" id="{29A73A0B-E986-8F42-9874-845378104C9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44209" y="35085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64" name="Oval 163">
                    <a:extLst>
                      <a:ext uri="{FF2B5EF4-FFF2-40B4-BE49-F238E27FC236}">
                        <a16:creationId xmlns:a16="http://schemas.microsoft.com/office/drawing/2014/main" id="{7760D352-2D7C-0142-9A9B-5D09BBF9710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45087" y="3680791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65" name="Oval 164">
                    <a:extLst>
                      <a:ext uri="{FF2B5EF4-FFF2-40B4-BE49-F238E27FC236}">
                        <a16:creationId xmlns:a16="http://schemas.microsoft.com/office/drawing/2014/main" id="{E8B954E2-EE9C-0145-93B8-595565521FC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596270" y="33561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66" name="Oval 165">
                    <a:extLst>
                      <a:ext uri="{FF2B5EF4-FFF2-40B4-BE49-F238E27FC236}">
                        <a16:creationId xmlns:a16="http://schemas.microsoft.com/office/drawing/2014/main" id="{7343A0B6-CB0D-7D47-AC7E-5CC52F18790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848061" y="37371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67" name="Oval 166">
                    <a:extLst>
                      <a:ext uri="{FF2B5EF4-FFF2-40B4-BE49-F238E27FC236}">
                        <a16:creationId xmlns:a16="http://schemas.microsoft.com/office/drawing/2014/main" id="{DE5FCEF4-7CD0-9846-8C13-F8E4A190BDA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53809" y="41181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68" name="Oval 167">
                    <a:extLst>
                      <a:ext uri="{FF2B5EF4-FFF2-40B4-BE49-F238E27FC236}">
                        <a16:creationId xmlns:a16="http://schemas.microsoft.com/office/drawing/2014/main" id="{34F07422-A114-5444-A8AE-A3726465FF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526696" y="47277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69" name="Oval 168">
                    <a:extLst>
                      <a:ext uri="{FF2B5EF4-FFF2-40B4-BE49-F238E27FC236}">
                        <a16:creationId xmlns:a16="http://schemas.microsoft.com/office/drawing/2014/main" id="{F3494499-4BE8-CC47-B088-5EB4B8CF790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758609" y="44229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70" name="Oval 169">
                    <a:extLst>
                      <a:ext uri="{FF2B5EF4-FFF2-40B4-BE49-F238E27FC236}">
                        <a16:creationId xmlns:a16="http://schemas.microsoft.com/office/drawing/2014/main" id="{C0C6972C-5A7A-0B46-9D41-47C813E9481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17905" y="3879574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71" name="Oval 170">
                    <a:extLst>
                      <a:ext uri="{FF2B5EF4-FFF2-40B4-BE49-F238E27FC236}">
                        <a16:creationId xmlns:a16="http://schemas.microsoft.com/office/drawing/2014/main" id="{8E9A65D7-6D66-EF49-8F35-32876CF281C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834809" y="5214730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72" name="Oval 171">
                    <a:extLst>
                      <a:ext uri="{FF2B5EF4-FFF2-40B4-BE49-F238E27FC236}">
                        <a16:creationId xmlns:a16="http://schemas.microsoft.com/office/drawing/2014/main" id="{2D03DBE5-B8CC-B04E-8A6D-9BC2E8D57DC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874027" y="4581939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73" name="Oval 172">
                    <a:extLst>
                      <a:ext uri="{FF2B5EF4-FFF2-40B4-BE49-F238E27FC236}">
                        <a16:creationId xmlns:a16="http://schemas.microsoft.com/office/drawing/2014/main" id="{5E7A6448-CE69-854C-A9F3-96EEDAF89A7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68209" y="442622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7EBF184B-F2C2-4648-B05D-9D6F0F078B8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92418" y="4290391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75" name="Oval 174">
                    <a:extLst>
                      <a:ext uri="{FF2B5EF4-FFF2-40B4-BE49-F238E27FC236}">
                        <a16:creationId xmlns:a16="http://schemas.microsoft.com/office/drawing/2014/main" id="{3C013D1B-01C4-0F48-A0F7-ECE48409C99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315201" y="3279913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76" name="Oval 175">
                    <a:extLst>
                      <a:ext uri="{FF2B5EF4-FFF2-40B4-BE49-F238E27FC236}">
                        <a16:creationId xmlns:a16="http://schemas.microsoft.com/office/drawing/2014/main" id="{2C7A7252-C3B3-A94A-A328-A24C420B82D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016487" y="4167808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77" name="Oval 176">
                    <a:extLst>
                      <a:ext uri="{FF2B5EF4-FFF2-40B4-BE49-F238E27FC236}">
                        <a16:creationId xmlns:a16="http://schemas.microsoft.com/office/drawing/2014/main" id="{54588AF6-CD2A-8E4F-8476-AE59B0922A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84305" y="4012095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78" name="Oval 177">
                    <a:extLst>
                      <a:ext uri="{FF2B5EF4-FFF2-40B4-BE49-F238E27FC236}">
                        <a16:creationId xmlns:a16="http://schemas.microsoft.com/office/drawing/2014/main" id="{7082B4A7-7362-4B48-A900-36C723F5FE2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30618" y="3140765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79" name="Oval 178">
                    <a:extLst>
                      <a:ext uri="{FF2B5EF4-FFF2-40B4-BE49-F238E27FC236}">
                        <a16:creationId xmlns:a16="http://schemas.microsoft.com/office/drawing/2014/main" id="{CF708944-11A1-544C-A26C-34F55A11BD3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54487" y="5314122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80" name="Oval 179">
                    <a:extLst>
                      <a:ext uri="{FF2B5EF4-FFF2-40B4-BE49-F238E27FC236}">
                        <a16:creationId xmlns:a16="http://schemas.microsoft.com/office/drawing/2014/main" id="{67530005-380F-D74A-A749-900AAE2F7B9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108713" y="4750905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81" name="Oval 180">
                    <a:extLst>
                      <a:ext uri="{FF2B5EF4-FFF2-40B4-BE49-F238E27FC236}">
                        <a16:creationId xmlns:a16="http://schemas.microsoft.com/office/drawing/2014/main" id="{734387B9-4175-5C48-9121-00A35982CD5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507357" y="512196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82" name="Oval 181">
                    <a:extLst>
                      <a:ext uri="{FF2B5EF4-FFF2-40B4-BE49-F238E27FC236}">
                        <a16:creationId xmlns:a16="http://schemas.microsoft.com/office/drawing/2014/main" id="{68119AC3-11F0-DD43-8105-1A8772C5401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009861" y="5264426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83" name="Oval 182">
                    <a:extLst>
                      <a:ext uri="{FF2B5EF4-FFF2-40B4-BE49-F238E27FC236}">
                        <a16:creationId xmlns:a16="http://schemas.microsoft.com/office/drawing/2014/main" id="{C29AFB8A-4AA6-E744-9BD5-3021447538F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95730" y="5218043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84" name="Oval 183">
                    <a:extLst>
                      <a:ext uri="{FF2B5EF4-FFF2-40B4-BE49-F238E27FC236}">
                        <a16:creationId xmlns:a16="http://schemas.microsoft.com/office/drawing/2014/main" id="{78A43B00-8D3F-974D-B804-0EA5B81EA96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086060" y="2985052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85" name="Oval 184">
                    <a:extLst>
                      <a:ext uri="{FF2B5EF4-FFF2-40B4-BE49-F238E27FC236}">
                        <a16:creationId xmlns:a16="http://schemas.microsoft.com/office/drawing/2014/main" id="{83644417-EA17-9D4C-B4F9-D4916056AD1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441094" y="297842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86" name="Oval 185">
                    <a:extLst>
                      <a:ext uri="{FF2B5EF4-FFF2-40B4-BE49-F238E27FC236}">
                        <a16:creationId xmlns:a16="http://schemas.microsoft.com/office/drawing/2014/main" id="{9003C4BD-80C8-BC4D-A136-8F40E1D8D6E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758607" y="3091069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87" name="Oval 186">
                    <a:extLst>
                      <a:ext uri="{FF2B5EF4-FFF2-40B4-BE49-F238E27FC236}">
                        <a16:creationId xmlns:a16="http://schemas.microsoft.com/office/drawing/2014/main" id="{9AA0A356-18F2-2544-8C7D-58EDA764AE3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139607" y="3551582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88" name="Oval 187">
                    <a:extLst>
                      <a:ext uri="{FF2B5EF4-FFF2-40B4-BE49-F238E27FC236}">
                        <a16:creationId xmlns:a16="http://schemas.microsoft.com/office/drawing/2014/main" id="{4D006848-1FAF-9848-9B74-01074F6D3C8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934198" y="4071730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89" name="Oval 188">
                    <a:extLst>
                      <a:ext uri="{FF2B5EF4-FFF2-40B4-BE49-F238E27FC236}">
                        <a16:creationId xmlns:a16="http://schemas.microsoft.com/office/drawing/2014/main" id="{D740EE6E-75DB-7949-B875-12B1CC50B96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877876" y="4740965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90" name="Oval 189">
                    <a:extLst>
                      <a:ext uri="{FF2B5EF4-FFF2-40B4-BE49-F238E27FC236}">
                        <a16:creationId xmlns:a16="http://schemas.microsoft.com/office/drawing/2014/main" id="{315F4559-1A71-4844-B669-FC5A3D705EC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288694" y="4843669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91" name="Oval 190">
                    <a:extLst>
                      <a:ext uri="{FF2B5EF4-FFF2-40B4-BE49-F238E27FC236}">
                        <a16:creationId xmlns:a16="http://schemas.microsoft.com/office/drawing/2014/main" id="{0F4D12DD-29C5-D449-95C1-3DD0AFD2BA9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7142920" y="5264425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92" name="Oval 191">
                    <a:extLst>
                      <a:ext uri="{FF2B5EF4-FFF2-40B4-BE49-F238E27FC236}">
                        <a16:creationId xmlns:a16="http://schemas.microsoft.com/office/drawing/2014/main" id="{3C8CA518-86C6-4541-802E-CFCBBFCE37D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10737" y="4999382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93" name="Oval 192">
                    <a:extLst>
                      <a:ext uri="{FF2B5EF4-FFF2-40B4-BE49-F238E27FC236}">
                        <a16:creationId xmlns:a16="http://schemas.microsoft.com/office/drawing/2014/main" id="{18561139-296B-F54A-B4AA-F3F0E7952B0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161719" y="338261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94" name="Oval 193">
                    <a:extLst>
                      <a:ext uri="{FF2B5EF4-FFF2-40B4-BE49-F238E27FC236}">
                        <a16:creationId xmlns:a16="http://schemas.microsoft.com/office/drawing/2014/main" id="{2EC3180D-BDBF-D445-B664-62FCDE8D349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145154" y="3177208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95" name="Oval 194">
                    <a:extLst>
                      <a:ext uri="{FF2B5EF4-FFF2-40B4-BE49-F238E27FC236}">
                        <a16:creationId xmlns:a16="http://schemas.microsoft.com/office/drawing/2014/main" id="{0FBAC50D-B51E-CB48-A0B0-F65C4A0EA60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446641" y="3429000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96" name="Oval 195">
                    <a:extLst>
                      <a:ext uri="{FF2B5EF4-FFF2-40B4-BE49-F238E27FC236}">
                        <a16:creationId xmlns:a16="http://schemas.microsoft.com/office/drawing/2014/main" id="{C80CD516-20A7-EF4B-B493-DC2816E5115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61110" y="3730487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97" name="Oval 196">
                    <a:extLst>
                      <a:ext uri="{FF2B5EF4-FFF2-40B4-BE49-F238E27FC236}">
                        <a16:creationId xmlns:a16="http://schemas.microsoft.com/office/drawing/2014/main" id="{D8BDF98D-6034-5047-8676-54A6ACC320F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24058" y="4350026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98" name="Oval 197">
                    <a:extLst>
                      <a:ext uri="{FF2B5EF4-FFF2-40B4-BE49-F238E27FC236}">
                        <a16:creationId xmlns:a16="http://schemas.microsoft.com/office/drawing/2014/main" id="{C737B117-82CB-A541-82AF-FB29F7C00A5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227980" y="4542183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199" name="Oval 198">
                    <a:extLst>
                      <a:ext uri="{FF2B5EF4-FFF2-40B4-BE49-F238E27FC236}">
                        <a16:creationId xmlns:a16="http://schemas.microsoft.com/office/drawing/2014/main" id="{2F6BE536-EFAD-DF45-95A8-3DE344F732E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310806" y="5012635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200" name="Oval 199">
                    <a:extLst>
                      <a:ext uri="{FF2B5EF4-FFF2-40B4-BE49-F238E27FC236}">
                        <a16:creationId xmlns:a16="http://schemas.microsoft.com/office/drawing/2014/main" id="{C1510C3E-E0CC-1D4A-875F-AED24A3B5CF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32780" y="4797288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201" name="Oval 200">
                    <a:extLst>
                      <a:ext uri="{FF2B5EF4-FFF2-40B4-BE49-F238E27FC236}">
                        <a16:creationId xmlns:a16="http://schemas.microsoft.com/office/drawing/2014/main" id="{58739E70-F6A0-6444-87E6-A8F7F643390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794510" y="5297558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202" name="Oval 201">
                    <a:extLst>
                      <a:ext uri="{FF2B5EF4-FFF2-40B4-BE49-F238E27FC236}">
                        <a16:creationId xmlns:a16="http://schemas.microsoft.com/office/drawing/2014/main" id="{13CEACFD-3F8B-7543-A600-DD09335ED72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976728" y="4933123"/>
                    <a:ext cx="108000" cy="108000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203" name="Oval 202">
                    <a:extLst>
                      <a:ext uri="{FF2B5EF4-FFF2-40B4-BE49-F238E27FC236}">
                        <a16:creationId xmlns:a16="http://schemas.microsoft.com/office/drawing/2014/main" id="{20821A02-E680-0742-8F06-13BA5938C76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78214" y="4479236"/>
                    <a:ext cx="108000" cy="108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8D2F6FF-28A2-CB47-BD34-54B0133DEE9C}"/>
                </a:ext>
              </a:extLst>
            </p:cNvPr>
            <p:cNvGrpSpPr/>
            <p:nvPr/>
          </p:nvGrpSpPr>
          <p:grpSpPr>
            <a:xfrm>
              <a:off x="7111893" y="3152296"/>
              <a:ext cx="1377713" cy="1198236"/>
              <a:chOff x="6247188" y="4093911"/>
              <a:chExt cx="1377713" cy="1198236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924616DE-5B05-7040-BCFA-341220805D8C}"/>
                  </a:ext>
                </a:extLst>
              </p:cNvPr>
              <p:cNvGrpSpPr/>
              <p:nvPr/>
            </p:nvGrpSpPr>
            <p:grpSpPr>
              <a:xfrm>
                <a:off x="6247188" y="4725753"/>
                <a:ext cx="392055" cy="566394"/>
                <a:chOff x="6232360" y="5385604"/>
                <a:chExt cx="392055" cy="566394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729402D0-FF8F-B349-8A8E-26EA5B19F373}"/>
                    </a:ext>
                  </a:extLst>
                </p:cNvPr>
                <p:cNvGrpSpPr/>
                <p:nvPr/>
              </p:nvGrpSpPr>
              <p:grpSpPr>
                <a:xfrm>
                  <a:off x="6232360" y="5827977"/>
                  <a:ext cx="392055" cy="124021"/>
                  <a:chOff x="6228653" y="5827977"/>
                  <a:chExt cx="392055" cy="124021"/>
                </a:xfrm>
              </p:grpSpPr>
              <p:sp>
                <p:nvSpPr>
                  <p:cNvPr id="350" name="Oval 349">
                    <a:extLst>
                      <a:ext uri="{FF2B5EF4-FFF2-40B4-BE49-F238E27FC236}">
                        <a16:creationId xmlns:a16="http://schemas.microsoft.com/office/drawing/2014/main" id="{B9487F43-7F33-4342-88C4-5CF4F7925F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97999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365" name="Oval 364">
                    <a:extLst>
                      <a:ext uri="{FF2B5EF4-FFF2-40B4-BE49-F238E27FC236}">
                        <a16:creationId xmlns:a16="http://schemas.microsoft.com/office/drawing/2014/main" id="{50929793-BD54-1647-9769-979436E23D9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97999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383" name="Oval 382">
                    <a:extLst>
                      <a:ext uri="{FF2B5EF4-FFF2-40B4-BE49-F238E27FC236}">
                        <a16:creationId xmlns:a16="http://schemas.microsoft.com/office/drawing/2014/main" id="{8E34FB65-4164-2B41-810D-BE81A5C0D6E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97999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384" name="Oval 383">
                    <a:extLst>
                      <a:ext uri="{FF2B5EF4-FFF2-40B4-BE49-F238E27FC236}">
                        <a16:creationId xmlns:a16="http://schemas.microsoft.com/office/drawing/2014/main" id="{F2297BA5-4BF3-484C-981F-A95C94F9102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97999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253" name="Oval 252">
                    <a:extLst>
                      <a:ext uri="{FF2B5EF4-FFF2-40B4-BE49-F238E27FC236}">
                        <a16:creationId xmlns:a16="http://schemas.microsoft.com/office/drawing/2014/main" id="{7AB9758B-B711-454F-9CBC-D7CDF9D323F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98375"/>
                    <a:ext cx="52643" cy="53246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394" name="Oval 393">
                    <a:extLst>
                      <a:ext uri="{FF2B5EF4-FFF2-40B4-BE49-F238E27FC236}">
                        <a16:creationId xmlns:a16="http://schemas.microsoft.com/office/drawing/2014/main" id="{D68D72EE-D8FC-7E4F-BE7E-E03A8F360D9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27977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395" name="Oval 394">
                    <a:extLst>
                      <a:ext uri="{FF2B5EF4-FFF2-40B4-BE49-F238E27FC236}">
                        <a16:creationId xmlns:a16="http://schemas.microsoft.com/office/drawing/2014/main" id="{E1D1021D-09C3-354E-9533-A0E25B1AD2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27977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396" name="Oval 395">
                    <a:extLst>
                      <a:ext uri="{FF2B5EF4-FFF2-40B4-BE49-F238E27FC236}">
                        <a16:creationId xmlns:a16="http://schemas.microsoft.com/office/drawing/2014/main" id="{E2E5169B-516D-D545-987A-DDCA5B3AB78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27977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397" name="Oval 396">
                    <a:extLst>
                      <a:ext uri="{FF2B5EF4-FFF2-40B4-BE49-F238E27FC236}">
                        <a16:creationId xmlns:a16="http://schemas.microsoft.com/office/drawing/2014/main" id="{D24552AA-A266-5441-8F81-22DD0872217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27977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398" name="Oval 397">
                    <a:extLst>
                      <a:ext uri="{FF2B5EF4-FFF2-40B4-BE49-F238E27FC236}">
                        <a16:creationId xmlns:a16="http://schemas.microsoft.com/office/drawing/2014/main" id="{45D1DC2D-A94F-BB4C-9921-E58F97AC629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28353"/>
                    <a:ext cx="52643" cy="53246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  <p:grpSp>
              <p:nvGrpSpPr>
                <p:cNvPr id="400" name="Group 399">
                  <a:extLst>
                    <a:ext uri="{FF2B5EF4-FFF2-40B4-BE49-F238E27FC236}">
                      <a16:creationId xmlns:a16="http://schemas.microsoft.com/office/drawing/2014/main" id="{7F472AD6-3D60-BE4E-A501-CA40411B070A}"/>
                    </a:ext>
                  </a:extLst>
                </p:cNvPr>
                <p:cNvGrpSpPr/>
                <p:nvPr/>
              </p:nvGrpSpPr>
              <p:grpSpPr>
                <a:xfrm>
                  <a:off x="6232360" y="5680520"/>
                  <a:ext cx="392055" cy="124021"/>
                  <a:chOff x="6228653" y="5827977"/>
                  <a:chExt cx="392055" cy="124021"/>
                </a:xfrm>
              </p:grpSpPr>
              <p:sp>
                <p:nvSpPr>
                  <p:cNvPr id="401" name="Oval 400">
                    <a:extLst>
                      <a:ext uri="{FF2B5EF4-FFF2-40B4-BE49-F238E27FC236}">
                        <a16:creationId xmlns:a16="http://schemas.microsoft.com/office/drawing/2014/main" id="{5E0326A4-A33E-3848-8B15-C2648F51573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97999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02" name="Oval 401">
                    <a:extLst>
                      <a:ext uri="{FF2B5EF4-FFF2-40B4-BE49-F238E27FC236}">
                        <a16:creationId xmlns:a16="http://schemas.microsoft.com/office/drawing/2014/main" id="{92841B0C-065D-F841-B285-F82798D4F06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97999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03" name="Oval 402">
                    <a:extLst>
                      <a:ext uri="{FF2B5EF4-FFF2-40B4-BE49-F238E27FC236}">
                        <a16:creationId xmlns:a16="http://schemas.microsoft.com/office/drawing/2014/main" id="{1E8E3CBF-11C8-F94F-B4C1-D06C5829752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97999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04" name="Oval 403">
                    <a:extLst>
                      <a:ext uri="{FF2B5EF4-FFF2-40B4-BE49-F238E27FC236}">
                        <a16:creationId xmlns:a16="http://schemas.microsoft.com/office/drawing/2014/main" id="{6BDAE04B-FE93-2149-A36E-D15CB5167F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97999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05" name="Oval 404">
                    <a:extLst>
                      <a:ext uri="{FF2B5EF4-FFF2-40B4-BE49-F238E27FC236}">
                        <a16:creationId xmlns:a16="http://schemas.microsoft.com/office/drawing/2014/main" id="{C1BDA80F-BD02-624B-B690-E4705515B8D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98375"/>
                    <a:ext cx="52643" cy="53246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06" name="Oval 405">
                    <a:extLst>
                      <a:ext uri="{FF2B5EF4-FFF2-40B4-BE49-F238E27FC236}">
                        <a16:creationId xmlns:a16="http://schemas.microsoft.com/office/drawing/2014/main" id="{65C6C089-92A1-6141-B8C3-5294D928710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27977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07" name="Oval 406">
                    <a:extLst>
                      <a:ext uri="{FF2B5EF4-FFF2-40B4-BE49-F238E27FC236}">
                        <a16:creationId xmlns:a16="http://schemas.microsoft.com/office/drawing/2014/main" id="{0DA5DF40-4A65-ED47-BE74-578DD16F6F1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27977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08" name="Oval 407">
                    <a:extLst>
                      <a:ext uri="{FF2B5EF4-FFF2-40B4-BE49-F238E27FC236}">
                        <a16:creationId xmlns:a16="http://schemas.microsoft.com/office/drawing/2014/main" id="{30A3E95C-886C-D746-BA7A-9317E7E5456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27977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09" name="Oval 408">
                    <a:extLst>
                      <a:ext uri="{FF2B5EF4-FFF2-40B4-BE49-F238E27FC236}">
                        <a16:creationId xmlns:a16="http://schemas.microsoft.com/office/drawing/2014/main" id="{B9B21B16-3771-3F40-838E-6094269DD25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27977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10" name="Oval 409">
                    <a:extLst>
                      <a:ext uri="{FF2B5EF4-FFF2-40B4-BE49-F238E27FC236}">
                        <a16:creationId xmlns:a16="http://schemas.microsoft.com/office/drawing/2014/main" id="{CF8DF755-0B4D-1240-BCC2-933C8C95CB2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28353"/>
                    <a:ext cx="52643" cy="53246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  <p:grpSp>
              <p:nvGrpSpPr>
                <p:cNvPr id="411" name="Group 410">
                  <a:extLst>
                    <a:ext uri="{FF2B5EF4-FFF2-40B4-BE49-F238E27FC236}">
                      <a16:creationId xmlns:a16="http://schemas.microsoft.com/office/drawing/2014/main" id="{85BE558E-EA43-3C4F-A09B-51C1947E7EC6}"/>
                    </a:ext>
                  </a:extLst>
                </p:cNvPr>
                <p:cNvGrpSpPr/>
                <p:nvPr/>
              </p:nvGrpSpPr>
              <p:grpSpPr>
                <a:xfrm>
                  <a:off x="6232360" y="5533062"/>
                  <a:ext cx="392055" cy="124021"/>
                  <a:chOff x="6228653" y="5827977"/>
                  <a:chExt cx="392055" cy="124021"/>
                </a:xfrm>
              </p:grpSpPr>
              <p:sp>
                <p:nvSpPr>
                  <p:cNvPr id="412" name="Oval 411">
                    <a:extLst>
                      <a:ext uri="{FF2B5EF4-FFF2-40B4-BE49-F238E27FC236}">
                        <a16:creationId xmlns:a16="http://schemas.microsoft.com/office/drawing/2014/main" id="{30652386-2D54-9B48-9299-54F14176594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97999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13" name="Oval 412">
                    <a:extLst>
                      <a:ext uri="{FF2B5EF4-FFF2-40B4-BE49-F238E27FC236}">
                        <a16:creationId xmlns:a16="http://schemas.microsoft.com/office/drawing/2014/main" id="{4325B404-177F-5542-A118-19B041C4C73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97999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14" name="Oval 413">
                    <a:extLst>
                      <a:ext uri="{FF2B5EF4-FFF2-40B4-BE49-F238E27FC236}">
                        <a16:creationId xmlns:a16="http://schemas.microsoft.com/office/drawing/2014/main" id="{F0E1DF67-E9FC-0343-9BFD-5C8D7E2357C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97999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15" name="Oval 414">
                    <a:extLst>
                      <a:ext uri="{FF2B5EF4-FFF2-40B4-BE49-F238E27FC236}">
                        <a16:creationId xmlns:a16="http://schemas.microsoft.com/office/drawing/2014/main" id="{2E61D6F4-3942-DF4E-B0A3-1AEEDCD5687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97999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16" name="Oval 415">
                    <a:extLst>
                      <a:ext uri="{FF2B5EF4-FFF2-40B4-BE49-F238E27FC236}">
                        <a16:creationId xmlns:a16="http://schemas.microsoft.com/office/drawing/2014/main" id="{99451781-B182-7C4C-B34B-CE1BE447DC5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98375"/>
                    <a:ext cx="52643" cy="53246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17" name="Oval 416">
                    <a:extLst>
                      <a:ext uri="{FF2B5EF4-FFF2-40B4-BE49-F238E27FC236}">
                        <a16:creationId xmlns:a16="http://schemas.microsoft.com/office/drawing/2014/main" id="{3340EE70-DCFB-1241-AECA-E55351DE472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27977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18" name="Oval 417">
                    <a:extLst>
                      <a:ext uri="{FF2B5EF4-FFF2-40B4-BE49-F238E27FC236}">
                        <a16:creationId xmlns:a16="http://schemas.microsoft.com/office/drawing/2014/main" id="{F605C2EE-F954-5D40-89E0-2333F699BEC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27977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19" name="Oval 418">
                    <a:extLst>
                      <a:ext uri="{FF2B5EF4-FFF2-40B4-BE49-F238E27FC236}">
                        <a16:creationId xmlns:a16="http://schemas.microsoft.com/office/drawing/2014/main" id="{A36DA4C0-85B1-F84F-8559-D6DB1B224DA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27977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20" name="Oval 419">
                    <a:extLst>
                      <a:ext uri="{FF2B5EF4-FFF2-40B4-BE49-F238E27FC236}">
                        <a16:creationId xmlns:a16="http://schemas.microsoft.com/office/drawing/2014/main" id="{98E2B3BD-21EE-5D48-B4E4-4060416905F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27977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21" name="Oval 420">
                    <a:extLst>
                      <a:ext uri="{FF2B5EF4-FFF2-40B4-BE49-F238E27FC236}">
                        <a16:creationId xmlns:a16="http://schemas.microsoft.com/office/drawing/2014/main" id="{19FF55EB-9096-3344-8CBB-BEB1C49B757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28353"/>
                    <a:ext cx="52643" cy="53246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  <p:grpSp>
              <p:nvGrpSpPr>
                <p:cNvPr id="422" name="Group 421">
                  <a:extLst>
                    <a:ext uri="{FF2B5EF4-FFF2-40B4-BE49-F238E27FC236}">
                      <a16:creationId xmlns:a16="http://schemas.microsoft.com/office/drawing/2014/main" id="{A01BF70B-65A3-864A-9031-BB798F2BCBFD}"/>
                    </a:ext>
                  </a:extLst>
                </p:cNvPr>
                <p:cNvGrpSpPr/>
                <p:nvPr/>
              </p:nvGrpSpPr>
              <p:grpSpPr>
                <a:xfrm>
                  <a:off x="6232360" y="5385604"/>
                  <a:ext cx="392055" cy="124021"/>
                  <a:chOff x="6228653" y="5827977"/>
                  <a:chExt cx="392055" cy="124021"/>
                </a:xfrm>
              </p:grpSpPr>
              <p:sp>
                <p:nvSpPr>
                  <p:cNvPr id="423" name="Oval 422">
                    <a:extLst>
                      <a:ext uri="{FF2B5EF4-FFF2-40B4-BE49-F238E27FC236}">
                        <a16:creationId xmlns:a16="http://schemas.microsoft.com/office/drawing/2014/main" id="{E5BA78DC-2B9E-0A44-AF85-0F824F62634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97999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24" name="Oval 423">
                    <a:extLst>
                      <a:ext uri="{FF2B5EF4-FFF2-40B4-BE49-F238E27FC236}">
                        <a16:creationId xmlns:a16="http://schemas.microsoft.com/office/drawing/2014/main" id="{482F0C21-73CB-DB46-8825-3F949F52276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97999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25" name="Oval 424">
                    <a:extLst>
                      <a:ext uri="{FF2B5EF4-FFF2-40B4-BE49-F238E27FC236}">
                        <a16:creationId xmlns:a16="http://schemas.microsoft.com/office/drawing/2014/main" id="{E1A21D18-CC6B-2B4F-A434-DFA43C01191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97999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26" name="Oval 425">
                    <a:extLst>
                      <a:ext uri="{FF2B5EF4-FFF2-40B4-BE49-F238E27FC236}">
                        <a16:creationId xmlns:a16="http://schemas.microsoft.com/office/drawing/2014/main" id="{CEA3C422-2898-4646-9E46-43C1C52EC4C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97999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27" name="Oval 426">
                    <a:extLst>
                      <a:ext uri="{FF2B5EF4-FFF2-40B4-BE49-F238E27FC236}">
                        <a16:creationId xmlns:a16="http://schemas.microsoft.com/office/drawing/2014/main" id="{C022BAC8-2188-DC4A-95A9-CCC9682078B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98375"/>
                    <a:ext cx="52643" cy="53246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28" name="Oval 427">
                    <a:extLst>
                      <a:ext uri="{FF2B5EF4-FFF2-40B4-BE49-F238E27FC236}">
                        <a16:creationId xmlns:a16="http://schemas.microsoft.com/office/drawing/2014/main" id="{A108FCFA-7E91-1141-875B-63C812741D6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27977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29" name="Oval 428">
                    <a:extLst>
                      <a:ext uri="{FF2B5EF4-FFF2-40B4-BE49-F238E27FC236}">
                        <a16:creationId xmlns:a16="http://schemas.microsoft.com/office/drawing/2014/main" id="{1D35D6B2-147B-234D-811D-471D05F4B61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27977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30" name="Oval 429">
                    <a:extLst>
                      <a:ext uri="{FF2B5EF4-FFF2-40B4-BE49-F238E27FC236}">
                        <a16:creationId xmlns:a16="http://schemas.microsoft.com/office/drawing/2014/main" id="{B897B221-95EA-8F4B-8165-6DB7D7718D0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27977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31" name="Oval 430">
                    <a:extLst>
                      <a:ext uri="{FF2B5EF4-FFF2-40B4-BE49-F238E27FC236}">
                        <a16:creationId xmlns:a16="http://schemas.microsoft.com/office/drawing/2014/main" id="{03404563-FE42-8B45-BFE0-F8AA23C5C05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27977"/>
                    <a:ext cx="51909" cy="53999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32" name="Oval 431">
                    <a:extLst>
                      <a:ext uri="{FF2B5EF4-FFF2-40B4-BE49-F238E27FC236}">
                        <a16:creationId xmlns:a16="http://schemas.microsoft.com/office/drawing/2014/main" id="{3C8D5E59-3BA4-E449-87E6-E00CD4688DE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28353"/>
                    <a:ext cx="52643" cy="53246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F71AE4A-601B-2B44-B4C4-2C581CE31E98}"/>
                  </a:ext>
                </a:extLst>
              </p:cNvPr>
              <p:cNvGrpSpPr/>
              <p:nvPr/>
            </p:nvGrpSpPr>
            <p:grpSpPr>
              <a:xfrm>
                <a:off x="6745166" y="4093911"/>
                <a:ext cx="392055" cy="1198236"/>
                <a:chOff x="6745166" y="4093911"/>
                <a:chExt cx="392055" cy="1198236"/>
              </a:xfrm>
            </p:grpSpPr>
            <p:grpSp>
              <p:nvGrpSpPr>
                <p:cNvPr id="434" name="Group 433">
                  <a:extLst>
                    <a:ext uri="{FF2B5EF4-FFF2-40B4-BE49-F238E27FC236}">
                      <a16:creationId xmlns:a16="http://schemas.microsoft.com/office/drawing/2014/main" id="{0EAA1D4F-5EFD-6C44-B525-A183E0AC0D7F}"/>
                    </a:ext>
                  </a:extLst>
                </p:cNvPr>
                <p:cNvGrpSpPr/>
                <p:nvPr/>
              </p:nvGrpSpPr>
              <p:grpSpPr>
                <a:xfrm>
                  <a:off x="6745166" y="4725753"/>
                  <a:ext cx="392055" cy="566394"/>
                  <a:chOff x="6232360" y="5385604"/>
                  <a:chExt cx="392055" cy="566394"/>
                </a:xfrm>
                <a:solidFill>
                  <a:srgbClr val="FF0000"/>
                </a:solidFill>
              </p:grpSpPr>
              <p:grpSp>
                <p:nvGrpSpPr>
                  <p:cNvPr id="435" name="Group 434">
                    <a:extLst>
                      <a:ext uri="{FF2B5EF4-FFF2-40B4-BE49-F238E27FC236}">
                        <a16:creationId xmlns:a16="http://schemas.microsoft.com/office/drawing/2014/main" id="{E61A7624-1FB9-8544-895B-E1B798160D2D}"/>
                      </a:ext>
                    </a:extLst>
                  </p:cNvPr>
                  <p:cNvGrpSpPr/>
                  <p:nvPr/>
                </p:nvGrpSpPr>
                <p:grpSpPr>
                  <a:xfrm>
                    <a:off x="6232360" y="5827977"/>
                    <a:ext cx="392055" cy="124021"/>
                    <a:chOff x="6228653" y="5827977"/>
                    <a:chExt cx="392055" cy="124021"/>
                  </a:xfrm>
                  <a:grpFill/>
                </p:grpSpPr>
                <p:sp>
                  <p:nvSpPr>
                    <p:cNvPr id="469" name="Oval 468">
                      <a:extLst>
                        <a:ext uri="{FF2B5EF4-FFF2-40B4-BE49-F238E27FC236}">
                          <a16:creationId xmlns:a16="http://schemas.microsoft.com/office/drawing/2014/main" id="{D612F6ED-957F-D44A-B60A-67BB5DB0F91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70" name="Oval 469">
                      <a:extLst>
                        <a:ext uri="{FF2B5EF4-FFF2-40B4-BE49-F238E27FC236}">
                          <a16:creationId xmlns:a16="http://schemas.microsoft.com/office/drawing/2014/main" id="{B96C2F5D-2FF3-0E47-8615-1A8B53D8911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71" name="Oval 470">
                      <a:extLst>
                        <a:ext uri="{FF2B5EF4-FFF2-40B4-BE49-F238E27FC236}">
                          <a16:creationId xmlns:a16="http://schemas.microsoft.com/office/drawing/2014/main" id="{A4ECA164-47FE-474B-BD8D-331E82F6BE0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72" name="Oval 471">
                      <a:extLst>
                        <a:ext uri="{FF2B5EF4-FFF2-40B4-BE49-F238E27FC236}">
                          <a16:creationId xmlns:a16="http://schemas.microsoft.com/office/drawing/2014/main" id="{0B0E85B5-F090-8D48-945B-ED65083FCBD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73" name="Oval 472">
                      <a:extLst>
                        <a:ext uri="{FF2B5EF4-FFF2-40B4-BE49-F238E27FC236}">
                          <a16:creationId xmlns:a16="http://schemas.microsoft.com/office/drawing/2014/main" id="{847F7774-B89D-DB4C-8121-DE635862066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98375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74" name="Oval 473">
                      <a:extLst>
                        <a:ext uri="{FF2B5EF4-FFF2-40B4-BE49-F238E27FC236}">
                          <a16:creationId xmlns:a16="http://schemas.microsoft.com/office/drawing/2014/main" id="{8C7F405F-2E93-B74B-AC03-26C516B5920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75" name="Oval 474">
                      <a:extLst>
                        <a:ext uri="{FF2B5EF4-FFF2-40B4-BE49-F238E27FC236}">
                          <a16:creationId xmlns:a16="http://schemas.microsoft.com/office/drawing/2014/main" id="{1371AB68-83E8-1244-9664-AD51917C6B5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76" name="Oval 475">
                      <a:extLst>
                        <a:ext uri="{FF2B5EF4-FFF2-40B4-BE49-F238E27FC236}">
                          <a16:creationId xmlns:a16="http://schemas.microsoft.com/office/drawing/2014/main" id="{D1E89A8B-005C-AD4A-B0A2-998E4F52AD7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77" name="Oval 476">
                      <a:extLst>
                        <a:ext uri="{FF2B5EF4-FFF2-40B4-BE49-F238E27FC236}">
                          <a16:creationId xmlns:a16="http://schemas.microsoft.com/office/drawing/2014/main" id="{C3661501-F231-4B4B-B449-76F76EB5821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78" name="Oval 477">
                      <a:extLst>
                        <a:ext uri="{FF2B5EF4-FFF2-40B4-BE49-F238E27FC236}">
                          <a16:creationId xmlns:a16="http://schemas.microsoft.com/office/drawing/2014/main" id="{E0386878-D679-094C-9747-4EBD789CCFD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28353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</p:grpSp>
              <p:grpSp>
                <p:nvGrpSpPr>
                  <p:cNvPr id="436" name="Group 435">
                    <a:extLst>
                      <a:ext uri="{FF2B5EF4-FFF2-40B4-BE49-F238E27FC236}">
                        <a16:creationId xmlns:a16="http://schemas.microsoft.com/office/drawing/2014/main" id="{CE8BB492-BA5E-4E4E-A39F-500280BE9421}"/>
                      </a:ext>
                    </a:extLst>
                  </p:cNvPr>
                  <p:cNvGrpSpPr/>
                  <p:nvPr/>
                </p:nvGrpSpPr>
                <p:grpSpPr>
                  <a:xfrm>
                    <a:off x="6232360" y="5680520"/>
                    <a:ext cx="392055" cy="124021"/>
                    <a:chOff x="6228653" y="5827977"/>
                    <a:chExt cx="392055" cy="124021"/>
                  </a:xfrm>
                  <a:grpFill/>
                </p:grpSpPr>
                <p:sp>
                  <p:nvSpPr>
                    <p:cNvPr id="459" name="Oval 458">
                      <a:extLst>
                        <a:ext uri="{FF2B5EF4-FFF2-40B4-BE49-F238E27FC236}">
                          <a16:creationId xmlns:a16="http://schemas.microsoft.com/office/drawing/2014/main" id="{B0B74A15-ECAC-6242-8103-C982D89A771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60" name="Oval 459">
                      <a:extLst>
                        <a:ext uri="{FF2B5EF4-FFF2-40B4-BE49-F238E27FC236}">
                          <a16:creationId xmlns:a16="http://schemas.microsoft.com/office/drawing/2014/main" id="{A3EE71EE-2474-AD41-9461-519EBF4B21E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61" name="Oval 460">
                      <a:extLst>
                        <a:ext uri="{FF2B5EF4-FFF2-40B4-BE49-F238E27FC236}">
                          <a16:creationId xmlns:a16="http://schemas.microsoft.com/office/drawing/2014/main" id="{CFA5AD0C-7F64-8F4B-8977-D58321AD681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62" name="Oval 461">
                      <a:extLst>
                        <a:ext uri="{FF2B5EF4-FFF2-40B4-BE49-F238E27FC236}">
                          <a16:creationId xmlns:a16="http://schemas.microsoft.com/office/drawing/2014/main" id="{6D2A4800-9F08-8944-9086-29362C31A61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63" name="Oval 462">
                      <a:extLst>
                        <a:ext uri="{FF2B5EF4-FFF2-40B4-BE49-F238E27FC236}">
                          <a16:creationId xmlns:a16="http://schemas.microsoft.com/office/drawing/2014/main" id="{4F82FA32-916C-1443-8FD4-5A2A84B1B4F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98375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64" name="Oval 463">
                      <a:extLst>
                        <a:ext uri="{FF2B5EF4-FFF2-40B4-BE49-F238E27FC236}">
                          <a16:creationId xmlns:a16="http://schemas.microsoft.com/office/drawing/2014/main" id="{9C7722C1-8B75-2A45-BAFF-079176D2888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65" name="Oval 464">
                      <a:extLst>
                        <a:ext uri="{FF2B5EF4-FFF2-40B4-BE49-F238E27FC236}">
                          <a16:creationId xmlns:a16="http://schemas.microsoft.com/office/drawing/2014/main" id="{CEA33AEF-BED3-D743-B0E0-95EBC9A6256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66" name="Oval 465">
                      <a:extLst>
                        <a:ext uri="{FF2B5EF4-FFF2-40B4-BE49-F238E27FC236}">
                          <a16:creationId xmlns:a16="http://schemas.microsoft.com/office/drawing/2014/main" id="{A6FC2200-EDB2-724A-B93A-0276588BF62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67" name="Oval 466">
                      <a:extLst>
                        <a:ext uri="{FF2B5EF4-FFF2-40B4-BE49-F238E27FC236}">
                          <a16:creationId xmlns:a16="http://schemas.microsoft.com/office/drawing/2014/main" id="{F28DE88C-6BAF-294B-AD45-A1913AA86BD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68" name="Oval 467">
                      <a:extLst>
                        <a:ext uri="{FF2B5EF4-FFF2-40B4-BE49-F238E27FC236}">
                          <a16:creationId xmlns:a16="http://schemas.microsoft.com/office/drawing/2014/main" id="{CA02D17C-DFB7-9B41-8140-153AD42F61A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28353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</p:grpSp>
              <p:grpSp>
                <p:nvGrpSpPr>
                  <p:cNvPr id="437" name="Group 436">
                    <a:extLst>
                      <a:ext uri="{FF2B5EF4-FFF2-40B4-BE49-F238E27FC236}">
                        <a16:creationId xmlns:a16="http://schemas.microsoft.com/office/drawing/2014/main" id="{DA6E4DF6-EC90-9E43-90FE-DB2E521C93AC}"/>
                      </a:ext>
                    </a:extLst>
                  </p:cNvPr>
                  <p:cNvGrpSpPr/>
                  <p:nvPr/>
                </p:nvGrpSpPr>
                <p:grpSpPr>
                  <a:xfrm>
                    <a:off x="6232360" y="5533062"/>
                    <a:ext cx="392055" cy="124021"/>
                    <a:chOff x="6228653" y="5827977"/>
                    <a:chExt cx="392055" cy="124021"/>
                  </a:xfrm>
                  <a:grpFill/>
                </p:grpSpPr>
                <p:sp>
                  <p:nvSpPr>
                    <p:cNvPr id="449" name="Oval 448">
                      <a:extLst>
                        <a:ext uri="{FF2B5EF4-FFF2-40B4-BE49-F238E27FC236}">
                          <a16:creationId xmlns:a16="http://schemas.microsoft.com/office/drawing/2014/main" id="{BEFFBF0E-AD76-8F4F-8E6C-7E141FC6020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50" name="Oval 449">
                      <a:extLst>
                        <a:ext uri="{FF2B5EF4-FFF2-40B4-BE49-F238E27FC236}">
                          <a16:creationId xmlns:a16="http://schemas.microsoft.com/office/drawing/2014/main" id="{0F892E2B-6788-F24C-BA43-C4E6B545BDF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51" name="Oval 450">
                      <a:extLst>
                        <a:ext uri="{FF2B5EF4-FFF2-40B4-BE49-F238E27FC236}">
                          <a16:creationId xmlns:a16="http://schemas.microsoft.com/office/drawing/2014/main" id="{606F701D-5259-E341-B6B4-83CF94E407F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52" name="Oval 451">
                      <a:extLst>
                        <a:ext uri="{FF2B5EF4-FFF2-40B4-BE49-F238E27FC236}">
                          <a16:creationId xmlns:a16="http://schemas.microsoft.com/office/drawing/2014/main" id="{25A69D00-5869-E440-AE57-4DF969263B9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53" name="Oval 452">
                      <a:extLst>
                        <a:ext uri="{FF2B5EF4-FFF2-40B4-BE49-F238E27FC236}">
                          <a16:creationId xmlns:a16="http://schemas.microsoft.com/office/drawing/2014/main" id="{FB2913FA-78EC-BA48-A1E3-A4098830842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98375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54" name="Oval 453">
                      <a:extLst>
                        <a:ext uri="{FF2B5EF4-FFF2-40B4-BE49-F238E27FC236}">
                          <a16:creationId xmlns:a16="http://schemas.microsoft.com/office/drawing/2014/main" id="{86F6C301-3E5F-4541-B108-A415F7009DB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55" name="Oval 454">
                      <a:extLst>
                        <a:ext uri="{FF2B5EF4-FFF2-40B4-BE49-F238E27FC236}">
                          <a16:creationId xmlns:a16="http://schemas.microsoft.com/office/drawing/2014/main" id="{28E8090C-F4D2-EB4A-8C4B-3B209E93044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56" name="Oval 455">
                      <a:extLst>
                        <a:ext uri="{FF2B5EF4-FFF2-40B4-BE49-F238E27FC236}">
                          <a16:creationId xmlns:a16="http://schemas.microsoft.com/office/drawing/2014/main" id="{0209EAD0-543A-D74B-A51A-90B45DC3C87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57" name="Oval 456">
                      <a:extLst>
                        <a:ext uri="{FF2B5EF4-FFF2-40B4-BE49-F238E27FC236}">
                          <a16:creationId xmlns:a16="http://schemas.microsoft.com/office/drawing/2014/main" id="{06F1416C-8F07-D841-8789-F8DD82E65F3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58" name="Oval 457">
                      <a:extLst>
                        <a:ext uri="{FF2B5EF4-FFF2-40B4-BE49-F238E27FC236}">
                          <a16:creationId xmlns:a16="http://schemas.microsoft.com/office/drawing/2014/main" id="{E38177A7-2CA3-5D4C-8560-4D1A106F0B2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28353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</p:grpSp>
              <p:grpSp>
                <p:nvGrpSpPr>
                  <p:cNvPr id="438" name="Group 437">
                    <a:extLst>
                      <a:ext uri="{FF2B5EF4-FFF2-40B4-BE49-F238E27FC236}">
                        <a16:creationId xmlns:a16="http://schemas.microsoft.com/office/drawing/2014/main" id="{4AA68DCA-78D4-4D4C-9D3E-E00F8CEEF7F3}"/>
                      </a:ext>
                    </a:extLst>
                  </p:cNvPr>
                  <p:cNvGrpSpPr/>
                  <p:nvPr/>
                </p:nvGrpSpPr>
                <p:grpSpPr>
                  <a:xfrm>
                    <a:off x="6232360" y="5385604"/>
                    <a:ext cx="392055" cy="124021"/>
                    <a:chOff x="6228653" y="5827977"/>
                    <a:chExt cx="392055" cy="124021"/>
                  </a:xfrm>
                  <a:grpFill/>
                </p:grpSpPr>
                <p:sp>
                  <p:nvSpPr>
                    <p:cNvPr id="439" name="Oval 438">
                      <a:extLst>
                        <a:ext uri="{FF2B5EF4-FFF2-40B4-BE49-F238E27FC236}">
                          <a16:creationId xmlns:a16="http://schemas.microsoft.com/office/drawing/2014/main" id="{21CE35CA-872E-EB4B-9D92-F487826AEA9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40" name="Oval 439">
                      <a:extLst>
                        <a:ext uri="{FF2B5EF4-FFF2-40B4-BE49-F238E27FC236}">
                          <a16:creationId xmlns:a16="http://schemas.microsoft.com/office/drawing/2014/main" id="{D1207E57-A246-B24D-BC49-EFB9FE79167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41" name="Oval 440">
                      <a:extLst>
                        <a:ext uri="{FF2B5EF4-FFF2-40B4-BE49-F238E27FC236}">
                          <a16:creationId xmlns:a16="http://schemas.microsoft.com/office/drawing/2014/main" id="{FCD3C1E2-19AF-FA46-B6C7-7D46977E409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42" name="Oval 441">
                      <a:extLst>
                        <a:ext uri="{FF2B5EF4-FFF2-40B4-BE49-F238E27FC236}">
                          <a16:creationId xmlns:a16="http://schemas.microsoft.com/office/drawing/2014/main" id="{2EF528A6-0E04-A444-9016-E875766FAD6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43" name="Oval 442">
                      <a:extLst>
                        <a:ext uri="{FF2B5EF4-FFF2-40B4-BE49-F238E27FC236}">
                          <a16:creationId xmlns:a16="http://schemas.microsoft.com/office/drawing/2014/main" id="{B234B507-1CC4-354F-9712-736CC4759E0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98375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44" name="Oval 443">
                      <a:extLst>
                        <a:ext uri="{FF2B5EF4-FFF2-40B4-BE49-F238E27FC236}">
                          <a16:creationId xmlns:a16="http://schemas.microsoft.com/office/drawing/2014/main" id="{5A5CB56D-EA3F-C84B-9B17-D656F96C421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45" name="Oval 444">
                      <a:extLst>
                        <a:ext uri="{FF2B5EF4-FFF2-40B4-BE49-F238E27FC236}">
                          <a16:creationId xmlns:a16="http://schemas.microsoft.com/office/drawing/2014/main" id="{7C291385-6CAD-5C4F-BD9D-86A99445862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46" name="Oval 445">
                      <a:extLst>
                        <a:ext uri="{FF2B5EF4-FFF2-40B4-BE49-F238E27FC236}">
                          <a16:creationId xmlns:a16="http://schemas.microsoft.com/office/drawing/2014/main" id="{0BDE665F-7068-564C-A713-3C1EA2B8E13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47" name="Oval 446">
                      <a:extLst>
                        <a:ext uri="{FF2B5EF4-FFF2-40B4-BE49-F238E27FC236}">
                          <a16:creationId xmlns:a16="http://schemas.microsoft.com/office/drawing/2014/main" id="{4AA30168-A49D-9E48-9C1F-6D3874455BE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48" name="Oval 447">
                      <a:extLst>
                        <a:ext uri="{FF2B5EF4-FFF2-40B4-BE49-F238E27FC236}">
                          <a16:creationId xmlns:a16="http://schemas.microsoft.com/office/drawing/2014/main" id="{9ABEC80E-BD99-9B40-B827-EAB4BD4542C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28353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</p:grpSp>
            </p:grpSp>
            <p:grpSp>
              <p:nvGrpSpPr>
                <p:cNvPr id="479" name="Group 478">
                  <a:extLst>
                    <a:ext uri="{FF2B5EF4-FFF2-40B4-BE49-F238E27FC236}">
                      <a16:creationId xmlns:a16="http://schemas.microsoft.com/office/drawing/2014/main" id="{CAD5C40B-4DF6-AD47-A139-79D02C11EAE4}"/>
                    </a:ext>
                  </a:extLst>
                </p:cNvPr>
                <p:cNvGrpSpPr/>
                <p:nvPr/>
              </p:nvGrpSpPr>
              <p:grpSpPr>
                <a:xfrm>
                  <a:off x="6745166" y="4093911"/>
                  <a:ext cx="392055" cy="566394"/>
                  <a:chOff x="6232360" y="5385604"/>
                  <a:chExt cx="392055" cy="566394"/>
                </a:xfrm>
                <a:solidFill>
                  <a:srgbClr val="FF0000"/>
                </a:solidFill>
              </p:grpSpPr>
              <p:grpSp>
                <p:nvGrpSpPr>
                  <p:cNvPr id="480" name="Group 479">
                    <a:extLst>
                      <a:ext uri="{FF2B5EF4-FFF2-40B4-BE49-F238E27FC236}">
                        <a16:creationId xmlns:a16="http://schemas.microsoft.com/office/drawing/2014/main" id="{05A058C2-1617-EE48-A67C-2351737BEC12}"/>
                      </a:ext>
                    </a:extLst>
                  </p:cNvPr>
                  <p:cNvGrpSpPr/>
                  <p:nvPr/>
                </p:nvGrpSpPr>
                <p:grpSpPr>
                  <a:xfrm>
                    <a:off x="6232360" y="5827977"/>
                    <a:ext cx="392055" cy="124021"/>
                    <a:chOff x="6228653" y="5827977"/>
                    <a:chExt cx="392055" cy="124021"/>
                  </a:xfrm>
                  <a:grpFill/>
                </p:grpSpPr>
                <p:sp>
                  <p:nvSpPr>
                    <p:cNvPr id="514" name="Oval 513">
                      <a:extLst>
                        <a:ext uri="{FF2B5EF4-FFF2-40B4-BE49-F238E27FC236}">
                          <a16:creationId xmlns:a16="http://schemas.microsoft.com/office/drawing/2014/main" id="{F673709E-449F-0B48-A656-AB5C8D3F04E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15" name="Oval 514">
                      <a:extLst>
                        <a:ext uri="{FF2B5EF4-FFF2-40B4-BE49-F238E27FC236}">
                          <a16:creationId xmlns:a16="http://schemas.microsoft.com/office/drawing/2014/main" id="{C06FAE0C-73EC-564D-9EB0-1BB15AB13B8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16" name="Oval 515">
                      <a:extLst>
                        <a:ext uri="{FF2B5EF4-FFF2-40B4-BE49-F238E27FC236}">
                          <a16:creationId xmlns:a16="http://schemas.microsoft.com/office/drawing/2014/main" id="{B38EFD65-71CF-1044-BDAF-60B7365FBED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17" name="Oval 516">
                      <a:extLst>
                        <a:ext uri="{FF2B5EF4-FFF2-40B4-BE49-F238E27FC236}">
                          <a16:creationId xmlns:a16="http://schemas.microsoft.com/office/drawing/2014/main" id="{C49319D0-424F-134D-890B-C9D9B5830FE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18" name="Oval 517">
                      <a:extLst>
                        <a:ext uri="{FF2B5EF4-FFF2-40B4-BE49-F238E27FC236}">
                          <a16:creationId xmlns:a16="http://schemas.microsoft.com/office/drawing/2014/main" id="{D06473A0-9322-BF47-919D-80FF058C8DA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98375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19" name="Oval 518">
                      <a:extLst>
                        <a:ext uri="{FF2B5EF4-FFF2-40B4-BE49-F238E27FC236}">
                          <a16:creationId xmlns:a16="http://schemas.microsoft.com/office/drawing/2014/main" id="{B29D09BB-0432-D646-BEA0-2BD6CD947F5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20" name="Oval 519">
                      <a:extLst>
                        <a:ext uri="{FF2B5EF4-FFF2-40B4-BE49-F238E27FC236}">
                          <a16:creationId xmlns:a16="http://schemas.microsoft.com/office/drawing/2014/main" id="{B6A25D25-9EE2-2148-ADFC-0D50F44A26E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21" name="Oval 520">
                      <a:extLst>
                        <a:ext uri="{FF2B5EF4-FFF2-40B4-BE49-F238E27FC236}">
                          <a16:creationId xmlns:a16="http://schemas.microsoft.com/office/drawing/2014/main" id="{5C9C7807-1DCE-244D-A010-BB4C083BFF5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22" name="Oval 521">
                      <a:extLst>
                        <a:ext uri="{FF2B5EF4-FFF2-40B4-BE49-F238E27FC236}">
                          <a16:creationId xmlns:a16="http://schemas.microsoft.com/office/drawing/2014/main" id="{2F07174D-1010-DD4C-9F83-44372E3CBC0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23" name="Oval 522">
                      <a:extLst>
                        <a:ext uri="{FF2B5EF4-FFF2-40B4-BE49-F238E27FC236}">
                          <a16:creationId xmlns:a16="http://schemas.microsoft.com/office/drawing/2014/main" id="{B17BC600-45D5-CD4C-9BE6-C5575CC4103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28353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</p:grpSp>
              <p:grpSp>
                <p:nvGrpSpPr>
                  <p:cNvPr id="481" name="Group 480">
                    <a:extLst>
                      <a:ext uri="{FF2B5EF4-FFF2-40B4-BE49-F238E27FC236}">
                        <a16:creationId xmlns:a16="http://schemas.microsoft.com/office/drawing/2014/main" id="{B2D2E125-8323-4844-93B2-3BD0C6B53A99}"/>
                      </a:ext>
                    </a:extLst>
                  </p:cNvPr>
                  <p:cNvGrpSpPr/>
                  <p:nvPr/>
                </p:nvGrpSpPr>
                <p:grpSpPr>
                  <a:xfrm>
                    <a:off x="6232360" y="5680520"/>
                    <a:ext cx="392055" cy="124021"/>
                    <a:chOff x="6228653" y="5827977"/>
                    <a:chExt cx="392055" cy="124021"/>
                  </a:xfrm>
                  <a:grpFill/>
                </p:grpSpPr>
                <p:sp>
                  <p:nvSpPr>
                    <p:cNvPr id="504" name="Oval 503">
                      <a:extLst>
                        <a:ext uri="{FF2B5EF4-FFF2-40B4-BE49-F238E27FC236}">
                          <a16:creationId xmlns:a16="http://schemas.microsoft.com/office/drawing/2014/main" id="{B82D9761-9834-4A48-AE1C-6D343A14211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05" name="Oval 504">
                      <a:extLst>
                        <a:ext uri="{FF2B5EF4-FFF2-40B4-BE49-F238E27FC236}">
                          <a16:creationId xmlns:a16="http://schemas.microsoft.com/office/drawing/2014/main" id="{2F788B3D-0D78-484F-B101-D001058DC5A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06" name="Oval 505">
                      <a:extLst>
                        <a:ext uri="{FF2B5EF4-FFF2-40B4-BE49-F238E27FC236}">
                          <a16:creationId xmlns:a16="http://schemas.microsoft.com/office/drawing/2014/main" id="{39B05DB9-A739-B64A-9773-6BEF32C2A3C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07" name="Oval 506">
                      <a:extLst>
                        <a:ext uri="{FF2B5EF4-FFF2-40B4-BE49-F238E27FC236}">
                          <a16:creationId xmlns:a16="http://schemas.microsoft.com/office/drawing/2014/main" id="{FA07CC5B-9AEF-1C46-A32C-45406D4B5ED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08" name="Oval 507">
                      <a:extLst>
                        <a:ext uri="{FF2B5EF4-FFF2-40B4-BE49-F238E27FC236}">
                          <a16:creationId xmlns:a16="http://schemas.microsoft.com/office/drawing/2014/main" id="{3D41DC9C-68D5-C94A-9AB9-3BDAD8D2E6C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98375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09" name="Oval 508">
                      <a:extLst>
                        <a:ext uri="{FF2B5EF4-FFF2-40B4-BE49-F238E27FC236}">
                          <a16:creationId xmlns:a16="http://schemas.microsoft.com/office/drawing/2014/main" id="{5B41DDED-F79E-A647-9F3A-58C63F0ECB2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10" name="Oval 509">
                      <a:extLst>
                        <a:ext uri="{FF2B5EF4-FFF2-40B4-BE49-F238E27FC236}">
                          <a16:creationId xmlns:a16="http://schemas.microsoft.com/office/drawing/2014/main" id="{E77004AE-D22C-5444-9DDB-6F80CA3236A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11" name="Oval 510">
                      <a:extLst>
                        <a:ext uri="{FF2B5EF4-FFF2-40B4-BE49-F238E27FC236}">
                          <a16:creationId xmlns:a16="http://schemas.microsoft.com/office/drawing/2014/main" id="{B8076406-A0DF-3F41-BA29-493F81884F5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12" name="Oval 511">
                      <a:extLst>
                        <a:ext uri="{FF2B5EF4-FFF2-40B4-BE49-F238E27FC236}">
                          <a16:creationId xmlns:a16="http://schemas.microsoft.com/office/drawing/2014/main" id="{5684B428-C2E7-AF4F-B85C-CD2D244B440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13" name="Oval 512">
                      <a:extLst>
                        <a:ext uri="{FF2B5EF4-FFF2-40B4-BE49-F238E27FC236}">
                          <a16:creationId xmlns:a16="http://schemas.microsoft.com/office/drawing/2014/main" id="{1C345651-DE7C-A64B-BDA0-FDDC5701023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28353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</p:grpSp>
              <p:grpSp>
                <p:nvGrpSpPr>
                  <p:cNvPr id="482" name="Group 481">
                    <a:extLst>
                      <a:ext uri="{FF2B5EF4-FFF2-40B4-BE49-F238E27FC236}">
                        <a16:creationId xmlns:a16="http://schemas.microsoft.com/office/drawing/2014/main" id="{3C6AB49E-9F29-6644-9B0C-9E475771DD6F}"/>
                      </a:ext>
                    </a:extLst>
                  </p:cNvPr>
                  <p:cNvGrpSpPr/>
                  <p:nvPr/>
                </p:nvGrpSpPr>
                <p:grpSpPr>
                  <a:xfrm>
                    <a:off x="6232360" y="5533062"/>
                    <a:ext cx="392055" cy="124021"/>
                    <a:chOff x="6228653" y="5827977"/>
                    <a:chExt cx="392055" cy="124021"/>
                  </a:xfrm>
                  <a:grpFill/>
                </p:grpSpPr>
                <p:sp>
                  <p:nvSpPr>
                    <p:cNvPr id="494" name="Oval 493">
                      <a:extLst>
                        <a:ext uri="{FF2B5EF4-FFF2-40B4-BE49-F238E27FC236}">
                          <a16:creationId xmlns:a16="http://schemas.microsoft.com/office/drawing/2014/main" id="{E8C9264D-5BB6-FA46-9B6A-A1B5328C032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95" name="Oval 494">
                      <a:extLst>
                        <a:ext uri="{FF2B5EF4-FFF2-40B4-BE49-F238E27FC236}">
                          <a16:creationId xmlns:a16="http://schemas.microsoft.com/office/drawing/2014/main" id="{03ECB6E1-41E5-644E-B446-5B7215A1C5A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96" name="Oval 495">
                      <a:extLst>
                        <a:ext uri="{FF2B5EF4-FFF2-40B4-BE49-F238E27FC236}">
                          <a16:creationId xmlns:a16="http://schemas.microsoft.com/office/drawing/2014/main" id="{56F246FA-ACF0-5949-94A9-F701EEECE3E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97" name="Oval 496">
                      <a:extLst>
                        <a:ext uri="{FF2B5EF4-FFF2-40B4-BE49-F238E27FC236}">
                          <a16:creationId xmlns:a16="http://schemas.microsoft.com/office/drawing/2014/main" id="{2840E9CD-FE4D-024F-909B-86CFC5BF1CA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98" name="Oval 497">
                      <a:extLst>
                        <a:ext uri="{FF2B5EF4-FFF2-40B4-BE49-F238E27FC236}">
                          <a16:creationId xmlns:a16="http://schemas.microsoft.com/office/drawing/2014/main" id="{78946CF9-2F46-5243-AAAB-4D37E96ACC1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98375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99" name="Oval 498">
                      <a:extLst>
                        <a:ext uri="{FF2B5EF4-FFF2-40B4-BE49-F238E27FC236}">
                          <a16:creationId xmlns:a16="http://schemas.microsoft.com/office/drawing/2014/main" id="{A1698360-233E-2A45-AD3B-9121D874B36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00" name="Oval 499">
                      <a:extLst>
                        <a:ext uri="{FF2B5EF4-FFF2-40B4-BE49-F238E27FC236}">
                          <a16:creationId xmlns:a16="http://schemas.microsoft.com/office/drawing/2014/main" id="{74DC37FF-FA82-074D-84D8-85ACB376CEE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01" name="Oval 500">
                      <a:extLst>
                        <a:ext uri="{FF2B5EF4-FFF2-40B4-BE49-F238E27FC236}">
                          <a16:creationId xmlns:a16="http://schemas.microsoft.com/office/drawing/2014/main" id="{72E2CFD7-7E64-B14D-AA2A-F650CFB9802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02" name="Oval 501">
                      <a:extLst>
                        <a:ext uri="{FF2B5EF4-FFF2-40B4-BE49-F238E27FC236}">
                          <a16:creationId xmlns:a16="http://schemas.microsoft.com/office/drawing/2014/main" id="{4B4978E0-9ADB-804A-80A4-D90C8AAD19E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03" name="Oval 502">
                      <a:extLst>
                        <a:ext uri="{FF2B5EF4-FFF2-40B4-BE49-F238E27FC236}">
                          <a16:creationId xmlns:a16="http://schemas.microsoft.com/office/drawing/2014/main" id="{2938E657-659D-5D44-BBFB-ADE5399CDE8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28353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</p:grpSp>
              <p:grpSp>
                <p:nvGrpSpPr>
                  <p:cNvPr id="483" name="Group 482">
                    <a:extLst>
                      <a:ext uri="{FF2B5EF4-FFF2-40B4-BE49-F238E27FC236}">
                        <a16:creationId xmlns:a16="http://schemas.microsoft.com/office/drawing/2014/main" id="{FB2D6640-B993-5843-A77F-69699305ACA5}"/>
                      </a:ext>
                    </a:extLst>
                  </p:cNvPr>
                  <p:cNvGrpSpPr/>
                  <p:nvPr/>
                </p:nvGrpSpPr>
                <p:grpSpPr>
                  <a:xfrm>
                    <a:off x="6232360" y="5385604"/>
                    <a:ext cx="392055" cy="124021"/>
                    <a:chOff x="6228653" y="5827977"/>
                    <a:chExt cx="392055" cy="124021"/>
                  </a:xfrm>
                  <a:grpFill/>
                </p:grpSpPr>
                <p:sp>
                  <p:nvSpPr>
                    <p:cNvPr id="484" name="Oval 483">
                      <a:extLst>
                        <a:ext uri="{FF2B5EF4-FFF2-40B4-BE49-F238E27FC236}">
                          <a16:creationId xmlns:a16="http://schemas.microsoft.com/office/drawing/2014/main" id="{D533FE98-2C92-AA4A-804C-6E8D927AC65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85" name="Oval 484">
                      <a:extLst>
                        <a:ext uri="{FF2B5EF4-FFF2-40B4-BE49-F238E27FC236}">
                          <a16:creationId xmlns:a16="http://schemas.microsoft.com/office/drawing/2014/main" id="{DFE7BE34-7999-AF48-A6BA-F2FD73E4778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86" name="Oval 485">
                      <a:extLst>
                        <a:ext uri="{FF2B5EF4-FFF2-40B4-BE49-F238E27FC236}">
                          <a16:creationId xmlns:a16="http://schemas.microsoft.com/office/drawing/2014/main" id="{594333DD-49B8-864D-8C61-39FBAC32323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87" name="Oval 486">
                      <a:extLst>
                        <a:ext uri="{FF2B5EF4-FFF2-40B4-BE49-F238E27FC236}">
                          <a16:creationId xmlns:a16="http://schemas.microsoft.com/office/drawing/2014/main" id="{E888DD9B-FBBD-EB48-99ED-BE2CC9C47F1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88" name="Oval 487">
                      <a:extLst>
                        <a:ext uri="{FF2B5EF4-FFF2-40B4-BE49-F238E27FC236}">
                          <a16:creationId xmlns:a16="http://schemas.microsoft.com/office/drawing/2014/main" id="{1182615C-98E2-AE4E-B577-8E8186C6616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98375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89" name="Oval 488">
                      <a:extLst>
                        <a:ext uri="{FF2B5EF4-FFF2-40B4-BE49-F238E27FC236}">
                          <a16:creationId xmlns:a16="http://schemas.microsoft.com/office/drawing/2014/main" id="{07A44201-2F16-C847-B7D3-014F6857B40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90" name="Oval 489">
                      <a:extLst>
                        <a:ext uri="{FF2B5EF4-FFF2-40B4-BE49-F238E27FC236}">
                          <a16:creationId xmlns:a16="http://schemas.microsoft.com/office/drawing/2014/main" id="{0F3F96A1-7CB6-A743-9D60-E8BC6120794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91" name="Oval 490">
                      <a:extLst>
                        <a:ext uri="{FF2B5EF4-FFF2-40B4-BE49-F238E27FC236}">
                          <a16:creationId xmlns:a16="http://schemas.microsoft.com/office/drawing/2014/main" id="{3D6960FE-5733-5942-861B-175C6231AF8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92" name="Oval 491">
                      <a:extLst>
                        <a:ext uri="{FF2B5EF4-FFF2-40B4-BE49-F238E27FC236}">
                          <a16:creationId xmlns:a16="http://schemas.microsoft.com/office/drawing/2014/main" id="{2AB2AE24-8550-3841-B55E-C4D977E7775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493" name="Oval 492">
                      <a:extLst>
                        <a:ext uri="{FF2B5EF4-FFF2-40B4-BE49-F238E27FC236}">
                          <a16:creationId xmlns:a16="http://schemas.microsoft.com/office/drawing/2014/main" id="{D21DD8D1-CAF3-C142-9E97-C8CF6BEFF0C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28353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</p:grp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D132AB11-989F-4B43-A6AA-749165F5F42A}"/>
                  </a:ext>
                </a:extLst>
              </p:cNvPr>
              <p:cNvGrpSpPr/>
              <p:nvPr/>
            </p:nvGrpSpPr>
            <p:grpSpPr>
              <a:xfrm>
                <a:off x="7232846" y="4388827"/>
                <a:ext cx="392055" cy="903320"/>
                <a:chOff x="7232846" y="4388827"/>
                <a:chExt cx="392055" cy="903320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43DD9B62-23C0-3E4E-AB03-DFEEC0578D69}"/>
                    </a:ext>
                  </a:extLst>
                </p:cNvPr>
                <p:cNvGrpSpPr/>
                <p:nvPr/>
              </p:nvGrpSpPr>
              <p:grpSpPr>
                <a:xfrm>
                  <a:off x="7232846" y="4725753"/>
                  <a:ext cx="392055" cy="566394"/>
                  <a:chOff x="7786840" y="5393018"/>
                  <a:chExt cx="392055" cy="566394"/>
                </a:xfrm>
              </p:grpSpPr>
              <p:grpSp>
                <p:nvGrpSpPr>
                  <p:cNvPr id="525" name="Group 524">
                    <a:extLst>
                      <a:ext uri="{FF2B5EF4-FFF2-40B4-BE49-F238E27FC236}">
                        <a16:creationId xmlns:a16="http://schemas.microsoft.com/office/drawing/2014/main" id="{A19C40E4-4FFA-C544-ACEC-A7A13F188E39}"/>
                      </a:ext>
                    </a:extLst>
                  </p:cNvPr>
                  <p:cNvGrpSpPr/>
                  <p:nvPr/>
                </p:nvGrpSpPr>
                <p:grpSpPr>
                  <a:xfrm>
                    <a:off x="7786840" y="5835391"/>
                    <a:ext cx="392055" cy="124021"/>
                    <a:chOff x="6228653" y="5827977"/>
                    <a:chExt cx="392055" cy="124021"/>
                  </a:xfrm>
                  <a:solidFill>
                    <a:srgbClr val="FF0000"/>
                  </a:solidFill>
                </p:grpSpPr>
                <p:sp>
                  <p:nvSpPr>
                    <p:cNvPr id="559" name="Oval 558">
                      <a:extLst>
                        <a:ext uri="{FF2B5EF4-FFF2-40B4-BE49-F238E27FC236}">
                          <a16:creationId xmlns:a16="http://schemas.microsoft.com/office/drawing/2014/main" id="{8637D83E-BE27-8A49-BD29-B981F0F19EB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60" name="Oval 559">
                      <a:extLst>
                        <a:ext uri="{FF2B5EF4-FFF2-40B4-BE49-F238E27FC236}">
                          <a16:creationId xmlns:a16="http://schemas.microsoft.com/office/drawing/2014/main" id="{BCDE75E9-F8D0-0344-B084-68D490AB4D4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61" name="Oval 560">
                      <a:extLst>
                        <a:ext uri="{FF2B5EF4-FFF2-40B4-BE49-F238E27FC236}">
                          <a16:creationId xmlns:a16="http://schemas.microsoft.com/office/drawing/2014/main" id="{87B8AAB4-5AB4-A84C-B8EA-ADE404A3D96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62" name="Oval 561">
                      <a:extLst>
                        <a:ext uri="{FF2B5EF4-FFF2-40B4-BE49-F238E27FC236}">
                          <a16:creationId xmlns:a16="http://schemas.microsoft.com/office/drawing/2014/main" id="{A2BA12D2-A99C-6F44-8492-356C8BBEB9B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63" name="Oval 562">
                      <a:extLst>
                        <a:ext uri="{FF2B5EF4-FFF2-40B4-BE49-F238E27FC236}">
                          <a16:creationId xmlns:a16="http://schemas.microsoft.com/office/drawing/2014/main" id="{A97D1AAC-F335-CF40-80D0-62230764F38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98375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64" name="Oval 563">
                      <a:extLst>
                        <a:ext uri="{FF2B5EF4-FFF2-40B4-BE49-F238E27FC236}">
                          <a16:creationId xmlns:a16="http://schemas.microsoft.com/office/drawing/2014/main" id="{19E053DB-8642-6640-8F29-DADADEF76DD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65" name="Oval 564">
                      <a:extLst>
                        <a:ext uri="{FF2B5EF4-FFF2-40B4-BE49-F238E27FC236}">
                          <a16:creationId xmlns:a16="http://schemas.microsoft.com/office/drawing/2014/main" id="{2168DDB8-9FE9-134E-87F1-235DE8CFD8E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66" name="Oval 565">
                      <a:extLst>
                        <a:ext uri="{FF2B5EF4-FFF2-40B4-BE49-F238E27FC236}">
                          <a16:creationId xmlns:a16="http://schemas.microsoft.com/office/drawing/2014/main" id="{D4A67C95-F1E2-9044-A4F6-9DBE688B8DB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67" name="Oval 566">
                      <a:extLst>
                        <a:ext uri="{FF2B5EF4-FFF2-40B4-BE49-F238E27FC236}">
                          <a16:creationId xmlns:a16="http://schemas.microsoft.com/office/drawing/2014/main" id="{5991D949-3BB0-3B41-9228-005E457A6B0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68" name="Oval 567">
                      <a:extLst>
                        <a:ext uri="{FF2B5EF4-FFF2-40B4-BE49-F238E27FC236}">
                          <a16:creationId xmlns:a16="http://schemas.microsoft.com/office/drawing/2014/main" id="{7972222F-5E7B-254F-8286-752F74D0398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28353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</p:grpSp>
              <p:grpSp>
                <p:nvGrpSpPr>
                  <p:cNvPr id="526" name="Group 525">
                    <a:extLst>
                      <a:ext uri="{FF2B5EF4-FFF2-40B4-BE49-F238E27FC236}">
                        <a16:creationId xmlns:a16="http://schemas.microsoft.com/office/drawing/2014/main" id="{9158C5B4-E23F-F043-AF44-B97A769B93C6}"/>
                      </a:ext>
                    </a:extLst>
                  </p:cNvPr>
                  <p:cNvGrpSpPr/>
                  <p:nvPr/>
                </p:nvGrpSpPr>
                <p:grpSpPr>
                  <a:xfrm>
                    <a:off x="7786840" y="5687934"/>
                    <a:ext cx="392055" cy="124021"/>
                    <a:chOff x="6228653" y="5827977"/>
                    <a:chExt cx="392055" cy="124021"/>
                  </a:xfrm>
                  <a:solidFill>
                    <a:srgbClr val="FF0000"/>
                  </a:solidFill>
                </p:grpSpPr>
                <p:sp>
                  <p:nvSpPr>
                    <p:cNvPr id="549" name="Oval 548">
                      <a:extLst>
                        <a:ext uri="{FF2B5EF4-FFF2-40B4-BE49-F238E27FC236}">
                          <a16:creationId xmlns:a16="http://schemas.microsoft.com/office/drawing/2014/main" id="{19667B43-4A99-5641-BC04-309780BFEC2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50" name="Oval 549">
                      <a:extLst>
                        <a:ext uri="{FF2B5EF4-FFF2-40B4-BE49-F238E27FC236}">
                          <a16:creationId xmlns:a16="http://schemas.microsoft.com/office/drawing/2014/main" id="{DF5CE274-0281-6F43-99DC-DD5D31EC19E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51" name="Oval 550">
                      <a:extLst>
                        <a:ext uri="{FF2B5EF4-FFF2-40B4-BE49-F238E27FC236}">
                          <a16:creationId xmlns:a16="http://schemas.microsoft.com/office/drawing/2014/main" id="{773381DA-480B-9145-B641-C3D43B3C3F7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52" name="Oval 551">
                      <a:extLst>
                        <a:ext uri="{FF2B5EF4-FFF2-40B4-BE49-F238E27FC236}">
                          <a16:creationId xmlns:a16="http://schemas.microsoft.com/office/drawing/2014/main" id="{C29E2327-3435-EB4E-8342-77D9E3366A7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53" name="Oval 552">
                      <a:extLst>
                        <a:ext uri="{FF2B5EF4-FFF2-40B4-BE49-F238E27FC236}">
                          <a16:creationId xmlns:a16="http://schemas.microsoft.com/office/drawing/2014/main" id="{A522A682-A3F9-5542-8E18-D3821D774A6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98375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54" name="Oval 553">
                      <a:extLst>
                        <a:ext uri="{FF2B5EF4-FFF2-40B4-BE49-F238E27FC236}">
                          <a16:creationId xmlns:a16="http://schemas.microsoft.com/office/drawing/2014/main" id="{4A93C74D-EAAB-E849-BAF8-B54C75B3D29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55" name="Oval 554">
                      <a:extLst>
                        <a:ext uri="{FF2B5EF4-FFF2-40B4-BE49-F238E27FC236}">
                          <a16:creationId xmlns:a16="http://schemas.microsoft.com/office/drawing/2014/main" id="{57AF57C0-A1A2-2C48-9CF1-D1D29D833FD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56" name="Oval 555">
                      <a:extLst>
                        <a:ext uri="{FF2B5EF4-FFF2-40B4-BE49-F238E27FC236}">
                          <a16:creationId xmlns:a16="http://schemas.microsoft.com/office/drawing/2014/main" id="{121C7DFF-7BAB-C647-8722-6E776D793E4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57" name="Oval 556">
                      <a:extLst>
                        <a:ext uri="{FF2B5EF4-FFF2-40B4-BE49-F238E27FC236}">
                          <a16:creationId xmlns:a16="http://schemas.microsoft.com/office/drawing/2014/main" id="{0D5199BC-2080-B643-9A5C-EEBA664E66B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58" name="Oval 557">
                      <a:extLst>
                        <a:ext uri="{FF2B5EF4-FFF2-40B4-BE49-F238E27FC236}">
                          <a16:creationId xmlns:a16="http://schemas.microsoft.com/office/drawing/2014/main" id="{BA9AE1E3-1E0B-D949-A432-B2A13FED18C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28353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</p:grpSp>
              <p:grpSp>
                <p:nvGrpSpPr>
                  <p:cNvPr id="527" name="Group 526">
                    <a:extLst>
                      <a:ext uri="{FF2B5EF4-FFF2-40B4-BE49-F238E27FC236}">
                        <a16:creationId xmlns:a16="http://schemas.microsoft.com/office/drawing/2014/main" id="{53F9C554-8240-4E4C-BB52-031D543BEEAA}"/>
                      </a:ext>
                    </a:extLst>
                  </p:cNvPr>
                  <p:cNvGrpSpPr/>
                  <p:nvPr/>
                </p:nvGrpSpPr>
                <p:grpSpPr>
                  <a:xfrm>
                    <a:off x="7786840" y="5540476"/>
                    <a:ext cx="392055" cy="124021"/>
                    <a:chOff x="6228653" y="5827977"/>
                    <a:chExt cx="392055" cy="124021"/>
                  </a:xfrm>
                  <a:solidFill>
                    <a:srgbClr val="FF0000"/>
                  </a:solidFill>
                </p:grpSpPr>
                <p:sp>
                  <p:nvSpPr>
                    <p:cNvPr id="539" name="Oval 538">
                      <a:extLst>
                        <a:ext uri="{FF2B5EF4-FFF2-40B4-BE49-F238E27FC236}">
                          <a16:creationId xmlns:a16="http://schemas.microsoft.com/office/drawing/2014/main" id="{335EB194-581F-D043-8A22-A4A294743B6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40" name="Oval 539">
                      <a:extLst>
                        <a:ext uri="{FF2B5EF4-FFF2-40B4-BE49-F238E27FC236}">
                          <a16:creationId xmlns:a16="http://schemas.microsoft.com/office/drawing/2014/main" id="{DC3D0F27-DAD3-4D49-97EF-82D6F99CA94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41" name="Oval 540">
                      <a:extLst>
                        <a:ext uri="{FF2B5EF4-FFF2-40B4-BE49-F238E27FC236}">
                          <a16:creationId xmlns:a16="http://schemas.microsoft.com/office/drawing/2014/main" id="{BC1CA7C4-983E-3240-AA7F-CE927216364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42" name="Oval 541">
                      <a:extLst>
                        <a:ext uri="{FF2B5EF4-FFF2-40B4-BE49-F238E27FC236}">
                          <a16:creationId xmlns:a16="http://schemas.microsoft.com/office/drawing/2014/main" id="{720DAD54-D92F-EC41-972F-A3D117735D2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43" name="Oval 542">
                      <a:extLst>
                        <a:ext uri="{FF2B5EF4-FFF2-40B4-BE49-F238E27FC236}">
                          <a16:creationId xmlns:a16="http://schemas.microsoft.com/office/drawing/2014/main" id="{6E725D59-D1B0-CA49-85FA-03ED4ABF40A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98375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44" name="Oval 543">
                      <a:extLst>
                        <a:ext uri="{FF2B5EF4-FFF2-40B4-BE49-F238E27FC236}">
                          <a16:creationId xmlns:a16="http://schemas.microsoft.com/office/drawing/2014/main" id="{608DDF15-9199-7646-9AD6-81EF4245B39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45" name="Oval 544">
                      <a:extLst>
                        <a:ext uri="{FF2B5EF4-FFF2-40B4-BE49-F238E27FC236}">
                          <a16:creationId xmlns:a16="http://schemas.microsoft.com/office/drawing/2014/main" id="{5F226BD6-A186-E546-BB04-A7B84208CD9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46" name="Oval 545">
                      <a:extLst>
                        <a:ext uri="{FF2B5EF4-FFF2-40B4-BE49-F238E27FC236}">
                          <a16:creationId xmlns:a16="http://schemas.microsoft.com/office/drawing/2014/main" id="{8A41D3FB-ED1A-7841-B0E0-AD981BF4808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47" name="Oval 546">
                      <a:extLst>
                        <a:ext uri="{FF2B5EF4-FFF2-40B4-BE49-F238E27FC236}">
                          <a16:creationId xmlns:a16="http://schemas.microsoft.com/office/drawing/2014/main" id="{DE842585-3D9C-4647-A2C2-313B764011D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48" name="Oval 547">
                      <a:extLst>
                        <a:ext uri="{FF2B5EF4-FFF2-40B4-BE49-F238E27FC236}">
                          <a16:creationId xmlns:a16="http://schemas.microsoft.com/office/drawing/2014/main" id="{40C38CF2-2AD5-8B45-ABC5-560A4937F6D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28353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</p:grpSp>
              <p:grpSp>
                <p:nvGrpSpPr>
                  <p:cNvPr id="528" name="Group 527">
                    <a:extLst>
                      <a:ext uri="{FF2B5EF4-FFF2-40B4-BE49-F238E27FC236}">
                        <a16:creationId xmlns:a16="http://schemas.microsoft.com/office/drawing/2014/main" id="{1AFD7B86-0F13-8A48-BE89-0D3FD92515E3}"/>
                      </a:ext>
                    </a:extLst>
                  </p:cNvPr>
                  <p:cNvGrpSpPr/>
                  <p:nvPr/>
                </p:nvGrpSpPr>
                <p:grpSpPr>
                  <a:xfrm>
                    <a:off x="7786840" y="5393018"/>
                    <a:ext cx="392055" cy="124021"/>
                    <a:chOff x="6228653" y="5827977"/>
                    <a:chExt cx="392055" cy="124021"/>
                  </a:xfrm>
                  <a:solidFill>
                    <a:srgbClr val="FF0000"/>
                  </a:solidFill>
                </p:grpSpPr>
                <p:sp>
                  <p:nvSpPr>
                    <p:cNvPr id="529" name="Oval 528">
                      <a:extLst>
                        <a:ext uri="{FF2B5EF4-FFF2-40B4-BE49-F238E27FC236}">
                          <a16:creationId xmlns:a16="http://schemas.microsoft.com/office/drawing/2014/main" id="{5AAACFBF-05A9-0A41-ACA9-05FD6DA7AEB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30" name="Oval 529">
                      <a:extLst>
                        <a:ext uri="{FF2B5EF4-FFF2-40B4-BE49-F238E27FC236}">
                          <a16:creationId xmlns:a16="http://schemas.microsoft.com/office/drawing/2014/main" id="{A619D99C-6E99-0D43-8806-EE3180A4380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31" name="Oval 530">
                      <a:extLst>
                        <a:ext uri="{FF2B5EF4-FFF2-40B4-BE49-F238E27FC236}">
                          <a16:creationId xmlns:a16="http://schemas.microsoft.com/office/drawing/2014/main" id="{8969C46C-9D8F-7D47-A54E-426C351D715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32" name="Oval 531">
                      <a:extLst>
                        <a:ext uri="{FF2B5EF4-FFF2-40B4-BE49-F238E27FC236}">
                          <a16:creationId xmlns:a16="http://schemas.microsoft.com/office/drawing/2014/main" id="{CFB49F1C-585B-BB49-811A-1D4A5FBE8C7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33" name="Oval 532">
                      <a:extLst>
                        <a:ext uri="{FF2B5EF4-FFF2-40B4-BE49-F238E27FC236}">
                          <a16:creationId xmlns:a16="http://schemas.microsoft.com/office/drawing/2014/main" id="{F2A7A324-E96E-0F41-99A6-97274DD2194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98375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34" name="Oval 533">
                      <a:extLst>
                        <a:ext uri="{FF2B5EF4-FFF2-40B4-BE49-F238E27FC236}">
                          <a16:creationId xmlns:a16="http://schemas.microsoft.com/office/drawing/2014/main" id="{9195B49A-C16E-0F45-9A0F-364F8209A19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35" name="Oval 534">
                      <a:extLst>
                        <a:ext uri="{FF2B5EF4-FFF2-40B4-BE49-F238E27FC236}">
                          <a16:creationId xmlns:a16="http://schemas.microsoft.com/office/drawing/2014/main" id="{F12E93CB-0C8B-7642-A13C-CF884920AD4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36" name="Oval 535">
                      <a:extLst>
                        <a:ext uri="{FF2B5EF4-FFF2-40B4-BE49-F238E27FC236}">
                          <a16:creationId xmlns:a16="http://schemas.microsoft.com/office/drawing/2014/main" id="{9ADCCF93-04F6-E047-8454-A7A05358BC4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37" name="Oval 536">
                      <a:extLst>
                        <a:ext uri="{FF2B5EF4-FFF2-40B4-BE49-F238E27FC236}">
                          <a16:creationId xmlns:a16="http://schemas.microsoft.com/office/drawing/2014/main" id="{A3C90D68-274E-A642-A1F8-DE7CC559D93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538" name="Oval 537">
                      <a:extLst>
                        <a:ext uri="{FF2B5EF4-FFF2-40B4-BE49-F238E27FC236}">
                          <a16:creationId xmlns:a16="http://schemas.microsoft.com/office/drawing/2014/main" id="{F055E99D-96F7-C44D-9952-448838FC3EA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28353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</p:grp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B9DE6421-6811-9D4F-B48E-82334E226003}"/>
                    </a:ext>
                  </a:extLst>
                </p:cNvPr>
                <p:cNvGrpSpPr/>
                <p:nvPr/>
              </p:nvGrpSpPr>
              <p:grpSpPr>
                <a:xfrm>
                  <a:off x="7232846" y="4388827"/>
                  <a:ext cx="392055" cy="271478"/>
                  <a:chOff x="8097407" y="5687110"/>
                  <a:chExt cx="392055" cy="271478"/>
                </a:xfrm>
              </p:grpSpPr>
              <p:grpSp>
                <p:nvGrpSpPr>
                  <p:cNvPr id="571" name="Group 570">
                    <a:extLst>
                      <a:ext uri="{FF2B5EF4-FFF2-40B4-BE49-F238E27FC236}">
                        <a16:creationId xmlns:a16="http://schemas.microsoft.com/office/drawing/2014/main" id="{B4E5BE35-A8D1-CB44-8183-E6D75F3E2070}"/>
                      </a:ext>
                    </a:extLst>
                  </p:cNvPr>
                  <p:cNvGrpSpPr/>
                  <p:nvPr/>
                </p:nvGrpSpPr>
                <p:grpSpPr>
                  <a:xfrm>
                    <a:off x="8097407" y="5834567"/>
                    <a:ext cx="392055" cy="124021"/>
                    <a:chOff x="6228653" y="5827977"/>
                    <a:chExt cx="392055" cy="124021"/>
                  </a:xfrm>
                  <a:solidFill>
                    <a:srgbClr val="FF0000"/>
                  </a:solidFill>
                </p:grpSpPr>
                <p:sp>
                  <p:nvSpPr>
                    <p:cNvPr id="605" name="Oval 604">
                      <a:extLst>
                        <a:ext uri="{FF2B5EF4-FFF2-40B4-BE49-F238E27FC236}">
                          <a16:creationId xmlns:a16="http://schemas.microsoft.com/office/drawing/2014/main" id="{151F3AFB-0940-5846-8A84-73C777A1CC6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606" name="Oval 605">
                      <a:extLst>
                        <a:ext uri="{FF2B5EF4-FFF2-40B4-BE49-F238E27FC236}">
                          <a16:creationId xmlns:a16="http://schemas.microsoft.com/office/drawing/2014/main" id="{A544FEEB-3FBE-B245-9941-31D08E9BF89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607" name="Oval 606">
                      <a:extLst>
                        <a:ext uri="{FF2B5EF4-FFF2-40B4-BE49-F238E27FC236}">
                          <a16:creationId xmlns:a16="http://schemas.microsoft.com/office/drawing/2014/main" id="{03F3A791-EEE5-9E44-8A9B-34E73C361F1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608" name="Oval 607">
                      <a:extLst>
                        <a:ext uri="{FF2B5EF4-FFF2-40B4-BE49-F238E27FC236}">
                          <a16:creationId xmlns:a16="http://schemas.microsoft.com/office/drawing/2014/main" id="{8FCAD349-DFAC-9D47-A71F-B3E6E3DD928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97999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609" name="Oval 608">
                      <a:extLst>
                        <a:ext uri="{FF2B5EF4-FFF2-40B4-BE49-F238E27FC236}">
                          <a16:creationId xmlns:a16="http://schemas.microsoft.com/office/drawing/2014/main" id="{1D19F634-CABC-DC48-8318-5F6211A4522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98375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610" name="Oval 609">
                      <a:extLst>
                        <a:ext uri="{FF2B5EF4-FFF2-40B4-BE49-F238E27FC236}">
                          <a16:creationId xmlns:a16="http://schemas.microsoft.com/office/drawing/2014/main" id="{1FC8CC0F-FB70-3844-A1C2-302CA3FC57D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13355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611" name="Oval 610">
                      <a:extLst>
                        <a:ext uri="{FF2B5EF4-FFF2-40B4-BE49-F238E27FC236}">
                          <a16:creationId xmlns:a16="http://schemas.microsoft.com/office/drawing/2014/main" id="{39486C98-21C1-1C4E-AD2C-10511ED224A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28653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612" name="Oval 611">
                      <a:extLst>
                        <a:ext uri="{FF2B5EF4-FFF2-40B4-BE49-F238E27FC236}">
                          <a16:creationId xmlns:a16="http://schemas.microsoft.com/office/drawing/2014/main" id="{81B6F22D-2109-4946-A818-EB3CCC9B0AA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82759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613" name="Oval 612">
                      <a:extLst>
                        <a:ext uri="{FF2B5EF4-FFF2-40B4-BE49-F238E27FC236}">
                          <a16:creationId xmlns:a16="http://schemas.microsoft.com/office/drawing/2014/main" id="{380B0333-F9E0-2E44-9EB2-957CEEC3F9F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398057" y="5827977"/>
                      <a:ext cx="51909" cy="53999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  <p:sp>
                  <p:nvSpPr>
                    <p:cNvPr id="614" name="Oval 613">
                      <a:extLst>
                        <a:ext uri="{FF2B5EF4-FFF2-40B4-BE49-F238E27FC236}">
                          <a16:creationId xmlns:a16="http://schemas.microsoft.com/office/drawing/2014/main" id="{7A761EE4-8568-FC45-A1BC-860F11695FC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200000">
                      <a:off x="6567763" y="5828353"/>
                      <a:ext cx="52643" cy="53246"/>
                    </a:xfrm>
                    <a:prstGeom prst="ellipse">
                      <a:avLst/>
                    </a:prstGeom>
                    <a:grpFill/>
                    <a:ln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5000"/>
                        <a:buFont typeface="Wingdings" pitchFamily="-96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96" charset="0"/>
                      </a:endParaRPr>
                    </a:p>
                  </p:txBody>
                </p:sp>
              </p:grpSp>
              <p:sp>
                <p:nvSpPr>
                  <p:cNvPr id="595" name="Oval 594">
                    <a:extLst>
                      <a:ext uri="{FF2B5EF4-FFF2-40B4-BE49-F238E27FC236}">
                        <a16:creationId xmlns:a16="http://schemas.microsoft.com/office/drawing/2014/main" id="{88B1F276-D375-944E-A00B-69D6298CC18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182109" y="5757132"/>
                    <a:ext cx="51909" cy="5399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96" name="Oval 595">
                    <a:extLst>
                      <a:ext uri="{FF2B5EF4-FFF2-40B4-BE49-F238E27FC236}">
                        <a16:creationId xmlns:a16="http://schemas.microsoft.com/office/drawing/2014/main" id="{AF6933C3-63F6-CA4E-BDF7-7002BB2528F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097407" y="5757132"/>
                    <a:ext cx="51909" cy="5399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97" name="Oval 596">
                    <a:extLst>
                      <a:ext uri="{FF2B5EF4-FFF2-40B4-BE49-F238E27FC236}">
                        <a16:creationId xmlns:a16="http://schemas.microsoft.com/office/drawing/2014/main" id="{4DC77CA3-EADC-C44D-A621-83450B26E9D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351513" y="5757132"/>
                    <a:ext cx="51909" cy="5399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98" name="Oval 597">
                    <a:extLst>
                      <a:ext uri="{FF2B5EF4-FFF2-40B4-BE49-F238E27FC236}">
                        <a16:creationId xmlns:a16="http://schemas.microsoft.com/office/drawing/2014/main" id="{CA19B382-49CF-0C41-9A01-5FE09D14AC9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266811" y="5757132"/>
                    <a:ext cx="51909" cy="5399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99" name="Oval 598">
                    <a:extLst>
                      <a:ext uri="{FF2B5EF4-FFF2-40B4-BE49-F238E27FC236}">
                        <a16:creationId xmlns:a16="http://schemas.microsoft.com/office/drawing/2014/main" id="{FF1E3D0E-9B17-1141-8B9C-1BC2CA616C5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8436517" y="5757508"/>
                    <a:ext cx="52643" cy="5324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601" name="Oval 600">
                    <a:extLst>
                      <a:ext uri="{FF2B5EF4-FFF2-40B4-BE49-F238E27FC236}">
                        <a16:creationId xmlns:a16="http://schemas.microsoft.com/office/drawing/2014/main" id="{8B33C978-50EB-F240-98F1-42B5833E990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8097407" y="5687110"/>
                    <a:ext cx="51909" cy="5399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</p:grpSp>
        </p:grp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1CCCBF9F-BBA2-CF4C-903C-9C54355EF623}"/>
                </a:ext>
              </a:extLst>
            </p:cNvPr>
            <p:cNvSpPr/>
            <p:nvPr/>
          </p:nvSpPr>
          <p:spPr bwMode="auto">
            <a:xfrm>
              <a:off x="3051313" y="3562571"/>
              <a:ext cx="566530" cy="377687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622" name="Right Arrow 621">
              <a:extLst>
                <a:ext uri="{FF2B5EF4-FFF2-40B4-BE49-F238E27FC236}">
                  <a16:creationId xmlns:a16="http://schemas.microsoft.com/office/drawing/2014/main" id="{B0D62BF7-CBD8-324C-A1CD-B25E490B3AFC}"/>
                </a:ext>
              </a:extLst>
            </p:cNvPr>
            <p:cNvSpPr/>
            <p:nvPr/>
          </p:nvSpPr>
          <p:spPr bwMode="auto">
            <a:xfrm>
              <a:off x="6364356" y="3562571"/>
              <a:ext cx="566530" cy="377687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F0056EA-762C-F745-A92B-7D283A9B10B7}"/>
                </a:ext>
              </a:extLst>
            </p:cNvPr>
            <p:cNvGrpSpPr/>
            <p:nvPr/>
          </p:nvGrpSpPr>
          <p:grpSpPr>
            <a:xfrm>
              <a:off x="1391478" y="2178325"/>
              <a:ext cx="4070756" cy="432917"/>
              <a:chOff x="1391478" y="2178325"/>
              <a:chExt cx="4070756" cy="432917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CBE17E-595A-8942-AE37-713D70503A86}"/>
                  </a:ext>
                </a:extLst>
              </p:cNvPr>
              <p:cNvSpPr txBox="1"/>
              <p:nvPr/>
            </p:nvSpPr>
            <p:spPr>
              <a:xfrm>
                <a:off x="1391478" y="2178325"/>
                <a:ext cx="698079" cy="432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900" dirty="0">
                    <a:latin typeface="Eurostile" panose="020B0504020202050204" pitchFamily="34" charset="77"/>
                  </a:rPr>
                  <a:t>1x1</a:t>
                </a:r>
                <a:endParaRPr lang="en-US" sz="1800" dirty="0">
                  <a:latin typeface="Eurostile" panose="020B0504020202050204" pitchFamily="34" charset="77"/>
                </a:endParaRPr>
              </a:p>
            </p:txBody>
          </p:sp>
          <p:sp>
            <p:nvSpPr>
              <p:cNvPr id="624" name="TextBox 623">
                <a:extLst>
                  <a:ext uri="{FF2B5EF4-FFF2-40B4-BE49-F238E27FC236}">
                    <a16:creationId xmlns:a16="http://schemas.microsoft.com/office/drawing/2014/main" id="{DCD5E8B7-1BC2-AE47-9107-030E7AAD3F12}"/>
                  </a:ext>
                </a:extLst>
              </p:cNvPr>
              <p:cNvSpPr txBox="1"/>
              <p:nvPr/>
            </p:nvSpPr>
            <p:spPr>
              <a:xfrm>
                <a:off x="4764155" y="2178325"/>
                <a:ext cx="698079" cy="432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900" dirty="0">
                    <a:latin typeface="Eurostile" panose="020B0504020202050204" pitchFamily="34" charset="77"/>
                  </a:rPr>
                  <a:t>1x1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4131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>
            <a:extLst>
              <a:ext uri="{FF2B5EF4-FFF2-40B4-BE49-F238E27FC236}">
                <a16:creationId xmlns:a16="http://schemas.microsoft.com/office/drawing/2014/main" id="{C57B4630-F729-B34E-B0C7-865EFCA64B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Monte Carlo Simulation</a:t>
            </a:r>
          </a:p>
        </p:txBody>
      </p:sp>
      <p:sp>
        <p:nvSpPr>
          <p:cNvPr id="587779" name="Rectangle 3">
            <a:extLst>
              <a:ext uri="{FF2B5EF4-FFF2-40B4-BE49-F238E27FC236}">
                <a16:creationId xmlns:a16="http://schemas.microsoft.com/office/drawing/2014/main" id="{EE7C78BC-A798-3844-9DEF-E3875B84F6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7067" y="1441824"/>
            <a:ext cx="8729134" cy="475008"/>
          </a:xfrm>
        </p:spPr>
        <p:txBody>
          <a:bodyPr/>
          <a:lstStyle/>
          <a:p>
            <a:pPr marL="0" indent="0" algn="r">
              <a:buNone/>
            </a:pPr>
            <a:r>
              <a:rPr lang="nb-NO" altLang="nb-NO" sz="2400" dirty="0">
                <a:sym typeface="Wingdings" pitchFamily="2" charset="2"/>
              </a:rPr>
              <a:t>Markov-Chain Monte-Carlo </a:t>
            </a:r>
            <a:r>
              <a:rPr lang="nb-NO" altLang="nb-NO" sz="2400" dirty="0" err="1">
                <a:sym typeface="Wingdings" pitchFamily="2" charset="2"/>
              </a:rPr>
              <a:t>simulation</a:t>
            </a:r>
            <a:endParaRPr lang="nb-NO" altLang="nb-NO" sz="2400" dirty="0">
              <a:sym typeface="Wingdings" pitchFamily="2" charset="2"/>
            </a:endParaRPr>
          </a:p>
        </p:txBody>
      </p:sp>
      <p:grpSp>
        <p:nvGrpSpPr>
          <p:cNvPr id="587807" name="Group 587806">
            <a:extLst>
              <a:ext uri="{FF2B5EF4-FFF2-40B4-BE49-F238E27FC236}">
                <a16:creationId xmlns:a16="http://schemas.microsoft.com/office/drawing/2014/main" id="{A2C9B095-8E4A-DD4F-8C38-A8BED2DD4F90}"/>
              </a:ext>
            </a:extLst>
          </p:cNvPr>
          <p:cNvGrpSpPr/>
          <p:nvPr/>
        </p:nvGrpSpPr>
        <p:grpSpPr>
          <a:xfrm>
            <a:off x="1202637" y="1882689"/>
            <a:ext cx="6229757" cy="1660891"/>
            <a:chOff x="735498" y="1745975"/>
            <a:chExt cx="6229757" cy="1660891"/>
          </a:xfrm>
        </p:grpSpPr>
        <p:grpSp>
          <p:nvGrpSpPr>
            <p:cNvPr id="587803" name="Group 587802">
              <a:extLst>
                <a:ext uri="{FF2B5EF4-FFF2-40B4-BE49-F238E27FC236}">
                  <a16:creationId xmlns:a16="http://schemas.microsoft.com/office/drawing/2014/main" id="{47A68DC6-CD5D-8B4A-AC1E-B09095E1133E}"/>
                </a:ext>
              </a:extLst>
            </p:cNvPr>
            <p:cNvGrpSpPr/>
            <p:nvPr/>
          </p:nvGrpSpPr>
          <p:grpSpPr>
            <a:xfrm>
              <a:off x="2503004" y="1784075"/>
              <a:ext cx="2977692" cy="435859"/>
              <a:chOff x="2503004" y="1784075"/>
              <a:chExt cx="2977692" cy="435859"/>
            </a:xfrm>
          </p:grpSpPr>
          <p:sp>
            <p:nvSpPr>
              <p:cNvPr id="433" name="Oval 432">
                <a:extLst>
                  <a:ext uri="{FF2B5EF4-FFF2-40B4-BE49-F238E27FC236}">
                    <a16:creationId xmlns:a16="http://schemas.microsoft.com/office/drawing/2014/main" id="{A88E99B1-A65F-9B4C-B30E-CBE4C7C18355}"/>
                  </a:ext>
                </a:extLst>
              </p:cNvPr>
              <p:cNvSpPr/>
              <p:nvPr/>
            </p:nvSpPr>
            <p:spPr bwMode="auto">
              <a:xfrm>
                <a:off x="2503004" y="1784075"/>
                <a:ext cx="1044530" cy="435859"/>
              </a:xfrm>
              <a:prstGeom prst="ellipse">
                <a:avLst/>
              </a:prstGeom>
              <a:solidFill>
                <a:srgbClr val="F6A79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rPr>
                  <a:t>State 2</a:t>
                </a:r>
              </a:p>
            </p:txBody>
          </p:sp>
          <p:sp>
            <p:nvSpPr>
              <p:cNvPr id="524" name="Oval 523">
                <a:extLst>
                  <a:ext uri="{FF2B5EF4-FFF2-40B4-BE49-F238E27FC236}">
                    <a16:creationId xmlns:a16="http://schemas.microsoft.com/office/drawing/2014/main" id="{9AC08945-E3AE-7B4D-BC75-C54BDB532788}"/>
                  </a:ext>
                </a:extLst>
              </p:cNvPr>
              <p:cNvSpPr/>
              <p:nvPr/>
            </p:nvSpPr>
            <p:spPr bwMode="auto">
              <a:xfrm>
                <a:off x="4436166" y="1784075"/>
                <a:ext cx="1044530" cy="435859"/>
              </a:xfrm>
              <a:prstGeom prst="ellipse">
                <a:avLst/>
              </a:prstGeom>
              <a:solidFill>
                <a:srgbClr val="F6A79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rPr>
                  <a:t>State 3</a:t>
                </a:r>
              </a:p>
            </p:txBody>
          </p:sp>
        </p:grpSp>
        <p:grpSp>
          <p:nvGrpSpPr>
            <p:cNvPr id="587805" name="Group 587804">
              <a:extLst>
                <a:ext uri="{FF2B5EF4-FFF2-40B4-BE49-F238E27FC236}">
                  <a16:creationId xmlns:a16="http://schemas.microsoft.com/office/drawing/2014/main" id="{AFE7194C-CAA9-A142-BE15-6295C19FEF33}"/>
                </a:ext>
              </a:extLst>
            </p:cNvPr>
            <p:cNvGrpSpPr/>
            <p:nvPr/>
          </p:nvGrpSpPr>
          <p:grpSpPr>
            <a:xfrm>
              <a:off x="735498" y="2371312"/>
              <a:ext cx="6229757" cy="435859"/>
              <a:chOff x="735498" y="2378766"/>
              <a:chExt cx="6229757" cy="435859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210667E-4ED9-594A-8DDB-FFA19B00C9E4}"/>
                  </a:ext>
                </a:extLst>
              </p:cNvPr>
              <p:cNvSpPr/>
              <p:nvPr/>
            </p:nvSpPr>
            <p:spPr bwMode="auto">
              <a:xfrm>
                <a:off x="735498" y="2378766"/>
                <a:ext cx="1276706" cy="435859"/>
              </a:xfrm>
              <a:prstGeom prst="ellipse">
                <a:avLst/>
              </a:prstGeom>
              <a:solidFill>
                <a:srgbClr val="F6A79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r>
                  <a:rPr kumimoji="0" lang="en-US" sz="14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rPr>
                  <a:t>E:State</a:t>
                </a: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rPr>
                  <a:t> 1</a:t>
                </a:r>
              </a:p>
            </p:txBody>
          </p:sp>
          <p:sp>
            <p:nvSpPr>
              <p:cNvPr id="569" name="Oval 568">
                <a:extLst>
                  <a:ext uri="{FF2B5EF4-FFF2-40B4-BE49-F238E27FC236}">
                    <a16:creationId xmlns:a16="http://schemas.microsoft.com/office/drawing/2014/main" id="{2578BE07-2927-9F4C-8BD4-6E07C79E258D}"/>
                  </a:ext>
                </a:extLst>
              </p:cNvPr>
              <p:cNvSpPr/>
              <p:nvPr/>
            </p:nvSpPr>
            <p:spPr bwMode="auto">
              <a:xfrm>
                <a:off x="6069497" y="2378766"/>
                <a:ext cx="895758" cy="435859"/>
              </a:xfrm>
              <a:prstGeom prst="ellipse">
                <a:avLst/>
              </a:prstGeom>
              <a:solidFill>
                <a:srgbClr val="F6A79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rPr>
                  <a:t>Finish</a:t>
                </a:r>
              </a:p>
            </p:txBody>
          </p:sp>
        </p:grpSp>
        <p:grpSp>
          <p:nvGrpSpPr>
            <p:cNvPr id="587804" name="Group 587803">
              <a:extLst>
                <a:ext uri="{FF2B5EF4-FFF2-40B4-BE49-F238E27FC236}">
                  <a16:creationId xmlns:a16="http://schemas.microsoft.com/office/drawing/2014/main" id="{16161F91-E549-764F-A2D7-7A426170607D}"/>
                </a:ext>
              </a:extLst>
            </p:cNvPr>
            <p:cNvGrpSpPr/>
            <p:nvPr/>
          </p:nvGrpSpPr>
          <p:grpSpPr>
            <a:xfrm>
              <a:off x="2503004" y="2958549"/>
              <a:ext cx="2977692" cy="435859"/>
              <a:chOff x="2503004" y="2958549"/>
              <a:chExt cx="2977692" cy="435859"/>
            </a:xfrm>
          </p:grpSpPr>
          <p:sp>
            <p:nvSpPr>
              <p:cNvPr id="570" name="Oval 569">
                <a:extLst>
                  <a:ext uri="{FF2B5EF4-FFF2-40B4-BE49-F238E27FC236}">
                    <a16:creationId xmlns:a16="http://schemas.microsoft.com/office/drawing/2014/main" id="{2C8BE3F9-2028-A846-835B-E3C42A218BC8}"/>
                  </a:ext>
                </a:extLst>
              </p:cNvPr>
              <p:cNvSpPr/>
              <p:nvPr/>
            </p:nvSpPr>
            <p:spPr bwMode="auto">
              <a:xfrm>
                <a:off x="4436166" y="2958549"/>
                <a:ext cx="1044530" cy="435859"/>
              </a:xfrm>
              <a:prstGeom prst="ellipse">
                <a:avLst/>
              </a:prstGeom>
              <a:solidFill>
                <a:srgbClr val="F6A79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rPr>
                  <a:t>State 5</a:t>
                </a:r>
              </a:p>
            </p:txBody>
          </p:sp>
          <p:sp>
            <p:nvSpPr>
              <p:cNvPr id="572" name="Oval 571">
                <a:extLst>
                  <a:ext uri="{FF2B5EF4-FFF2-40B4-BE49-F238E27FC236}">
                    <a16:creationId xmlns:a16="http://schemas.microsoft.com/office/drawing/2014/main" id="{BA205E3B-F63A-6D44-835B-5C23CA1F878A}"/>
                  </a:ext>
                </a:extLst>
              </p:cNvPr>
              <p:cNvSpPr/>
              <p:nvPr/>
            </p:nvSpPr>
            <p:spPr bwMode="auto">
              <a:xfrm>
                <a:off x="2503004" y="2958549"/>
                <a:ext cx="1044530" cy="435859"/>
              </a:xfrm>
              <a:prstGeom prst="ellipse">
                <a:avLst/>
              </a:prstGeom>
              <a:solidFill>
                <a:srgbClr val="F6A79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rPr>
                  <a:t>State 4</a:t>
                </a: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98F169C-D955-AF46-B67A-208CACB732E2}"/>
                </a:ext>
              </a:extLst>
            </p:cNvPr>
            <p:cNvCxnSpPr>
              <a:cxnSpLocks/>
              <a:stCxn id="7" idx="7"/>
              <a:endCxn id="433" idx="2"/>
            </p:cNvCxnSpPr>
            <p:nvPr/>
          </p:nvCxnSpPr>
          <p:spPr bwMode="auto">
            <a:xfrm flipV="1">
              <a:off x="1825235" y="2002005"/>
              <a:ext cx="677769" cy="433137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73" name="Straight Arrow Connector 572">
              <a:extLst>
                <a:ext uri="{FF2B5EF4-FFF2-40B4-BE49-F238E27FC236}">
                  <a16:creationId xmlns:a16="http://schemas.microsoft.com/office/drawing/2014/main" id="{DB2C5E78-5AF4-1E40-8406-3347474D409C}"/>
                </a:ext>
              </a:extLst>
            </p:cNvPr>
            <p:cNvCxnSpPr>
              <a:cxnSpLocks/>
              <a:stCxn id="7" idx="5"/>
              <a:endCxn id="572" idx="2"/>
            </p:cNvCxnSpPr>
            <p:nvPr/>
          </p:nvCxnSpPr>
          <p:spPr bwMode="auto">
            <a:xfrm>
              <a:off x="1825235" y="2743341"/>
              <a:ext cx="677769" cy="433138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74" name="Straight Arrow Connector 573">
              <a:extLst>
                <a:ext uri="{FF2B5EF4-FFF2-40B4-BE49-F238E27FC236}">
                  <a16:creationId xmlns:a16="http://schemas.microsoft.com/office/drawing/2014/main" id="{3DA8B9C8-148A-9D44-8ED4-C58AB2DF83AF}"/>
                </a:ext>
              </a:extLst>
            </p:cNvPr>
            <p:cNvCxnSpPr>
              <a:cxnSpLocks/>
              <a:stCxn id="572" idx="1"/>
              <a:endCxn id="7" idx="6"/>
            </p:cNvCxnSpPr>
            <p:nvPr/>
          </p:nvCxnSpPr>
          <p:spPr bwMode="auto">
            <a:xfrm flipH="1" flipV="1">
              <a:off x="2012204" y="2589242"/>
              <a:ext cx="643768" cy="433137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75" name="Straight Arrow Connector 574">
              <a:extLst>
                <a:ext uri="{FF2B5EF4-FFF2-40B4-BE49-F238E27FC236}">
                  <a16:creationId xmlns:a16="http://schemas.microsoft.com/office/drawing/2014/main" id="{D014A0A9-E210-954F-9504-3EFFF4FF2AC8}"/>
                </a:ext>
              </a:extLst>
            </p:cNvPr>
            <p:cNvCxnSpPr>
              <a:cxnSpLocks/>
              <a:stCxn id="433" idx="3"/>
              <a:endCxn id="7" idx="6"/>
            </p:cNvCxnSpPr>
            <p:nvPr/>
          </p:nvCxnSpPr>
          <p:spPr bwMode="auto">
            <a:xfrm flipH="1">
              <a:off x="2012204" y="2156104"/>
              <a:ext cx="643768" cy="433138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76" name="Straight Arrow Connector 575">
              <a:extLst>
                <a:ext uri="{FF2B5EF4-FFF2-40B4-BE49-F238E27FC236}">
                  <a16:creationId xmlns:a16="http://schemas.microsoft.com/office/drawing/2014/main" id="{C4E18366-56A0-3C47-A726-0B337CAFF368}"/>
                </a:ext>
              </a:extLst>
            </p:cNvPr>
            <p:cNvCxnSpPr>
              <a:cxnSpLocks/>
              <a:stCxn id="433" idx="6"/>
              <a:endCxn id="524" idx="2"/>
            </p:cNvCxnSpPr>
            <p:nvPr/>
          </p:nvCxnSpPr>
          <p:spPr bwMode="auto">
            <a:xfrm>
              <a:off x="3547534" y="2002005"/>
              <a:ext cx="888632" cy="0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77" name="Straight Arrow Connector 576">
              <a:extLst>
                <a:ext uri="{FF2B5EF4-FFF2-40B4-BE49-F238E27FC236}">
                  <a16:creationId xmlns:a16="http://schemas.microsoft.com/office/drawing/2014/main" id="{BB84A951-10B4-554C-9EE1-049BBFCA9328}"/>
                </a:ext>
              </a:extLst>
            </p:cNvPr>
            <p:cNvCxnSpPr>
              <a:cxnSpLocks/>
              <a:stCxn id="572" idx="6"/>
              <a:endCxn id="570" idx="2"/>
            </p:cNvCxnSpPr>
            <p:nvPr/>
          </p:nvCxnSpPr>
          <p:spPr bwMode="auto">
            <a:xfrm>
              <a:off x="3547534" y="3176479"/>
              <a:ext cx="888632" cy="0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78" name="Straight Arrow Connector 577">
              <a:extLst>
                <a:ext uri="{FF2B5EF4-FFF2-40B4-BE49-F238E27FC236}">
                  <a16:creationId xmlns:a16="http://schemas.microsoft.com/office/drawing/2014/main" id="{54D80CEA-E525-A64A-9FF8-767E19561FB6}"/>
                </a:ext>
              </a:extLst>
            </p:cNvPr>
            <p:cNvCxnSpPr>
              <a:cxnSpLocks/>
              <a:stCxn id="570" idx="1"/>
              <a:endCxn id="572" idx="7"/>
            </p:cNvCxnSpPr>
            <p:nvPr/>
          </p:nvCxnSpPr>
          <p:spPr bwMode="auto">
            <a:xfrm flipH="1">
              <a:off x="3394566" y="3022379"/>
              <a:ext cx="1194568" cy="0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79" name="Straight Arrow Connector 578">
              <a:extLst>
                <a:ext uri="{FF2B5EF4-FFF2-40B4-BE49-F238E27FC236}">
                  <a16:creationId xmlns:a16="http://schemas.microsoft.com/office/drawing/2014/main" id="{315F4E1A-B2D0-EF4F-9E76-6A68DBFE5736}"/>
                </a:ext>
              </a:extLst>
            </p:cNvPr>
            <p:cNvCxnSpPr>
              <a:cxnSpLocks/>
              <a:stCxn id="570" idx="0"/>
              <a:endCxn id="524" idx="4"/>
            </p:cNvCxnSpPr>
            <p:nvPr/>
          </p:nvCxnSpPr>
          <p:spPr bwMode="auto">
            <a:xfrm flipV="1">
              <a:off x="4958431" y="2219934"/>
              <a:ext cx="0" cy="738615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80" name="Straight Arrow Connector 579">
              <a:extLst>
                <a:ext uri="{FF2B5EF4-FFF2-40B4-BE49-F238E27FC236}">
                  <a16:creationId xmlns:a16="http://schemas.microsoft.com/office/drawing/2014/main" id="{359BF0B5-95BC-5041-B918-7D197C4A93E6}"/>
                </a:ext>
              </a:extLst>
            </p:cNvPr>
            <p:cNvCxnSpPr>
              <a:cxnSpLocks/>
              <a:stCxn id="570" idx="7"/>
              <a:endCxn id="569" idx="2"/>
            </p:cNvCxnSpPr>
            <p:nvPr/>
          </p:nvCxnSpPr>
          <p:spPr bwMode="auto">
            <a:xfrm flipV="1">
              <a:off x="5327728" y="2589242"/>
              <a:ext cx="741769" cy="433137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81" name="Straight Arrow Connector 580">
              <a:extLst>
                <a:ext uri="{FF2B5EF4-FFF2-40B4-BE49-F238E27FC236}">
                  <a16:creationId xmlns:a16="http://schemas.microsoft.com/office/drawing/2014/main" id="{8509FA8B-3A63-F046-BBCB-A19224FB64F7}"/>
                </a:ext>
              </a:extLst>
            </p:cNvPr>
            <p:cNvCxnSpPr>
              <a:cxnSpLocks/>
              <a:stCxn id="524" idx="5"/>
              <a:endCxn id="569" idx="2"/>
            </p:cNvCxnSpPr>
            <p:nvPr/>
          </p:nvCxnSpPr>
          <p:spPr bwMode="auto">
            <a:xfrm>
              <a:off x="5327728" y="2156104"/>
              <a:ext cx="741769" cy="433138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82" name="Straight Arrow Connector 581">
              <a:extLst>
                <a:ext uri="{FF2B5EF4-FFF2-40B4-BE49-F238E27FC236}">
                  <a16:creationId xmlns:a16="http://schemas.microsoft.com/office/drawing/2014/main" id="{FB57A8CE-4887-5845-BF1A-F249D3E141BF}"/>
                </a:ext>
              </a:extLst>
            </p:cNvPr>
            <p:cNvCxnSpPr>
              <a:cxnSpLocks/>
              <a:stCxn id="524" idx="3"/>
              <a:endCxn id="433" idx="5"/>
            </p:cNvCxnSpPr>
            <p:nvPr/>
          </p:nvCxnSpPr>
          <p:spPr bwMode="auto">
            <a:xfrm flipH="1">
              <a:off x="3394566" y="2156104"/>
              <a:ext cx="1194568" cy="0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83" name="Straight Arrow Connector 582">
              <a:extLst>
                <a:ext uri="{FF2B5EF4-FFF2-40B4-BE49-F238E27FC236}">
                  <a16:creationId xmlns:a16="http://schemas.microsoft.com/office/drawing/2014/main" id="{97161CEB-C760-6D42-9996-550268C806CE}"/>
                </a:ext>
              </a:extLst>
            </p:cNvPr>
            <p:cNvCxnSpPr>
              <a:cxnSpLocks/>
              <a:stCxn id="433" idx="4"/>
              <a:endCxn id="572" idx="0"/>
            </p:cNvCxnSpPr>
            <p:nvPr/>
          </p:nvCxnSpPr>
          <p:spPr bwMode="auto">
            <a:xfrm>
              <a:off x="3025269" y="2219934"/>
              <a:ext cx="0" cy="738615"/>
            </a:xfrm>
            <a:prstGeom prst="straightConnector1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87806" name="TextBox 587805">
              <a:extLst>
                <a:ext uri="{FF2B5EF4-FFF2-40B4-BE49-F238E27FC236}">
                  <a16:creationId xmlns:a16="http://schemas.microsoft.com/office/drawing/2014/main" id="{2523BEF0-9094-F54A-9590-3FF097073698}"/>
                </a:ext>
              </a:extLst>
            </p:cNvPr>
            <p:cNvSpPr txBox="1"/>
            <p:nvPr/>
          </p:nvSpPr>
          <p:spPr>
            <a:xfrm>
              <a:off x="1719470" y="2017644"/>
              <a:ext cx="4956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p=0.8</a:t>
              </a:r>
            </a:p>
          </p:txBody>
        </p:sp>
        <p:sp>
          <p:nvSpPr>
            <p:cNvPr id="584" name="TextBox 583">
              <a:extLst>
                <a:ext uri="{FF2B5EF4-FFF2-40B4-BE49-F238E27FC236}">
                  <a16:creationId xmlns:a16="http://schemas.microsoft.com/office/drawing/2014/main" id="{E67CFDF1-E545-4348-94C1-3EE3AF7819B0}"/>
                </a:ext>
              </a:extLst>
            </p:cNvPr>
            <p:cNvSpPr txBox="1"/>
            <p:nvPr/>
          </p:nvSpPr>
          <p:spPr>
            <a:xfrm>
              <a:off x="1712844" y="2925418"/>
              <a:ext cx="4956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p=0.2</a:t>
              </a:r>
            </a:p>
          </p:txBody>
        </p:sp>
        <p:sp>
          <p:nvSpPr>
            <p:cNvPr id="585" name="TextBox 584">
              <a:extLst>
                <a:ext uri="{FF2B5EF4-FFF2-40B4-BE49-F238E27FC236}">
                  <a16:creationId xmlns:a16="http://schemas.microsoft.com/office/drawing/2014/main" id="{542A768B-8BAD-BC4F-86B0-CA4B0AF6BA2D}"/>
                </a:ext>
              </a:extLst>
            </p:cNvPr>
            <p:cNvSpPr txBox="1"/>
            <p:nvPr/>
          </p:nvSpPr>
          <p:spPr>
            <a:xfrm>
              <a:off x="3604592" y="1745975"/>
              <a:ext cx="4956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p=0.1</a:t>
              </a:r>
            </a:p>
          </p:txBody>
        </p:sp>
        <p:sp>
          <p:nvSpPr>
            <p:cNvPr id="586" name="TextBox 585">
              <a:extLst>
                <a:ext uri="{FF2B5EF4-FFF2-40B4-BE49-F238E27FC236}">
                  <a16:creationId xmlns:a16="http://schemas.microsoft.com/office/drawing/2014/main" id="{13A5C339-DDA9-2F42-9CA1-92BDD72794AA}"/>
                </a:ext>
              </a:extLst>
            </p:cNvPr>
            <p:cNvSpPr txBox="1"/>
            <p:nvPr/>
          </p:nvSpPr>
          <p:spPr>
            <a:xfrm>
              <a:off x="3021496" y="2464906"/>
              <a:ext cx="4956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p=0.4</a:t>
              </a:r>
            </a:p>
          </p:txBody>
        </p:sp>
        <p:sp>
          <p:nvSpPr>
            <p:cNvPr id="587" name="TextBox 586">
              <a:extLst>
                <a:ext uri="{FF2B5EF4-FFF2-40B4-BE49-F238E27FC236}">
                  <a16:creationId xmlns:a16="http://schemas.microsoft.com/office/drawing/2014/main" id="{A41A126B-3370-8C45-B863-8EDFC1B70920}"/>
                </a:ext>
              </a:extLst>
            </p:cNvPr>
            <p:cNvSpPr txBox="1"/>
            <p:nvPr/>
          </p:nvSpPr>
          <p:spPr>
            <a:xfrm>
              <a:off x="2239619" y="2309193"/>
              <a:ext cx="4956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p=0.5</a:t>
              </a:r>
            </a:p>
          </p:txBody>
        </p:sp>
        <p:sp>
          <p:nvSpPr>
            <p:cNvPr id="588" name="TextBox 587">
              <a:extLst>
                <a:ext uri="{FF2B5EF4-FFF2-40B4-BE49-F238E27FC236}">
                  <a16:creationId xmlns:a16="http://schemas.microsoft.com/office/drawing/2014/main" id="{0F046625-E645-BA4F-9ED1-CF13688E77E0}"/>
                </a:ext>
              </a:extLst>
            </p:cNvPr>
            <p:cNvSpPr txBox="1"/>
            <p:nvPr/>
          </p:nvSpPr>
          <p:spPr>
            <a:xfrm>
              <a:off x="2332383" y="2650437"/>
              <a:ext cx="4956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p=0.3</a:t>
              </a:r>
            </a:p>
          </p:txBody>
        </p:sp>
        <p:sp>
          <p:nvSpPr>
            <p:cNvPr id="589" name="TextBox 588">
              <a:extLst>
                <a:ext uri="{FF2B5EF4-FFF2-40B4-BE49-F238E27FC236}">
                  <a16:creationId xmlns:a16="http://schemas.microsoft.com/office/drawing/2014/main" id="{FC331DF1-1242-074B-8291-04801E2F8EFB}"/>
                </a:ext>
              </a:extLst>
            </p:cNvPr>
            <p:cNvSpPr txBox="1"/>
            <p:nvPr/>
          </p:nvSpPr>
          <p:spPr>
            <a:xfrm>
              <a:off x="3776870" y="3160645"/>
              <a:ext cx="4956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p=0.7</a:t>
              </a:r>
            </a:p>
          </p:txBody>
        </p:sp>
        <p:sp>
          <p:nvSpPr>
            <p:cNvPr id="590" name="TextBox 589">
              <a:extLst>
                <a:ext uri="{FF2B5EF4-FFF2-40B4-BE49-F238E27FC236}">
                  <a16:creationId xmlns:a16="http://schemas.microsoft.com/office/drawing/2014/main" id="{82BB474B-2B4F-5D4A-B352-4F24F5F6C2C4}"/>
                </a:ext>
              </a:extLst>
            </p:cNvPr>
            <p:cNvSpPr txBox="1"/>
            <p:nvPr/>
          </p:nvSpPr>
          <p:spPr>
            <a:xfrm>
              <a:off x="3829879" y="2130288"/>
              <a:ext cx="4956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p=0.1</a:t>
              </a:r>
            </a:p>
          </p:txBody>
        </p:sp>
        <p:sp>
          <p:nvSpPr>
            <p:cNvPr id="591" name="TextBox 590">
              <a:extLst>
                <a:ext uri="{FF2B5EF4-FFF2-40B4-BE49-F238E27FC236}">
                  <a16:creationId xmlns:a16="http://schemas.microsoft.com/office/drawing/2014/main" id="{AA41D789-B655-054D-9D90-47A155640FE6}"/>
                </a:ext>
              </a:extLst>
            </p:cNvPr>
            <p:cNvSpPr txBox="1"/>
            <p:nvPr/>
          </p:nvSpPr>
          <p:spPr>
            <a:xfrm>
              <a:off x="5483088" y="2073966"/>
              <a:ext cx="4956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p=0.9</a:t>
              </a:r>
            </a:p>
          </p:txBody>
        </p:sp>
        <p:sp>
          <p:nvSpPr>
            <p:cNvPr id="592" name="TextBox 591">
              <a:extLst>
                <a:ext uri="{FF2B5EF4-FFF2-40B4-BE49-F238E27FC236}">
                  <a16:creationId xmlns:a16="http://schemas.microsoft.com/office/drawing/2014/main" id="{6D8C70F9-7A6C-6F4C-9A58-AF69A6EDC99B}"/>
                </a:ext>
              </a:extLst>
            </p:cNvPr>
            <p:cNvSpPr txBox="1"/>
            <p:nvPr/>
          </p:nvSpPr>
          <p:spPr>
            <a:xfrm>
              <a:off x="5565914" y="2792896"/>
              <a:ext cx="4956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p=0.1</a:t>
              </a:r>
            </a:p>
          </p:txBody>
        </p:sp>
        <p:sp>
          <p:nvSpPr>
            <p:cNvPr id="593" name="TextBox 592">
              <a:extLst>
                <a:ext uri="{FF2B5EF4-FFF2-40B4-BE49-F238E27FC236}">
                  <a16:creationId xmlns:a16="http://schemas.microsoft.com/office/drawing/2014/main" id="{EB86DFB8-304E-2644-B201-CE59603D3AD7}"/>
                </a:ext>
              </a:extLst>
            </p:cNvPr>
            <p:cNvSpPr txBox="1"/>
            <p:nvPr/>
          </p:nvSpPr>
          <p:spPr>
            <a:xfrm>
              <a:off x="4525618" y="2448339"/>
              <a:ext cx="4956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p=0.6</a:t>
              </a:r>
            </a:p>
          </p:txBody>
        </p:sp>
        <p:sp>
          <p:nvSpPr>
            <p:cNvPr id="594" name="TextBox 593">
              <a:extLst>
                <a:ext uri="{FF2B5EF4-FFF2-40B4-BE49-F238E27FC236}">
                  <a16:creationId xmlns:a16="http://schemas.microsoft.com/office/drawing/2014/main" id="{6332754C-906B-CD47-92A9-5165FDF603CE}"/>
                </a:ext>
              </a:extLst>
            </p:cNvPr>
            <p:cNvSpPr txBox="1"/>
            <p:nvPr/>
          </p:nvSpPr>
          <p:spPr>
            <a:xfrm>
              <a:off x="3813314" y="2779643"/>
              <a:ext cx="4956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p=0.3</a:t>
              </a:r>
            </a:p>
          </p:txBody>
        </p:sp>
      </p:grpSp>
      <p:sp>
        <p:nvSpPr>
          <p:cNvPr id="600" name="Rectangle 3">
            <a:extLst>
              <a:ext uri="{FF2B5EF4-FFF2-40B4-BE49-F238E27FC236}">
                <a16:creationId xmlns:a16="http://schemas.microsoft.com/office/drawing/2014/main" id="{9CFE9E59-FB53-864D-B1F7-957E1EB22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80" y="3675044"/>
            <a:ext cx="8729134" cy="32103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120000"/>
              <a:buFont typeface="Wingdings" charset="0"/>
              <a:buChar char="§"/>
              <a:defRPr sz="28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  <a:cs typeface="Eurostile" panose="020B0504020202050204" pitchFamily="34" charset="77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Tahoma" charset="0"/>
              <a:buChar char="−"/>
              <a:defRPr sz="24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charset="0"/>
              <a:buChar char="§"/>
              <a:defRPr sz="1900"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charset="0"/>
              <a:buChar char="q"/>
              <a:defRPr>
                <a:solidFill>
                  <a:schemeClr val="tx1"/>
                </a:solidFill>
                <a:latin typeface="Eurostile" panose="020B0504020202050204" pitchFamily="34" charset="77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-96" charset="2"/>
              <a:buChar char="q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200"/>
              </a:spcBef>
            </a:pPr>
            <a:r>
              <a:rPr lang="en-US" altLang="nb-NO" sz="2000" kern="0" dirty="0">
                <a:sym typeface="Wingdings" pitchFamily="2" charset="2"/>
              </a:rPr>
              <a:t>Markov Chain: for each state, probability ranges are assigned to alternative transitions to new states (usually also </a:t>
            </a:r>
            <a:r>
              <a:rPr lang="en-US" altLang="nb-NO" sz="2000" i="1" kern="0" dirty="0">
                <a:sym typeface="Wingdings" pitchFamily="2" charset="2"/>
              </a:rPr>
              <a:t>keep state</a:t>
            </a:r>
            <a:r>
              <a:rPr lang="en-US" altLang="nb-NO" sz="2000" kern="0" dirty="0">
                <a:sym typeface="Wingdings" pitchFamily="2" charset="2"/>
              </a:rPr>
              <a:t>)</a:t>
            </a:r>
          </a:p>
          <a:p>
            <a:pPr>
              <a:spcBef>
                <a:spcPts val="200"/>
              </a:spcBef>
            </a:pPr>
            <a:r>
              <a:rPr lang="en-US" altLang="nb-NO" sz="2000" kern="0" dirty="0">
                <a:sym typeface="Wingdings" pitchFamily="2" charset="2"/>
              </a:rPr>
              <a:t>in each round, a random number is drawn</a:t>
            </a:r>
          </a:p>
          <a:p>
            <a:pPr>
              <a:spcBef>
                <a:spcPts val="200"/>
              </a:spcBef>
            </a:pPr>
            <a:r>
              <a:rPr lang="en-US" altLang="nb-NO" sz="2000" kern="0" dirty="0">
                <a:sym typeface="Wingdings" pitchFamily="2" charset="2"/>
              </a:rPr>
              <a:t>the appropriate transition is taken</a:t>
            </a:r>
          </a:p>
          <a:p>
            <a:pPr>
              <a:spcBef>
                <a:spcPts val="200"/>
              </a:spcBef>
            </a:pPr>
            <a:r>
              <a:rPr lang="en-US" altLang="nb-NO" sz="2000" kern="0" dirty="0">
                <a:sym typeface="Wingdings" pitchFamily="2" charset="2"/>
              </a:rPr>
              <a:t>the movement through the state space is called a </a:t>
            </a:r>
            <a:r>
              <a:rPr lang="en-US" altLang="nb-NO" sz="2000" i="1" kern="0" dirty="0">
                <a:sym typeface="Wingdings" pitchFamily="2" charset="2"/>
              </a:rPr>
              <a:t>random walk</a:t>
            </a:r>
          </a:p>
          <a:p>
            <a:pPr>
              <a:spcBef>
                <a:spcPts val="200"/>
              </a:spcBef>
            </a:pPr>
            <a:r>
              <a:rPr lang="en-US" altLang="nb-NO" sz="2000" kern="0" dirty="0">
                <a:sym typeface="Wingdings" pitchFamily="2" charset="2"/>
              </a:rPr>
              <a:t>if the system converges,</a:t>
            </a:r>
            <a:br>
              <a:rPr lang="en-US" altLang="nb-NO" sz="2000" kern="0" dirty="0">
                <a:sym typeface="Wingdings" pitchFamily="2" charset="2"/>
              </a:rPr>
            </a:br>
            <a:r>
              <a:rPr lang="en-US" altLang="nb-NO" sz="2000" kern="0" dirty="0">
                <a:sym typeface="Wingdings" pitchFamily="2" charset="2"/>
              </a:rPr>
              <a:t>probabilities of being in State N can be computed by repeated Monte-Carlo simulations of complete runs</a:t>
            </a:r>
          </a:p>
          <a:p>
            <a:pPr>
              <a:spcBef>
                <a:spcPts val="200"/>
              </a:spcBef>
            </a:pPr>
            <a:r>
              <a:rPr lang="en-US" altLang="nb-NO" sz="2000" b="1" kern="0" dirty="0">
                <a:sym typeface="Wingdings" pitchFamily="2" charset="2"/>
              </a:rPr>
              <a:t>Note: </a:t>
            </a:r>
            <a:r>
              <a:rPr lang="en-US" altLang="nb-NO" sz="2000" kern="0" dirty="0">
                <a:sym typeface="Wingdings" pitchFamily="2" charset="2"/>
              </a:rPr>
              <a:t>for converging simple models, a mathematical solutions exist</a:t>
            </a:r>
          </a:p>
          <a:p>
            <a:endParaRPr lang="en-US" altLang="nb-NO" sz="2000" kern="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31941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>
            <a:extLst>
              <a:ext uri="{FF2B5EF4-FFF2-40B4-BE49-F238E27FC236}">
                <a16:creationId xmlns:a16="http://schemas.microsoft.com/office/drawing/2014/main" id="{82711F88-28E3-4643-B2B2-8CEA50CAE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Trace-Driven Simulation</a:t>
            </a:r>
          </a:p>
        </p:txBody>
      </p:sp>
      <p:sp>
        <p:nvSpPr>
          <p:cNvPr id="598019" name="Rectangle 3">
            <a:extLst>
              <a:ext uri="{FF2B5EF4-FFF2-40B4-BE49-F238E27FC236}">
                <a16:creationId xmlns:a16="http://schemas.microsoft.com/office/drawing/2014/main" id="{BA418DE2-1340-0241-8802-D9DD087130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nb-NO" dirty="0"/>
              <a:t>Uses time-ordered record of events on real system as input</a:t>
            </a:r>
          </a:p>
          <a:p>
            <a:pPr>
              <a:lnSpc>
                <a:spcPct val="90000"/>
              </a:lnSpc>
            </a:pPr>
            <a:endParaRPr lang="en-US" altLang="nb-NO" dirty="0"/>
          </a:p>
          <a:p>
            <a:pPr>
              <a:lnSpc>
                <a:spcPct val="90000"/>
              </a:lnSpc>
            </a:pPr>
            <a:endParaRPr lang="en-US" altLang="nb-NO" dirty="0"/>
          </a:p>
          <a:p>
            <a:pPr>
              <a:lnSpc>
                <a:spcPct val="90000"/>
              </a:lnSpc>
            </a:pPr>
            <a:endParaRPr lang="en-US" altLang="nb-NO" dirty="0"/>
          </a:p>
          <a:p>
            <a:pPr>
              <a:lnSpc>
                <a:spcPct val="90000"/>
              </a:lnSpc>
            </a:pPr>
            <a:endParaRPr lang="en-US" altLang="nb-NO" dirty="0"/>
          </a:p>
          <a:p>
            <a:pPr marL="0" indent="0">
              <a:lnSpc>
                <a:spcPct val="90000"/>
              </a:lnSpc>
              <a:buNone/>
            </a:pPr>
            <a:endParaRPr lang="en-US" altLang="nb-NO" sz="2400" dirty="0"/>
          </a:p>
          <a:p>
            <a:pPr>
              <a:lnSpc>
                <a:spcPct val="90000"/>
              </a:lnSpc>
            </a:pPr>
            <a:r>
              <a:rPr lang="en-US" altLang="nb-NO" sz="2400" dirty="0"/>
              <a:t>Note: need trace to be independent of system under test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This is very frequently forgotten !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For example, arrival rate of packets in TCP depends on packet loss and RTT and cannot be simulated based on a recorded IP packet trace!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EFA5B5-7BB9-82C5-4BB2-71EC7E34EFD1}"/>
              </a:ext>
            </a:extLst>
          </p:cNvPr>
          <p:cNvGrpSpPr/>
          <p:nvPr/>
        </p:nvGrpSpPr>
        <p:grpSpPr>
          <a:xfrm>
            <a:off x="500267" y="2132856"/>
            <a:ext cx="8151293" cy="2781666"/>
            <a:chOff x="500267" y="1631459"/>
            <a:chExt cx="8151293" cy="2781666"/>
          </a:xfrm>
        </p:grpSpPr>
        <p:pic>
          <p:nvPicPr>
            <p:cNvPr id="5" name="Picture 4" descr="qcmp.pdf">
              <a:extLst>
                <a:ext uri="{FF2B5EF4-FFF2-40B4-BE49-F238E27FC236}">
                  <a16:creationId xmlns:a16="http://schemas.microsoft.com/office/drawing/2014/main" id="{12D37DF0-551D-0045-89B8-88883E692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7605" y="1631459"/>
              <a:ext cx="3201125" cy="2781666"/>
            </a:xfrm>
            <a:prstGeom prst="rect">
              <a:avLst/>
            </a:prstGeom>
          </p:spPr>
        </p:pic>
        <p:pic>
          <p:nvPicPr>
            <p:cNvPr id="6" name="Picture 5" descr="tbane-kalbakken-oslo.jpg">
              <a:extLst>
                <a:ext uri="{FF2B5EF4-FFF2-40B4-BE49-F238E27FC236}">
                  <a16:creationId xmlns:a16="http://schemas.microsoft.com/office/drawing/2014/main" id="{AE747B5E-EDEA-BB4D-B20B-70F85858E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9561" y="1686555"/>
              <a:ext cx="1871999" cy="236839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CFBC6B4-3B08-E145-A954-D4DAE9E740FD}"/>
                </a:ext>
              </a:extLst>
            </p:cNvPr>
            <p:cNvSpPr txBox="1"/>
            <p:nvPr/>
          </p:nvSpPr>
          <p:spPr bwMode="auto">
            <a:xfrm>
              <a:off x="2415210" y="1679713"/>
              <a:ext cx="714323" cy="4001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5400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kern="0" dirty="0">
                  <a:latin typeface="Eurostile" panose="020B0504020202050204" pitchFamily="34" charset="77"/>
                  <a:sym typeface="Wingdings" pitchFamily="2" charset="2"/>
                </a:rPr>
                <a:t>trace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BB5458-2FA8-F04A-92E6-F9F749D5C053}"/>
                </a:ext>
              </a:extLst>
            </p:cNvPr>
            <p:cNvSpPr txBox="1"/>
            <p:nvPr/>
          </p:nvSpPr>
          <p:spPr bwMode="auto">
            <a:xfrm>
              <a:off x="500267" y="2806151"/>
              <a:ext cx="2623500" cy="76944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5400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kern="0" dirty="0">
                  <a:latin typeface="Eurostile" panose="020B0504020202050204" pitchFamily="34" charset="77"/>
                  <a:sym typeface="Wingdings" pitchFamily="2" charset="2"/>
                </a:rPr>
                <a:t>4 simulated </a:t>
              </a:r>
              <a:r>
                <a:rPr lang="en-US" sz="2000" kern="0" dirty="0" err="1">
                  <a:latin typeface="Eurostile" panose="020B0504020202050204" pitchFamily="34" charset="77"/>
                  <a:sym typeface="Wingdings" pitchFamily="2" charset="2"/>
                </a:rPr>
                <a:t>behaviours</a:t>
              </a:r>
              <a:endParaRPr lang="en-US" sz="2000" kern="0" dirty="0">
                <a:latin typeface="Eurostile" panose="020B0504020202050204" pitchFamily="34" charset="77"/>
                <a:sym typeface="Wingdings" pitchFamily="2" charset="2"/>
              </a:endParaRPr>
            </a:p>
            <a:p>
              <a:pPr algn="l"/>
              <a:r>
                <a:rPr lang="en-US" sz="2000" kern="0" dirty="0">
                  <a:latin typeface="Eurostile" panose="020B0504020202050204" pitchFamily="34" charset="77"/>
                  <a:sym typeface="Wingdings" pitchFamily="2" charset="2"/>
                </a:rPr>
                <a:t>based on the trace</a:t>
              </a:r>
            </a:p>
          </p:txBody>
        </p:sp>
        <p:sp>
          <p:nvSpPr>
            <p:cNvPr id="3" name="Left Brace 2">
              <a:extLst>
                <a:ext uri="{FF2B5EF4-FFF2-40B4-BE49-F238E27FC236}">
                  <a16:creationId xmlns:a16="http://schemas.microsoft.com/office/drawing/2014/main" id="{CF56B6CC-E9F3-1048-865F-B90FEEC6A8DE}"/>
                </a:ext>
              </a:extLst>
            </p:cNvPr>
            <p:cNvSpPr/>
            <p:nvPr/>
          </p:nvSpPr>
          <p:spPr bwMode="auto">
            <a:xfrm>
              <a:off x="3170583" y="2146852"/>
              <a:ext cx="318052" cy="2067339"/>
            </a:xfrm>
            <a:prstGeom prst="lef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FEC79EA-EC70-D54F-8A66-E7C19D47114C}"/>
                </a:ext>
              </a:extLst>
            </p:cNvPr>
            <p:cNvCxnSpPr/>
            <p:nvPr/>
          </p:nvCxnSpPr>
          <p:spPr bwMode="auto">
            <a:xfrm>
              <a:off x="3150704" y="1878496"/>
              <a:ext cx="347870" cy="0"/>
            </a:xfrm>
            <a:prstGeom prst="line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47055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>
            <a:extLst>
              <a:ext uri="{FF2B5EF4-FFF2-40B4-BE49-F238E27FC236}">
                <a16:creationId xmlns:a16="http://schemas.microsoft.com/office/drawing/2014/main" id="{6D3924B2-6C42-6A44-8688-C1C3FD2AFE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Trace-Driven Simulation Advantages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5B9B8515-D616-A74B-B797-78F69F25D0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201873"/>
              </p:ext>
            </p:extLst>
          </p:nvPr>
        </p:nvGraphicFramePr>
        <p:xfrm>
          <a:off x="468313" y="1700213"/>
          <a:ext cx="8218486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7666">
                  <a:extLst>
                    <a:ext uri="{9D8B030D-6E8A-4147-A177-3AD203B41FA5}">
                      <a16:colId xmlns:a16="http://schemas.microsoft.com/office/drawing/2014/main" val="2290043331"/>
                    </a:ext>
                  </a:extLst>
                </a:gridCol>
                <a:gridCol w="5680820">
                  <a:extLst>
                    <a:ext uri="{9D8B030D-6E8A-4147-A177-3AD203B41FA5}">
                      <a16:colId xmlns:a16="http://schemas.microsoft.com/office/drawing/2014/main" val="2967844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Advantage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explanation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259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nb-NO" sz="1800" i="1" dirty="0"/>
                        <a:t>Credibility</a:t>
                      </a:r>
                      <a:endParaRPr lang="en-US" alt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nb-NO" sz="1800" dirty="0"/>
                        <a:t>easier to sell than random inputs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234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nb-NO" sz="1800" i="1" dirty="0"/>
                        <a:t>Easy validation</a:t>
                      </a:r>
                      <a:endParaRPr lang="en-US" alt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nb-NO" sz="1800" dirty="0"/>
                        <a:t>when gathering trace, often get performance stats and can validate with those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740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nb-NO" sz="1800" i="1" dirty="0"/>
                        <a:t>Accurate workload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dirty="0"/>
                        <a:t>preserves correlation of events, don’t need to simplify as for workload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103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nb-NO" sz="1800" i="1" dirty="0"/>
                        <a:t>Less randomness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dirty="0"/>
                        <a:t>input is deterministic, so output may be (or will at least have less non-determinism)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30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nb-NO" sz="1800" i="1" dirty="0"/>
                        <a:t>Fair comparison</a:t>
                      </a:r>
                      <a:endParaRPr lang="en-US" altLang="nb-NO" sz="1800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nb-NO" sz="1800" dirty="0"/>
                        <a:t>allows comparison of alternatives under the same input stream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023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i="1" dirty="0"/>
                        <a:t>Similarity to actual implementation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dirty="0"/>
                        <a:t>often simulated system needs to be similar to real one so can get accurate idea of how complex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253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287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Nature of Simulation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73831" indent="-173831" eaLnBrk="1" hangingPunct="1"/>
            <a:r>
              <a:rPr lang="en-US" sz="2400" dirty="0"/>
              <a:t>Most real-world systems are too complex to allow realistic models to be</a:t>
            </a:r>
            <a:r>
              <a:rPr lang="tr-TR" sz="2400" dirty="0"/>
              <a:t> </a:t>
            </a:r>
            <a:r>
              <a:rPr lang="en-US" sz="2400" dirty="0"/>
              <a:t>evaluated analytically. These models are usually studied by means of simulation.</a:t>
            </a:r>
            <a:endParaRPr lang="en-US" sz="2400" u="sng" dirty="0"/>
          </a:p>
          <a:p>
            <a:pPr marL="173831" indent="-173831" eaLnBrk="1" hangingPunct="1">
              <a:spcBef>
                <a:spcPts val="900"/>
              </a:spcBef>
            </a:pPr>
            <a:r>
              <a:rPr lang="tr-TR" sz="2400" b="1" dirty="0" err="1"/>
              <a:t>First</a:t>
            </a:r>
            <a:r>
              <a:rPr lang="tr-TR" sz="2400" b="1" dirty="0"/>
              <a:t>,</a:t>
            </a:r>
            <a:r>
              <a:rPr lang="tr-TR" sz="2400" dirty="0"/>
              <a:t> </a:t>
            </a:r>
            <a:r>
              <a:rPr lang="tr-TR" sz="2400" dirty="0" err="1"/>
              <a:t>see</a:t>
            </a:r>
            <a:r>
              <a:rPr lang="tr-TR" sz="2400" dirty="0"/>
              <a:t> </a:t>
            </a:r>
            <a:r>
              <a:rPr lang="tr-TR" sz="2400" dirty="0" err="1"/>
              <a:t>whether</a:t>
            </a:r>
            <a:r>
              <a:rPr lang="tr-TR" sz="2400" dirty="0"/>
              <a:t> </a:t>
            </a:r>
            <a:r>
              <a:rPr lang="tr-TR" sz="2400" dirty="0" err="1"/>
              <a:t>you</a:t>
            </a:r>
            <a:r>
              <a:rPr lang="tr-TR" sz="2400" dirty="0"/>
              <a:t> can </a:t>
            </a:r>
            <a:r>
              <a:rPr lang="tr-TR" sz="2400" dirty="0" err="1"/>
              <a:t>solve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problem </a:t>
            </a:r>
            <a:r>
              <a:rPr lang="tr-TR" sz="2400" dirty="0" err="1"/>
              <a:t>analytically</a:t>
            </a:r>
            <a:r>
              <a:rPr lang="tr-TR" sz="2400" dirty="0"/>
              <a:t>; </a:t>
            </a:r>
            <a:r>
              <a:rPr lang="tr-TR" sz="2400" dirty="0" err="1"/>
              <a:t>if</a:t>
            </a:r>
            <a:r>
              <a:rPr lang="tr-TR" sz="2400" dirty="0"/>
              <a:t> </a:t>
            </a:r>
            <a:r>
              <a:rPr lang="tr-TR" sz="2400" dirty="0" err="1"/>
              <a:t>you</a:t>
            </a:r>
            <a:r>
              <a:rPr lang="tr-TR" sz="2400" dirty="0"/>
              <a:t> </a:t>
            </a:r>
            <a:r>
              <a:rPr lang="tr-TR" sz="2400" dirty="0" err="1"/>
              <a:t>cannot</a:t>
            </a:r>
            <a:r>
              <a:rPr lang="tr-TR" sz="2400" dirty="0"/>
              <a:t>, </a:t>
            </a:r>
            <a:r>
              <a:rPr lang="tr-TR" sz="2400" dirty="0" err="1"/>
              <a:t>then</a:t>
            </a:r>
            <a:r>
              <a:rPr lang="tr-TR" sz="2400" dirty="0"/>
              <a:t> </a:t>
            </a:r>
            <a:r>
              <a:rPr lang="tr-TR" sz="2400" dirty="0" err="1"/>
              <a:t>use</a:t>
            </a:r>
            <a:r>
              <a:rPr lang="tr-TR" sz="2400" dirty="0"/>
              <a:t> </a:t>
            </a:r>
            <a:r>
              <a:rPr lang="tr-TR" sz="2400" dirty="0" err="1"/>
              <a:t>simulation</a:t>
            </a:r>
            <a:r>
              <a:rPr lang="tr-TR" sz="2400" dirty="0"/>
              <a:t>.</a:t>
            </a:r>
          </a:p>
          <a:p>
            <a:pPr marL="173831" indent="-173831" eaLnBrk="1" hangingPunct="1">
              <a:spcBef>
                <a:spcPts val="900"/>
              </a:spcBef>
            </a:pPr>
            <a:r>
              <a:rPr lang="en-US" sz="2400" b="1" u="sng" dirty="0"/>
              <a:t>Simulation</a:t>
            </a:r>
            <a:r>
              <a:rPr lang="en-US" sz="2400" dirty="0"/>
              <a:t> is the technique that </a:t>
            </a:r>
            <a:r>
              <a:rPr lang="en-US" sz="2400" b="1" u="sng" dirty="0"/>
              <a:t>imitates</a:t>
            </a:r>
            <a:r>
              <a:rPr lang="en-US" sz="2400" dirty="0"/>
              <a:t> the operations of a complex real-world system where a computer is generally used to evaluate a model numerically, and data are gathered in order to estimate the desired true characteristics of the model.</a:t>
            </a:r>
            <a:endParaRPr lang="tr-TR" sz="2400" dirty="0"/>
          </a:p>
        </p:txBody>
      </p:sp>
      <p:sp>
        <p:nvSpPr>
          <p:cNvPr id="4198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2992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tr-TR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7559F71-B57A-4A4C-8169-828FAA127A0D}" type="slidenum">
              <a:rPr lang="tr-TR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75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>
            <a:extLst>
              <a:ext uri="{FF2B5EF4-FFF2-40B4-BE49-F238E27FC236}">
                <a16:creationId xmlns:a16="http://schemas.microsoft.com/office/drawing/2014/main" id="{6D3924B2-6C42-6A44-8688-C1C3FD2AFE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Trace-Driven Simulation Disadvantages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5B9B8515-D616-A74B-B797-78F69F25D0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030532"/>
              </p:ext>
            </p:extLst>
          </p:nvPr>
        </p:nvGraphicFramePr>
        <p:xfrm>
          <a:off x="468313" y="1700213"/>
          <a:ext cx="8218486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7666">
                  <a:extLst>
                    <a:ext uri="{9D8B030D-6E8A-4147-A177-3AD203B41FA5}">
                      <a16:colId xmlns:a16="http://schemas.microsoft.com/office/drawing/2014/main" val="2290043331"/>
                    </a:ext>
                  </a:extLst>
                </a:gridCol>
                <a:gridCol w="5680820">
                  <a:extLst>
                    <a:ext uri="{9D8B030D-6E8A-4147-A177-3AD203B41FA5}">
                      <a16:colId xmlns:a16="http://schemas.microsoft.com/office/drawing/2014/main" val="2967844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Disadvantage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explanation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259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nb-NO" sz="1800" i="1" dirty="0"/>
                        <a:t>Complexity</a:t>
                      </a:r>
                      <a:endParaRPr lang="en-US" altLang="nb-NO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nb-NO" sz="1800" dirty="0"/>
                        <a:t>requires more detailed implementation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234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nb-NO" sz="1800" i="1" dirty="0"/>
                        <a:t>Representativeness</a:t>
                      </a:r>
                      <a:r>
                        <a:rPr lang="en-US" altLang="nb-NO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dirty="0"/>
                        <a:t>trace from one system may not represent all traces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740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i="1" dirty="0"/>
                        <a:t>Finiteness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dirty="0"/>
                        <a:t>can be long, so often limited by space but then the recorded timespan may not be representative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103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nb-NO" sz="1800" i="1" dirty="0"/>
                        <a:t>Single point of validation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dirty="0"/>
                        <a:t>need to be careful that validation of performance gathered during a trace represents only 1 case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30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i="1" dirty="0"/>
                        <a:t>Trade-off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dirty="0"/>
                        <a:t>it is difficult to change workload since cannot change trace; changing trace would first need workload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023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931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>
            <a:extLst>
              <a:ext uri="{FF2B5EF4-FFF2-40B4-BE49-F238E27FC236}">
                <a16:creationId xmlns:a16="http://schemas.microsoft.com/office/drawing/2014/main" id="{EA6DB884-B070-3045-861C-AC1B92E7EB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Discrete-Event Simulations</a:t>
            </a:r>
          </a:p>
        </p:txBody>
      </p:sp>
      <p:sp>
        <p:nvSpPr>
          <p:cNvPr id="601091" name="Rectangle 3">
            <a:extLst>
              <a:ext uri="{FF2B5EF4-FFF2-40B4-BE49-F238E27FC236}">
                <a16:creationId xmlns:a16="http://schemas.microsoft.com/office/drawing/2014/main" id="{408C0A9D-AE00-A642-9EBF-9A5F2C1944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sz="2400" dirty="0"/>
              <a:t>Continuous-state simulations are highly important in many fields: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weather forecasting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chemical processes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geology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aerodynamics</a:t>
            </a:r>
          </a:p>
          <a:p>
            <a:pPr lvl="1">
              <a:lnSpc>
                <a:spcPct val="90000"/>
              </a:lnSpc>
            </a:pPr>
            <a:endParaRPr lang="en-US" altLang="nb-NO" sz="2000" dirty="0"/>
          </a:p>
          <a:p>
            <a:pPr>
              <a:lnSpc>
                <a:spcPct val="90000"/>
              </a:lnSpc>
            </a:pPr>
            <a:r>
              <a:rPr lang="en-US" altLang="nb-NO" sz="2400" dirty="0"/>
              <a:t>State of computers is frequently discrete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packets are discrete units and packets have limited size that is countable in bytes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processes are scheduled in time slices, often providing sufficient resolution for simulations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clients’ requests are countable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the size of memory (cache, RAM, disk, …) is limited and countable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…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FC6F270-7BFC-0945-AF1B-8F87B1731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A5E67A23-7B56-E040-A18F-96E32F3B53B8}" type="slidenum">
              <a:rPr lang="en-US" altLang="nb-NO" smtClean="0"/>
              <a:pPr/>
              <a:t>31</a:t>
            </a:fld>
            <a:endParaRPr lang="en-US" altLang="nb-NO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A47DA2D-904F-6A0C-E008-8404A052C5D8}"/>
              </a:ext>
            </a:extLst>
          </p:cNvPr>
          <p:cNvGrpSpPr/>
          <p:nvPr/>
        </p:nvGrpSpPr>
        <p:grpSpPr>
          <a:xfrm>
            <a:off x="3635896" y="2492896"/>
            <a:ext cx="3347115" cy="1252331"/>
            <a:chOff x="3399183" y="1321904"/>
            <a:chExt cx="3347115" cy="1252331"/>
          </a:xfrm>
        </p:grpSpPr>
        <p:sp>
          <p:nvSpPr>
            <p:cNvPr id="2" name="Right Brace 1">
              <a:extLst>
                <a:ext uri="{FF2B5EF4-FFF2-40B4-BE49-F238E27FC236}">
                  <a16:creationId xmlns:a16="http://schemas.microsoft.com/office/drawing/2014/main" id="{4E76E3DF-D949-0A41-8ECC-2784095230DC}"/>
                </a:ext>
              </a:extLst>
            </p:cNvPr>
            <p:cNvSpPr/>
            <p:nvPr/>
          </p:nvSpPr>
          <p:spPr bwMode="auto">
            <a:xfrm>
              <a:off x="3399183" y="1321904"/>
              <a:ext cx="288234" cy="1252331"/>
            </a:xfrm>
            <a:prstGeom prst="righ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933FD53-FD3E-E445-9E41-097F4C63509D}"/>
                </a:ext>
              </a:extLst>
            </p:cNvPr>
            <p:cNvSpPr txBox="1"/>
            <p:nvPr/>
          </p:nvSpPr>
          <p:spPr bwMode="auto">
            <a:xfrm>
              <a:off x="3816625" y="1570383"/>
              <a:ext cx="2929673" cy="769441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5400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kern="0" dirty="0">
                  <a:latin typeface="Eurostile" panose="020B0504020202050204" pitchFamily="34" charset="77"/>
                  <a:sym typeface="Wingdings" pitchFamily="2" charset="2"/>
                </a:rPr>
                <a:t>Time is usually discrete</a:t>
              </a:r>
            </a:p>
            <a:p>
              <a:pPr algn="l"/>
              <a:r>
                <a:rPr lang="en-US" sz="2000" kern="0" dirty="0">
                  <a:latin typeface="Eurostile" panose="020B0504020202050204" pitchFamily="34" charset="77"/>
                  <a:sym typeface="Wingdings" pitchFamily="2" charset="2"/>
                </a:rPr>
                <a:t>State is usually continuous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3011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>
            <a:extLst>
              <a:ext uri="{FF2B5EF4-FFF2-40B4-BE49-F238E27FC236}">
                <a16:creationId xmlns:a16="http://schemas.microsoft.com/office/drawing/2014/main" id="{EA6DB884-B070-3045-861C-AC1B92E7EB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Discrete-Event Simulations</a:t>
            </a:r>
          </a:p>
        </p:txBody>
      </p:sp>
      <p:sp>
        <p:nvSpPr>
          <p:cNvPr id="601091" name="Rectangle 3">
            <a:extLst>
              <a:ext uri="{FF2B5EF4-FFF2-40B4-BE49-F238E27FC236}">
                <a16:creationId xmlns:a16="http://schemas.microsoft.com/office/drawing/2014/main" id="{408C0A9D-AE00-A642-9EBF-9A5F2C1944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sz="2400" dirty="0"/>
              <a:t>Continuous-state simulations are typical in: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weather forecasting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chemical processes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geology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aerodynamics</a:t>
            </a:r>
          </a:p>
          <a:p>
            <a:pPr lvl="1">
              <a:lnSpc>
                <a:spcPct val="90000"/>
              </a:lnSpc>
            </a:pPr>
            <a:endParaRPr lang="en-US" altLang="nb-NO" sz="2000" dirty="0"/>
          </a:p>
          <a:p>
            <a:pPr>
              <a:lnSpc>
                <a:spcPct val="90000"/>
              </a:lnSpc>
            </a:pPr>
            <a:r>
              <a:rPr lang="en-US" altLang="nb-NO" sz="2400" dirty="0"/>
              <a:t>Discrete-event simulations are typical in: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computer and network architecture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banking, capital investment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traffic planning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Logistics, industrial production chains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engineering disciplines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FC6F270-7BFC-0945-AF1B-8F87B1731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A5E67A23-7B56-E040-A18F-96E32F3B53B8}" type="slidenum">
              <a:rPr lang="en-US" altLang="nb-NO" smtClean="0"/>
              <a:pPr/>
              <a:t>32</a:t>
            </a:fld>
            <a:endParaRPr lang="en-US" altLang="nb-NO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A47DA2D-904F-6A0C-E008-8404A052C5D8}"/>
              </a:ext>
            </a:extLst>
          </p:cNvPr>
          <p:cNvGrpSpPr/>
          <p:nvPr/>
        </p:nvGrpSpPr>
        <p:grpSpPr>
          <a:xfrm>
            <a:off x="3635896" y="2132856"/>
            <a:ext cx="3347115" cy="1252331"/>
            <a:chOff x="3399183" y="1321904"/>
            <a:chExt cx="3347115" cy="1252331"/>
          </a:xfrm>
        </p:grpSpPr>
        <p:sp>
          <p:nvSpPr>
            <p:cNvPr id="2" name="Right Brace 1">
              <a:extLst>
                <a:ext uri="{FF2B5EF4-FFF2-40B4-BE49-F238E27FC236}">
                  <a16:creationId xmlns:a16="http://schemas.microsoft.com/office/drawing/2014/main" id="{4E76E3DF-D949-0A41-8ECC-2784095230DC}"/>
                </a:ext>
              </a:extLst>
            </p:cNvPr>
            <p:cNvSpPr/>
            <p:nvPr/>
          </p:nvSpPr>
          <p:spPr bwMode="auto">
            <a:xfrm>
              <a:off x="3399183" y="1321904"/>
              <a:ext cx="288234" cy="1252331"/>
            </a:xfrm>
            <a:prstGeom prst="righ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933FD53-FD3E-E445-9E41-097F4C63509D}"/>
                </a:ext>
              </a:extLst>
            </p:cNvPr>
            <p:cNvSpPr txBox="1"/>
            <p:nvPr/>
          </p:nvSpPr>
          <p:spPr bwMode="auto">
            <a:xfrm>
              <a:off x="3816625" y="1570383"/>
              <a:ext cx="2929673" cy="769441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5400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kern="0" dirty="0">
                  <a:latin typeface="Eurostile" panose="020B0504020202050204" pitchFamily="34" charset="77"/>
                  <a:sym typeface="Wingdings" pitchFamily="2" charset="2"/>
                </a:rPr>
                <a:t>Time is usually discrete</a:t>
              </a:r>
            </a:p>
            <a:p>
              <a:pPr algn="l"/>
              <a:r>
                <a:rPr lang="en-US" sz="2000" kern="0" dirty="0">
                  <a:latin typeface="Eurostile" panose="020B0504020202050204" pitchFamily="34" charset="77"/>
                  <a:sym typeface="Wingdings" pitchFamily="2" charset="2"/>
                </a:rPr>
                <a:t>State is usually continuous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741743F-D8EC-FC96-91CB-D4422D148439}"/>
              </a:ext>
            </a:extLst>
          </p:cNvPr>
          <p:cNvGrpSpPr/>
          <p:nvPr/>
        </p:nvGrpSpPr>
        <p:grpSpPr>
          <a:xfrm>
            <a:off x="5430060" y="4221088"/>
            <a:ext cx="2670332" cy="1656184"/>
            <a:chOff x="3359425" y="1105880"/>
            <a:chExt cx="2670332" cy="1656184"/>
          </a:xfrm>
        </p:grpSpPr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D5729EE1-BBEC-32EF-0111-BF83FA7DC7D6}"/>
                </a:ext>
              </a:extLst>
            </p:cNvPr>
            <p:cNvSpPr/>
            <p:nvPr/>
          </p:nvSpPr>
          <p:spPr bwMode="auto">
            <a:xfrm>
              <a:off x="3359425" y="1105880"/>
              <a:ext cx="327992" cy="1656184"/>
            </a:xfrm>
            <a:prstGeom prst="righ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1D62AD-44ED-FA8E-0D24-D8BF242E6869}"/>
                </a:ext>
              </a:extLst>
            </p:cNvPr>
            <p:cNvSpPr txBox="1"/>
            <p:nvPr/>
          </p:nvSpPr>
          <p:spPr bwMode="auto">
            <a:xfrm>
              <a:off x="3816625" y="1458369"/>
              <a:ext cx="2213132" cy="1015663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5400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kern="0" dirty="0">
                  <a:latin typeface="Eurostile" panose="020B0504020202050204" pitchFamily="34" charset="77"/>
                  <a:sym typeface="Wingdings" pitchFamily="2" charset="2"/>
                </a:rPr>
                <a:t>State is discrete</a:t>
              </a:r>
            </a:p>
            <a:p>
              <a:pPr algn="l"/>
              <a:r>
                <a:rPr lang="en-US" sz="2000" kern="0" dirty="0">
                  <a:latin typeface="Eurostile" panose="020B0504020202050204" pitchFamily="34" charset="77"/>
                  <a:sym typeface="Wingdings" pitchFamily="2" charset="2"/>
                </a:rPr>
                <a:t>Time is sometimes </a:t>
              </a:r>
              <a:br>
                <a:rPr lang="en-US" sz="2000" kern="0" dirty="0">
                  <a:latin typeface="Eurostile" panose="020B0504020202050204" pitchFamily="34" charset="77"/>
                  <a:sym typeface="Wingdings" pitchFamily="2" charset="2"/>
                </a:rPr>
              </a:br>
              <a:r>
                <a:rPr lang="en-US" sz="2000" kern="0" dirty="0">
                  <a:latin typeface="Eurostile" panose="020B0504020202050204" pitchFamily="34" charset="77"/>
                  <a:sym typeface="Wingdings" pitchFamily="2" charset="2"/>
                </a:rPr>
                <a:t>continuous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42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>
            <a:extLst>
              <a:ext uri="{FF2B5EF4-FFF2-40B4-BE49-F238E27FC236}">
                <a16:creationId xmlns:a16="http://schemas.microsoft.com/office/drawing/2014/main" id="{EA6DB884-B070-3045-861C-AC1B92E7EB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219256" cy="648072"/>
          </a:xfrm>
        </p:spPr>
        <p:txBody>
          <a:bodyPr/>
          <a:lstStyle/>
          <a:p>
            <a:r>
              <a:rPr lang="en-US" altLang="nb-NO" sz="2800" dirty="0"/>
              <a:t>Discrete-Event Simulations</a:t>
            </a:r>
          </a:p>
        </p:txBody>
      </p:sp>
      <p:sp>
        <p:nvSpPr>
          <p:cNvPr id="601091" name="Rectangle 3">
            <a:extLst>
              <a:ext uri="{FF2B5EF4-FFF2-40B4-BE49-F238E27FC236}">
                <a16:creationId xmlns:a16="http://schemas.microsoft.com/office/drawing/2014/main" id="{408C0A9D-AE00-A642-9EBF-9A5F2C1944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91877" y="1093043"/>
            <a:ext cx="4374323" cy="5648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sz="2400" i="1" dirty="0"/>
              <a:t>Event scheduler</a:t>
            </a:r>
            <a:endParaRPr lang="en-US" altLang="nb-NO" sz="2400" dirty="0"/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event callback generates an event and schedules it for time T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event is inserted into priority queue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callback ends, scheduler runs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scheduler retrieves events Y with smallest time T from priority queue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scheduler updates global clock to T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scheduler calls event dispatcher for event Y</a:t>
            </a:r>
          </a:p>
          <a:p>
            <a:pPr>
              <a:lnSpc>
                <a:spcPct val="90000"/>
              </a:lnSpc>
            </a:pPr>
            <a:r>
              <a:rPr lang="en-US" altLang="nb-NO" sz="2400" dirty="0"/>
              <a:t>Event schedulers are executed very often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do not use an inefficient priority queue to implement the scheduler</a:t>
            </a:r>
          </a:p>
        </p:txBody>
      </p:sp>
      <p:sp>
        <p:nvSpPr>
          <p:cNvPr id="601096" name="Rectangle 601095">
            <a:extLst>
              <a:ext uri="{FF2B5EF4-FFF2-40B4-BE49-F238E27FC236}">
                <a16:creationId xmlns:a16="http://schemas.microsoft.com/office/drawing/2014/main" id="{B9B0EDD9-66DC-DE4A-8E49-85D320531999}"/>
              </a:ext>
            </a:extLst>
          </p:cNvPr>
          <p:cNvSpPr/>
          <p:nvPr/>
        </p:nvSpPr>
        <p:spPr bwMode="auto">
          <a:xfrm>
            <a:off x="347870" y="1150608"/>
            <a:ext cx="4204252" cy="54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pic>
        <p:nvPicPr>
          <p:cNvPr id="5" name="Picture 4" descr="File:Simpleicons Business stopwatch-tool.svg - Wikimedia ...">
            <a:extLst>
              <a:ext uri="{FF2B5EF4-FFF2-40B4-BE49-F238E27FC236}">
                <a16:creationId xmlns:a16="http://schemas.microsoft.com/office/drawing/2014/main" id="{9492D2C4-F752-B24B-9A95-3A756C8AC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82688" y="2144523"/>
            <a:ext cx="381000" cy="381000"/>
          </a:xfrm>
          <a:prstGeom prst="rect">
            <a:avLst/>
          </a:prstGeom>
          <a:noFill/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AD5CA6BE-53A4-BE4A-8D9B-8CDEF8A03912}"/>
              </a:ext>
            </a:extLst>
          </p:cNvPr>
          <p:cNvSpPr txBox="1"/>
          <p:nvPr/>
        </p:nvSpPr>
        <p:spPr bwMode="auto">
          <a:xfrm>
            <a:off x="1152940" y="1268760"/>
            <a:ext cx="2881583" cy="92333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54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800" b="1" kern="0" dirty="0">
                <a:latin typeface="Eurostile" panose="020B0504020202050204" pitchFamily="34" charset="77"/>
                <a:sym typeface="Wingdings" pitchFamily="2" charset="2"/>
              </a:rPr>
              <a:t>priority queue</a:t>
            </a:r>
          </a:p>
          <a:p>
            <a:pPr algn="l">
              <a:spcBef>
                <a:spcPts val="0"/>
              </a:spcBef>
            </a:pPr>
            <a:r>
              <a:rPr lang="en-US" sz="1800" kern="0" dirty="0">
                <a:latin typeface="Eurostile" panose="020B0504020202050204" pitchFamily="34" charset="77"/>
                <a:sym typeface="Wingdings" pitchFamily="2" charset="2"/>
              </a:rPr>
              <a:t>sorted by time of next event</a:t>
            </a:r>
          </a:p>
          <a:p>
            <a:pPr algn="l">
              <a:spcBef>
                <a:spcPts val="0"/>
              </a:spcBef>
            </a:pPr>
            <a:r>
              <a:rPr lang="en-US" sz="1800" kern="0" dirty="0">
                <a:latin typeface="Eurostile" panose="020B0504020202050204" pitchFamily="34" charset="77"/>
                <a:sym typeface="Wingdings" pitchFamily="2" charset="2"/>
              </a:rPr>
              <a:t>implementation: sorted heap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235F813-835B-5947-9A24-074983EA9F9C}"/>
              </a:ext>
            </a:extLst>
          </p:cNvPr>
          <p:cNvSpPr txBox="1"/>
          <p:nvPr/>
        </p:nvSpPr>
        <p:spPr bwMode="auto">
          <a:xfrm>
            <a:off x="2690191" y="2190904"/>
            <a:ext cx="2206720" cy="14773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54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800" b="1" kern="0" dirty="0">
                <a:latin typeface="Eurostile" panose="020B0504020202050204" pitchFamily="34" charset="77"/>
                <a:sym typeface="Wingdings" pitchFamily="2" charset="2"/>
              </a:rPr>
              <a:t>event dispatcher</a:t>
            </a:r>
          </a:p>
          <a:p>
            <a:pPr algn="l">
              <a:spcBef>
                <a:spcPts val="0"/>
              </a:spcBef>
            </a:pPr>
            <a:r>
              <a:rPr lang="en-US" sz="1800" kern="0" dirty="0">
                <a:latin typeface="Eurostile" panose="020B0504020202050204" pitchFamily="34" charset="77"/>
                <a:sym typeface="Wingdings" pitchFamily="2" charset="2"/>
              </a:rPr>
              <a:t>dequeue an event</a:t>
            </a:r>
          </a:p>
          <a:p>
            <a:pPr algn="l">
              <a:spcBef>
                <a:spcPts val="0"/>
              </a:spcBef>
            </a:pPr>
            <a:r>
              <a:rPr lang="en-US" sz="1800" kern="0" dirty="0">
                <a:latin typeface="Eurostile" panose="020B0504020202050204" pitchFamily="34" charset="77"/>
                <a:sym typeface="Wingdings" pitchFamily="2" charset="2"/>
              </a:rPr>
              <a:t>check new time</a:t>
            </a:r>
          </a:p>
          <a:p>
            <a:pPr algn="l">
              <a:spcBef>
                <a:spcPts val="0"/>
              </a:spcBef>
            </a:pPr>
            <a:r>
              <a:rPr lang="en-US" sz="1800" kern="0" dirty="0">
                <a:latin typeface="Eurostile" panose="020B0504020202050204" pitchFamily="34" charset="77"/>
                <a:sym typeface="Wingdings" pitchFamily="2" charset="2"/>
              </a:rPr>
              <a:t>advance global clock</a:t>
            </a:r>
          </a:p>
          <a:p>
            <a:pPr algn="l">
              <a:spcBef>
                <a:spcPts val="0"/>
              </a:spcBef>
            </a:pPr>
            <a:r>
              <a:rPr lang="en-US" sz="1800" kern="0" dirty="0">
                <a:latin typeface="Eurostile" panose="020B0504020202050204" pitchFamily="34" charset="77"/>
                <a:sym typeface="Wingdings" pitchFamily="2" charset="2"/>
              </a:rPr>
              <a:t>dispatch event’s code</a:t>
            </a:r>
          </a:p>
        </p:txBody>
      </p:sp>
      <p:sp>
        <p:nvSpPr>
          <p:cNvPr id="52" name="Folded Corner 51">
            <a:extLst>
              <a:ext uri="{FF2B5EF4-FFF2-40B4-BE49-F238E27FC236}">
                <a16:creationId xmlns:a16="http://schemas.microsoft.com/office/drawing/2014/main" id="{88814008-4B61-D441-8C90-645DA2A54708}"/>
              </a:ext>
            </a:extLst>
          </p:cNvPr>
          <p:cNvSpPr/>
          <p:nvPr/>
        </p:nvSpPr>
        <p:spPr bwMode="auto">
          <a:xfrm>
            <a:off x="3101008" y="4798271"/>
            <a:ext cx="924339" cy="1252330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urostile" panose="020B0504020202050204" pitchFamily="34" charset="77"/>
              </a:rPr>
              <a:t>event callback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698866-4890-AA4B-86FF-CC92D8BD5B6B}"/>
              </a:ext>
            </a:extLst>
          </p:cNvPr>
          <p:cNvSpPr txBox="1"/>
          <p:nvPr/>
        </p:nvSpPr>
        <p:spPr bwMode="auto">
          <a:xfrm>
            <a:off x="1550503" y="4997053"/>
            <a:ext cx="1991917" cy="120032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54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800" b="1" kern="0" dirty="0">
                <a:latin typeface="Eurostile" panose="020B0504020202050204" pitchFamily="34" charset="77"/>
                <a:sym typeface="Wingdings" pitchFamily="2" charset="2"/>
              </a:rPr>
              <a:t>event callback</a:t>
            </a:r>
          </a:p>
          <a:p>
            <a:pPr algn="l">
              <a:spcBef>
                <a:spcPts val="0"/>
              </a:spcBef>
            </a:pPr>
            <a:r>
              <a:rPr lang="en-US" sz="1800" kern="0" dirty="0">
                <a:latin typeface="Eurostile" panose="020B0504020202050204" pitchFamily="34" charset="77"/>
                <a:sym typeface="Wingdings" pitchFamily="2" charset="2"/>
              </a:rPr>
              <a:t>event’s code</a:t>
            </a:r>
          </a:p>
          <a:p>
            <a:pPr algn="l">
              <a:spcBef>
                <a:spcPts val="0"/>
              </a:spcBef>
            </a:pPr>
            <a:r>
              <a:rPr lang="en-US" sz="1800" kern="0" dirty="0">
                <a:latin typeface="Eurostile" panose="020B0504020202050204" pitchFamily="34" charset="77"/>
                <a:sym typeface="Wingdings" pitchFamily="2" charset="2"/>
              </a:rPr>
              <a:t>probably generates</a:t>
            </a:r>
            <a:br>
              <a:rPr lang="en-US" sz="1800" kern="0" dirty="0">
                <a:latin typeface="Eurostile" panose="020B0504020202050204" pitchFamily="34" charset="77"/>
                <a:sym typeface="Wingdings" pitchFamily="2" charset="2"/>
              </a:rPr>
            </a:br>
            <a:r>
              <a:rPr lang="en-US" sz="1800" kern="0" dirty="0">
                <a:latin typeface="Eurostile" panose="020B0504020202050204" pitchFamily="34" charset="77"/>
                <a:sym typeface="Wingdings" pitchFamily="2" charset="2"/>
              </a:rPr>
              <a:t>new events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2FB557A-AF01-5E4D-9C12-91BD106298F3}"/>
              </a:ext>
            </a:extLst>
          </p:cNvPr>
          <p:cNvCxnSpPr>
            <a:cxnSpLocks/>
            <a:stCxn id="52" idx="2"/>
            <a:endCxn id="601092" idx="1"/>
          </p:cNvCxnSpPr>
          <p:nvPr/>
        </p:nvCxnSpPr>
        <p:spPr bwMode="auto">
          <a:xfrm rot="5400000" flipH="1">
            <a:off x="542647" y="3030070"/>
            <a:ext cx="3681208" cy="2359854"/>
          </a:xfrm>
          <a:prstGeom prst="bentConnector4">
            <a:avLst>
              <a:gd name="adj1" fmla="val -6210"/>
              <a:gd name="adj2" fmla="val 126534"/>
            </a:avLst>
          </a:prstGeom>
          <a:solidFill>
            <a:srgbClr val="DDDDDD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601092" name="Rectangle 601091">
            <a:extLst>
              <a:ext uri="{FF2B5EF4-FFF2-40B4-BE49-F238E27FC236}">
                <a16:creationId xmlns:a16="http://schemas.microsoft.com/office/drawing/2014/main" id="{A73E6979-C4E8-A843-AFB5-6CCED9CB7296}"/>
              </a:ext>
            </a:extLst>
          </p:cNvPr>
          <p:cNvSpPr/>
          <p:nvPr/>
        </p:nvSpPr>
        <p:spPr bwMode="auto">
          <a:xfrm>
            <a:off x="1203324" y="2194768"/>
            <a:ext cx="1063625" cy="349250"/>
          </a:xfrm>
          <a:prstGeom prst="rect">
            <a:avLst/>
          </a:prstGeom>
          <a:solidFill>
            <a:srgbClr val="F6A79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83ED29D-3C50-5044-8A8D-11ED7A2A2C3F}"/>
              </a:ext>
            </a:extLst>
          </p:cNvPr>
          <p:cNvGrpSpPr/>
          <p:nvPr/>
        </p:nvGrpSpPr>
        <p:grpSpPr>
          <a:xfrm rot="16200000">
            <a:off x="1554297" y="1827271"/>
            <a:ext cx="372700" cy="1080000"/>
            <a:chOff x="1620061" y="3044455"/>
            <a:chExt cx="372700" cy="108000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6538CD5-08B2-2548-AD8C-B19A3A58F75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26781" y="3044455"/>
              <a:ext cx="0" cy="1080000"/>
            </a:xfrm>
            <a:prstGeom prst="line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5AD0828-9E19-E14B-A37B-C709FF6A704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91832" y="3044455"/>
              <a:ext cx="0" cy="1080000"/>
            </a:xfrm>
            <a:prstGeom prst="line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7A8B0B2-4410-704A-BB87-2443547EC01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623236" y="4114930"/>
              <a:ext cx="360000" cy="0"/>
            </a:xfrm>
            <a:prstGeom prst="line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9E5DCC6-559F-454D-9529-77D7CF695BA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632761" y="3958720"/>
              <a:ext cx="360000" cy="0"/>
            </a:xfrm>
            <a:prstGeom prst="line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47D755B-A43D-7240-8659-8670A5408A3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629586" y="3802510"/>
              <a:ext cx="360000" cy="0"/>
            </a:xfrm>
            <a:prstGeom prst="line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7FC24BC-0A32-CA44-A154-55D889C78B9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620061" y="3646301"/>
              <a:ext cx="360000" cy="0"/>
            </a:xfrm>
            <a:prstGeom prst="line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E5C657A-47D2-1B48-A30E-E118300B9B9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623236" y="3490090"/>
              <a:ext cx="360000" cy="0"/>
            </a:xfrm>
            <a:prstGeom prst="line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ED23F5B-B787-9C42-98DE-8629B18D688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629586" y="3333880"/>
              <a:ext cx="360000" cy="0"/>
            </a:xfrm>
            <a:prstGeom prst="line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0350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5" name="Rectangle 3">
            <a:extLst>
              <a:ext uri="{FF2B5EF4-FFF2-40B4-BE49-F238E27FC236}">
                <a16:creationId xmlns:a16="http://schemas.microsoft.com/office/drawing/2014/main" id="{F0488EEB-BBED-2C45-953F-C5B9AEC4CE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58627" y="1093043"/>
            <a:ext cx="4307574" cy="5648325"/>
          </a:xfrm>
        </p:spPr>
        <p:txBody>
          <a:bodyPr/>
          <a:lstStyle/>
          <a:p>
            <a:r>
              <a:rPr lang="en-US" altLang="nb-NO" sz="2400" i="1" dirty="0"/>
              <a:t>Simulation clock and time advancing</a:t>
            </a:r>
          </a:p>
          <a:p>
            <a:pPr lvl="1"/>
            <a:r>
              <a:rPr lang="en-US" altLang="nb-NO" sz="2000" dirty="0"/>
              <a:t>Global variable with time</a:t>
            </a:r>
          </a:p>
          <a:p>
            <a:pPr lvl="1"/>
            <a:r>
              <a:rPr lang="en-US" altLang="nb-NO" sz="2000" dirty="0"/>
              <a:t>Scheduler advances time</a:t>
            </a:r>
          </a:p>
          <a:p>
            <a:pPr lvl="2"/>
            <a:r>
              <a:rPr lang="en-US" altLang="nb-NO" sz="1800" i="1" dirty="0"/>
              <a:t>continuous time</a:t>
            </a:r>
            <a:r>
              <a:rPr lang="en-US" altLang="nb-NO" sz="1800" dirty="0"/>
              <a:t> – increments time by small amount and see if any events</a:t>
            </a:r>
          </a:p>
          <a:p>
            <a:pPr lvl="2"/>
            <a:r>
              <a:rPr lang="en-US" altLang="nb-NO" sz="1800" i="1" dirty="0"/>
              <a:t>discrete time</a:t>
            </a:r>
            <a:r>
              <a:rPr lang="en-US" altLang="nb-NO" sz="1800" dirty="0"/>
              <a:t> – increments time to next event and executes</a:t>
            </a:r>
          </a:p>
          <a:p>
            <a:pPr lvl="2"/>
            <a:endParaRPr lang="en-US" altLang="nb-NO" sz="1800" dirty="0"/>
          </a:p>
          <a:p>
            <a:r>
              <a:rPr lang="en-US" altLang="nb-NO" sz="2400" i="1" dirty="0"/>
              <a:t>System state variables</a:t>
            </a:r>
          </a:p>
          <a:p>
            <a:pPr lvl="1"/>
            <a:r>
              <a:rPr lang="en-US" altLang="nb-NO" sz="2000" dirty="0"/>
              <a:t>Global variables describing state </a:t>
            </a:r>
          </a:p>
          <a:p>
            <a:pPr lvl="1"/>
            <a:r>
              <a:rPr lang="en-US" altLang="nb-NO" sz="2000" dirty="0"/>
              <a:t>Can be used to save and restore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D689FF-B18D-024A-B5CE-1D933896B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A5E67A23-7B56-E040-A18F-96E32F3B53B8}" type="slidenum">
              <a:rPr lang="en-US" altLang="nb-NO" smtClean="0"/>
              <a:pPr/>
              <a:t>34</a:t>
            </a:fld>
            <a:endParaRPr lang="en-US" altLang="nb-NO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E7A514-AD32-E249-B637-EE935C0B374E}"/>
              </a:ext>
            </a:extLst>
          </p:cNvPr>
          <p:cNvGrpSpPr/>
          <p:nvPr/>
        </p:nvGrpSpPr>
        <p:grpSpPr>
          <a:xfrm>
            <a:off x="347870" y="1150608"/>
            <a:ext cx="4549041" cy="5400000"/>
            <a:chOff x="347870" y="924340"/>
            <a:chExt cx="4549041" cy="5400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C2F9ABA-FB58-3946-A6F5-8B00812186E9}"/>
                </a:ext>
              </a:extLst>
            </p:cNvPr>
            <p:cNvSpPr/>
            <p:nvPr/>
          </p:nvSpPr>
          <p:spPr bwMode="auto">
            <a:xfrm>
              <a:off x="347870" y="924340"/>
              <a:ext cx="4204252" cy="540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pic>
          <p:nvPicPr>
            <p:cNvPr id="7" name="Picture 6" descr="Clock Day Hour · Free vector graphic on Pixabay">
              <a:extLst>
                <a:ext uri="{FF2B5EF4-FFF2-40B4-BE49-F238E27FC236}">
                  <a16:creationId xmlns:a16="http://schemas.microsoft.com/office/drawing/2014/main" id="{6D9C1C0F-8921-FE42-AA14-3C1013EC1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1918254" y="3438941"/>
              <a:ext cx="795130" cy="795130"/>
            </a:xfrm>
            <a:prstGeom prst="rect">
              <a:avLst/>
            </a:prstGeom>
          </p:spPr>
        </p:pic>
        <p:pic>
          <p:nvPicPr>
            <p:cNvPr id="8" name="Picture 7" descr="File:Simpleicons Business stopwatch-tool.svg - Wikimedia ...">
              <a:extLst>
                <a:ext uri="{FF2B5EF4-FFF2-40B4-BE49-F238E27FC236}">
                  <a16:creationId xmlns:a16="http://schemas.microsoft.com/office/drawing/2014/main" id="{AAD70CDB-6862-9744-90F1-692E93536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2282688" y="1918255"/>
              <a:ext cx="381000" cy="381000"/>
            </a:xfrm>
            <a:prstGeom prst="rect">
              <a:avLst/>
            </a:prstGeom>
            <a:noFill/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63B1E5-AF90-F441-97BE-95BA130C34FA}"/>
                </a:ext>
              </a:extLst>
            </p:cNvPr>
            <p:cNvSpPr txBox="1"/>
            <p:nvPr/>
          </p:nvSpPr>
          <p:spPr bwMode="auto">
            <a:xfrm>
              <a:off x="611560" y="3850804"/>
              <a:ext cx="2144202" cy="92333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5400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800" b="1" kern="0" dirty="0">
                  <a:latin typeface="Eurostile" panose="020B0504020202050204" pitchFamily="34" charset="77"/>
                  <a:sym typeface="Wingdings" pitchFamily="2" charset="2"/>
                </a:rPr>
                <a:t>global clock</a:t>
              </a:r>
            </a:p>
            <a:p>
              <a:pPr algn="l">
                <a:spcBef>
                  <a:spcPts val="0"/>
                </a:spcBef>
              </a:pPr>
              <a: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  <a:t>continuous time</a:t>
              </a:r>
            </a:p>
            <a:p>
              <a:pPr algn="l">
                <a:spcBef>
                  <a:spcPts val="0"/>
                </a:spcBef>
              </a:pPr>
              <a: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  <a:t>implementation: float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3EC69E-9A87-5D40-9579-2CEA5B254EE9}"/>
                </a:ext>
              </a:extLst>
            </p:cNvPr>
            <p:cNvSpPr txBox="1"/>
            <p:nvPr/>
          </p:nvSpPr>
          <p:spPr bwMode="auto">
            <a:xfrm>
              <a:off x="2690191" y="1964636"/>
              <a:ext cx="2206720" cy="147732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5400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800" b="1" kern="0" dirty="0">
                  <a:latin typeface="Eurostile" panose="020B0504020202050204" pitchFamily="34" charset="77"/>
                  <a:sym typeface="Wingdings" pitchFamily="2" charset="2"/>
                </a:rPr>
                <a:t>event dispatcher</a:t>
              </a:r>
            </a:p>
            <a:p>
              <a:pPr algn="l">
                <a:spcBef>
                  <a:spcPts val="0"/>
                </a:spcBef>
              </a:pPr>
              <a: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  <a:t>dequeue an event</a:t>
              </a:r>
            </a:p>
            <a:p>
              <a:pPr algn="l">
                <a:spcBef>
                  <a:spcPts val="0"/>
                </a:spcBef>
              </a:pPr>
              <a: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  <a:t>check new time</a:t>
              </a:r>
            </a:p>
            <a:p>
              <a:pPr algn="l">
                <a:spcBef>
                  <a:spcPts val="0"/>
                </a:spcBef>
              </a:pPr>
              <a: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  <a:t>advance global clock</a:t>
              </a:r>
            </a:p>
            <a:p>
              <a:pPr algn="l">
                <a:spcBef>
                  <a:spcPts val="0"/>
                </a:spcBef>
              </a:pPr>
              <a: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  <a:t>dispatch event’s code</a:t>
              </a:r>
            </a:p>
          </p:txBody>
        </p:sp>
        <p:sp>
          <p:nvSpPr>
            <p:cNvPr id="12" name="Folded Corner 11">
              <a:extLst>
                <a:ext uri="{FF2B5EF4-FFF2-40B4-BE49-F238E27FC236}">
                  <a16:creationId xmlns:a16="http://schemas.microsoft.com/office/drawing/2014/main" id="{02549AB2-2F68-FD40-99DB-679CABAE050B}"/>
                </a:ext>
              </a:extLst>
            </p:cNvPr>
            <p:cNvSpPr/>
            <p:nvPr/>
          </p:nvSpPr>
          <p:spPr bwMode="auto">
            <a:xfrm>
              <a:off x="3101008" y="4572003"/>
              <a:ext cx="924339" cy="1252330"/>
            </a:xfrm>
            <a:prstGeom prst="foldedCorner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event callback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810AEC-93DC-A94D-B799-4D0A51B6C4D9}"/>
                </a:ext>
              </a:extLst>
            </p:cNvPr>
            <p:cNvSpPr txBox="1"/>
            <p:nvPr/>
          </p:nvSpPr>
          <p:spPr bwMode="auto">
            <a:xfrm>
              <a:off x="1550503" y="4770785"/>
              <a:ext cx="1991917" cy="120032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5400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800" b="1" kern="0" dirty="0">
                  <a:latin typeface="Eurostile" panose="020B0504020202050204" pitchFamily="34" charset="77"/>
                  <a:sym typeface="Wingdings" pitchFamily="2" charset="2"/>
                </a:rPr>
                <a:t>event callback</a:t>
              </a:r>
            </a:p>
            <a:p>
              <a:pPr algn="l">
                <a:spcBef>
                  <a:spcPts val="0"/>
                </a:spcBef>
              </a:pPr>
              <a: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  <a:t>event’s code</a:t>
              </a:r>
            </a:p>
            <a:p>
              <a:pPr algn="l">
                <a:spcBef>
                  <a:spcPts val="0"/>
                </a:spcBef>
              </a:pPr>
              <a: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  <a:t>probably generates</a:t>
              </a:r>
              <a:b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</a:br>
              <a: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  <a:t>new events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3460076-8E80-A446-93AB-54EA43B0C26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633870" y="2852530"/>
              <a:ext cx="506895" cy="616227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4E9C2F4-30D2-AD4F-BEA9-3838BD4EAFA3}"/>
                </a:ext>
              </a:extLst>
            </p:cNvPr>
            <p:cNvCxnSpPr>
              <a:cxnSpLocks/>
              <a:endCxn id="12" idx="0"/>
            </p:cNvCxnSpPr>
            <p:nvPr/>
          </p:nvCxnSpPr>
          <p:spPr bwMode="auto">
            <a:xfrm>
              <a:off x="3429000" y="3091070"/>
              <a:ext cx="134178" cy="1480933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62">
              <a:extLst>
                <a:ext uri="{FF2B5EF4-FFF2-40B4-BE49-F238E27FC236}">
                  <a16:creationId xmlns:a16="http://schemas.microsoft.com/office/drawing/2014/main" id="{2F53E448-ADDF-214D-A59A-BD7D96553612}"/>
                </a:ext>
              </a:extLst>
            </p:cNvPr>
            <p:cNvCxnSpPr>
              <a:cxnSpLocks/>
              <a:stCxn id="12" idx="2"/>
              <a:endCxn id="17" idx="1"/>
            </p:cNvCxnSpPr>
            <p:nvPr/>
          </p:nvCxnSpPr>
          <p:spPr bwMode="auto">
            <a:xfrm rot="5400000" flipH="1">
              <a:off x="542647" y="2803802"/>
              <a:ext cx="3681208" cy="2359854"/>
            </a:xfrm>
            <a:prstGeom prst="bentConnector4">
              <a:avLst>
                <a:gd name="adj1" fmla="val -6210"/>
                <a:gd name="adj2" fmla="val 126534"/>
              </a:avLst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14D6BB1-BA66-F64A-9C03-71CE8CF1D415}"/>
                </a:ext>
              </a:extLst>
            </p:cNvPr>
            <p:cNvSpPr/>
            <p:nvPr/>
          </p:nvSpPr>
          <p:spPr bwMode="auto">
            <a:xfrm>
              <a:off x="1203324" y="1968500"/>
              <a:ext cx="1063625" cy="349250"/>
            </a:xfrm>
            <a:prstGeom prst="rect">
              <a:avLst/>
            </a:prstGeom>
            <a:solidFill>
              <a:srgbClr val="F6A79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F60CB12-83F3-1F4A-9E51-8DEFE34FBC7C}"/>
                </a:ext>
              </a:extLst>
            </p:cNvPr>
            <p:cNvGrpSpPr/>
            <p:nvPr/>
          </p:nvGrpSpPr>
          <p:grpSpPr>
            <a:xfrm rot="16200000">
              <a:off x="1554297" y="1601003"/>
              <a:ext cx="372700" cy="1080000"/>
              <a:chOff x="1620061" y="3044455"/>
              <a:chExt cx="372700" cy="108000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37A3607-0BCA-0E4E-8C7A-B6FF4F0D31A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26781" y="3044455"/>
                <a:ext cx="0" cy="108000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5DC6ED8-6C97-4745-916B-3B8BFD2AA5B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991832" y="3044455"/>
                <a:ext cx="0" cy="108000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F93B800-A224-124C-A137-F4D0798C127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3236" y="411493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24793C8-24DD-D24C-B528-159C1632CDB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32761" y="395872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86C92F8-3CDD-0E44-8DEA-CDD0B0EEEB6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9586" y="380251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DFB3A08-E21B-1347-B047-265349D78E1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0061" y="3646301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38AA732-94D1-6C4B-B128-ACD3D266C97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3236" y="349009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77A4398-3C8B-E94B-96DE-EDCD2162914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9586" y="333388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9" name="Line Callout 1 18">
              <a:extLst>
                <a:ext uri="{FF2B5EF4-FFF2-40B4-BE49-F238E27FC236}">
                  <a16:creationId xmlns:a16="http://schemas.microsoft.com/office/drawing/2014/main" id="{57FC5588-32CC-D34A-8C50-5611118EA412}"/>
                </a:ext>
              </a:extLst>
            </p:cNvPr>
            <p:cNvSpPr/>
            <p:nvPr/>
          </p:nvSpPr>
          <p:spPr bwMode="auto">
            <a:xfrm>
              <a:off x="884582" y="2514601"/>
              <a:ext cx="1478588" cy="722378"/>
            </a:xfrm>
            <a:prstGeom prst="borderCallout1">
              <a:avLst>
                <a:gd name="adj1" fmla="val 51771"/>
                <a:gd name="adj2" fmla="val 101237"/>
                <a:gd name="adj3" fmla="val 38201"/>
                <a:gd name="adj4" fmla="val 125684"/>
              </a:avLst>
            </a:prstGeom>
            <a:solidFill>
              <a:srgbClr val="FFC000"/>
            </a:solidFill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only difference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lang="en-US" sz="1200" dirty="0">
                  <a:latin typeface="Eurostile" panose="020B0504020202050204" pitchFamily="34" charset="77"/>
                </a:rPr>
                <a:t>between discrete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and continuous time</a:t>
              </a:r>
            </a:p>
          </p:txBody>
        </p:sp>
      </p:grpSp>
      <p:sp>
        <p:nvSpPr>
          <p:cNvPr id="28" name="Rectangle 2">
            <a:extLst>
              <a:ext uri="{FF2B5EF4-FFF2-40B4-BE49-F238E27FC236}">
                <a16:creationId xmlns:a16="http://schemas.microsoft.com/office/drawing/2014/main" id="{CD76D979-F100-5C56-118A-5C2DB32C93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219256" cy="648072"/>
          </a:xfrm>
        </p:spPr>
        <p:txBody>
          <a:bodyPr/>
          <a:lstStyle/>
          <a:p>
            <a:r>
              <a:rPr lang="en-US" altLang="nb-NO" sz="2800" dirty="0"/>
              <a:t>Discrete-Event Simulations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FD115F-F553-57BB-A9F5-2E3C7E94A3A6}"/>
              </a:ext>
            </a:extLst>
          </p:cNvPr>
          <p:cNvSpPr txBox="1"/>
          <p:nvPr/>
        </p:nvSpPr>
        <p:spPr bwMode="auto">
          <a:xfrm>
            <a:off x="1152940" y="1268760"/>
            <a:ext cx="2881583" cy="92333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54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800" b="1" kern="0" dirty="0">
                <a:latin typeface="Eurostile" panose="020B0504020202050204" pitchFamily="34" charset="77"/>
                <a:sym typeface="Wingdings" pitchFamily="2" charset="2"/>
              </a:rPr>
              <a:t>priority queue</a:t>
            </a:r>
          </a:p>
          <a:p>
            <a:pPr algn="l">
              <a:spcBef>
                <a:spcPts val="0"/>
              </a:spcBef>
            </a:pPr>
            <a:r>
              <a:rPr lang="en-US" sz="1800" kern="0" dirty="0">
                <a:latin typeface="Eurostile" panose="020B0504020202050204" pitchFamily="34" charset="77"/>
                <a:sym typeface="Wingdings" pitchFamily="2" charset="2"/>
              </a:rPr>
              <a:t>sorted by time of next event</a:t>
            </a:r>
          </a:p>
          <a:p>
            <a:pPr algn="l">
              <a:spcBef>
                <a:spcPts val="0"/>
              </a:spcBef>
            </a:pPr>
            <a:r>
              <a:rPr lang="en-US" sz="1800" kern="0" dirty="0">
                <a:latin typeface="Eurostile" panose="020B0504020202050204" pitchFamily="34" charset="77"/>
                <a:sym typeface="Wingdings" pitchFamily="2" charset="2"/>
              </a:rPr>
              <a:t>implementation: sorted heap</a:t>
            </a:r>
          </a:p>
        </p:txBody>
      </p:sp>
    </p:spTree>
    <p:extLst>
      <p:ext uri="{BB962C8B-B14F-4D97-AF65-F5344CB8AC3E}">
        <p14:creationId xmlns:p14="http://schemas.microsoft.com/office/powerpoint/2010/main" val="35637289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9" name="Rectangle 3">
            <a:extLst>
              <a:ext uri="{FF2B5EF4-FFF2-40B4-BE49-F238E27FC236}">
                <a16:creationId xmlns:a16="http://schemas.microsoft.com/office/drawing/2014/main" id="{41DE2D98-2B03-5A48-8F3F-9DA00A02AF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26003" y="3386911"/>
            <a:ext cx="4240197" cy="3354457"/>
          </a:xfrm>
        </p:spPr>
        <p:txBody>
          <a:bodyPr/>
          <a:lstStyle/>
          <a:p>
            <a:r>
              <a:rPr lang="en-US" altLang="nb-NO" sz="2400" i="1" dirty="0"/>
              <a:t>Event routines</a:t>
            </a:r>
          </a:p>
          <a:p>
            <a:pPr lvl="1"/>
            <a:r>
              <a:rPr lang="en-US" altLang="nb-NO" sz="2000" dirty="0"/>
              <a:t>Specific routines to handle event</a:t>
            </a:r>
          </a:p>
          <a:p>
            <a:pPr lvl="1"/>
            <a:r>
              <a:rPr lang="en-US" altLang="nb-NO" sz="2000" dirty="0"/>
              <a:t>Often handled by callback from event scheduler</a:t>
            </a:r>
          </a:p>
          <a:p>
            <a:pPr lvl="2"/>
            <a:r>
              <a:rPr lang="en-US" altLang="nb-NO" sz="1800" dirty="0"/>
              <a:t>straightforward in object-oriented language</a:t>
            </a:r>
          </a:p>
          <a:p>
            <a:pPr lvl="1"/>
            <a:r>
              <a:rPr lang="en-US" altLang="nb-NO" sz="2000" dirty="0"/>
              <a:t>or connect to real systems for emulation</a:t>
            </a:r>
          </a:p>
          <a:p>
            <a:pPr lvl="1"/>
            <a:endParaRPr lang="en-US" altLang="nb-NO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7FEA766-AB06-3144-B0E0-26260D5A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572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A5E67A23-7B56-E040-A18F-96E32F3B53B8}" type="slidenum">
              <a:rPr lang="en-US" altLang="nb-NO" smtClean="0"/>
              <a:pPr/>
              <a:t>35</a:t>
            </a:fld>
            <a:endParaRPr lang="en-US" altLang="nb-NO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54CA4F-D9E2-7D40-AA54-85A6AC3AE875}"/>
              </a:ext>
            </a:extLst>
          </p:cNvPr>
          <p:cNvGrpSpPr/>
          <p:nvPr/>
        </p:nvGrpSpPr>
        <p:grpSpPr>
          <a:xfrm>
            <a:off x="347870" y="1150608"/>
            <a:ext cx="4549041" cy="5400000"/>
            <a:chOff x="347870" y="924340"/>
            <a:chExt cx="4549041" cy="5400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066E3C-C9A9-9644-927D-A31143E7A8FD}"/>
                </a:ext>
              </a:extLst>
            </p:cNvPr>
            <p:cNvSpPr/>
            <p:nvPr/>
          </p:nvSpPr>
          <p:spPr bwMode="auto">
            <a:xfrm>
              <a:off x="347870" y="924340"/>
              <a:ext cx="4204252" cy="540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pic>
          <p:nvPicPr>
            <p:cNvPr id="7" name="Picture 6" descr="Clock Day Hour · Free vector graphic on Pixabay">
              <a:extLst>
                <a:ext uri="{FF2B5EF4-FFF2-40B4-BE49-F238E27FC236}">
                  <a16:creationId xmlns:a16="http://schemas.microsoft.com/office/drawing/2014/main" id="{7548962F-25E1-B14E-949B-85F0CC493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1918254" y="3438941"/>
              <a:ext cx="795130" cy="795130"/>
            </a:xfrm>
            <a:prstGeom prst="rect">
              <a:avLst/>
            </a:prstGeom>
          </p:spPr>
        </p:pic>
        <p:pic>
          <p:nvPicPr>
            <p:cNvPr id="8" name="Picture 7" descr="File:Simpleicons Business stopwatch-tool.svg - Wikimedia ...">
              <a:extLst>
                <a:ext uri="{FF2B5EF4-FFF2-40B4-BE49-F238E27FC236}">
                  <a16:creationId xmlns:a16="http://schemas.microsoft.com/office/drawing/2014/main" id="{EF435B4B-9F41-F34A-8DC9-37B95FB05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2282688" y="1918255"/>
              <a:ext cx="381000" cy="381000"/>
            </a:xfrm>
            <a:prstGeom prst="rect">
              <a:avLst/>
            </a:prstGeom>
            <a:no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E76F51-79FA-3241-A876-E0679FDD4074}"/>
                </a:ext>
              </a:extLst>
            </p:cNvPr>
            <p:cNvSpPr txBox="1"/>
            <p:nvPr/>
          </p:nvSpPr>
          <p:spPr bwMode="auto">
            <a:xfrm>
              <a:off x="2690191" y="1964636"/>
              <a:ext cx="2206720" cy="147732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5400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800" b="1" kern="0" dirty="0">
                  <a:latin typeface="Eurostile" panose="020B0504020202050204" pitchFamily="34" charset="77"/>
                  <a:sym typeface="Wingdings" pitchFamily="2" charset="2"/>
                </a:rPr>
                <a:t>event dispatcher</a:t>
              </a:r>
            </a:p>
            <a:p>
              <a:pPr algn="l">
                <a:spcBef>
                  <a:spcPts val="0"/>
                </a:spcBef>
              </a:pPr>
              <a: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  <a:t>dequeue an event</a:t>
              </a:r>
            </a:p>
            <a:p>
              <a:pPr algn="l">
                <a:spcBef>
                  <a:spcPts val="0"/>
                </a:spcBef>
              </a:pPr>
              <a: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  <a:t>check new time</a:t>
              </a:r>
            </a:p>
            <a:p>
              <a:pPr algn="l">
                <a:spcBef>
                  <a:spcPts val="0"/>
                </a:spcBef>
              </a:pPr>
              <a: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  <a:t>advance global clock</a:t>
              </a:r>
            </a:p>
            <a:p>
              <a:pPr algn="l">
                <a:spcBef>
                  <a:spcPts val="0"/>
                </a:spcBef>
              </a:pPr>
              <a: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  <a:t>dispatch event’s code</a:t>
              </a:r>
            </a:p>
          </p:txBody>
        </p:sp>
        <p:sp>
          <p:nvSpPr>
            <p:cNvPr id="12" name="Folded Corner 11">
              <a:extLst>
                <a:ext uri="{FF2B5EF4-FFF2-40B4-BE49-F238E27FC236}">
                  <a16:creationId xmlns:a16="http://schemas.microsoft.com/office/drawing/2014/main" id="{637DDC5C-51D0-5C4B-B32A-8360FF6FC53F}"/>
                </a:ext>
              </a:extLst>
            </p:cNvPr>
            <p:cNvSpPr/>
            <p:nvPr/>
          </p:nvSpPr>
          <p:spPr bwMode="auto">
            <a:xfrm>
              <a:off x="3101008" y="4572003"/>
              <a:ext cx="924339" cy="1252330"/>
            </a:xfrm>
            <a:prstGeom prst="foldedCorner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event callback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BFAFF2-5E88-4442-8660-D16AF78A1B7A}"/>
                </a:ext>
              </a:extLst>
            </p:cNvPr>
            <p:cNvSpPr txBox="1"/>
            <p:nvPr/>
          </p:nvSpPr>
          <p:spPr bwMode="auto">
            <a:xfrm>
              <a:off x="1550503" y="4770785"/>
              <a:ext cx="1991917" cy="120032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5400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800" b="1" kern="0" dirty="0">
                  <a:latin typeface="Eurostile" panose="020B0504020202050204" pitchFamily="34" charset="77"/>
                  <a:sym typeface="Wingdings" pitchFamily="2" charset="2"/>
                </a:rPr>
                <a:t>event callback</a:t>
              </a:r>
            </a:p>
            <a:p>
              <a:pPr algn="l">
                <a:spcBef>
                  <a:spcPts val="0"/>
                </a:spcBef>
              </a:pPr>
              <a: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  <a:t>event’s code</a:t>
              </a:r>
            </a:p>
            <a:p>
              <a:pPr algn="l">
                <a:spcBef>
                  <a:spcPts val="0"/>
                </a:spcBef>
              </a:pPr>
              <a: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  <a:t>probably generates</a:t>
              </a:r>
              <a:b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</a:br>
              <a: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  <a:t>new events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6F8B1BB-8F54-C740-850E-9C9979B5E6B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633870" y="2852530"/>
              <a:ext cx="506895" cy="616227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784C17A-AC4E-4940-AA4D-F4284DF6C0ED}"/>
                </a:ext>
              </a:extLst>
            </p:cNvPr>
            <p:cNvCxnSpPr>
              <a:cxnSpLocks/>
              <a:endCxn id="12" idx="0"/>
            </p:cNvCxnSpPr>
            <p:nvPr/>
          </p:nvCxnSpPr>
          <p:spPr bwMode="auto">
            <a:xfrm>
              <a:off x="3429000" y="3091070"/>
              <a:ext cx="134178" cy="1480933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62">
              <a:extLst>
                <a:ext uri="{FF2B5EF4-FFF2-40B4-BE49-F238E27FC236}">
                  <a16:creationId xmlns:a16="http://schemas.microsoft.com/office/drawing/2014/main" id="{3B4DE132-A718-CD45-866C-1FDC040D13E4}"/>
                </a:ext>
              </a:extLst>
            </p:cNvPr>
            <p:cNvCxnSpPr>
              <a:cxnSpLocks/>
              <a:stCxn id="12" idx="2"/>
              <a:endCxn id="17" idx="1"/>
            </p:cNvCxnSpPr>
            <p:nvPr/>
          </p:nvCxnSpPr>
          <p:spPr bwMode="auto">
            <a:xfrm rot="5400000" flipH="1">
              <a:off x="542647" y="2803802"/>
              <a:ext cx="3681208" cy="2359854"/>
            </a:xfrm>
            <a:prstGeom prst="bentConnector4">
              <a:avLst>
                <a:gd name="adj1" fmla="val -6210"/>
                <a:gd name="adj2" fmla="val 126534"/>
              </a:avLst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09317F7-0E27-514E-899A-4532439F6F3B}"/>
                </a:ext>
              </a:extLst>
            </p:cNvPr>
            <p:cNvSpPr/>
            <p:nvPr/>
          </p:nvSpPr>
          <p:spPr bwMode="auto">
            <a:xfrm>
              <a:off x="1203324" y="1968500"/>
              <a:ext cx="1063625" cy="349250"/>
            </a:xfrm>
            <a:prstGeom prst="rect">
              <a:avLst/>
            </a:prstGeom>
            <a:solidFill>
              <a:srgbClr val="F6A79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911C508-3EA2-2C47-A581-1B7A34E250EE}"/>
                </a:ext>
              </a:extLst>
            </p:cNvPr>
            <p:cNvGrpSpPr/>
            <p:nvPr/>
          </p:nvGrpSpPr>
          <p:grpSpPr>
            <a:xfrm rot="16200000">
              <a:off x="1554297" y="1601003"/>
              <a:ext cx="372700" cy="1080000"/>
              <a:chOff x="1620061" y="3044455"/>
              <a:chExt cx="372700" cy="108000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F48B2B6-F7C1-C94E-AD2F-A5F23D636ED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26781" y="3044455"/>
                <a:ext cx="0" cy="108000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D43DF8C-72A9-B046-B0E4-67D7624EE91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991832" y="3044455"/>
                <a:ext cx="0" cy="108000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6D20721-5C7A-0A4A-8127-CBF880B673E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3236" y="411493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48C4631-9D73-8844-8709-83CE9056E69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32761" y="395872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2C73D43-CE39-A34E-A41B-CD73287AF69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9586" y="380251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CD8F13D-4AF6-864E-960F-D47D445ACF5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0061" y="3646301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62C37E3-88D4-644A-A099-26F2DE4DC73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3236" y="349009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B17AD1B-0AF1-2B4A-9E7F-B6CF0E2B954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9586" y="333388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9" name="Line Callout 1 18">
              <a:extLst>
                <a:ext uri="{FF2B5EF4-FFF2-40B4-BE49-F238E27FC236}">
                  <a16:creationId xmlns:a16="http://schemas.microsoft.com/office/drawing/2014/main" id="{B86CC6BC-D366-364E-9037-CB71B5783583}"/>
                </a:ext>
              </a:extLst>
            </p:cNvPr>
            <p:cNvSpPr/>
            <p:nvPr/>
          </p:nvSpPr>
          <p:spPr bwMode="auto">
            <a:xfrm>
              <a:off x="884582" y="2514601"/>
              <a:ext cx="1478588" cy="722378"/>
            </a:xfrm>
            <a:prstGeom prst="borderCallout1">
              <a:avLst>
                <a:gd name="adj1" fmla="val 51771"/>
                <a:gd name="adj2" fmla="val 101237"/>
                <a:gd name="adj3" fmla="val 38201"/>
                <a:gd name="adj4" fmla="val 125684"/>
              </a:avLst>
            </a:prstGeom>
            <a:solidFill>
              <a:srgbClr val="FFC000"/>
            </a:solidFill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only difference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lang="en-US" sz="1200" dirty="0">
                  <a:latin typeface="Eurostile" panose="020B0504020202050204" pitchFamily="34" charset="77"/>
                </a:rPr>
                <a:t>between discrete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and continuous time</a:t>
              </a:r>
            </a:p>
          </p:txBody>
        </p:sp>
      </p:grpSp>
      <p:sp>
        <p:nvSpPr>
          <p:cNvPr id="29" name="Left Arrow 28">
            <a:extLst>
              <a:ext uri="{FF2B5EF4-FFF2-40B4-BE49-F238E27FC236}">
                <a16:creationId xmlns:a16="http://schemas.microsoft.com/office/drawing/2014/main" id="{2628599C-5C47-C04D-984D-71D5864A55F9}"/>
              </a:ext>
            </a:extLst>
          </p:cNvPr>
          <p:cNvSpPr/>
          <p:nvPr/>
        </p:nvSpPr>
        <p:spPr bwMode="auto">
          <a:xfrm>
            <a:off x="4090736" y="4875270"/>
            <a:ext cx="702644" cy="471638"/>
          </a:xfrm>
          <a:prstGeom prst="leftArrow">
            <a:avLst/>
          </a:prstGeom>
          <a:solidFill>
            <a:srgbClr val="F6A79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258106AF-C5CE-CB57-BD2E-79F1C8AF6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219256" cy="648072"/>
          </a:xfrm>
        </p:spPr>
        <p:txBody>
          <a:bodyPr/>
          <a:lstStyle/>
          <a:p>
            <a:r>
              <a:rPr lang="en-US" altLang="nb-NO" sz="2800" dirty="0"/>
              <a:t>Discrete-Event Simulations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0310AA-F929-8C93-4A06-065E1CE9D69B}"/>
              </a:ext>
            </a:extLst>
          </p:cNvPr>
          <p:cNvSpPr txBox="1"/>
          <p:nvPr/>
        </p:nvSpPr>
        <p:spPr bwMode="auto">
          <a:xfrm>
            <a:off x="1152940" y="1268760"/>
            <a:ext cx="2881583" cy="92333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54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800" b="1" kern="0" dirty="0">
                <a:latin typeface="Eurostile" panose="020B0504020202050204" pitchFamily="34" charset="77"/>
                <a:sym typeface="Wingdings" pitchFamily="2" charset="2"/>
              </a:rPr>
              <a:t>priority queue</a:t>
            </a:r>
          </a:p>
          <a:p>
            <a:pPr algn="l">
              <a:spcBef>
                <a:spcPts val="0"/>
              </a:spcBef>
            </a:pPr>
            <a:r>
              <a:rPr lang="en-US" sz="1800" kern="0" dirty="0">
                <a:latin typeface="Eurostile" panose="020B0504020202050204" pitchFamily="34" charset="77"/>
                <a:sym typeface="Wingdings" pitchFamily="2" charset="2"/>
              </a:rPr>
              <a:t>sorted by time of next event</a:t>
            </a:r>
          </a:p>
          <a:p>
            <a:pPr algn="l">
              <a:spcBef>
                <a:spcPts val="0"/>
              </a:spcBef>
            </a:pPr>
            <a:r>
              <a:rPr lang="en-US" sz="1800" kern="0" dirty="0">
                <a:latin typeface="Eurostile" panose="020B0504020202050204" pitchFamily="34" charset="77"/>
                <a:sym typeface="Wingdings" pitchFamily="2" charset="2"/>
              </a:rPr>
              <a:t>implementation: sorted heap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9DAA7B-14EC-EB37-E0E0-D0D3AED94BD5}"/>
              </a:ext>
            </a:extLst>
          </p:cNvPr>
          <p:cNvSpPr txBox="1"/>
          <p:nvPr/>
        </p:nvSpPr>
        <p:spPr bwMode="auto">
          <a:xfrm>
            <a:off x="611560" y="4077072"/>
            <a:ext cx="2144202" cy="92333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54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800" b="1" kern="0" dirty="0">
                <a:latin typeface="Eurostile" panose="020B0504020202050204" pitchFamily="34" charset="77"/>
                <a:sym typeface="Wingdings" pitchFamily="2" charset="2"/>
              </a:rPr>
              <a:t>global clock</a:t>
            </a:r>
          </a:p>
          <a:p>
            <a:pPr algn="l">
              <a:spcBef>
                <a:spcPts val="0"/>
              </a:spcBef>
            </a:pPr>
            <a:r>
              <a:rPr lang="en-US" sz="1800" kern="0" dirty="0">
                <a:latin typeface="Eurostile" panose="020B0504020202050204" pitchFamily="34" charset="77"/>
                <a:sym typeface="Wingdings" pitchFamily="2" charset="2"/>
              </a:rPr>
              <a:t>continuous time</a:t>
            </a:r>
          </a:p>
          <a:p>
            <a:pPr algn="l">
              <a:spcBef>
                <a:spcPts val="0"/>
              </a:spcBef>
            </a:pPr>
            <a:r>
              <a:rPr lang="en-US" sz="1800" kern="0" dirty="0">
                <a:latin typeface="Eurostile" panose="020B0504020202050204" pitchFamily="34" charset="77"/>
                <a:sym typeface="Wingdings" pitchFamily="2" charset="2"/>
              </a:rPr>
              <a:t>implementation: float</a:t>
            </a:r>
          </a:p>
        </p:txBody>
      </p:sp>
    </p:spTree>
    <p:extLst>
      <p:ext uri="{BB962C8B-B14F-4D97-AF65-F5344CB8AC3E}">
        <p14:creationId xmlns:p14="http://schemas.microsoft.com/office/powerpoint/2010/main" val="1468147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9" name="Rectangle 3">
            <a:extLst>
              <a:ext uri="{FF2B5EF4-FFF2-40B4-BE49-F238E27FC236}">
                <a16:creationId xmlns:a16="http://schemas.microsoft.com/office/drawing/2014/main" id="{41DE2D98-2B03-5A48-8F3F-9DA00A02AF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26003" y="1230120"/>
            <a:ext cx="4240197" cy="5511248"/>
          </a:xfrm>
        </p:spPr>
        <p:txBody>
          <a:bodyPr/>
          <a:lstStyle/>
          <a:p>
            <a:r>
              <a:rPr lang="en-US" altLang="nb-NO" sz="2400" i="1" dirty="0"/>
              <a:t>Input routines</a:t>
            </a:r>
          </a:p>
          <a:p>
            <a:pPr lvl="1"/>
            <a:r>
              <a:rPr lang="en-US" altLang="nb-NO" sz="2000" dirty="0"/>
              <a:t>Get input from user (or config file, script or GUI)</a:t>
            </a:r>
          </a:p>
          <a:p>
            <a:pPr lvl="1"/>
            <a:r>
              <a:rPr lang="en-US" altLang="nb-NO" sz="2000" dirty="0"/>
              <a:t>Often get all input before simulation starts </a:t>
            </a:r>
            <a:br>
              <a:rPr lang="en-US" altLang="nb-NO" sz="2000" dirty="0"/>
            </a:br>
            <a:r>
              <a:rPr lang="en-US" altLang="nb-NO" sz="2000" dirty="0"/>
              <a:t>(not true for emulation and trace-driven simulations)</a:t>
            </a:r>
          </a:p>
          <a:p>
            <a:pPr lvl="1"/>
            <a:r>
              <a:rPr lang="en-US" altLang="nb-NO" sz="2000" dirty="0"/>
              <a:t>May allow range of inputs and number or repetitions, etc.</a:t>
            </a:r>
          </a:p>
          <a:p>
            <a:pPr lvl="1"/>
            <a:endParaRPr lang="en-US" altLang="nb-NO" sz="2000" dirty="0"/>
          </a:p>
          <a:p>
            <a:r>
              <a:rPr lang="en-US" altLang="nb-NO" sz="2400" i="1" dirty="0"/>
              <a:t>Input options</a:t>
            </a:r>
          </a:p>
          <a:p>
            <a:pPr lvl="1"/>
            <a:r>
              <a:rPr lang="en-US" altLang="nb-NO" sz="2000" dirty="0"/>
              <a:t>Traces can be connected to event callbacks or directly to the event queue</a:t>
            </a:r>
          </a:p>
          <a:p>
            <a:pPr lvl="1"/>
            <a:r>
              <a:rPr lang="en-US" altLang="nb-NO" sz="2000" dirty="0"/>
              <a:t>Event callbacks can encapsulate emulation</a:t>
            </a:r>
          </a:p>
          <a:p>
            <a:pPr lvl="1"/>
            <a:endParaRPr lang="en-US" altLang="nb-NO" sz="2000" dirty="0"/>
          </a:p>
          <a:p>
            <a:pPr lvl="1"/>
            <a:endParaRPr lang="en-US" altLang="nb-NO" sz="20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7FEA766-AB06-3144-B0E0-26260D5A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572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A5E67A23-7B56-E040-A18F-96E32F3B53B8}" type="slidenum">
              <a:rPr lang="en-US" altLang="nb-NO" smtClean="0"/>
              <a:pPr/>
              <a:t>36</a:t>
            </a:fld>
            <a:endParaRPr lang="en-US" altLang="nb-NO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54CA4F-D9E2-7D40-AA54-85A6AC3AE875}"/>
              </a:ext>
            </a:extLst>
          </p:cNvPr>
          <p:cNvGrpSpPr/>
          <p:nvPr/>
        </p:nvGrpSpPr>
        <p:grpSpPr>
          <a:xfrm>
            <a:off x="347870" y="1150608"/>
            <a:ext cx="4549041" cy="5400000"/>
            <a:chOff x="347870" y="924340"/>
            <a:chExt cx="4549041" cy="5400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6066E3C-C9A9-9644-927D-A31143E7A8FD}"/>
                </a:ext>
              </a:extLst>
            </p:cNvPr>
            <p:cNvSpPr/>
            <p:nvPr/>
          </p:nvSpPr>
          <p:spPr bwMode="auto">
            <a:xfrm>
              <a:off x="347870" y="924340"/>
              <a:ext cx="4204252" cy="540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pic>
          <p:nvPicPr>
            <p:cNvPr id="7" name="Picture 6" descr="Clock Day Hour · Free vector graphic on Pixabay">
              <a:extLst>
                <a:ext uri="{FF2B5EF4-FFF2-40B4-BE49-F238E27FC236}">
                  <a16:creationId xmlns:a16="http://schemas.microsoft.com/office/drawing/2014/main" id="{7548962F-25E1-B14E-949B-85F0CC493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1918254" y="3438941"/>
              <a:ext cx="795130" cy="795130"/>
            </a:xfrm>
            <a:prstGeom prst="rect">
              <a:avLst/>
            </a:prstGeom>
          </p:spPr>
        </p:pic>
        <p:pic>
          <p:nvPicPr>
            <p:cNvPr id="8" name="Picture 7" descr="File:Simpleicons Business stopwatch-tool.svg - Wikimedia ...">
              <a:extLst>
                <a:ext uri="{FF2B5EF4-FFF2-40B4-BE49-F238E27FC236}">
                  <a16:creationId xmlns:a16="http://schemas.microsoft.com/office/drawing/2014/main" id="{EF435B4B-9F41-F34A-8DC9-37B95FB05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2282688" y="1918255"/>
              <a:ext cx="381000" cy="381000"/>
            </a:xfrm>
            <a:prstGeom prst="rect">
              <a:avLst/>
            </a:prstGeom>
            <a:no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E76F51-79FA-3241-A876-E0679FDD4074}"/>
                </a:ext>
              </a:extLst>
            </p:cNvPr>
            <p:cNvSpPr txBox="1"/>
            <p:nvPr/>
          </p:nvSpPr>
          <p:spPr bwMode="auto">
            <a:xfrm>
              <a:off x="2690191" y="1964636"/>
              <a:ext cx="2206720" cy="147732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5400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800" b="1" kern="0" dirty="0">
                  <a:latin typeface="Eurostile" panose="020B0504020202050204" pitchFamily="34" charset="77"/>
                  <a:sym typeface="Wingdings" pitchFamily="2" charset="2"/>
                </a:rPr>
                <a:t>event dispatcher</a:t>
              </a:r>
            </a:p>
            <a:p>
              <a:pPr algn="l">
                <a:spcBef>
                  <a:spcPts val="0"/>
                </a:spcBef>
              </a:pPr>
              <a: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  <a:t>dequeue an event</a:t>
              </a:r>
            </a:p>
            <a:p>
              <a:pPr algn="l">
                <a:spcBef>
                  <a:spcPts val="0"/>
                </a:spcBef>
              </a:pPr>
              <a: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  <a:t>check new time</a:t>
              </a:r>
            </a:p>
            <a:p>
              <a:pPr algn="l">
                <a:spcBef>
                  <a:spcPts val="0"/>
                </a:spcBef>
              </a:pPr>
              <a: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  <a:t>advance global clock</a:t>
              </a:r>
            </a:p>
            <a:p>
              <a:pPr algn="l">
                <a:spcBef>
                  <a:spcPts val="0"/>
                </a:spcBef>
              </a:pPr>
              <a: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  <a:t>dispatch event’s code</a:t>
              </a:r>
            </a:p>
          </p:txBody>
        </p:sp>
        <p:sp>
          <p:nvSpPr>
            <p:cNvPr id="12" name="Folded Corner 11">
              <a:extLst>
                <a:ext uri="{FF2B5EF4-FFF2-40B4-BE49-F238E27FC236}">
                  <a16:creationId xmlns:a16="http://schemas.microsoft.com/office/drawing/2014/main" id="{637DDC5C-51D0-5C4B-B32A-8360FF6FC53F}"/>
                </a:ext>
              </a:extLst>
            </p:cNvPr>
            <p:cNvSpPr/>
            <p:nvPr/>
          </p:nvSpPr>
          <p:spPr bwMode="auto">
            <a:xfrm>
              <a:off x="3101008" y="4572003"/>
              <a:ext cx="924339" cy="1252330"/>
            </a:xfrm>
            <a:prstGeom prst="foldedCorner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event callback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BFAFF2-5E88-4442-8660-D16AF78A1B7A}"/>
                </a:ext>
              </a:extLst>
            </p:cNvPr>
            <p:cNvSpPr txBox="1"/>
            <p:nvPr/>
          </p:nvSpPr>
          <p:spPr bwMode="auto">
            <a:xfrm>
              <a:off x="1550503" y="4770785"/>
              <a:ext cx="1991917" cy="120032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5400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800" b="1" kern="0" dirty="0">
                  <a:latin typeface="Eurostile" panose="020B0504020202050204" pitchFamily="34" charset="77"/>
                  <a:sym typeface="Wingdings" pitchFamily="2" charset="2"/>
                </a:rPr>
                <a:t>event callback</a:t>
              </a:r>
            </a:p>
            <a:p>
              <a:pPr algn="l">
                <a:spcBef>
                  <a:spcPts val="0"/>
                </a:spcBef>
              </a:pPr>
              <a: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  <a:t>event’s code</a:t>
              </a:r>
            </a:p>
            <a:p>
              <a:pPr algn="l">
                <a:spcBef>
                  <a:spcPts val="0"/>
                </a:spcBef>
              </a:pPr>
              <a: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  <a:t>probably generates</a:t>
              </a:r>
              <a:b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</a:br>
              <a: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  <a:t>new events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6F8B1BB-8F54-C740-850E-9C9979B5E6B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633870" y="2852530"/>
              <a:ext cx="506895" cy="616227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784C17A-AC4E-4940-AA4D-F4284DF6C0ED}"/>
                </a:ext>
              </a:extLst>
            </p:cNvPr>
            <p:cNvCxnSpPr>
              <a:cxnSpLocks/>
              <a:endCxn id="12" idx="0"/>
            </p:cNvCxnSpPr>
            <p:nvPr/>
          </p:nvCxnSpPr>
          <p:spPr bwMode="auto">
            <a:xfrm>
              <a:off x="3429000" y="3091070"/>
              <a:ext cx="134178" cy="1480933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62">
              <a:extLst>
                <a:ext uri="{FF2B5EF4-FFF2-40B4-BE49-F238E27FC236}">
                  <a16:creationId xmlns:a16="http://schemas.microsoft.com/office/drawing/2014/main" id="{3B4DE132-A718-CD45-866C-1FDC040D13E4}"/>
                </a:ext>
              </a:extLst>
            </p:cNvPr>
            <p:cNvCxnSpPr>
              <a:cxnSpLocks/>
              <a:stCxn id="12" idx="2"/>
              <a:endCxn id="17" idx="1"/>
            </p:cNvCxnSpPr>
            <p:nvPr/>
          </p:nvCxnSpPr>
          <p:spPr bwMode="auto">
            <a:xfrm rot="5400000" flipH="1">
              <a:off x="542647" y="2803802"/>
              <a:ext cx="3681208" cy="2359854"/>
            </a:xfrm>
            <a:prstGeom prst="bentConnector4">
              <a:avLst>
                <a:gd name="adj1" fmla="val -6210"/>
                <a:gd name="adj2" fmla="val 126534"/>
              </a:avLst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09317F7-0E27-514E-899A-4532439F6F3B}"/>
                </a:ext>
              </a:extLst>
            </p:cNvPr>
            <p:cNvSpPr/>
            <p:nvPr/>
          </p:nvSpPr>
          <p:spPr bwMode="auto">
            <a:xfrm>
              <a:off x="1203324" y="1968500"/>
              <a:ext cx="1063625" cy="349250"/>
            </a:xfrm>
            <a:prstGeom prst="rect">
              <a:avLst/>
            </a:prstGeom>
            <a:solidFill>
              <a:srgbClr val="F6A79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911C508-3EA2-2C47-A581-1B7A34E250EE}"/>
                </a:ext>
              </a:extLst>
            </p:cNvPr>
            <p:cNvGrpSpPr/>
            <p:nvPr/>
          </p:nvGrpSpPr>
          <p:grpSpPr>
            <a:xfrm rot="16200000">
              <a:off x="1554297" y="1601003"/>
              <a:ext cx="372700" cy="1080000"/>
              <a:chOff x="1620061" y="3044455"/>
              <a:chExt cx="372700" cy="108000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F48B2B6-F7C1-C94E-AD2F-A5F23D636ED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26781" y="3044455"/>
                <a:ext cx="0" cy="108000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D43DF8C-72A9-B046-B0E4-67D7624EE91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991832" y="3044455"/>
                <a:ext cx="0" cy="108000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6D20721-5C7A-0A4A-8127-CBF880B673E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3236" y="411493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48C4631-9D73-8844-8709-83CE9056E69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32761" y="395872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2C73D43-CE39-A34E-A41B-CD73287AF69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9586" y="380251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CD8F13D-4AF6-864E-960F-D47D445ACF5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0061" y="3646301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62C37E3-88D4-644A-A099-26F2DE4DC73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3236" y="349009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B17AD1B-0AF1-2B4A-9E7F-B6CF0E2B954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9586" y="333388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9" name="Line Callout 1 18">
              <a:extLst>
                <a:ext uri="{FF2B5EF4-FFF2-40B4-BE49-F238E27FC236}">
                  <a16:creationId xmlns:a16="http://schemas.microsoft.com/office/drawing/2014/main" id="{B86CC6BC-D366-364E-9037-CB71B5783583}"/>
                </a:ext>
              </a:extLst>
            </p:cNvPr>
            <p:cNvSpPr/>
            <p:nvPr/>
          </p:nvSpPr>
          <p:spPr bwMode="auto">
            <a:xfrm>
              <a:off x="884582" y="2514601"/>
              <a:ext cx="1478588" cy="722378"/>
            </a:xfrm>
            <a:prstGeom prst="borderCallout1">
              <a:avLst>
                <a:gd name="adj1" fmla="val 51771"/>
                <a:gd name="adj2" fmla="val 101237"/>
                <a:gd name="adj3" fmla="val 38201"/>
                <a:gd name="adj4" fmla="val 125684"/>
              </a:avLst>
            </a:prstGeom>
            <a:solidFill>
              <a:srgbClr val="FFC000"/>
            </a:solidFill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only difference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lang="en-US" sz="1200" dirty="0">
                  <a:latin typeface="Eurostile" panose="020B0504020202050204" pitchFamily="34" charset="77"/>
                </a:rPr>
                <a:t>between discrete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and continuous time</a:t>
              </a:r>
            </a:p>
          </p:txBody>
        </p:sp>
      </p:grpSp>
      <p:sp>
        <p:nvSpPr>
          <p:cNvPr id="2" name="Left Arrow 1">
            <a:extLst>
              <a:ext uri="{FF2B5EF4-FFF2-40B4-BE49-F238E27FC236}">
                <a16:creationId xmlns:a16="http://schemas.microsoft.com/office/drawing/2014/main" id="{5CD68E63-EE64-664E-B521-EF741682786D}"/>
              </a:ext>
            </a:extLst>
          </p:cNvPr>
          <p:cNvSpPr/>
          <p:nvPr/>
        </p:nvSpPr>
        <p:spPr bwMode="auto">
          <a:xfrm>
            <a:off x="4090736" y="4875270"/>
            <a:ext cx="702644" cy="471638"/>
          </a:xfrm>
          <a:prstGeom prst="leftArrow">
            <a:avLst/>
          </a:prstGeom>
          <a:solidFill>
            <a:srgbClr val="F6A79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4CBE0DE6-513B-92D8-ED5B-6BB62707C0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219256" cy="648072"/>
          </a:xfrm>
        </p:spPr>
        <p:txBody>
          <a:bodyPr/>
          <a:lstStyle/>
          <a:p>
            <a:r>
              <a:rPr lang="en-US" altLang="nb-NO" sz="2800" dirty="0"/>
              <a:t>Discrete-Event Simulations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F87B8E-0563-21C0-95F7-BF13064C3636}"/>
              </a:ext>
            </a:extLst>
          </p:cNvPr>
          <p:cNvSpPr txBox="1"/>
          <p:nvPr/>
        </p:nvSpPr>
        <p:spPr bwMode="auto">
          <a:xfrm>
            <a:off x="1152940" y="1268760"/>
            <a:ext cx="2881583" cy="92333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54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800" b="1" kern="0" dirty="0">
                <a:latin typeface="Eurostile" panose="020B0504020202050204" pitchFamily="34" charset="77"/>
                <a:sym typeface="Wingdings" pitchFamily="2" charset="2"/>
              </a:rPr>
              <a:t>priority queue</a:t>
            </a:r>
          </a:p>
          <a:p>
            <a:pPr algn="l">
              <a:spcBef>
                <a:spcPts val="0"/>
              </a:spcBef>
            </a:pPr>
            <a:r>
              <a:rPr lang="en-US" sz="1800" kern="0" dirty="0">
                <a:latin typeface="Eurostile" panose="020B0504020202050204" pitchFamily="34" charset="77"/>
                <a:sym typeface="Wingdings" pitchFamily="2" charset="2"/>
              </a:rPr>
              <a:t>sorted by time of next event</a:t>
            </a:r>
          </a:p>
          <a:p>
            <a:pPr algn="l">
              <a:spcBef>
                <a:spcPts val="0"/>
              </a:spcBef>
            </a:pPr>
            <a:r>
              <a:rPr lang="en-US" sz="1800" kern="0" dirty="0">
                <a:latin typeface="Eurostile" panose="020B0504020202050204" pitchFamily="34" charset="77"/>
                <a:sym typeface="Wingdings" pitchFamily="2" charset="2"/>
              </a:rPr>
              <a:t>implementation: sorted heap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0998D2-2AD6-4F32-2772-C6F0286BDF35}"/>
              </a:ext>
            </a:extLst>
          </p:cNvPr>
          <p:cNvSpPr txBox="1"/>
          <p:nvPr/>
        </p:nvSpPr>
        <p:spPr bwMode="auto">
          <a:xfrm>
            <a:off x="611560" y="4077072"/>
            <a:ext cx="2144202" cy="92333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54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800" b="1" kern="0" dirty="0">
                <a:latin typeface="Eurostile" panose="020B0504020202050204" pitchFamily="34" charset="77"/>
                <a:sym typeface="Wingdings" pitchFamily="2" charset="2"/>
              </a:rPr>
              <a:t>global clock</a:t>
            </a:r>
          </a:p>
          <a:p>
            <a:pPr algn="l">
              <a:spcBef>
                <a:spcPts val="0"/>
              </a:spcBef>
            </a:pPr>
            <a:r>
              <a:rPr lang="en-US" sz="1800" kern="0" dirty="0">
                <a:latin typeface="Eurostile" panose="020B0504020202050204" pitchFamily="34" charset="77"/>
                <a:sym typeface="Wingdings" pitchFamily="2" charset="2"/>
              </a:rPr>
              <a:t>continuous time</a:t>
            </a:r>
          </a:p>
          <a:p>
            <a:pPr algn="l">
              <a:spcBef>
                <a:spcPts val="0"/>
              </a:spcBef>
            </a:pPr>
            <a:r>
              <a:rPr lang="en-US" sz="1800" kern="0" dirty="0">
                <a:latin typeface="Eurostile" panose="020B0504020202050204" pitchFamily="34" charset="77"/>
                <a:sym typeface="Wingdings" pitchFamily="2" charset="2"/>
              </a:rPr>
              <a:t>implementation: float</a:t>
            </a:r>
          </a:p>
        </p:txBody>
      </p:sp>
    </p:spTree>
    <p:extLst>
      <p:ext uri="{BB962C8B-B14F-4D97-AF65-F5344CB8AC3E}">
        <p14:creationId xmlns:p14="http://schemas.microsoft.com/office/powerpoint/2010/main" val="1935300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3" name="Rectangle 3">
            <a:extLst>
              <a:ext uri="{FF2B5EF4-FFF2-40B4-BE49-F238E27FC236}">
                <a16:creationId xmlns:a16="http://schemas.microsoft.com/office/drawing/2014/main" id="{4E8F5F28-A84C-584B-93D9-F52031436E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06753" y="3744720"/>
            <a:ext cx="4259447" cy="2996648"/>
          </a:xfrm>
        </p:spPr>
        <p:txBody>
          <a:bodyPr/>
          <a:lstStyle/>
          <a:p>
            <a:r>
              <a:rPr lang="en-US" altLang="nb-NO" sz="2400" i="1" dirty="0"/>
              <a:t>Report generators</a:t>
            </a:r>
            <a:endParaRPr lang="en-US" altLang="nb-NO" sz="2400" dirty="0"/>
          </a:p>
          <a:p>
            <a:pPr lvl="1"/>
            <a:r>
              <a:rPr lang="en-US" altLang="nb-NO" sz="2000" dirty="0"/>
              <a:t>Routines executed at end of simulation, final result and print</a:t>
            </a:r>
          </a:p>
          <a:p>
            <a:pPr lvl="1"/>
            <a:r>
              <a:rPr lang="en-US" altLang="nb-NO" sz="2000" dirty="0"/>
              <a:t>Can include graphical representation, too</a:t>
            </a:r>
          </a:p>
          <a:p>
            <a:pPr lvl="1"/>
            <a:r>
              <a:rPr lang="en-US" altLang="nb-NO" sz="2000" dirty="0"/>
              <a:t>Ex: may compute total wait time in queue or number of processes scheduled</a:t>
            </a:r>
          </a:p>
          <a:p>
            <a:pPr lvl="1"/>
            <a:endParaRPr lang="en-US" altLang="nb-NO" sz="200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581F74-B0DC-3F40-A168-017B32E5D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572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A5E67A23-7B56-E040-A18F-96E32F3B53B8}" type="slidenum">
              <a:rPr lang="en-US" altLang="nb-NO" smtClean="0"/>
              <a:pPr/>
              <a:t>37</a:t>
            </a:fld>
            <a:endParaRPr lang="en-US" altLang="nb-NO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CE64D1-1832-854F-9BCF-794CBDD16A9F}"/>
              </a:ext>
            </a:extLst>
          </p:cNvPr>
          <p:cNvGrpSpPr/>
          <p:nvPr/>
        </p:nvGrpSpPr>
        <p:grpSpPr>
          <a:xfrm>
            <a:off x="347870" y="1150608"/>
            <a:ext cx="4549041" cy="5400000"/>
            <a:chOff x="347870" y="924340"/>
            <a:chExt cx="4549041" cy="5400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DB8568-7927-074D-A49D-15EDABC80B99}"/>
                </a:ext>
              </a:extLst>
            </p:cNvPr>
            <p:cNvSpPr/>
            <p:nvPr/>
          </p:nvSpPr>
          <p:spPr bwMode="auto">
            <a:xfrm>
              <a:off x="347870" y="924340"/>
              <a:ext cx="4204252" cy="540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pic>
          <p:nvPicPr>
            <p:cNvPr id="7" name="Picture 6" descr="Clock Day Hour · Free vector graphic on Pixabay">
              <a:extLst>
                <a:ext uri="{FF2B5EF4-FFF2-40B4-BE49-F238E27FC236}">
                  <a16:creationId xmlns:a16="http://schemas.microsoft.com/office/drawing/2014/main" id="{6142D85B-349E-7F45-8C58-56A3EDE24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1918254" y="3438941"/>
              <a:ext cx="795130" cy="795130"/>
            </a:xfrm>
            <a:prstGeom prst="rect">
              <a:avLst/>
            </a:prstGeom>
          </p:spPr>
        </p:pic>
        <p:pic>
          <p:nvPicPr>
            <p:cNvPr id="8" name="Picture 7" descr="File:Simpleicons Business stopwatch-tool.svg - Wikimedia ...">
              <a:extLst>
                <a:ext uri="{FF2B5EF4-FFF2-40B4-BE49-F238E27FC236}">
                  <a16:creationId xmlns:a16="http://schemas.microsoft.com/office/drawing/2014/main" id="{0126E7D5-7AD4-DA47-9372-ABE3ABCD0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2282688" y="1918255"/>
              <a:ext cx="381000" cy="381000"/>
            </a:xfrm>
            <a:prstGeom prst="rect">
              <a:avLst/>
            </a:prstGeom>
            <a:no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484331-A37D-0A46-9765-6B1F46255B24}"/>
                </a:ext>
              </a:extLst>
            </p:cNvPr>
            <p:cNvSpPr txBox="1"/>
            <p:nvPr/>
          </p:nvSpPr>
          <p:spPr bwMode="auto">
            <a:xfrm>
              <a:off x="2690191" y="1964636"/>
              <a:ext cx="2206720" cy="147732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5400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800" b="1" kern="0" dirty="0">
                  <a:latin typeface="Eurostile" panose="020B0504020202050204" pitchFamily="34" charset="77"/>
                  <a:sym typeface="Wingdings" pitchFamily="2" charset="2"/>
                </a:rPr>
                <a:t>event dispatcher</a:t>
              </a:r>
            </a:p>
            <a:p>
              <a:pPr algn="l">
                <a:spcBef>
                  <a:spcPts val="0"/>
                </a:spcBef>
              </a:pPr>
              <a: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  <a:t>dequeue an event</a:t>
              </a:r>
            </a:p>
            <a:p>
              <a:pPr algn="l">
                <a:spcBef>
                  <a:spcPts val="0"/>
                </a:spcBef>
              </a:pPr>
              <a: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  <a:t>check new time</a:t>
              </a:r>
            </a:p>
            <a:p>
              <a:pPr algn="l">
                <a:spcBef>
                  <a:spcPts val="0"/>
                </a:spcBef>
              </a:pPr>
              <a: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  <a:t>advance global clock</a:t>
              </a:r>
            </a:p>
            <a:p>
              <a:pPr algn="l">
                <a:spcBef>
                  <a:spcPts val="0"/>
                </a:spcBef>
              </a:pPr>
              <a: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  <a:t>dispatch event’s code</a:t>
              </a:r>
            </a:p>
          </p:txBody>
        </p:sp>
        <p:sp>
          <p:nvSpPr>
            <p:cNvPr id="12" name="Folded Corner 11">
              <a:extLst>
                <a:ext uri="{FF2B5EF4-FFF2-40B4-BE49-F238E27FC236}">
                  <a16:creationId xmlns:a16="http://schemas.microsoft.com/office/drawing/2014/main" id="{F8D1FF9A-BA3D-C347-BEB6-E1726C568B0E}"/>
                </a:ext>
              </a:extLst>
            </p:cNvPr>
            <p:cNvSpPr/>
            <p:nvPr/>
          </p:nvSpPr>
          <p:spPr bwMode="auto">
            <a:xfrm>
              <a:off x="3101008" y="4572003"/>
              <a:ext cx="924339" cy="1252330"/>
            </a:xfrm>
            <a:prstGeom prst="foldedCorner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event callback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CB7FAB-258A-F14B-8672-559294E2976A}"/>
                </a:ext>
              </a:extLst>
            </p:cNvPr>
            <p:cNvSpPr txBox="1"/>
            <p:nvPr/>
          </p:nvSpPr>
          <p:spPr bwMode="auto">
            <a:xfrm>
              <a:off x="1550503" y="4770785"/>
              <a:ext cx="1991917" cy="120032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5400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1800" b="1" kern="0" dirty="0">
                  <a:latin typeface="Eurostile" panose="020B0504020202050204" pitchFamily="34" charset="77"/>
                  <a:sym typeface="Wingdings" pitchFamily="2" charset="2"/>
                </a:rPr>
                <a:t>event callback</a:t>
              </a:r>
            </a:p>
            <a:p>
              <a:pPr algn="l">
                <a:spcBef>
                  <a:spcPts val="0"/>
                </a:spcBef>
              </a:pPr>
              <a: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  <a:t>event’s code</a:t>
              </a:r>
            </a:p>
            <a:p>
              <a:pPr algn="l">
                <a:spcBef>
                  <a:spcPts val="0"/>
                </a:spcBef>
              </a:pPr>
              <a: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  <a:t>probably generates</a:t>
              </a:r>
              <a:b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</a:br>
              <a: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  <a:t>new events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041F9CF-2738-A44C-8040-DC06D27BE73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633870" y="2852530"/>
              <a:ext cx="506895" cy="616227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E83126A-406A-D042-B6AF-708D1EAEF63C}"/>
                </a:ext>
              </a:extLst>
            </p:cNvPr>
            <p:cNvCxnSpPr>
              <a:cxnSpLocks/>
              <a:endCxn id="12" idx="0"/>
            </p:cNvCxnSpPr>
            <p:nvPr/>
          </p:nvCxnSpPr>
          <p:spPr bwMode="auto">
            <a:xfrm>
              <a:off x="3429000" y="3091070"/>
              <a:ext cx="134178" cy="1480933"/>
            </a:xfrm>
            <a:prstGeom prst="straightConnector1">
              <a:avLst/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62">
              <a:extLst>
                <a:ext uri="{FF2B5EF4-FFF2-40B4-BE49-F238E27FC236}">
                  <a16:creationId xmlns:a16="http://schemas.microsoft.com/office/drawing/2014/main" id="{A763CCDB-FF37-FA4B-9D92-989D3478415C}"/>
                </a:ext>
              </a:extLst>
            </p:cNvPr>
            <p:cNvCxnSpPr>
              <a:cxnSpLocks/>
              <a:stCxn id="12" idx="2"/>
              <a:endCxn id="17" idx="1"/>
            </p:cNvCxnSpPr>
            <p:nvPr/>
          </p:nvCxnSpPr>
          <p:spPr bwMode="auto">
            <a:xfrm rot="5400000" flipH="1">
              <a:off x="542647" y="2803802"/>
              <a:ext cx="3681208" cy="2359854"/>
            </a:xfrm>
            <a:prstGeom prst="bentConnector4">
              <a:avLst>
                <a:gd name="adj1" fmla="val -6210"/>
                <a:gd name="adj2" fmla="val 126534"/>
              </a:avLst>
            </a:prstGeom>
            <a:solidFill>
              <a:srgbClr val="DDDDDD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E81903B-9B63-3D47-8E4D-8F6687CFB5C9}"/>
                </a:ext>
              </a:extLst>
            </p:cNvPr>
            <p:cNvSpPr/>
            <p:nvPr/>
          </p:nvSpPr>
          <p:spPr bwMode="auto">
            <a:xfrm>
              <a:off x="1203324" y="1968500"/>
              <a:ext cx="1063625" cy="349250"/>
            </a:xfrm>
            <a:prstGeom prst="rect">
              <a:avLst/>
            </a:prstGeom>
            <a:solidFill>
              <a:srgbClr val="F6A79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80A01EB-69FD-A247-BEB8-29B49D2CC40B}"/>
                </a:ext>
              </a:extLst>
            </p:cNvPr>
            <p:cNvGrpSpPr/>
            <p:nvPr/>
          </p:nvGrpSpPr>
          <p:grpSpPr>
            <a:xfrm rot="16200000">
              <a:off x="1554297" y="1601003"/>
              <a:ext cx="372700" cy="1080000"/>
              <a:chOff x="1620061" y="3044455"/>
              <a:chExt cx="372700" cy="108000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497955D-D3F9-334E-8B96-6EE07A7C4B2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26781" y="3044455"/>
                <a:ext cx="0" cy="108000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EC1D14F-1476-9445-B68C-F5037F54E1C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991832" y="3044455"/>
                <a:ext cx="0" cy="108000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56876A37-C53A-874D-A4D7-170763982C2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3236" y="411493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A4FA23C-EFDD-8243-ABDD-443F7524BB0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32761" y="395872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F6F7F92-7C22-874F-88D9-2FBE110EE43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9586" y="380251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4564221-F26C-F946-BDE3-C7F5A718563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0061" y="3646301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9D5C6FB-B7B5-DE4A-95DE-CC543E3CA15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3236" y="349009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81D8816-7E8A-C64E-B2F4-F5E00A64F58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629586" y="3333880"/>
                <a:ext cx="360000" cy="0"/>
              </a:xfrm>
              <a:prstGeom prst="line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9" name="Line Callout 1 18">
              <a:extLst>
                <a:ext uri="{FF2B5EF4-FFF2-40B4-BE49-F238E27FC236}">
                  <a16:creationId xmlns:a16="http://schemas.microsoft.com/office/drawing/2014/main" id="{A037FC94-7003-1346-9BFC-FA90857630D2}"/>
                </a:ext>
              </a:extLst>
            </p:cNvPr>
            <p:cNvSpPr/>
            <p:nvPr/>
          </p:nvSpPr>
          <p:spPr bwMode="auto">
            <a:xfrm>
              <a:off x="884582" y="2514601"/>
              <a:ext cx="1478588" cy="722378"/>
            </a:xfrm>
            <a:prstGeom prst="borderCallout1">
              <a:avLst>
                <a:gd name="adj1" fmla="val 51771"/>
                <a:gd name="adj2" fmla="val 101237"/>
                <a:gd name="adj3" fmla="val 38201"/>
                <a:gd name="adj4" fmla="val 125684"/>
              </a:avLst>
            </a:prstGeom>
            <a:solidFill>
              <a:srgbClr val="FFC000"/>
            </a:solidFill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only difference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lang="en-US" sz="1200" dirty="0">
                  <a:latin typeface="Eurostile" panose="020B0504020202050204" pitchFamily="34" charset="77"/>
                </a:rPr>
                <a:t>between discrete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Eurostile" panose="020B0504020202050204" pitchFamily="34" charset="77"/>
                </a:rPr>
                <a:t>and continuous time</a:t>
              </a:r>
            </a:p>
          </p:txBody>
        </p:sp>
      </p:grpSp>
      <p:sp>
        <p:nvSpPr>
          <p:cNvPr id="28" name="Left Arrow 27">
            <a:extLst>
              <a:ext uri="{FF2B5EF4-FFF2-40B4-BE49-F238E27FC236}">
                <a16:creationId xmlns:a16="http://schemas.microsoft.com/office/drawing/2014/main" id="{82BAB71F-D170-1249-9F24-43E1A5610F74}"/>
              </a:ext>
            </a:extLst>
          </p:cNvPr>
          <p:cNvSpPr/>
          <p:nvPr/>
        </p:nvSpPr>
        <p:spPr bwMode="auto">
          <a:xfrm>
            <a:off x="4090736" y="4875270"/>
            <a:ext cx="702644" cy="471638"/>
          </a:xfrm>
          <a:prstGeom prst="leftArrow">
            <a:avLst/>
          </a:prstGeom>
          <a:solidFill>
            <a:srgbClr val="F6A79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sp>
        <p:nvSpPr>
          <p:cNvPr id="29" name="Left Arrow 28">
            <a:extLst>
              <a:ext uri="{FF2B5EF4-FFF2-40B4-BE49-F238E27FC236}">
                <a16:creationId xmlns:a16="http://schemas.microsoft.com/office/drawing/2014/main" id="{9E78C831-8B5E-4243-B08F-9B7CD77C2ABC}"/>
              </a:ext>
            </a:extLst>
          </p:cNvPr>
          <p:cNvSpPr/>
          <p:nvPr/>
        </p:nvSpPr>
        <p:spPr bwMode="auto">
          <a:xfrm rot="10800000">
            <a:off x="4104913" y="5463604"/>
            <a:ext cx="702644" cy="471638"/>
          </a:xfrm>
          <a:prstGeom prst="leftArrow">
            <a:avLst/>
          </a:prstGeom>
          <a:solidFill>
            <a:srgbClr val="F6A79C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46E5295D-6559-0C2A-4C58-A902C5BCE5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219256" cy="648072"/>
          </a:xfrm>
        </p:spPr>
        <p:txBody>
          <a:bodyPr/>
          <a:lstStyle/>
          <a:p>
            <a:r>
              <a:rPr lang="en-US" altLang="nb-NO" sz="2800" dirty="0"/>
              <a:t>Discrete-Event Simulations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43B741-011D-FD97-0EC8-F7480367F9B4}"/>
              </a:ext>
            </a:extLst>
          </p:cNvPr>
          <p:cNvSpPr txBox="1"/>
          <p:nvPr/>
        </p:nvSpPr>
        <p:spPr bwMode="auto">
          <a:xfrm>
            <a:off x="1152940" y="1268760"/>
            <a:ext cx="2881583" cy="92333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54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800" b="1" kern="0" dirty="0">
                <a:latin typeface="Eurostile" panose="020B0504020202050204" pitchFamily="34" charset="77"/>
                <a:sym typeface="Wingdings" pitchFamily="2" charset="2"/>
              </a:rPr>
              <a:t>priority queue</a:t>
            </a:r>
          </a:p>
          <a:p>
            <a:pPr algn="l">
              <a:spcBef>
                <a:spcPts val="0"/>
              </a:spcBef>
            </a:pPr>
            <a:r>
              <a:rPr lang="en-US" sz="1800" kern="0" dirty="0">
                <a:latin typeface="Eurostile" panose="020B0504020202050204" pitchFamily="34" charset="77"/>
                <a:sym typeface="Wingdings" pitchFamily="2" charset="2"/>
              </a:rPr>
              <a:t>sorted by time of next event</a:t>
            </a:r>
          </a:p>
          <a:p>
            <a:pPr algn="l">
              <a:spcBef>
                <a:spcPts val="0"/>
              </a:spcBef>
            </a:pPr>
            <a:r>
              <a:rPr lang="en-US" sz="1800" kern="0" dirty="0">
                <a:latin typeface="Eurostile" panose="020B0504020202050204" pitchFamily="34" charset="77"/>
                <a:sym typeface="Wingdings" pitchFamily="2" charset="2"/>
              </a:rPr>
              <a:t>implementation: sorted heap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5CC50E-4D15-FA11-D455-022324BD7A76}"/>
              </a:ext>
            </a:extLst>
          </p:cNvPr>
          <p:cNvSpPr txBox="1"/>
          <p:nvPr/>
        </p:nvSpPr>
        <p:spPr bwMode="auto">
          <a:xfrm>
            <a:off x="611560" y="4077072"/>
            <a:ext cx="2144202" cy="92333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54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800" b="1" kern="0" dirty="0">
                <a:latin typeface="Eurostile" panose="020B0504020202050204" pitchFamily="34" charset="77"/>
                <a:sym typeface="Wingdings" pitchFamily="2" charset="2"/>
              </a:rPr>
              <a:t>global clock</a:t>
            </a:r>
          </a:p>
          <a:p>
            <a:pPr algn="l">
              <a:spcBef>
                <a:spcPts val="0"/>
              </a:spcBef>
            </a:pPr>
            <a:r>
              <a:rPr lang="en-US" sz="1800" kern="0" dirty="0">
                <a:latin typeface="Eurostile" panose="020B0504020202050204" pitchFamily="34" charset="77"/>
                <a:sym typeface="Wingdings" pitchFamily="2" charset="2"/>
              </a:rPr>
              <a:t>continuous time</a:t>
            </a:r>
          </a:p>
          <a:p>
            <a:pPr algn="l">
              <a:spcBef>
                <a:spcPts val="0"/>
              </a:spcBef>
            </a:pPr>
            <a:r>
              <a:rPr lang="en-US" sz="1800" kern="0" dirty="0">
                <a:latin typeface="Eurostile" panose="020B0504020202050204" pitchFamily="34" charset="77"/>
                <a:sym typeface="Wingdings" pitchFamily="2" charset="2"/>
              </a:rPr>
              <a:t>implementation: float</a:t>
            </a:r>
          </a:p>
        </p:txBody>
      </p:sp>
    </p:spTree>
    <p:extLst>
      <p:ext uri="{BB962C8B-B14F-4D97-AF65-F5344CB8AC3E}">
        <p14:creationId xmlns:p14="http://schemas.microsoft.com/office/powerpoint/2010/main" val="23562143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>
            <a:extLst>
              <a:ext uri="{FF2B5EF4-FFF2-40B4-BE49-F238E27FC236}">
                <a16:creationId xmlns:a16="http://schemas.microsoft.com/office/drawing/2014/main" id="{1230782B-C311-1149-A3C6-BF80E026C1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Questions</a:t>
            </a:r>
          </a:p>
        </p:txBody>
      </p:sp>
      <p:sp>
        <p:nvSpPr>
          <p:cNvPr id="610307" name="Rectangle 3">
            <a:extLst>
              <a:ext uri="{FF2B5EF4-FFF2-40B4-BE49-F238E27FC236}">
                <a16:creationId xmlns:a16="http://schemas.microsoft.com/office/drawing/2014/main" id="{B9CB4EE3-D50E-5743-B6CA-AE931867B5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dirty="0"/>
              <a:t>Identify all relevant states</a:t>
            </a:r>
          </a:p>
          <a:p>
            <a:pPr lvl="1"/>
            <a:r>
              <a:rPr lang="en-US" altLang="nb-NO" dirty="0"/>
              <a:t>continuous state vs. discrete time</a:t>
            </a:r>
          </a:p>
          <a:p>
            <a:pPr lvl="1"/>
            <a:r>
              <a:rPr lang="en-US" altLang="nb-NO" dirty="0"/>
              <a:t>deterministic vs. probabilistic</a:t>
            </a:r>
          </a:p>
          <a:p>
            <a:pPr lvl="1"/>
            <a:r>
              <a:rPr lang="en-US" altLang="nb-NO" dirty="0"/>
              <a:t>linear vs. non-linear</a:t>
            </a:r>
          </a:p>
          <a:p>
            <a:pPr lvl="1"/>
            <a:r>
              <a:rPr lang="en-US" altLang="nb-NO" dirty="0"/>
              <a:t>stable vs. unstable</a:t>
            </a:r>
          </a:p>
          <a:p>
            <a:endParaRPr lang="en-US" altLang="nb-NO" dirty="0"/>
          </a:p>
          <a:p>
            <a:endParaRPr lang="en-US" altLang="nb-NO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9E5AC81-D6D2-F444-AB33-68976C12D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76E3FFC2-D239-1148-983A-E7D914B76375}" type="slidenum">
              <a:rPr lang="en-US" altLang="nb-NO" smtClean="0"/>
              <a:pPr/>
              <a:t>38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661378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>
            <a:extLst>
              <a:ext uri="{FF2B5EF4-FFF2-40B4-BE49-F238E27FC236}">
                <a16:creationId xmlns:a16="http://schemas.microsoft.com/office/drawing/2014/main" id="{B4E38A40-E74C-B942-A73D-EB188EEC94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Questions</a:t>
            </a:r>
          </a:p>
        </p:txBody>
      </p:sp>
      <p:sp>
        <p:nvSpPr>
          <p:cNvPr id="612355" name="Rectangle 3">
            <a:extLst>
              <a:ext uri="{FF2B5EF4-FFF2-40B4-BE49-F238E27FC236}">
                <a16:creationId xmlns:a16="http://schemas.microsoft.com/office/drawing/2014/main" id="{7BAFD369-0055-2F4C-91AC-D36D64C6C1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dirty="0"/>
              <a:t>Which type of simulation for each of</a:t>
            </a:r>
          </a:p>
          <a:p>
            <a:pPr lvl="1"/>
            <a:r>
              <a:rPr lang="en-US" altLang="nb-NO" dirty="0"/>
              <a:t>Model requester access patterns to a server where a large number of factors determine requester</a:t>
            </a:r>
          </a:p>
          <a:p>
            <a:pPr lvl="1"/>
            <a:r>
              <a:rPr lang="en-US" altLang="nb-NO" dirty="0"/>
              <a:t>Model scheduling in a multiprocessor with request arrivals from known distribution</a:t>
            </a:r>
          </a:p>
          <a:p>
            <a:pPr lvl="1"/>
            <a:r>
              <a:rPr lang="en-US" altLang="nb-NO" dirty="0"/>
              <a:t>Complex mathematical integral</a:t>
            </a:r>
          </a:p>
          <a:p>
            <a:pPr lvl="1"/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2100597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>
            <a:extLst>
              <a:ext uri="{FF2B5EF4-FFF2-40B4-BE49-F238E27FC236}">
                <a16:creationId xmlns:a16="http://schemas.microsoft.com/office/drawing/2014/main" id="{BA5AC877-6466-B941-A576-4347826FF2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Introduction</a:t>
            </a:r>
          </a:p>
        </p:txBody>
      </p:sp>
      <p:sp>
        <p:nvSpPr>
          <p:cNvPr id="442371" name="Rectangle 3">
            <a:extLst>
              <a:ext uri="{FF2B5EF4-FFF2-40B4-BE49-F238E27FC236}">
                <a16:creationId xmlns:a16="http://schemas.microsoft.com/office/drawing/2014/main" id="{4FEFFB18-9974-024A-A88E-05BDCA174D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dirty="0"/>
              <a:t>System to be characterized may not be available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During design or procurement stage</a:t>
            </a:r>
          </a:p>
          <a:p>
            <a:pPr>
              <a:lnSpc>
                <a:spcPct val="90000"/>
              </a:lnSpc>
            </a:pPr>
            <a:r>
              <a:rPr lang="en-US" altLang="nb-NO" dirty="0"/>
              <a:t>Still want to predict performance</a:t>
            </a:r>
          </a:p>
          <a:p>
            <a:pPr>
              <a:lnSpc>
                <a:spcPct val="90000"/>
              </a:lnSpc>
            </a:pPr>
            <a:r>
              <a:rPr lang="en-US" altLang="nb-NO" dirty="0"/>
              <a:t>Or, may have system but want to evaluate a wider range of workloads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nb-NO" dirty="0">
                <a:sym typeface="Wingdings" pitchFamily="2" charset="2"/>
              </a:rPr>
              <a:t> </a:t>
            </a:r>
            <a:r>
              <a:rPr lang="en-US" altLang="nb-NO" dirty="0">
                <a:solidFill>
                  <a:srgbClr val="FF0000"/>
                </a:solidFill>
              </a:rPr>
              <a:t>Simulation</a:t>
            </a:r>
          </a:p>
          <a:p>
            <a:pPr>
              <a:lnSpc>
                <a:spcPct val="90000"/>
              </a:lnSpc>
            </a:pPr>
            <a:r>
              <a:rPr lang="en-US" altLang="nb-NO" dirty="0"/>
              <a:t>However, simulations may fail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Need good programming, statistical analysis and performance evaluation knowledge</a:t>
            </a:r>
          </a:p>
        </p:txBody>
      </p:sp>
    </p:spTree>
    <p:extLst>
      <p:ext uri="{BB962C8B-B14F-4D97-AF65-F5344CB8AC3E}">
        <p14:creationId xmlns:p14="http://schemas.microsoft.com/office/powerpoint/2010/main" val="10828273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nb-NO" dirty="0"/>
              <a:t>Department </a:t>
            </a:r>
            <a:r>
              <a:rPr lang="nb-NO" dirty="0" err="1"/>
              <a:t>of</a:t>
            </a:r>
            <a:r>
              <a:rPr lang="nb-NO" dirty="0"/>
              <a:t> Informatics</a:t>
            </a:r>
            <a:br>
              <a:rPr lang="nb-NO" dirty="0"/>
            </a:br>
            <a:r>
              <a:rPr lang="nb-NO" dirty="0"/>
              <a:t>Networks and Distributed Systems (ND) </a:t>
            </a:r>
            <a:r>
              <a:rPr lang="nb-NO" dirty="0" err="1"/>
              <a:t>group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1295400" y="3140968"/>
            <a:ext cx="7315200" cy="1752600"/>
          </a:xfrm>
        </p:spPr>
        <p:txBody>
          <a:bodyPr/>
          <a:lstStyle/>
          <a:p>
            <a:r>
              <a:rPr lang="en-US" b="0" dirty="0"/>
              <a:t>Mistakes in simulation</a:t>
            </a:r>
          </a:p>
          <a:p>
            <a:endParaRPr lang="en-US" b="0" dirty="0"/>
          </a:p>
        </p:txBody>
      </p:sp>
      <p:sp>
        <p:nvSpPr>
          <p:cNvPr id="2" name="Rectangle 1"/>
          <p:cNvSpPr/>
          <p:nvPr/>
        </p:nvSpPr>
        <p:spPr>
          <a:xfrm>
            <a:off x="3563888" y="5445224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/>
              <a:t>Özgü</a:t>
            </a:r>
            <a:r>
              <a:rPr lang="en-US" dirty="0"/>
              <a:t> Alay</a:t>
            </a:r>
          </a:p>
          <a:p>
            <a:pPr algn="r"/>
            <a:r>
              <a:rPr lang="en-US" dirty="0"/>
              <a:t>Carsten </a:t>
            </a:r>
            <a:r>
              <a:rPr lang="en-US" dirty="0" err="1"/>
              <a:t>Griwodz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689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>
            <a:extLst>
              <a:ext uri="{FF2B5EF4-FFF2-40B4-BE49-F238E27FC236}">
                <a16:creationId xmlns:a16="http://schemas.microsoft.com/office/drawing/2014/main" id="{2E932421-8555-FE48-861E-EBC556DF6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Common Mistakes in Simulation </a:t>
            </a:r>
          </a:p>
        </p:txBody>
      </p:sp>
      <p:sp>
        <p:nvSpPr>
          <p:cNvPr id="573443" name="Rectangle 3">
            <a:extLst>
              <a:ext uri="{FF2B5EF4-FFF2-40B4-BE49-F238E27FC236}">
                <a16:creationId xmlns:a16="http://schemas.microsoft.com/office/drawing/2014/main" id="{1819B787-79B4-0944-9DCF-7D652E0427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sz="2400" i="1" dirty="0"/>
              <a:t>Inappropriate level of detail</a:t>
            </a:r>
          </a:p>
          <a:p>
            <a:pPr lvl="1">
              <a:lnSpc>
                <a:spcPct val="90000"/>
              </a:lnSpc>
            </a:pPr>
            <a:r>
              <a:rPr lang="en-US" altLang="nb-NO" sz="2200" dirty="0"/>
              <a:t>Level of detail often potentially unlimited </a:t>
            </a:r>
          </a:p>
          <a:p>
            <a:pPr lvl="1">
              <a:lnSpc>
                <a:spcPct val="90000"/>
              </a:lnSpc>
            </a:pPr>
            <a:r>
              <a:rPr lang="en-US" altLang="nb-NO" sz="2200" dirty="0"/>
              <a:t>But more detail requires more time to develop</a:t>
            </a:r>
          </a:p>
          <a:p>
            <a:pPr lvl="2">
              <a:lnSpc>
                <a:spcPct val="90000"/>
              </a:lnSpc>
            </a:pPr>
            <a:r>
              <a:rPr lang="en-US" altLang="nb-NO" sz="2000" dirty="0"/>
              <a:t>And often to run!</a:t>
            </a:r>
          </a:p>
          <a:p>
            <a:pPr lvl="1">
              <a:lnSpc>
                <a:spcPct val="90000"/>
              </a:lnSpc>
            </a:pPr>
            <a:r>
              <a:rPr lang="en-US" altLang="nb-NO" sz="2200" dirty="0"/>
              <a:t>Can introduce more bugs, making more inaccurate not less!</a:t>
            </a:r>
          </a:p>
          <a:p>
            <a:pPr lvl="1">
              <a:lnSpc>
                <a:spcPct val="90000"/>
              </a:lnSpc>
            </a:pPr>
            <a:r>
              <a:rPr lang="en-US" altLang="nb-NO" sz="2200" dirty="0"/>
              <a:t>Often, more detailed viewed as “better” but may not be the case</a:t>
            </a:r>
          </a:p>
          <a:p>
            <a:pPr lvl="2">
              <a:lnSpc>
                <a:spcPct val="90000"/>
              </a:lnSpc>
            </a:pPr>
            <a:r>
              <a:rPr lang="en-US" altLang="nb-NO" sz="2000" dirty="0"/>
              <a:t>More detail requires more knowledge of input parameters</a:t>
            </a:r>
          </a:p>
          <a:p>
            <a:pPr lvl="2">
              <a:lnSpc>
                <a:spcPct val="90000"/>
              </a:lnSpc>
            </a:pPr>
            <a:r>
              <a:rPr lang="en-US" altLang="nb-NO" sz="2000" dirty="0"/>
              <a:t>Getting input parameters wrong may lead to more inaccuracy (Ex: disk service times exponential vs. simulating sector and arm movement)</a:t>
            </a:r>
          </a:p>
          <a:p>
            <a:pPr lvl="1">
              <a:lnSpc>
                <a:spcPct val="90000"/>
              </a:lnSpc>
            </a:pPr>
            <a:r>
              <a:rPr lang="en-US" altLang="nb-NO" sz="2200" dirty="0"/>
              <a:t>Start with less detail, study sensitivities and introduce detail in high impact areas</a:t>
            </a:r>
          </a:p>
        </p:txBody>
      </p:sp>
    </p:spTree>
    <p:extLst>
      <p:ext uri="{BB962C8B-B14F-4D97-AF65-F5344CB8AC3E}">
        <p14:creationId xmlns:p14="http://schemas.microsoft.com/office/powerpoint/2010/main" val="34896016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>
            <a:extLst>
              <a:ext uri="{FF2B5EF4-FFF2-40B4-BE49-F238E27FC236}">
                <a16:creationId xmlns:a16="http://schemas.microsoft.com/office/drawing/2014/main" id="{57BC8A6B-E3BF-C943-B1C8-94B6007A01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Common Mistakes in Simulation</a:t>
            </a:r>
          </a:p>
        </p:txBody>
      </p:sp>
      <p:sp>
        <p:nvSpPr>
          <p:cNvPr id="575491" name="Rectangle 3">
            <a:extLst>
              <a:ext uri="{FF2B5EF4-FFF2-40B4-BE49-F238E27FC236}">
                <a16:creationId xmlns:a16="http://schemas.microsoft.com/office/drawing/2014/main" id="{CB7CD40B-D017-E84E-9AB4-21B06D139F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sz="2000" i="1" dirty="0"/>
              <a:t>Improper language</a:t>
            </a:r>
          </a:p>
          <a:p>
            <a:pPr lvl="1"/>
            <a:r>
              <a:rPr lang="en-US" altLang="nb-NO" sz="2000" dirty="0"/>
              <a:t>Choice of language can have significant impact on time to develop</a:t>
            </a:r>
          </a:p>
          <a:p>
            <a:pPr lvl="1"/>
            <a:r>
              <a:rPr lang="en-US" altLang="nb-NO" sz="2000" dirty="0"/>
              <a:t>Special-purpose languages can make implementation, verification and analysis easier</a:t>
            </a:r>
            <a:endParaRPr lang="en-US" altLang="nb-NO" sz="2000" i="1" dirty="0"/>
          </a:p>
          <a:p>
            <a:r>
              <a:rPr lang="en-US" altLang="nb-NO" sz="2000" i="1" dirty="0"/>
              <a:t>Unverified models</a:t>
            </a:r>
          </a:p>
          <a:p>
            <a:pPr lvl="1"/>
            <a:r>
              <a:rPr lang="en-US" altLang="nb-NO" sz="2000" dirty="0"/>
              <a:t>Simulations are generally large computer programs</a:t>
            </a:r>
          </a:p>
          <a:p>
            <a:pPr lvl="1"/>
            <a:r>
              <a:rPr lang="en-US" altLang="nb-NO" sz="2000" dirty="0"/>
              <a:t>Unless special steps taken, they have bugs or errors</a:t>
            </a:r>
          </a:p>
          <a:p>
            <a:r>
              <a:rPr lang="en-US" altLang="nb-NO" sz="2000" i="1" dirty="0"/>
              <a:t>Invalid models</a:t>
            </a:r>
          </a:p>
          <a:p>
            <a:pPr lvl="1"/>
            <a:r>
              <a:rPr lang="en-US" altLang="nb-NO" sz="2000" dirty="0"/>
              <a:t>No errors, but does not represent real system</a:t>
            </a:r>
          </a:p>
          <a:p>
            <a:pPr lvl="1"/>
            <a:r>
              <a:rPr lang="en-US" altLang="nb-NO" sz="2000" dirty="0"/>
              <a:t>Need to validate models by analysis, measurement or intuition</a:t>
            </a:r>
          </a:p>
          <a:p>
            <a:pPr marL="457200" lvl="1" indent="0">
              <a:buNone/>
            </a:pPr>
            <a:endParaRPr lang="en-US" altLang="nb-NO" sz="2000" dirty="0"/>
          </a:p>
          <a:p>
            <a:pPr marL="457200" lvl="1" indent="0">
              <a:buNone/>
            </a:pPr>
            <a:r>
              <a:rPr lang="en-US" altLang="nb-NO" sz="2000" dirty="0"/>
              <a:t>Ideas for verification of simulation models discussed in this lecture</a:t>
            </a:r>
          </a:p>
        </p:txBody>
      </p:sp>
    </p:spTree>
    <p:extLst>
      <p:ext uri="{BB962C8B-B14F-4D97-AF65-F5344CB8AC3E}">
        <p14:creationId xmlns:p14="http://schemas.microsoft.com/office/powerpoint/2010/main" val="3987161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>
            <a:extLst>
              <a:ext uri="{FF2B5EF4-FFF2-40B4-BE49-F238E27FC236}">
                <a16:creationId xmlns:a16="http://schemas.microsoft.com/office/drawing/2014/main" id="{255323F2-75CD-3141-833B-40A9B3688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Common Mistakes in Simulation </a:t>
            </a:r>
          </a:p>
        </p:txBody>
      </p:sp>
      <p:sp>
        <p:nvSpPr>
          <p:cNvPr id="576515" name="Rectangle 3">
            <a:extLst>
              <a:ext uri="{FF2B5EF4-FFF2-40B4-BE49-F238E27FC236}">
                <a16:creationId xmlns:a16="http://schemas.microsoft.com/office/drawing/2014/main" id="{49E799C3-ACC1-C446-A4F4-38B470F74C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sz="2000" i="1" dirty="0"/>
              <a:t>Improperly handled initial conditions</a:t>
            </a:r>
          </a:p>
          <a:p>
            <a:pPr lvl="1"/>
            <a:r>
              <a:rPr lang="en-US" altLang="nb-NO" sz="2000" dirty="0"/>
              <a:t>Often, initial trajectory are not representative of steady state</a:t>
            </a:r>
          </a:p>
          <a:p>
            <a:pPr lvl="2"/>
            <a:r>
              <a:rPr lang="en-US" altLang="nb-NO" sz="1800" dirty="0"/>
              <a:t>Including initial data can lead to inaccurate results</a:t>
            </a:r>
          </a:p>
          <a:p>
            <a:pPr lvl="1"/>
            <a:r>
              <a:rPr lang="en-US" altLang="nb-NO" sz="2000" dirty="0"/>
              <a:t>Typically want to discard, but need method to do so effectively</a:t>
            </a:r>
          </a:p>
          <a:p>
            <a:pPr lvl="1"/>
            <a:r>
              <a:rPr lang="en-US" altLang="nb-NO" sz="2000" dirty="0"/>
              <a:t>Discussed in this lecture</a:t>
            </a:r>
          </a:p>
          <a:p>
            <a:pPr lvl="1"/>
            <a:r>
              <a:rPr lang="en-US" altLang="nb-NO" sz="2000" dirty="0"/>
              <a:t>However:</a:t>
            </a:r>
          </a:p>
          <a:p>
            <a:pPr lvl="2"/>
            <a:r>
              <a:rPr lang="en-US" altLang="nb-NO" sz="1800" dirty="0"/>
              <a:t>the goal of a study may be the exploration of the initial </a:t>
            </a:r>
            <a:r>
              <a:rPr lang="en-US" altLang="nb-NO" sz="1800" dirty="0" err="1"/>
              <a:t>behaviour</a:t>
            </a:r>
            <a:r>
              <a:rPr lang="en-US" altLang="nb-NO" sz="1800" dirty="0"/>
              <a:t> of a system</a:t>
            </a:r>
          </a:p>
          <a:p>
            <a:pPr lvl="2"/>
            <a:endParaRPr lang="en-US" altLang="nb-NO" sz="1800" dirty="0"/>
          </a:p>
          <a:p>
            <a:pPr>
              <a:lnSpc>
                <a:spcPct val="90000"/>
              </a:lnSpc>
            </a:pPr>
            <a:r>
              <a:rPr lang="en-US" altLang="nb-NO" sz="2000" i="1" dirty="0"/>
              <a:t>Too short simulation runs</a:t>
            </a:r>
          </a:p>
          <a:p>
            <a:pPr lvl="1">
              <a:lnSpc>
                <a:spcPct val="90000"/>
              </a:lnSpc>
            </a:pPr>
            <a:r>
              <a:rPr lang="en-US" altLang="nb-NO" sz="1800" dirty="0"/>
              <a:t>Attempt to save time</a:t>
            </a:r>
          </a:p>
          <a:p>
            <a:pPr lvl="1">
              <a:lnSpc>
                <a:spcPct val="90000"/>
              </a:lnSpc>
            </a:pPr>
            <a:r>
              <a:rPr lang="en-US" altLang="nb-NO" sz="1800" dirty="0"/>
              <a:t>Makes even </a:t>
            </a:r>
            <a:r>
              <a:rPr lang="en-US" altLang="nb-NO" sz="1800" i="1" dirty="0"/>
              <a:t>more</a:t>
            </a:r>
            <a:r>
              <a:rPr lang="en-US" altLang="nb-NO" sz="1800" dirty="0"/>
              <a:t> dependent upon initial conditions</a:t>
            </a:r>
          </a:p>
          <a:p>
            <a:pPr lvl="1">
              <a:lnSpc>
                <a:spcPct val="90000"/>
              </a:lnSpc>
            </a:pPr>
            <a:r>
              <a:rPr lang="en-US" altLang="nb-NO" sz="1800" dirty="0"/>
              <a:t>Correct length depends upon the accuracy desired (confidence intervals)</a:t>
            </a:r>
          </a:p>
          <a:p>
            <a:pPr lvl="1">
              <a:lnSpc>
                <a:spcPct val="90000"/>
              </a:lnSpc>
            </a:pPr>
            <a:r>
              <a:rPr lang="en-US" altLang="nb-NO" sz="1800" dirty="0"/>
              <a:t>Discussed in this lecture</a:t>
            </a:r>
          </a:p>
          <a:p>
            <a:pPr lvl="1">
              <a:lnSpc>
                <a:spcPct val="90000"/>
              </a:lnSpc>
            </a:pPr>
            <a:endParaRPr lang="en-US" altLang="nb-NO" sz="1800" dirty="0"/>
          </a:p>
          <a:p>
            <a:pPr lvl="2"/>
            <a:endParaRPr lang="en-US" altLang="nb-NO" sz="1600" dirty="0"/>
          </a:p>
        </p:txBody>
      </p:sp>
    </p:spTree>
    <p:extLst>
      <p:ext uri="{BB962C8B-B14F-4D97-AF65-F5344CB8AC3E}">
        <p14:creationId xmlns:p14="http://schemas.microsoft.com/office/powerpoint/2010/main" val="4530903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>
            <a:extLst>
              <a:ext uri="{FF2B5EF4-FFF2-40B4-BE49-F238E27FC236}">
                <a16:creationId xmlns:a16="http://schemas.microsoft.com/office/drawing/2014/main" id="{7837B902-B525-E345-A93D-8075064863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Common Mistakes in Simulation </a:t>
            </a:r>
          </a:p>
        </p:txBody>
      </p:sp>
      <p:sp>
        <p:nvSpPr>
          <p:cNvPr id="577539" name="Rectangle 3">
            <a:extLst>
              <a:ext uri="{FF2B5EF4-FFF2-40B4-BE49-F238E27FC236}">
                <a16:creationId xmlns:a16="http://schemas.microsoft.com/office/drawing/2014/main" id="{52C62FB5-72B2-C14E-9B80-9EC3E4DD2C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sz="2400" i="1" dirty="0"/>
              <a:t>Poor random number generators and seeds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“Home grown” are often not random enough</a:t>
            </a:r>
          </a:p>
          <a:p>
            <a:pPr lvl="2">
              <a:lnSpc>
                <a:spcPct val="90000"/>
              </a:lnSpc>
            </a:pPr>
            <a:r>
              <a:rPr lang="en-US" altLang="nb-NO" sz="1800" dirty="0"/>
              <a:t>Makes artifacts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Best to use well-known one 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Choose seeds that are different (Jain chapter 26)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since Jain’s book:</a:t>
            </a:r>
          </a:p>
          <a:p>
            <a:pPr lvl="2">
              <a:lnSpc>
                <a:spcPct val="90000"/>
              </a:lnSpc>
            </a:pPr>
            <a:r>
              <a:rPr lang="en-US" altLang="nb-NO" sz="1800" dirty="0"/>
              <a:t>operating systems’ random number generators were proven to be poor, simplifying man-in-the-middle attacks on TCP connections</a:t>
            </a:r>
          </a:p>
          <a:p>
            <a:pPr lvl="2">
              <a:lnSpc>
                <a:spcPct val="90000"/>
              </a:lnSpc>
            </a:pPr>
            <a:r>
              <a:rPr lang="en-US" altLang="nb-NO" sz="1800" dirty="0"/>
              <a:t>since then, operating systems have been equipped with much better generators (Linux: </a:t>
            </a:r>
            <a:r>
              <a:rPr lang="en-US" altLang="nb-NO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/dev/random</a:t>
            </a:r>
            <a:r>
              <a:rPr lang="en-US" altLang="nb-NO" sz="1800" dirty="0"/>
              <a:t>, </a:t>
            </a:r>
            <a:r>
              <a:rPr lang="en-US" altLang="nb-NO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/dev/</a:t>
            </a:r>
            <a:r>
              <a:rPr lang="en-US" altLang="nb-NO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urandom</a:t>
            </a:r>
            <a:r>
              <a:rPr lang="en-US" altLang="nb-NO" sz="1800" dirty="0"/>
              <a:t>)</a:t>
            </a:r>
          </a:p>
          <a:p>
            <a:pPr lvl="2">
              <a:lnSpc>
                <a:spcPct val="90000"/>
              </a:lnSpc>
            </a:pPr>
            <a:r>
              <a:rPr lang="en-US" altLang="nb-NO" sz="1800" dirty="0"/>
              <a:t>still, simulators need a lot of random numbers and OS generators can be saturated</a:t>
            </a:r>
          </a:p>
        </p:txBody>
      </p:sp>
    </p:spTree>
    <p:extLst>
      <p:ext uri="{BB962C8B-B14F-4D97-AF65-F5344CB8AC3E}">
        <p14:creationId xmlns:p14="http://schemas.microsoft.com/office/powerpoint/2010/main" val="40125095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F3826-2CFB-6F41-B9D3-92C213D4B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Common Mistakes in Simulation 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0E4AF02-3FC1-8E40-9029-9623CA8576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753328"/>
              </p:ext>
            </p:extLst>
          </p:nvPr>
        </p:nvGraphicFramePr>
        <p:xfrm>
          <a:off x="468313" y="1700213"/>
          <a:ext cx="8218486" cy="3505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9243">
                  <a:extLst>
                    <a:ext uri="{9D8B030D-6E8A-4147-A177-3AD203B41FA5}">
                      <a16:colId xmlns:a16="http://schemas.microsoft.com/office/drawing/2014/main" val="3255311282"/>
                    </a:ext>
                  </a:extLst>
                </a:gridCol>
                <a:gridCol w="4109243">
                  <a:extLst>
                    <a:ext uri="{9D8B030D-6E8A-4147-A177-3AD203B41FA5}">
                      <a16:colId xmlns:a16="http://schemas.microsoft.com/office/drawing/2014/main" val="31494289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Mistake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Relevance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567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dirty="0"/>
                        <a:t>Inappropriate level of detail</a:t>
                      </a:r>
                      <a:endParaRPr lang="en-US" altLang="nb-NO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dirty="0"/>
                        <a:t>high</a:t>
                      </a:r>
                      <a:endParaRPr lang="en-US" altLang="nb-NO" sz="18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897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dirty="0"/>
                        <a:t>Improper language</a:t>
                      </a:r>
                      <a:endParaRPr lang="en-US" altLang="nb-NO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dirty="0"/>
                        <a:t>costs mostly time</a:t>
                      </a:r>
                      <a:endParaRPr lang="en-US" altLang="nb-NO" sz="18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844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dirty="0"/>
                        <a:t>Unverified models</a:t>
                      </a:r>
                      <a:endParaRPr lang="en-US" altLang="nb-NO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dirty="0"/>
                        <a:t>high</a:t>
                      </a:r>
                      <a:endParaRPr lang="en-US" altLang="nb-NO" sz="18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126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dirty="0"/>
                        <a:t>Invalid models</a:t>
                      </a:r>
                      <a:endParaRPr lang="en-US" altLang="nb-NO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dirty="0"/>
                        <a:t>high</a:t>
                      </a:r>
                      <a:endParaRPr lang="en-US" altLang="nb-NO" sz="18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81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dirty="0"/>
                        <a:t>Improperly handled initial conditions</a:t>
                      </a:r>
                      <a:endParaRPr lang="en-US" altLang="nb-NO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sz="1800" dirty="0"/>
                        <a:t>problematic combined with next</a:t>
                      </a:r>
                      <a:endParaRPr lang="en-US" altLang="nb-NO" sz="18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674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dirty="0"/>
                        <a:t>Too short simulation runs</a:t>
                      </a:r>
                      <a:endParaRPr lang="en-US" altLang="nb-NO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dirty="0"/>
                        <a:t>high if not discovered in analysis, or simulation is not repeatable</a:t>
                      </a:r>
                      <a:endParaRPr lang="en-US" altLang="nb-NO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406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dirty="0"/>
                        <a:t>Poor random number generators and seeds</a:t>
                      </a:r>
                      <a:endParaRPr lang="en-US" altLang="nb-NO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nb-NO" dirty="0"/>
                        <a:t>problem has changed since Jain’s book</a:t>
                      </a:r>
                      <a:endParaRPr lang="en-US" altLang="nb-NO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727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796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>
            <a:extLst>
              <a:ext uri="{FF2B5EF4-FFF2-40B4-BE49-F238E27FC236}">
                <a16:creationId xmlns:a16="http://schemas.microsoft.com/office/drawing/2014/main" id="{3DAF224F-1196-A44F-B92F-88EB200A66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More Causes of Failure</a:t>
            </a:r>
          </a:p>
        </p:txBody>
      </p:sp>
      <p:sp>
        <p:nvSpPr>
          <p:cNvPr id="578563" name="Rectangle 3">
            <a:extLst>
              <a:ext uri="{FF2B5EF4-FFF2-40B4-BE49-F238E27FC236}">
                <a16:creationId xmlns:a16="http://schemas.microsoft.com/office/drawing/2014/main" id="{1B64B622-D04F-9946-86CF-4372EFB9A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924944"/>
            <a:ext cx="8219256" cy="32403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sz="2400" i="1" dirty="0"/>
              <a:t>Large software</a:t>
            </a:r>
          </a:p>
          <a:p>
            <a:pPr lvl="1">
              <a:lnSpc>
                <a:spcPct val="90000"/>
              </a:lnSpc>
            </a:pPr>
            <a:r>
              <a:rPr lang="en-US" altLang="nb-NO" sz="2200" dirty="0"/>
              <a:t>Quotations above apply to software development projects, including simulations</a:t>
            </a:r>
          </a:p>
          <a:p>
            <a:pPr lvl="1">
              <a:lnSpc>
                <a:spcPct val="90000"/>
              </a:lnSpc>
            </a:pPr>
            <a:r>
              <a:rPr lang="en-US" altLang="nb-NO" sz="2200" dirty="0"/>
              <a:t>If large simulation efforts are not managed properly, they can fail</a:t>
            </a:r>
          </a:p>
          <a:p>
            <a:pPr lvl="1">
              <a:lnSpc>
                <a:spcPct val="90000"/>
              </a:lnSpc>
            </a:pPr>
            <a:endParaRPr lang="en-US" altLang="nb-NO" sz="2200" dirty="0"/>
          </a:p>
          <a:p>
            <a:pPr>
              <a:lnSpc>
                <a:spcPct val="90000"/>
              </a:lnSpc>
            </a:pPr>
            <a:r>
              <a:rPr lang="en-US" altLang="nb-NO" sz="2400" i="1" dirty="0"/>
              <a:t>Inadequate time estimate</a:t>
            </a:r>
          </a:p>
          <a:p>
            <a:pPr lvl="1">
              <a:lnSpc>
                <a:spcPct val="90000"/>
              </a:lnSpc>
            </a:pPr>
            <a:r>
              <a:rPr lang="en-US" altLang="nb-NO" sz="2200" dirty="0"/>
              <a:t>Need time for </a:t>
            </a:r>
            <a:r>
              <a:rPr lang="en-US" altLang="nb-NO" sz="2200" i="1" dirty="0"/>
              <a:t>validation</a:t>
            </a:r>
            <a:r>
              <a:rPr lang="en-US" altLang="nb-NO" sz="2200" dirty="0"/>
              <a:t> and </a:t>
            </a:r>
            <a:r>
              <a:rPr lang="en-US" altLang="nb-NO" sz="2200" i="1" dirty="0"/>
              <a:t>verification</a:t>
            </a:r>
          </a:p>
          <a:p>
            <a:pPr lvl="1">
              <a:lnSpc>
                <a:spcPct val="90000"/>
              </a:lnSpc>
            </a:pPr>
            <a:r>
              <a:rPr lang="en-US" altLang="nb-NO" sz="2200" dirty="0"/>
              <a:t>Time needed can often grow as more details added</a:t>
            </a:r>
          </a:p>
        </p:txBody>
      </p:sp>
      <p:sp>
        <p:nvSpPr>
          <p:cNvPr id="578564" name="Text Box 4">
            <a:extLst>
              <a:ext uri="{FF2B5EF4-FFF2-40B4-BE49-F238E27FC236}">
                <a16:creationId xmlns:a16="http://schemas.microsoft.com/office/drawing/2014/main" id="{2D6D685C-30EA-0D4C-AA1F-8294962DC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1556792"/>
            <a:ext cx="8102600" cy="1034129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nb-NO" sz="1800" i="1" dirty="0"/>
              <a:t>Any given program, when running, is obsolete.  If a program is useful, it will </a:t>
            </a:r>
          </a:p>
          <a:p>
            <a:r>
              <a:rPr lang="en-US" altLang="nb-NO" sz="1800" i="1" dirty="0"/>
              <a:t>have to be changed. Program complexity grows until it exceeds the capacity</a:t>
            </a:r>
          </a:p>
          <a:p>
            <a:r>
              <a:rPr lang="en-US" altLang="nb-NO" sz="1800" i="1" dirty="0"/>
              <a:t>of the programmer who must maintain it. </a:t>
            </a:r>
            <a:r>
              <a:rPr lang="en-US" altLang="nb-NO" sz="1800" dirty="0"/>
              <a:t>  - </a:t>
            </a:r>
            <a:r>
              <a:rPr lang="en-US" altLang="nb-NO" sz="1800" dirty="0" err="1"/>
              <a:t>Datamation</a:t>
            </a:r>
            <a:r>
              <a:rPr lang="en-US" altLang="nb-NO" sz="1800" dirty="0"/>
              <a:t> 1968</a:t>
            </a:r>
          </a:p>
        </p:txBody>
      </p:sp>
    </p:spTree>
    <p:extLst>
      <p:ext uri="{BB962C8B-B14F-4D97-AF65-F5344CB8AC3E}">
        <p14:creationId xmlns:p14="http://schemas.microsoft.com/office/powerpoint/2010/main" val="36678183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>
            <a:extLst>
              <a:ext uri="{FF2B5EF4-FFF2-40B4-BE49-F238E27FC236}">
                <a16:creationId xmlns:a16="http://schemas.microsoft.com/office/drawing/2014/main" id="{7B36AEC0-4830-9040-8F62-9C738D2C5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More Causes of Failure</a:t>
            </a:r>
          </a:p>
        </p:txBody>
      </p:sp>
      <p:sp>
        <p:nvSpPr>
          <p:cNvPr id="579587" name="Rectangle 3">
            <a:extLst>
              <a:ext uri="{FF2B5EF4-FFF2-40B4-BE49-F238E27FC236}">
                <a16:creationId xmlns:a16="http://schemas.microsoft.com/office/drawing/2014/main" id="{75A4051C-1C1C-884B-AE5A-9621D60421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i="1" dirty="0"/>
              <a:t>No achievable goal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Common example is “model X”</a:t>
            </a:r>
          </a:p>
          <a:p>
            <a:pPr lvl="2">
              <a:lnSpc>
                <a:spcPct val="90000"/>
              </a:lnSpc>
            </a:pPr>
            <a:r>
              <a:rPr lang="en-US" altLang="nb-NO" dirty="0"/>
              <a:t>But there are many levels of detail for X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Goals: </a:t>
            </a:r>
            <a:r>
              <a:rPr lang="en-US" altLang="nb-NO" dirty="0">
                <a:solidFill>
                  <a:srgbClr val="009900"/>
                </a:solidFill>
              </a:rPr>
              <a:t>S</a:t>
            </a:r>
            <a:r>
              <a:rPr lang="en-US" altLang="nb-NO" dirty="0"/>
              <a:t>pecific, </a:t>
            </a:r>
            <a:r>
              <a:rPr lang="en-US" altLang="nb-NO" dirty="0">
                <a:solidFill>
                  <a:srgbClr val="009900"/>
                </a:solidFill>
              </a:rPr>
              <a:t>M</a:t>
            </a:r>
            <a:r>
              <a:rPr lang="en-US" altLang="nb-NO" dirty="0"/>
              <a:t>easurable, </a:t>
            </a:r>
            <a:r>
              <a:rPr lang="en-US" altLang="nb-NO" dirty="0">
                <a:solidFill>
                  <a:srgbClr val="009900"/>
                </a:solidFill>
              </a:rPr>
              <a:t>A</a:t>
            </a:r>
            <a:r>
              <a:rPr lang="en-US" altLang="nb-NO" dirty="0"/>
              <a:t>chievable, </a:t>
            </a:r>
            <a:r>
              <a:rPr lang="en-US" altLang="nb-NO" dirty="0">
                <a:solidFill>
                  <a:srgbClr val="009900"/>
                </a:solidFill>
              </a:rPr>
              <a:t>R</a:t>
            </a:r>
            <a:r>
              <a:rPr lang="en-US" altLang="nb-NO" dirty="0"/>
              <a:t>epeatable, </a:t>
            </a:r>
            <a:r>
              <a:rPr lang="en-US" altLang="nb-NO" dirty="0">
                <a:solidFill>
                  <a:srgbClr val="009900"/>
                </a:solidFill>
              </a:rPr>
              <a:t>T</a:t>
            </a:r>
            <a:r>
              <a:rPr lang="en-US" altLang="nb-NO" dirty="0"/>
              <a:t>ime-bound (</a:t>
            </a:r>
            <a:r>
              <a:rPr lang="en-US" altLang="nb-NO" dirty="0">
                <a:solidFill>
                  <a:srgbClr val="009900"/>
                </a:solidFill>
              </a:rPr>
              <a:t>SMART</a:t>
            </a:r>
            <a:r>
              <a:rPr lang="en-US" altLang="nb-NO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Project without goals continues indefinitely</a:t>
            </a:r>
          </a:p>
          <a:p>
            <a:pPr lvl="1">
              <a:lnSpc>
                <a:spcPct val="90000"/>
              </a:lnSpc>
            </a:pPr>
            <a:endParaRPr lang="en-US" altLang="nb-NO" dirty="0"/>
          </a:p>
          <a:p>
            <a:pPr>
              <a:lnSpc>
                <a:spcPct val="90000"/>
              </a:lnSpc>
            </a:pPr>
            <a:r>
              <a:rPr lang="en-US" altLang="nb-NO" i="1" dirty="0"/>
              <a:t>Incomplete mix of essential skills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Team needs one or more individuals with certain skills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Need: leadership, modeling and statistics, programming, knowledge of modeled system</a:t>
            </a:r>
          </a:p>
        </p:txBody>
      </p:sp>
    </p:spTree>
    <p:extLst>
      <p:ext uri="{BB962C8B-B14F-4D97-AF65-F5344CB8AC3E}">
        <p14:creationId xmlns:p14="http://schemas.microsoft.com/office/powerpoint/2010/main" val="42928742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>
            <a:extLst>
              <a:ext uri="{FF2B5EF4-FFF2-40B4-BE49-F238E27FC236}">
                <a16:creationId xmlns:a16="http://schemas.microsoft.com/office/drawing/2014/main" id="{C85978FE-374C-8549-BA77-093A2EC38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Simulation Checklist</a:t>
            </a:r>
          </a:p>
        </p:txBody>
      </p:sp>
      <p:sp>
        <p:nvSpPr>
          <p:cNvPr id="580611" name="Rectangle 3">
            <a:extLst>
              <a:ext uri="{FF2B5EF4-FFF2-40B4-BE49-F238E27FC236}">
                <a16:creationId xmlns:a16="http://schemas.microsoft.com/office/drawing/2014/main" id="{7BD19D70-06CC-8D4A-B687-D92D9BA4FC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dirty="0"/>
              <a:t>Checks before developing simulation</a:t>
            </a:r>
          </a:p>
          <a:p>
            <a:pPr lvl="1"/>
            <a:r>
              <a:rPr lang="en-US" altLang="nb-NO" dirty="0"/>
              <a:t>Is the goal properly specified?</a:t>
            </a:r>
          </a:p>
          <a:p>
            <a:pPr lvl="1"/>
            <a:r>
              <a:rPr lang="en-US" altLang="nb-NO" dirty="0"/>
              <a:t>Is detail in model appropriate for goal?</a:t>
            </a:r>
          </a:p>
          <a:p>
            <a:pPr lvl="1"/>
            <a:r>
              <a:rPr lang="en-US" altLang="nb-NO" dirty="0"/>
              <a:t>Does team include right mix</a:t>
            </a:r>
            <a:br>
              <a:rPr lang="en-US" altLang="nb-NO" dirty="0"/>
            </a:br>
            <a:r>
              <a:rPr lang="en-US" altLang="nb-NO" dirty="0"/>
              <a:t>(leadership, modeling, programming, background)?</a:t>
            </a:r>
          </a:p>
          <a:p>
            <a:pPr lvl="1"/>
            <a:r>
              <a:rPr lang="en-US" altLang="nb-NO" dirty="0"/>
              <a:t>Has sufficient time been planned?</a:t>
            </a:r>
          </a:p>
          <a:p>
            <a:pPr lvl="1"/>
            <a:endParaRPr lang="en-US" altLang="nb-NO" dirty="0"/>
          </a:p>
          <a:p>
            <a:r>
              <a:rPr lang="en-US" altLang="nb-NO" dirty="0"/>
              <a:t>Checks during simulation development</a:t>
            </a:r>
          </a:p>
          <a:p>
            <a:pPr lvl="1"/>
            <a:r>
              <a:rPr lang="en-US" altLang="nb-NO" dirty="0"/>
              <a:t>Is random number random?</a:t>
            </a:r>
          </a:p>
          <a:p>
            <a:pPr lvl="1"/>
            <a:r>
              <a:rPr lang="en-US" altLang="nb-NO" dirty="0"/>
              <a:t>Is model reviewed regularly?</a:t>
            </a:r>
          </a:p>
          <a:p>
            <a:pPr lvl="1"/>
            <a:r>
              <a:rPr lang="en-US" altLang="nb-NO" dirty="0"/>
              <a:t>Is model documented?</a:t>
            </a:r>
          </a:p>
        </p:txBody>
      </p:sp>
    </p:spTree>
    <p:extLst>
      <p:ext uri="{BB962C8B-B14F-4D97-AF65-F5344CB8AC3E}">
        <p14:creationId xmlns:p14="http://schemas.microsoft.com/office/powerpoint/2010/main" val="35349685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>
            <a:extLst>
              <a:ext uri="{FF2B5EF4-FFF2-40B4-BE49-F238E27FC236}">
                <a16:creationId xmlns:a16="http://schemas.microsoft.com/office/drawing/2014/main" id="{83A05F76-709B-584F-BFEC-9A522A00F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Simulation Checklist</a:t>
            </a:r>
          </a:p>
        </p:txBody>
      </p:sp>
      <p:sp>
        <p:nvSpPr>
          <p:cNvPr id="581635" name="Rectangle 3">
            <a:extLst>
              <a:ext uri="{FF2B5EF4-FFF2-40B4-BE49-F238E27FC236}">
                <a16:creationId xmlns:a16="http://schemas.microsoft.com/office/drawing/2014/main" id="{DEE5F7FC-8905-E043-B637-FC7F387093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dirty="0"/>
              <a:t>Checks after simulation is running</a:t>
            </a:r>
          </a:p>
          <a:p>
            <a:pPr lvl="1"/>
            <a:r>
              <a:rPr lang="en-US" altLang="nb-NO" dirty="0"/>
              <a:t>Is simulation length appropriate?</a:t>
            </a:r>
          </a:p>
          <a:p>
            <a:pPr lvl="1"/>
            <a:r>
              <a:rPr lang="en-US" altLang="nb-NO" dirty="0"/>
              <a:t>Are initial transients removed?</a:t>
            </a:r>
          </a:p>
          <a:p>
            <a:pPr lvl="1"/>
            <a:r>
              <a:rPr lang="en-US" altLang="nb-NO" dirty="0"/>
              <a:t>Has model been verified?</a:t>
            </a:r>
          </a:p>
          <a:p>
            <a:pPr lvl="1"/>
            <a:r>
              <a:rPr lang="en-US" altLang="nb-NO" dirty="0"/>
              <a:t>Has model been validated?</a:t>
            </a:r>
          </a:p>
          <a:p>
            <a:pPr lvl="1"/>
            <a:r>
              <a:rPr lang="en-US" altLang="nb-NO" dirty="0"/>
              <a:t>Are there any surprising results?</a:t>
            </a:r>
          </a:p>
          <a:p>
            <a:pPr lvl="2"/>
            <a:r>
              <a:rPr lang="en-US" altLang="nb-NO" sz="2400" dirty="0"/>
              <a:t>If yes, have they been validated?</a:t>
            </a:r>
          </a:p>
          <a:p>
            <a:pPr lvl="1"/>
            <a:endParaRPr lang="en-US" altLang="nb-NO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5291ACE-9ABC-474D-8639-64995A83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A5E67A23-7B56-E040-A18F-96E32F3B53B8}" type="slidenum">
              <a:rPr lang="en-US" altLang="nb-NO" smtClean="0"/>
              <a:pPr/>
              <a:t>49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8556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nb-NO" dirty="0"/>
              <a:t>Department </a:t>
            </a:r>
            <a:r>
              <a:rPr lang="nb-NO" dirty="0" err="1"/>
              <a:t>of</a:t>
            </a:r>
            <a:r>
              <a:rPr lang="nb-NO" dirty="0"/>
              <a:t> Informatics</a:t>
            </a:r>
            <a:br>
              <a:rPr lang="nb-NO" dirty="0"/>
            </a:br>
            <a:r>
              <a:rPr lang="nb-NO" dirty="0"/>
              <a:t>Networks and Distributed Systems (ND) </a:t>
            </a:r>
            <a:r>
              <a:rPr lang="nb-NO" dirty="0" err="1"/>
              <a:t>group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1295400" y="3140968"/>
            <a:ext cx="7315200" cy="1752600"/>
          </a:xfrm>
        </p:spPr>
        <p:txBody>
          <a:bodyPr/>
          <a:lstStyle/>
          <a:p>
            <a:r>
              <a:rPr lang="en-US" b="0" dirty="0"/>
              <a:t>Approaches to simulation</a:t>
            </a:r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2" name="Rectangle 1"/>
          <p:cNvSpPr/>
          <p:nvPr/>
        </p:nvSpPr>
        <p:spPr>
          <a:xfrm>
            <a:off x="3563888" y="5445224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/>
              <a:t>Özgü</a:t>
            </a:r>
            <a:r>
              <a:rPr lang="en-US" dirty="0"/>
              <a:t> Alay</a:t>
            </a:r>
          </a:p>
          <a:p>
            <a:pPr algn="r"/>
            <a:r>
              <a:rPr lang="en-US" dirty="0"/>
              <a:t>Carsten </a:t>
            </a:r>
            <a:r>
              <a:rPr lang="en-US" dirty="0" err="1"/>
              <a:t>Griwodz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140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nb-NO" dirty="0"/>
              <a:t>Department </a:t>
            </a:r>
            <a:r>
              <a:rPr lang="nb-NO" dirty="0" err="1"/>
              <a:t>of</a:t>
            </a:r>
            <a:r>
              <a:rPr lang="nb-NO" dirty="0"/>
              <a:t> Informatics</a:t>
            </a:r>
            <a:br>
              <a:rPr lang="nb-NO" dirty="0"/>
            </a:br>
            <a:r>
              <a:rPr lang="nb-NO" dirty="0"/>
              <a:t>Networks and Distributed Systems (ND) </a:t>
            </a:r>
            <a:r>
              <a:rPr lang="nb-NO" dirty="0" err="1"/>
              <a:t>group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1295400" y="3140968"/>
            <a:ext cx="7315200" cy="1752600"/>
          </a:xfrm>
        </p:spPr>
        <p:txBody>
          <a:bodyPr/>
          <a:lstStyle/>
          <a:p>
            <a:r>
              <a:rPr lang="en-US" b="0" dirty="0"/>
              <a:t>Analysis of results (verification)</a:t>
            </a:r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2" name="Rectangle 1"/>
          <p:cNvSpPr/>
          <p:nvPr/>
        </p:nvSpPr>
        <p:spPr>
          <a:xfrm>
            <a:off x="3563888" y="5445224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/>
              <a:t>Özgü</a:t>
            </a:r>
            <a:r>
              <a:rPr lang="en-US" dirty="0"/>
              <a:t> Alay</a:t>
            </a:r>
          </a:p>
          <a:p>
            <a:pPr algn="r"/>
            <a:r>
              <a:rPr lang="en-US" dirty="0"/>
              <a:t>Carsten </a:t>
            </a:r>
            <a:r>
              <a:rPr lang="en-US" dirty="0" err="1"/>
              <a:t>Griwodz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229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>
            <a:extLst>
              <a:ext uri="{FF2B5EF4-FFF2-40B4-BE49-F238E27FC236}">
                <a16:creationId xmlns:a16="http://schemas.microsoft.com/office/drawing/2014/main" id="{891FFDC1-DCF2-0548-AD2A-9CCBFE9B68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Analysis of Simulation Results</a:t>
            </a:r>
          </a:p>
        </p:txBody>
      </p:sp>
      <p:sp>
        <p:nvSpPr>
          <p:cNvPr id="618499" name="Rectangle 3">
            <a:extLst>
              <a:ext uri="{FF2B5EF4-FFF2-40B4-BE49-F238E27FC236}">
                <a16:creationId xmlns:a16="http://schemas.microsoft.com/office/drawing/2014/main" id="{D9E0FFFA-F913-6A40-96FA-862C16863D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7067" y="2636912"/>
            <a:ext cx="8729134" cy="3878188"/>
          </a:xfrm>
        </p:spPr>
        <p:txBody>
          <a:bodyPr/>
          <a:lstStyle/>
          <a:p>
            <a:r>
              <a:rPr lang="en-US" altLang="nb-NO" sz="2400" dirty="0"/>
              <a:t>Would like model output to be close to that of real system</a:t>
            </a:r>
          </a:p>
          <a:p>
            <a:r>
              <a:rPr lang="en-US" altLang="nb-NO" sz="2400" dirty="0"/>
              <a:t>Made assumptions about behavior of real systems</a:t>
            </a:r>
          </a:p>
          <a:p>
            <a:r>
              <a:rPr lang="en-US" altLang="nb-NO" sz="2400" dirty="0"/>
              <a:t>1</a:t>
            </a:r>
            <a:r>
              <a:rPr lang="en-US" altLang="nb-NO" sz="2400" baseline="30000" dirty="0"/>
              <a:t>st</a:t>
            </a:r>
            <a:r>
              <a:rPr lang="en-US" altLang="nb-NO" sz="2400" dirty="0"/>
              <a:t> step, test if assumptions are reasonable</a:t>
            </a:r>
          </a:p>
          <a:p>
            <a:pPr lvl="1"/>
            <a:r>
              <a:rPr lang="en-US" altLang="nb-NO" sz="2200" i="1" dirty="0"/>
              <a:t>Validation</a:t>
            </a:r>
            <a:r>
              <a:rPr lang="en-US" altLang="nb-NO" sz="2200" dirty="0"/>
              <a:t>, or representativeness of assumptions</a:t>
            </a:r>
          </a:p>
          <a:p>
            <a:r>
              <a:rPr lang="en-US" altLang="nb-NO" sz="2400" dirty="0"/>
              <a:t>2</a:t>
            </a:r>
            <a:r>
              <a:rPr lang="en-US" altLang="nb-NO" sz="2400" baseline="30000" dirty="0"/>
              <a:t>nd</a:t>
            </a:r>
            <a:r>
              <a:rPr lang="en-US" altLang="nb-NO" sz="2400" dirty="0"/>
              <a:t> step, test whether model implements assumptions</a:t>
            </a:r>
          </a:p>
          <a:p>
            <a:pPr lvl="1"/>
            <a:r>
              <a:rPr lang="en-US" altLang="nb-NO" sz="2200" i="1" dirty="0"/>
              <a:t>Verification</a:t>
            </a:r>
            <a:r>
              <a:rPr lang="en-US" altLang="nb-NO" sz="2200" dirty="0"/>
              <a:t>, or </a:t>
            </a:r>
            <a:r>
              <a:rPr lang="en-US" altLang="nb-NO" sz="2200" i="1" dirty="0"/>
              <a:t>correctness</a:t>
            </a:r>
          </a:p>
        </p:txBody>
      </p:sp>
      <p:sp>
        <p:nvSpPr>
          <p:cNvPr id="618500" name="Text Box 4">
            <a:extLst>
              <a:ext uri="{FF2B5EF4-FFF2-40B4-BE49-F238E27FC236}">
                <a16:creationId xmlns:a16="http://schemas.microsoft.com/office/drawing/2014/main" id="{0A0EDFCC-4FD9-9341-9F16-7608A781B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481981"/>
            <a:ext cx="5181600" cy="65087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nb-NO" sz="1800" i="1"/>
              <a:t>Always assume that your assumption is invalid.</a:t>
            </a:r>
          </a:p>
          <a:p>
            <a:r>
              <a:rPr lang="en-US" altLang="nb-NO" sz="1800" i="1"/>
              <a:t>			</a:t>
            </a:r>
            <a:r>
              <a:rPr lang="en-US" altLang="nb-NO" sz="1800"/>
              <a:t>–  Robert F. Tatman</a:t>
            </a:r>
          </a:p>
        </p:txBody>
      </p:sp>
    </p:spTree>
    <p:extLst>
      <p:ext uri="{BB962C8B-B14F-4D97-AF65-F5344CB8AC3E}">
        <p14:creationId xmlns:p14="http://schemas.microsoft.com/office/powerpoint/2010/main" val="39832266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>
            <a:extLst>
              <a:ext uri="{FF2B5EF4-FFF2-40B4-BE49-F238E27FC236}">
                <a16:creationId xmlns:a16="http://schemas.microsoft.com/office/drawing/2014/main" id="{1BCA8252-4845-F049-A202-5401961F92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Model Verification Techniques</a:t>
            </a:r>
          </a:p>
        </p:txBody>
      </p:sp>
      <p:sp>
        <p:nvSpPr>
          <p:cNvPr id="619523" name="Rectangle 3">
            <a:extLst>
              <a:ext uri="{FF2B5EF4-FFF2-40B4-BE49-F238E27FC236}">
                <a16:creationId xmlns:a16="http://schemas.microsoft.com/office/drawing/2014/main" id="{67CC2C3F-CEE0-FB45-8BF3-57096AD3E0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sz="2400" dirty="0"/>
              <a:t>Good software engineering practices will result in fewer bugs</a:t>
            </a:r>
          </a:p>
          <a:p>
            <a:pPr>
              <a:lnSpc>
                <a:spcPct val="90000"/>
              </a:lnSpc>
            </a:pPr>
            <a:r>
              <a:rPr lang="en-US" altLang="nb-NO" sz="2400" dirty="0"/>
              <a:t>Top-down, modular design</a:t>
            </a:r>
          </a:p>
          <a:p>
            <a:pPr>
              <a:lnSpc>
                <a:spcPct val="90000"/>
              </a:lnSpc>
            </a:pPr>
            <a:r>
              <a:rPr lang="en-US" altLang="nb-NO" sz="2400" dirty="0"/>
              <a:t>Assertions (antibugging)</a:t>
            </a:r>
          </a:p>
          <a:p>
            <a:pPr lvl="1">
              <a:lnSpc>
                <a:spcPct val="90000"/>
              </a:lnSpc>
            </a:pPr>
            <a:r>
              <a:rPr lang="en-US" altLang="nb-NO" sz="2200" dirty="0"/>
              <a:t>Say, </a:t>
            </a:r>
            <a:r>
              <a:rPr lang="en-US" altLang="nb-NO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packets = packets sent + packets received</a:t>
            </a:r>
          </a:p>
          <a:p>
            <a:pPr lvl="1">
              <a:lnSpc>
                <a:spcPct val="90000"/>
              </a:lnSpc>
            </a:pPr>
            <a:r>
              <a:rPr lang="en-US" altLang="nb-NO" sz="2200" dirty="0"/>
              <a:t>If not, can halt or warn</a:t>
            </a:r>
          </a:p>
          <a:p>
            <a:pPr>
              <a:lnSpc>
                <a:spcPct val="90000"/>
              </a:lnSpc>
            </a:pPr>
            <a:r>
              <a:rPr lang="en-US" altLang="nb-NO" sz="2400" dirty="0"/>
              <a:t>Structured walk-through</a:t>
            </a:r>
          </a:p>
          <a:p>
            <a:pPr>
              <a:lnSpc>
                <a:spcPct val="90000"/>
              </a:lnSpc>
            </a:pPr>
            <a:r>
              <a:rPr lang="en-US" altLang="nb-NO" sz="2400" dirty="0"/>
              <a:t>Simplified, deterministic cases </a:t>
            </a:r>
          </a:p>
          <a:p>
            <a:pPr lvl="1">
              <a:lnSpc>
                <a:spcPct val="90000"/>
              </a:lnSpc>
            </a:pPr>
            <a:r>
              <a:rPr lang="en-US" altLang="nb-NO" sz="2200" dirty="0"/>
              <a:t>Even if a simulation is complicated and non-deterministic, use simple repeatable values (maybe fixed seeds) to debug</a:t>
            </a:r>
          </a:p>
          <a:p>
            <a:pPr lvl="2">
              <a:lnSpc>
                <a:spcPct val="90000"/>
              </a:lnSpc>
            </a:pPr>
            <a:r>
              <a:rPr lang="en-US" altLang="nb-NO" sz="1800" dirty="0"/>
              <a:t>do not use </a:t>
            </a:r>
            <a:r>
              <a:rPr lang="en-US" altLang="nb-NO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/dev/random </a:t>
            </a:r>
            <a:r>
              <a:rPr lang="en-US" altLang="nb-NO" sz="1800" dirty="0"/>
              <a:t>or </a:t>
            </a:r>
            <a:r>
              <a:rPr lang="en-US" altLang="nb-NO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/dev/</a:t>
            </a:r>
            <a:r>
              <a:rPr lang="en-US" altLang="nb-NO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urandom</a:t>
            </a:r>
            <a:r>
              <a:rPr lang="en-US" altLang="nb-NO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nb-NO" sz="1800" dirty="0"/>
              <a:t>as random number source while debugging, use a random number generator that is thread-specific with a user-adjustable seed</a:t>
            </a:r>
          </a:p>
          <a:p>
            <a:pPr>
              <a:lnSpc>
                <a:spcPct val="90000"/>
              </a:lnSpc>
            </a:pPr>
            <a:r>
              <a:rPr lang="en-US" altLang="nb-NO" sz="2400" dirty="0"/>
              <a:t>Tracing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via print statements or debugger</a:t>
            </a:r>
          </a:p>
          <a:p>
            <a:pPr lvl="1">
              <a:lnSpc>
                <a:spcPct val="90000"/>
              </a:lnSpc>
            </a:pPr>
            <a:endParaRPr lang="en-US" altLang="nb-NO" sz="2200" dirty="0"/>
          </a:p>
        </p:txBody>
      </p:sp>
    </p:spTree>
    <p:extLst>
      <p:ext uri="{BB962C8B-B14F-4D97-AF65-F5344CB8AC3E}">
        <p14:creationId xmlns:p14="http://schemas.microsoft.com/office/powerpoint/2010/main" val="16598881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>
            <a:extLst>
              <a:ext uri="{FF2B5EF4-FFF2-40B4-BE49-F238E27FC236}">
                <a16:creationId xmlns:a16="http://schemas.microsoft.com/office/drawing/2014/main" id="{635C468D-406D-224A-8D77-3C2FEF8CE5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Model Verification Techniques</a:t>
            </a:r>
          </a:p>
        </p:txBody>
      </p:sp>
      <p:sp>
        <p:nvSpPr>
          <p:cNvPr id="620547" name="Rectangle 3">
            <a:extLst>
              <a:ext uri="{FF2B5EF4-FFF2-40B4-BE49-F238E27FC236}">
                <a16:creationId xmlns:a16="http://schemas.microsoft.com/office/drawing/2014/main" id="{279B060F-1C1B-954B-B732-6A34B380CF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sz="2400" dirty="0"/>
              <a:t>Continuity tests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Slight change in input should yield slight change in output, otherwise error</a:t>
            </a:r>
          </a:p>
          <a:p>
            <a:pPr lvl="1">
              <a:lnSpc>
                <a:spcPct val="90000"/>
              </a:lnSpc>
            </a:pPr>
            <a:endParaRPr lang="en-US" altLang="nb-NO" dirty="0"/>
          </a:p>
          <a:p>
            <a:pPr lvl="1">
              <a:lnSpc>
                <a:spcPct val="90000"/>
              </a:lnSpc>
            </a:pPr>
            <a:endParaRPr lang="en-US" altLang="nb-NO" dirty="0"/>
          </a:p>
          <a:p>
            <a:pPr lvl="1">
              <a:lnSpc>
                <a:spcPct val="90000"/>
              </a:lnSpc>
            </a:pPr>
            <a:endParaRPr lang="en-US" altLang="nb-NO" dirty="0"/>
          </a:p>
          <a:p>
            <a:pPr lvl="1">
              <a:lnSpc>
                <a:spcPct val="90000"/>
              </a:lnSpc>
            </a:pPr>
            <a:endParaRPr lang="en-US" altLang="nb-NO" dirty="0"/>
          </a:p>
          <a:p>
            <a:pPr lvl="1">
              <a:lnSpc>
                <a:spcPct val="90000"/>
              </a:lnSpc>
            </a:pPr>
            <a:endParaRPr lang="en-US" altLang="nb-NO" dirty="0"/>
          </a:p>
          <a:p>
            <a:pPr>
              <a:lnSpc>
                <a:spcPct val="90000"/>
              </a:lnSpc>
            </a:pPr>
            <a:endParaRPr lang="en-US" altLang="nb-NO" dirty="0"/>
          </a:p>
          <a:p>
            <a:pPr>
              <a:lnSpc>
                <a:spcPct val="90000"/>
              </a:lnSpc>
            </a:pPr>
            <a:endParaRPr lang="en-US" altLang="nb-NO" dirty="0"/>
          </a:p>
          <a:p>
            <a:pPr>
              <a:lnSpc>
                <a:spcPct val="90000"/>
              </a:lnSpc>
            </a:pPr>
            <a:r>
              <a:rPr lang="en-US" altLang="nb-NO" sz="2400" dirty="0"/>
              <a:t>Degeneracy tests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Try known extremes (e.g. lowest and highest) since they may reveal bugs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41E8BF3-2F48-C54A-9E70-194A3E87EDF1}"/>
              </a:ext>
            </a:extLst>
          </p:cNvPr>
          <p:cNvGrpSpPr/>
          <p:nvPr/>
        </p:nvGrpSpPr>
        <p:grpSpPr>
          <a:xfrm>
            <a:off x="1570399" y="2823376"/>
            <a:ext cx="5600389" cy="2413838"/>
            <a:chOff x="1692711" y="2113723"/>
            <a:chExt cx="5600389" cy="24138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CCCFEFA-2AD4-9F40-BB93-11E2F8A93F2E}"/>
                </a:ext>
              </a:extLst>
            </p:cNvPr>
            <p:cNvGrpSpPr/>
            <p:nvPr/>
          </p:nvGrpSpPr>
          <p:grpSpPr>
            <a:xfrm>
              <a:off x="2007417" y="2113723"/>
              <a:ext cx="5129167" cy="1705640"/>
              <a:chOff x="1881234" y="2372137"/>
              <a:chExt cx="5129167" cy="170564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E97B61F7-82BD-7D40-86BF-B1F70C03FD2E}"/>
                  </a:ext>
                </a:extLst>
              </p:cNvPr>
              <p:cNvGrpSpPr/>
              <p:nvPr/>
            </p:nvGrpSpPr>
            <p:grpSpPr>
              <a:xfrm>
                <a:off x="1881234" y="2372137"/>
                <a:ext cx="1975150" cy="1705640"/>
                <a:chOff x="777990" y="2623928"/>
                <a:chExt cx="1975150" cy="1705640"/>
              </a:xfrm>
            </p:grpSpPr>
            <p:grpSp>
              <p:nvGrpSpPr>
                <p:cNvPr id="620556" name="Group 12">
                  <a:extLst>
                    <a:ext uri="{FF2B5EF4-FFF2-40B4-BE49-F238E27FC236}">
                      <a16:creationId xmlns:a16="http://schemas.microsoft.com/office/drawing/2014/main" id="{025F487E-B4C3-9D44-AD92-CAB7622790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62383" y="2713383"/>
                  <a:ext cx="1524000" cy="1272208"/>
                  <a:chOff x="1680" y="3504"/>
                  <a:chExt cx="960" cy="336"/>
                </a:xfrm>
              </p:grpSpPr>
              <p:sp>
                <p:nvSpPr>
                  <p:cNvPr id="620551" name="Line 7">
                    <a:extLst>
                      <a:ext uri="{FF2B5EF4-FFF2-40B4-BE49-F238E27FC236}">
                        <a16:creationId xmlns:a16="http://schemas.microsoft.com/office/drawing/2014/main" id="{842E5A27-F02D-4943-BDD9-EE6668FD74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80" y="3696"/>
                    <a:ext cx="192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552" name="Line 8">
                    <a:extLst>
                      <a:ext uri="{FF2B5EF4-FFF2-40B4-BE49-F238E27FC236}">
                        <a16:creationId xmlns:a16="http://schemas.microsoft.com/office/drawing/2014/main" id="{20349DDD-E429-5D40-9C70-30B80DC3FF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72" y="3696"/>
                    <a:ext cx="240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553" name="Line 9">
                    <a:extLst>
                      <a:ext uri="{FF2B5EF4-FFF2-40B4-BE49-F238E27FC236}">
                        <a16:creationId xmlns:a16="http://schemas.microsoft.com/office/drawing/2014/main" id="{3E1C8CAD-27C6-0D4B-B39E-8FEA8F776E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2" y="3504"/>
                    <a:ext cx="96" cy="336"/>
                  </a:xfrm>
                  <a:prstGeom prst="line">
                    <a:avLst/>
                  </a:pr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554" name="Line 10">
                    <a:extLst>
                      <a:ext uri="{FF2B5EF4-FFF2-40B4-BE49-F238E27FC236}">
                        <a16:creationId xmlns:a16="http://schemas.microsoft.com/office/drawing/2014/main" id="{DDD39052-8A7E-5345-8054-9435FF92C4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08" y="3504"/>
                    <a:ext cx="96" cy="336"/>
                  </a:xfrm>
                  <a:prstGeom prst="line">
                    <a:avLst/>
                  </a:pr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0555" name="Line 11">
                    <a:extLst>
                      <a:ext uri="{FF2B5EF4-FFF2-40B4-BE49-F238E27FC236}">
                        <a16:creationId xmlns:a16="http://schemas.microsoft.com/office/drawing/2014/main" id="{4B95F385-742B-B740-9048-1BE77A424B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04" y="3744"/>
                    <a:ext cx="336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99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E9918A6C-330E-5C49-8E70-0473DCF58928}"/>
                    </a:ext>
                  </a:extLst>
                </p:cNvPr>
                <p:cNvGrpSpPr/>
                <p:nvPr/>
              </p:nvGrpSpPr>
              <p:grpSpPr>
                <a:xfrm>
                  <a:off x="777990" y="2623928"/>
                  <a:ext cx="1975150" cy="1705640"/>
                  <a:chOff x="2775366" y="3299638"/>
                  <a:chExt cx="4146249" cy="3380861"/>
                </a:xfrm>
              </p:grpSpPr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2DE6C76F-0534-DF4B-86EF-EF9FB113398D}"/>
                      </a:ext>
                    </a:extLst>
                  </p:cNvPr>
                  <p:cNvGrpSpPr/>
                  <p:nvPr/>
                </p:nvGrpSpPr>
                <p:grpSpPr>
                  <a:xfrm>
                    <a:off x="3257104" y="3299638"/>
                    <a:ext cx="3664511" cy="2876642"/>
                    <a:chOff x="3200397" y="1903228"/>
                    <a:chExt cx="3664511" cy="2876642"/>
                  </a:xfrm>
                </p:grpSpPr>
                <p:cxnSp>
                  <p:nvCxnSpPr>
                    <p:cNvPr id="26" name="Straight Connector 25">
                      <a:extLst>
                        <a:ext uri="{FF2B5EF4-FFF2-40B4-BE49-F238E27FC236}">
                          <a16:creationId xmlns:a16="http://schemas.microsoft.com/office/drawing/2014/main" id="{E34FDB8C-F1EB-E04D-B184-555ECCFC3201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200400" y="1903228"/>
                      <a:ext cx="0" cy="2876642"/>
                    </a:xfrm>
                    <a:prstGeom prst="line">
                      <a:avLst/>
                    </a:prstGeom>
                    <a:solidFill>
                      <a:srgbClr val="DDDDDD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triangle" w="med" len="med"/>
                      <a:tailEnd type="none"/>
                    </a:ln>
                    <a:effectLst/>
                  </p:spPr>
                </p:cxnSp>
                <p:cxnSp>
                  <p:nvCxnSpPr>
                    <p:cNvPr id="27" name="Straight Connector 26">
                      <a:extLst>
                        <a:ext uri="{FF2B5EF4-FFF2-40B4-BE49-F238E27FC236}">
                          <a16:creationId xmlns:a16="http://schemas.microsoft.com/office/drawing/2014/main" id="{830123AC-F9F4-9E43-A354-F7EDD64F9F2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H="1">
                      <a:off x="3200397" y="4777272"/>
                      <a:ext cx="3664511" cy="0"/>
                    </a:xfrm>
                    <a:prstGeom prst="line">
                      <a:avLst/>
                    </a:prstGeom>
                    <a:solidFill>
                      <a:srgbClr val="DDDDDD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triangle" w="med" len="med"/>
                      <a:tailEnd type="none"/>
                    </a:ln>
                    <a:effectLst/>
                  </p:spPr>
                </p:cxnSp>
              </p:grp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B342754F-77E9-8741-B6AF-836A625083B0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2207619" y="4655747"/>
                    <a:ext cx="1684668" cy="5491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Throughput</a:t>
                    </a:r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461D79B5-F2F6-7249-8A4B-AC436BA25B8C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667" y="6131441"/>
                    <a:ext cx="2124009" cy="5490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Queue length</a:t>
                    </a:r>
                  </a:p>
                </p:txBody>
              </p:sp>
            </p:grp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60BFA36B-4076-AB4F-ADE5-9E3567263418}"/>
                  </a:ext>
                </a:extLst>
              </p:cNvPr>
              <p:cNvGrpSpPr/>
              <p:nvPr/>
            </p:nvGrpSpPr>
            <p:grpSpPr>
              <a:xfrm>
                <a:off x="5035251" y="2372137"/>
                <a:ext cx="1975150" cy="1705640"/>
                <a:chOff x="4309694" y="2756450"/>
                <a:chExt cx="1975150" cy="1705640"/>
              </a:xfrm>
            </p:grpSpPr>
            <p:sp>
              <p:nvSpPr>
                <p:cNvPr id="620566" name="Freeform 22">
                  <a:extLst>
                    <a:ext uri="{FF2B5EF4-FFF2-40B4-BE49-F238E27FC236}">
                      <a16:creationId xmlns:a16="http://schemas.microsoft.com/office/drawing/2014/main" id="{0EFFE773-2740-EE42-A784-F03CDB07AE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7582" y="3399183"/>
                  <a:ext cx="1600200" cy="737151"/>
                </a:xfrm>
                <a:custGeom>
                  <a:avLst/>
                  <a:gdLst>
                    <a:gd name="T0" fmla="*/ 0 w 1008"/>
                    <a:gd name="T1" fmla="*/ 152 h 152"/>
                    <a:gd name="T2" fmla="*/ 192 w 1008"/>
                    <a:gd name="T3" fmla="*/ 56 h 152"/>
                    <a:gd name="T4" fmla="*/ 480 w 1008"/>
                    <a:gd name="T5" fmla="*/ 8 h 152"/>
                    <a:gd name="T6" fmla="*/ 912 w 1008"/>
                    <a:gd name="T7" fmla="*/ 8 h 152"/>
                    <a:gd name="T8" fmla="*/ 1008 w 1008"/>
                    <a:gd name="T9" fmla="*/ 8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8" h="152">
                      <a:moveTo>
                        <a:pt x="0" y="152"/>
                      </a:moveTo>
                      <a:cubicBezTo>
                        <a:pt x="56" y="116"/>
                        <a:pt x="112" y="80"/>
                        <a:pt x="192" y="56"/>
                      </a:cubicBezTo>
                      <a:cubicBezTo>
                        <a:pt x="272" y="32"/>
                        <a:pt x="360" y="16"/>
                        <a:pt x="480" y="8"/>
                      </a:cubicBezTo>
                      <a:cubicBezTo>
                        <a:pt x="600" y="0"/>
                        <a:pt x="824" y="8"/>
                        <a:pt x="912" y="8"/>
                      </a:cubicBezTo>
                      <a:cubicBezTo>
                        <a:pt x="1000" y="8"/>
                        <a:pt x="1004" y="8"/>
                        <a:pt x="1008" y="8"/>
                      </a:cubicBezTo>
                    </a:path>
                  </a:pathLst>
                </a:custGeom>
                <a:noFill/>
                <a:ln w="28575" cmpd="sng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A70C9C08-AF6E-0A41-AD7B-0BF9068EC64A}"/>
                    </a:ext>
                  </a:extLst>
                </p:cNvPr>
                <p:cNvGrpSpPr/>
                <p:nvPr/>
              </p:nvGrpSpPr>
              <p:grpSpPr>
                <a:xfrm>
                  <a:off x="4309694" y="2756450"/>
                  <a:ext cx="1975150" cy="1705640"/>
                  <a:chOff x="2775366" y="3299638"/>
                  <a:chExt cx="4146249" cy="3380861"/>
                </a:xfrm>
              </p:grpSpPr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64A6F3F0-4A50-6644-B74F-ADBF1440BFF9}"/>
                      </a:ext>
                    </a:extLst>
                  </p:cNvPr>
                  <p:cNvGrpSpPr/>
                  <p:nvPr/>
                </p:nvGrpSpPr>
                <p:grpSpPr>
                  <a:xfrm>
                    <a:off x="3257104" y="3299638"/>
                    <a:ext cx="3664511" cy="2876642"/>
                    <a:chOff x="3200397" y="1903228"/>
                    <a:chExt cx="3664511" cy="2876642"/>
                  </a:xfrm>
                </p:grpSpPr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C9C49442-A023-E644-9713-E7D6A8D0A4ED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200400" y="1903228"/>
                      <a:ext cx="0" cy="2876642"/>
                    </a:xfrm>
                    <a:prstGeom prst="line">
                      <a:avLst/>
                    </a:prstGeom>
                    <a:solidFill>
                      <a:srgbClr val="DDDDDD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triangle" w="med" len="med"/>
                      <a:tailEnd type="none"/>
                    </a:ln>
                    <a:effectLst/>
                  </p:spPr>
                </p:cxnSp>
                <p:cxnSp>
                  <p:nvCxnSpPr>
                    <p:cNvPr id="39" name="Straight Connector 38">
                      <a:extLst>
                        <a:ext uri="{FF2B5EF4-FFF2-40B4-BE49-F238E27FC236}">
                          <a16:creationId xmlns:a16="http://schemas.microsoft.com/office/drawing/2014/main" id="{313C6B0E-3ADF-C748-960A-137E7424E9B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H="1">
                      <a:off x="3200397" y="4777272"/>
                      <a:ext cx="3664511" cy="0"/>
                    </a:xfrm>
                    <a:prstGeom prst="line">
                      <a:avLst/>
                    </a:prstGeom>
                    <a:solidFill>
                      <a:srgbClr val="DDDDDD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triangle" w="med" len="med"/>
                      <a:tailEnd type="none"/>
                    </a:ln>
                    <a:effectLst/>
                  </p:spPr>
                </p:cxnSp>
              </p:grpSp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1A6729CF-90FE-2E41-BEFE-539CAA83D863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2207619" y="4655747"/>
                    <a:ext cx="1684668" cy="5491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Throughput</a:t>
                    </a:r>
                  </a:p>
                </p:txBody>
              </p: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246155F9-B3EA-7447-8955-C39528F975FB}"/>
                      </a:ext>
                    </a:extLst>
                  </p:cNvPr>
                  <p:cNvSpPr txBox="1"/>
                  <p:nvPr/>
                </p:nvSpPr>
                <p:spPr>
                  <a:xfrm>
                    <a:off x="3841667" y="6131441"/>
                    <a:ext cx="2124009" cy="5490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Queue length</a:t>
                    </a:r>
                  </a:p>
                </p:txBody>
              </p:sp>
            </p:grpSp>
          </p:grp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E885F27-B78F-BE42-95B6-A7949A1FD3CC}"/>
                </a:ext>
              </a:extLst>
            </p:cNvPr>
            <p:cNvSpPr txBox="1"/>
            <p:nvPr/>
          </p:nvSpPr>
          <p:spPr bwMode="auto">
            <a:xfrm>
              <a:off x="1692711" y="3881230"/>
              <a:ext cx="2556174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5400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  <a:t>non-sense result</a:t>
              </a:r>
            </a:p>
            <a:p>
              <a:pPr algn="ctr"/>
              <a: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  <a:t>probably simulation error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F8584E6-BF6B-0E44-8B3E-083EFA5C810A}"/>
                </a:ext>
              </a:extLst>
            </p:cNvPr>
            <p:cNvSpPr txBox="1"/>
            <p:nvPr/>
          </p:nvSpPr>
          <p:spPr bwMode="auto">
            <a:xfrm>
              <a:off x="5055924" y="3881230"/>
              <a:ext cx="2237176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5400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  <a:t>expected result</a:t>
              </a:r>
            </a:p>
            <a:p>
              <a:pPr algn="ctr"/>
              <a:r>
                <a:rPr lang="en-US" sz="1800" kern="0" dirty="0">
                  <a:latin typeface="Eurostile" panose="020B0504020202050204" pitchFamily="34" charset="77"/>
                  <a:sym typeface="Wingdings" pitchFamily="2" charset="2"/>
                </a:rPr>
                <a:t>no indication for error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84970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>
            <a:extLst>
              <a:ext uri="{FF2B5EF4-FFF2-40B4-BE49-F238E27FC236}">
                <a16:creationId xmlns:a16="http://schemas.microsoft.com/office/drawing/2014/main" id="{561B0EF9-4170-494D-9DFA-991B8D535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Model Verification Techniques</a:t>
            </a:r>
          </a:p>
        </p:txBody>
      </p:sp>
      <p:sp>
        <p:nvSpPr>
          <p:cNvPr id="621571" name="Rectangle 3">
            <a:extLst>
              <a:ext uri="{FF2B5EF4-FFF2-40B4-BE49-F238E27FC236}">
                <a16:creationId xmlns:a16="http://schemas.microsoft.com/office/drawing/2014/main" id="{6049CE7B-54AD-7647-982C-EB930A241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nb-NO" sz="2400" dirty="0"/>
              <a:t>Consistency tests – similar inputs produce similar outputs</a:t>
            </a:r>
          </a:p>
          <a:p>
            <a:pPr lvl="1"/>
            <a:r>
              <a:rPr lang="en-US" altLang="nb-NO" sz="2000" dirty="0"/>
              <a:t>Ex: 2 sources at 50 pkts/sec produce same total as 1 source at 100 pkts/sec</a:t>
            </a:r>
          </a:p>
          <a:p>
            <a:pPr lvl="1"/>
            <a:endParaRPr lang="en-US" altLang="nb-NO" sz="2000" dirty="0"/>
          </a:p>
          <a:p>
            <a:r>
              <a:rPr lang="en-US" altLang="nb-NO" sz="2400" dirty="0"/>
              <a:t>Seed independence – random number generator starting value should not affect final conclusion</a:t>
            </a:r>
          </a:p>
          <a:p>
            <a:pPr lvl="1"/>
            <a:r>
              <a:rPr lang="en-US" altLang="nb-NO" sz="2000" dirty="0"/>
              <a:t>it will probably change the specific output</a:t>
            </a:r>
          </a:p>
          <a:p>
            <a:pPr lvl="1"/>
            <a:r>
              <a:rPr lang="en-US" altLang="nb-NO" sz="2000" dirty="0"/>
              <a:t>it should not change the overall conclusions</a:t>
            </a:r>
          </a:p>
          <a:p>
            <a:pPr lvl="1"/>
            <a:r>
              <a:rPr lang="en-US" altLang="nb-NO" sz="2000" dirty="0"/>
              <a:t>however:</a:t>
            </a:r>
          </a:p>
          <a:p>
            <a:pPr lvl="2"/>
            <a:r>
              <a:rPr lang="en-US" altLang="nb-NO" dirty="0"/>
              <a:t>this can be the real </a:t>
            </a:r>
            <a:r>
              <a:rPr lang="en-US" altLang="nb-NO" dirty="0" err="1"/>
              <a:t>behaviour</a:t>
            </a:r>
            <a:r>
              <a:rPr lang="en-US" altLang="nb-NO" dirty="0"/>
              <a:t> in an unstable system</a:t>
            </a:r>
          </a:p>
          <a:p>
            <a:pPr lvl="2"/>
            <a:r>
              <a:rPr lang="en-US" altLang="nb-NO" dirty="0"/>
              <a:t>the simulated period may be too short to reach stability</a:t>
            </a:r>
          </a:p>
        </p:txBody>
      </p:sp>
    </p:spTree>
    <p:extLst>
      <p:ext uri="{BB962C8B-B14F-4D97-AF65-F5344CB8AC3E}">
        <p14:creationId xmlns:p14="http://schemas.microsoft.com/office/powerpoint/2010/main" val="3562013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>
            <a:extLst>
              <a:ext uri="{FF2B5EF4-FFF2-40B4-BE49-F238E27FC236}">
                <a16:creationId xmlns:a16="http://schemas.microsoft.com/office/drawing/2014/main" id="{3341A7FC-79D3-1449-858C-AA96012A42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Model Validation Techniques</a:t>
            </a:r>
          </a:p>
        </p:txBody>
      </p:sp>
      <p:sp>
        <p:nvSpPr>
          <p:cNvPr id="622595" name="Rectangle 3">
            <a:extLst>
              <a:ext uri="{FF2B5EF4-FFF2-40B4-BE49-F238E27FC236}">
                <a16:creationId xmlns:a16="http://schemas.microsoft.com/office/drawing/2014/main" id="{DABC7EC7-E314-7E4C-BD30-7AF68D9F2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sz="2000" dirty="0"/>
              <a:t>Ensure assumptions used are reasonable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Want final simulated system to be like real systems</a:t>
            </a:r>
          </a:p>
          <a:p>
            <a:pPr>
              <a:lnSpc>
                <a:spcPct val="90000"/>
              </a:lnSpc>
            </a:pPr>
            <a:r>
              <a:rPr lang="en-US" altLang="nb-NO" sz="2000" dirty="0"/>
              <a:t>Unlike verification, techniques to validate one simulation may be different from one model to another</a:t>
            </a:r>
          </a:p>
          <a:p>
            <a:pPr>
              <a:lnSpc>
                <a:spcPct val="90000"/>
              </a:lnSpc>
            </a:pPr>
            <a:endParaRPr lang="en-US" altLang="nb-NO" sz="2000" dirty="0"/>
          </a:p>
          <a:p>
            <a:pPr>
              <a:lnSpc>
                <a:spcPct val="90000"/>
              </a:lnSpc>
            </a:pPr>
            <a:r>
              <a:rPr lang="en-US" altLang="nb-NO" sz="2000" dirty="0"/>
              <a:t>Three key aspects to validate: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Assumptions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Input parameter values and distributions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Output values and conclusions</a:t>
            </a:r>
          </a:p>
          <a:p>
            <a:pPr lvl="1">
              <a:lnSpc>
                <a:spcPct val="90000"/>
              </a:lnSpc>
            </a:pPr>
            <a:endParaRPr lang="en-US" altLang="nb-NO" sz="2000" dirty="0"/>
          </a:p>
          <a:p>
            <a:pPr>
              <a:lnSpc>
                <a:spcPct val="90000"/>
              </a:lnSpc>
            </a:pPr>
            <a:r>
              <a:rPr lang="en-US" altLang="nb-NO" sz="2000" dirty="0"/>
              <a:t>Compare validity of each to one or more of: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Expert intuition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Real system measurements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Theoretical results</a:t>
            </a:r>
          </a:p>
        </p:txBody>
      </p:sp>
      <p:sp>
        <p:nvSpPr>
          <p:cNvPr id="622596" name="Text Box 4">
            <a:extLst>
              <a:ext uri="{FF2B5EF4-FFF2-40B4-BE49-F238E27FC236}">
                <a16:creationId xmlns:a16="http://schemas.microsoft.com/office/drawing/2014/main" id="{A49BB9E5-03EA-894E-B9E8-27CF82E70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3604" y="5439465"/>
            <a:ext cx="2938463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nb-NO" sz="2000" dirty="0">
                <a:latin typeface="Eurostile" panose="020B0504020202050204" pitchFamily="34" charset="77"/>
                <a:sym typeface="Wingdings" pitchFamily="2" charset="2"/>
              </a:rPr>
              <a:t></a:t>
            </a:r>
            <a:r>
              <a:rPr lang="en-US" altLang="nb-NO" sz="2000" dirty="0">
                <a:latin typeface="Eurostile" panose="020B0504020202050204" pitchFamily="34" charset="77"/>
              </a:rPr>
              <a:t> 9 combinations</a:t>
            </a:r>
            <a:br>
              <a:rPr lang="en-US" altLang="nb-NO" sz="2000" dirty="0">
                <a:latin typeface="Eurostile" panose="020B0504020202050204" pitchFamily="34" charset="77"/>
              </a:rPr>
            </a:br>
            <a:r>
              <a:rPr lang="en-US" altLang="nb-NO" sz="2000" dirty="0">
                <a:latin typeface="Eurostile" panose="020B0504020202050204" pitchFamily="34" charset="77"/>
              </a:rPr>
              <a:t>Not all are always possible</a:t>
            </a:r>
          </a:p>
        </p:txBody>
      </p:sp>
    </p:spTree>
    <p:extLst>
      <p:ext uri="{BB962C8B-B14F-4D97-AF65-F5344CB8AC3E}">
        <p14:creationId xmlns:p14="http://schemas.microsoft.com/office/powerpoint/2010/main" val="32024120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>
            <a:extLst>
              <a:ext uri="{FF2B5EF4-FFF2-40B4-BE49-F238E27FC236}">
                <a16:creationId xmlns:a16="http://schemas.microsoft.com/office/drawing/2014/main" id="{EA501597-ED36-C04A-9EF5-6BF26DCAF6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Model Validation Techniques - Expert Intuition</a:t>
            </a:r>
          </a:p>
        </p:txBody>
      </p:sp>
      <p:sp>
        <p:nvSpPr>
          <p:cNvPr id="623619" name="Rectangle 3">
            <a:extLst>
              <a:ext uri="{FF2B5EF4-FFF2-40B4-BE49-F238E27FC236}">
                <a16:creationId xmlns:a16="http://schemas.microsoft.com/office/drawing/2014/main" id="{CB1E2558-83BC-9548-A5C5-A406A02CA3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7067" y="1756519"/>
            <a:ext cx="8729134" cy="2968625"/>
          </a:xfrm>
        </p:spPr>
        <p:txBody>
          <a:bodyPr numCol="2" spcCol="180000"/>
          <a:lstStyle/>
          <a:p>
            <a:pPr>
              <a:lnSpc>
                <a:spcPct val="90000"/>
              </a:lnSpc>
            </a:pPr>
            <a:r>
              <a:rPr lang="en-US" altLang="nb-NO" sz="2400" dirty="0"/>
              <a:t>Most practical, most common</a:t>
            </a:r>
          </a:p>
          <a:p>
            <a:pPr>
              <a:lnSpc>
                <a:spcPct val="90000"/>
              </a:lnSpc>
            </a:pPr>
            <a:r>
              <a:rPr lang="en-US" altLang="nb-NO" sz="2400" dirty="0"/>
              <a:t>“Brainstorm” with people knowledgeable in area</a:t>
            </a:r>
          </a:p>
          <a:p>
            <a:pPr>
              <a:lnSpc>
                <a:spcPct val="90000"/>
              </a:lnSpc>
            </a:pPr>
            <a:r>
              <a:rPr lang="en-US" altLang="nb-NO" sz="2400" dirty="0"/>
              <a:t>Assumptions validated first, followed soon after by input.  Output validated as soon as output is available (and verified), even if preliminary</a:t>
            </a:r>
          </a:p>
          <a:p>
            <a:pPr>
              <a:lnSpc>
                <a:spcPct val="90000"/>
              </a:lnSpc>
            </a:pPr>
            <a:r>
              <a:rPr lang="en-US" altLang="nb-NO" sz="2400" dirty="0"/>
              <a:t>Present measured results and compare to simulated results (can see if experts can tell the difference)</a:t>
            </a:r>
          </a:p>
          <a:p>
            <a:pPr>
              <a:lnSpc>
                <a:spcPct val="90000"/>
              </a:lnSpc>
            </a:pPr>
            <a:endParaRPr lang="en-US" altLang="nb-NO" sz="2400" dirty="0"/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A9AA576E-0D3F-D74C-9BDD-EBCFD58C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76E3FFC2-D239-1148-983A-E7D914B76375}" type="slidenum">
              <a:rPr lang="en-US" altLang="nb-NO" smtClean="0"/>
              <a:pPr/>
              <a:t>56</a:t>
            </a:fld>
            <a:endParaRPr lang="en-US" altLang="nb-NO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C89F05-4628-384B-B863-EA00829450DA}"/>
              </a:ext>
            </a:extLst>
          </p:cNvPr>
          <p:cNvGrpSpPr/>
          <p:nvPr/>
        </p:nvGrpSpPr>
        <p:grpSpPr>
          <a:xfrm>
            <a:off x="4621491" y="3302000"/>
            <a:ext cx="3871052" cy="3188732"/>
            <a:chOff x="4799291" y="3429000"/>
            <a:chExt cx="3871052" cy="3188732"/>
          </a:xfrm>
        </p:grpSpPr>
        <p:sp>
          <p:nvSpPr>
            <p:cNvPr id="623621" name="Line 5">
              <a:extLst>
                <a:ext uri="{FF2B5EF4-FFF2-40B4-BE49-F238E27FC236}">
                  <a16:creationId xmlns:a16="http://schemas.microsoft.com/office/drawing/2014/main" id="{4D61322F-454A-F54E-9D85-D65CF14887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1600" y="3429000"/>
              <a:ext cx="0" cy="2590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622" name="Line 6">
              <a:extLst>
                <a:ext uri="{FF2B5EF4-FFF2-40B4-BE49-F238E27FC236}">
                  <a16:creationId xmlns:a16="http://schemas.microsoft.com/office/drawing/2014/main" id="{A7179B85-62D2-0A4C-9B49-EF165F0F72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1600" y="6019800"/>
              <a:ext cx="3352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623" name="Text Box 7">
              <a:extLst>
                <a:ext uri="{FF2B5EF4-FFF2-40B4-BE49-F238E27FC236}">
                  <a16:creationId xmlns:a16="http://schemas.microsoft.com/office/drawing/2014/main" id="{ECBD03ED-D658-084E-94B1-C435C4EA6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4337786" y="4717534"/>
              <a:ext cx="129234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800" dirty="0">
                  <a:latin typeface="Eurostile" panose="020B0504020202050204" pitchFamily="34" charset="77"/>
                </a:rPr>
                <a:t>Throughput</a:t>
              </a:r>
            </a:p>
          </p:txBody>
        </p:sp>
        <p:sp>
          <p:nvSpPr>
            <p:cNvPr id="623624" name="Text Box 8">
              <a:extLst>
                <a:ext uri="{FF2B5EF4-FFF2-40B4-BE49-F238E27FC236}">
                  <a16:creationId xmlns:a16="http://schemas.microsoft.com/office/drawing/2014/main" id="{8A4CF611-FD7B-2941-9A39-A6882D8844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86400" y="6248400"/>
              <a:ext cx="239681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800" dirty="0">
                  <a:latin typeface="Eurostile" panose="020B0504020202050204" pitchFamily="34" charset="77"/>
                </a:rPr>
                <a:t>Packet Loss Probability</a:t>
              </a:r>
            </a:p>
          </p:txBody>
        </p:sp>
        <p:sp>
          <p:nvSpPr>
            <p:cNvPr id="623625" name="Text Box 9">
              <a:extLst>
                <a:ext uri="{FF2B5EF4-FFF2-40B4-BE49-F238E27FC236}">
                  <a16:creationId xmlns:a16="http://schemas.microsoft.com/office/drawing/2014/main" id="{D3160DEF-4C2B-7F4C-8C18-3D9159AAC3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0" y="5715000"/>
              <a:ext cx="406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/>
                <a:t>0.2</a:t>
              </a:r>
            </a:p>
          </p:txBody>
        </p:sp>
        <p:sp>
          <p:nvSpPr>
            <p:cNvPr id="623626" name="Text Box 10">
              <a:extLst>
                <a:ext uri="{FF2B5EF4-FFF2-40B4-BE49-F238E27FC236}">
                  <a16:creationId xmlns:a16="http://schemas.microsoft.com/office/drawing/2014/main" id="{C3CD105E-DDBC-CB4B-8786-43080F1E89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0" y="5715000"/>
              <a:ext cx="406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/>
                <a:t>0.4</a:t>
              </a:r>
            </a:p>
          </p:txBody>
        </p:sp>
        <p:sp>
          <p:nvSpPr>
            <p:cNvPr id="623627" name="Text Box 11">
              <a:extLst>
                <a:ext uri="{FF2B5EF4-FFF2-40B4-BE49-F238E27FC236}">
                  <a16:creationId xmlns:a16="http://schemas.microsoft.com/office/drawing/2014/main" id="{1B6AF5C6-953A-104F-BCE0-AFC99A15AF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9400" y="5715000"/>
              <a:ext cx="4064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/>
                <a:t>0.8</a:t>
              </a:r>
            </a:p>
          </p:txBody>
        </p:sp>
        <p:sp>
          <p:nvSpPr>
            <p:cNvPr id="623628" name="Freeform 12">
              <a:extLst>
                <a:ext uri="{FF2B5EF4-FFF2-40B4-BE49-F238E27FC236}">
                  <a16:creationId xmlns:a16="http://schemas.microsoft.com/office/drawing/2014/main" id="{47E872AB-B9AC-A143-83B0-E2606CBD7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600" y="3733800"/>
              <a:ext cx="1905000" cy="1905000"/>
            </a:xfrm>
            <a:custGeom>
              <a:avLst/>
              <a:gdLst>
                <a:gd name="T0" fmla="*/ 0 w 1104"/>
                <a:gd name="T1" fmla="*/ 0 h 1200"/>
                <a:gd name="T2" fmla="*/ 192 w 1104"/>
                <a:gd name="T3" fmla="*/ 672 h 1200"/>
                <a:gd name="T4" fmla="*/ 528 w 1104"/>
                <a:gd name="T5" fmla="*/ 1008 h 1200"/>
                <a:gd name="T6" fmla="*/ 1104 w 1104"/>
                <a:gd name="T7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4" h="1200">
                  <a:moveTo>
                    <a:pt x="0" y="0"/>
                  </a:moveTo>
                  <a:cubicBezTo>
                    <a:pt x="52" y="252"/>
                    <a:pt x="104" y="504"/>
                    <a:pt x="192" y="672"/>
                  </a:cubicBezTo>
                  <a:cubicBezTo>
                    <a:pt x="280" y="840"/>
                    <a:pt x="376" y="920"/>
                    <a:pt x="528" y="1008"/>
                  </a:cubicBezTo>
                  <a:cubicBezTo>
                    <a:pt x="680" y="1096"/>
                    <a:pt x="892" y="1148"/>
                    <a:pt x="1104" y="1200"/>
                  </a:cubicBezTo>
                </a:path>
              </a:pathLst>
            </a:custGeom>
            <a:noFill/>
            <a:ln w="38100" cmpd="sng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629" name="Freeform 13">
              <a:extLst>
                <a:ext uri="{FF2B5EF4-FFF2-40B4-BE49-F238E27FC236}">
                  <a16:creationId xmlns:a16="http://schemas.microsoft.com/office/drawing/2014/main" id="{1CAFBC6F-E884-3342-AAC5-4BE65B5CC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600" y="4000500"/>
              <a:ext cx="1905000" cy="1638300"/>
            </a:xfrm>
            <a:custGeom>
              <a:avLst/>
              <a:gdLst>
                <a:gd name="T0" fmla="*/ 0 w 1200"/>
                <a:gd name="T1" fmla="*/ 312 h 1032"/>
                <a:gd name="T2" fmla="*/ 96 w 1200"/>
                <a:gd name="T3" fmla="*/ 120 h 1032"/>
                <a:gd name="T4" fmla="*/ 240 w 1200"/>
                <a:gd name="T5" fmla="*/ 24 h 1032"/>
                <a:gd name="T6" fmla="*/ 432 w 1200"/>
                <a:gd name="T7" fmla="*/ 120 h 1032"/>
                <a:gd name="T8" fmla="*/ 768 w 1200"/>
                <a:gd name="T9" fmla="*/ 744 h 1032"/>
                <a:gd name="T10" fmla="*/ 1008 w 1200"/>
                <a:gd name="T11" fmla="*/ 936 h 1032"/>
                <a:gd name="T12" fmla="*/ 1200 w 1200"/>
                <a:gd name="T13" fmla="*/ 1032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0" h="1032">
                  <a:moveTo>
                    <a:pt x="0" y="312"/>
                  </a:moveTo>
                  <a:cubicBezTo>
                    <a:pt x="28" y="240"/>
                    <a:pt x="56" y="168"/>
                    <a:pt x="96" y="120"/>
                  </a:cubicBezTo>
                  <a:cubicBezTo>
                    <a:pt x="136" y="72"/>
                    <a:pt x="184" y="24"/>
                    <a:pt x="240" y="24"/>
                  </a:cubicBezTo>
                  <a:cubicBezTo>
                    <a:pt x="296" y="24"/>
                    <a:pt x="344" y="0"/>
                    <a:pt x="432" y="120"/>
                  </a:cubicBezTo>
                  <a:cubicBezTo>
                    <a:pt x="520" y="240"/>
                    <a:pt x="672" y="608"/>
                    <a:pt x="768" y="744"/>
                  </a:cubicBezTo>
                  <a:cubicBezTo>
                    <a:pt x="864" y="880"/>
                    <a:pt x="936" y="888"/>
                    <a:pt x="1008" y="936"/>
                  </a:cubicBezTo>
                  <a:cubicBezTo>
                    <a:pt x="1080" y="984"/>
                    <a:pt x="1140" y="1008"/>
                    <a:pt x="1200" y="1032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630" name="Text Box 14">
              <a:extLst>
                <a:ext uri="{FF2B5EF4-FFF2-40B4-BE49-F238E27FC236}">
                  <a16:creationId xmlns:a16="http://schemas.microsoft.com/office/drawing/2014/main" id="{BE8B5E99-5DFF-0F43-A46D-288AC84CA8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9400" y="3886200"/>
              <a:ext cx="2040943" cy="7017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altLang="nb-NO" sz="1800" dirty="0">
                  <a:latin typeface="Eurostile" panose="020B0504020202050204" pitchFamily="34" charset="77"/>
                </a:rPr>
                <a:t>Which alternative</a:t>
              </a:r>
            </a:p>
            <a:p>
              <a:r>
                <a:rPr lang="en-US" altLang="nb-NO" sz="1800" dirty="0">
                  <a:latin typeface="Eurostile" panose="020B0504020202050204" pitchFamily="34" charset="77"/>
                </a:rPr>
                <a:t>looks invalid? Why?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09668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>
            <a:extLst>
              <a:ext uri="{FF2B5EF4-FFF2-40B4-BE49-F238E27FC236}">
                <a16:creationId xmlns:a16="http://schemas.microsoft.com/office/drawing/2014/main" id="{465B8B33-1639-1048-B941-041AEC1B06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2800" dirty="0"/>
              <a:t>Model Validation Techniques - Real System Measurements</a:t>
            </a:r>
          </a:p>
        </p:txBody>
      </p:sp>
      <p:sp>
        <p:nvSpPr>
          <p:cNvPr id="625667" name="Rectangle 3">
            <a:extLst>
              <a:ext uri="{FF2B5EF4-FFF2-40B4-BE49-F238E27FC236}">
                <a16:creationId xmlns:a16="http://schemas.microsoft.com/office/drawing/2014/main" id="{0B31736E-A3ED-0E4F-83C4-C33CBA95AF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sz="2400" dirty="0"/>
              <a:t>Most reliable and preferred</a:t>
            </a:r>
          </a:p>
          <a:p>
            <a:r>
              <a:rPr lang="en-US" altLang="nb-NO" sz="2400" dirty="0"/>
              <a:t>May be infeasible because system does not exist or too expensive to measure</a:t>
            </a:r>
          </a:p>
          <a:p>
            <a:pPr lvl="1"/>
            <a:r>
              <a:rPr lang="en-US" altLang="nb-NO" sz="2200" dirty="0"/>
              <a:t>That could be why simulating in the first place!</a:t>
            </a:r>
          </a:p>
          <a:p>
            <a:r>
              <a:rPr lang="en-US" altLang="nb-NO" sz="2400" dirty="0"/>
              <a:t>But even one or two measurements add an enormous amount to the validity of the simulation</a:t>
            </a:r>
          </a:p>
          <a:p>
            <a:r>
              <a:rPr lang="en-US" altLang="nb-NO" sz="2400" dirty="0"/>
              <a:t>Should compare input values, output values, workload characterization</a:t>
            </a:r>
          </a:p>
          <a:p>
            <a:pPr lvl="1"/>
            <a:r>
              <a:rPr lang="en-US" altLang="nb-NO" sz="2200" dirty="0"/>
              <a:t>Use multiple traces for trace-driven simulations</a:t>
            </a:r>
          </a:p>
          <a:p>
            <a:r>
              <a:rPr lang="en-US" altLang="nb-NO" sz="2400" dirty="0"/>
              <a:t>Can use statistical techniques (confidence intervals) to determine if simulated values different than measured values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0A5D7D6-49AB-6A42-98FB-E280BA3B4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A5E67A23-7B56-E040-A18F-96E32F3B53B8}" type="slidenum">
              <a:rPr lang="en-US" altLang="nb-NO" smtClean="0"/>
              <a:pPr/>
              <a:t>57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8940292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>
            <a:extLst>
              <a:ext uri="{FF2B5EF4-FFF2-40B4-BE49-F238E27FC236}">
                <a16:creationId xmlns:a16="http://schemas.microsoft.com/office/drawing/2014/main" id="{59090570-7C36-8140-AADF-1FBB2968C0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sz="3200" dirty="0"/>
              <a:t>Model Validation Techniques - Theoretical Results</a:t>
            </a:r>
          </a:p>
        </p:txBody>
      </p:sp>
      <p:sp>
        <p:nvSpPr>
          <p:cNvPr id="626691" name="Rectangle 3">
            <a:extLst>
              <a:ext uri="{FF2B5EF4-FFF2-40B4-BE49-F238E27FC236}">
                <a16:creationId xmlns:a16="http://schemas.microsoft.com/office/drawing/2014/main" id="{D66F0F43-B5F0-D74D-9836-E5A555A430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sz="2400" dirty="0"/>
              <a:t>Can be used to compare a simplified system with simulated results</a:t>
            </a:r>
          </a:p>
          <a:p>
            <a:pPr>
              <a:lnSpc>
                <a:spcPct val="90000"/>
              </a:lnSpc>
            </a:pPr>
            <a:r>
              <a:rPr lang="en-US" altLang="nb-NO" sz="2400" dirty="0"/>
              <a:t>May not be useful for sole validation but can be used to complement measurements or expert intuition</a:t>
            </a:r>
          </a:p>
          <a:p>
            <a:pPr lvl="1">
              <a:lnSpc>
                <a:spcPct val="90000"/>
              </a:lnSpc>
            </a:pPr>
            <a:r>
              <a:rPr lang="en-US" altLang="nb-NO" sz="2200" dirty="0"/>
              <a:t>Ex: measurement validates for one processor, while analytic model validates for many processors</a:t>
            </a:r>
          </a:p>
          <a:p>
            <a:pPr>
              <a:lnSpc>
                <a:spcPct val="90000"/>
              </a:lnSpc>
            </a:pPr>
            <a:r>
              <a:rPr lang="en-US" altLang="nb-NO" sz="2400" dirty="0"/>
              <a:t>Note, there is no such thing as a “fully validated” model</a:t>
            </a:r>
          </a:p>
          <a:p>
            <a:pPr lvl="1">
              <a:lnSpc>
                <a:spcPct val="90000"/>
              </a:lnSpc>
            </a:pPr>
            <a:r>
              <a:rPr lang="en-US" altLang="nb-NO" sz="2200" dirty="0"/>
              <a:t>Would require too many resources and may be impossible</a:t>
            </a:r>
          </a:p>
          <a:p>
            <a:pPr lvl="1">
              <a:lnSpc>
                <a:spcPct val="90000"/>
              </a:lnSpc>
            </a:pPr>
            <a:r>
              <a:rPr lang="en-US" altLang="nb-NO" sz="2200" dirty="0"/>
              <a:t>Can only show is invalid</a:t>
            </a:r>
          </a:p>
          <a:p>
            <a:pPr>
              <a:lnSpc>
                <a:spcPct val="90000"/>
              </a:lnSpc>
            </a:pPr>
            <a:r>
              <a:rPr lang="en-US" altLang="nb-NO" sz="2400" dirty="0"/>
              <a:t>Instead, show validation in a few select cases, to lend </a:t>
            </a:r>
            <a:r>
              <a:rPr lang="en-US" altLang="nb-NO" sz="2400" i="1" dirty="0"/>
              <a:t>confidence</a:t>
            </a:r>
            <a:r>
              <a:rPr lang="en-US" altLang="nb-NO" sz="2400" dirty="0"/>
              <a:t> to the overall model results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EC8FC8-24C5-4142-B2F8-03A38188D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A5E67A23-7B56-E040-A18F-96E32F3B53B8}" type="slidenum">
              <a:rPr lang="en-US" altLang="nb-NO" smtClean="0"/>
              <a:pPr/>
              <a:t>58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836763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nb-NO" dirty="0"/>
              <a:t>Department </a:t>
            </a:r>
            <a:r>
              <a:rPr lang="nb-NO" dirty="0" err="1"/>
              <a:t>of</a:t>
            </a:r>
            <a:r>
              <a:rPr lang="nb-NO" dirty="0"/>
              <a:t> Informatics</a:t>
            </a:r>
            <a:br>
              <a:rPr lang="nb-NO" dirty="0"/>
            </a:br>
            <a:r>
              <a:rPr lang="nb-NO" dirty="0"/>
              <a:t>Networks and Distributed Systems (ND) </a:t>
            </a:r>
            <a:r>
              <a:rPr lang="nb-NO" dirty="0" err="1"/>
              <a:t>group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1295400" y="3140968"/>
            <a:ext cx="7315200" cy="1752600"/>
          </a:xfrm>
        </p:spPr>
        <p:txBody>
          <a:bodyPr/>
          <a:lstStyle/>
          <a:p>
            <a:r>
              <a:rPr lang="en-US" b="0" dirty="0"/>
              <a:t>Analysis of results</a:t>
            </a:r>
          </a:p>
          <a:p>
            <a:r>
              <a:rPr lang="en-US" b="0" dirty="0"/>
              <a:t>Initial transients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3563888" y="5445224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/>
              <a:t>Özgü</a:t>
            </a:r>
            <a:r>
              <a:rPr lang="en-US" dirty="0"/>
              <a:t> Alay</a:t>
            </a:r>
          </a:p>
          <a:p>
            <a:pPr algn="r"/>
            <a:r>
              <a:rPr lang="en-US" dirty="0"/>
              <a:t>Carsten </a:t>
            </a:r>
            <a:r>
              <a:rPr lang="en-US" dirty="0" err="1"/>
              <a:t>Griwodz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58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>
            <a:extLst>
              <a:ext uri="{FF2B5EF4-FFF2-40B4-BE49-F238E27FC236}">
                <a16:creationId xmlns:a16="http://schemas.microsoft.com/office/drawing/2014/main" id="{C57B4630-F729-B34E-B0C7-865EFCA64B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Terminology: </a:t>
            </a:r>
            <a:r>
              <a:rPr lang="en-US" b="1" kern="0" dirty="0"/>
              <a:t>Static</a:t>
            </a:r>
            <a:r>
              <a:rPr lang="en-US" kern="0" dirty="0"/>
              <a:t> and </a:t>
            </a:r>
            <a:r>
              <a:rPr lang="en-US" b="1" kern="0" dirty="0"/>
              <a:t>dynamic models</a:t>
            </a:r>
            <a:endParaRPr lang="en-US" altLang="nb-NO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B834F7-F376-E85B-B80C-35CFA1A40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nb-NO" dirty="0"/>
              <a:t>Time is not a variable:</a:t>
            </a:r>
            <a:r>
              <a:rPr lang="en-US" altLang="nb-NO" dirty="0">
                <a:sym typeface="Wingdings" pitchFamily="2" charset="2"/>
              </a:rPr>
              <a:t> </a:t>
            </a:r>
            <a:r>
              <a:rPr lang="en-US" altLang="nb-NO" i="1" dirty="0">
                <a:sym typeface="Wingdings" pitchFamily="2" charset="2"/>
              </a:rPr>
              <a:t>static</a:t>
            </a:r>
          </a:p>
          <a:p>
            <a:pPr marL="0" indent="0">
              <a:buFont typeface="Wingdings" charset="0"/>
              <a:buNone/>
            </a:pPr>
            <a:endParaRPr lang="en-US" b="1" kern="0" dirty="0"/>
          </a:p>
          <a:p>
            <a:endParaRPr lang="nb-NO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21B024-E18E-C344-820C-73345133AB40}"/>
              </a:ext>
            </a:extLst>
          </p:cNvPr>
          <p:cNvGrpSpPr/>
          <p:nvPr/>
        </p:nvGrpSpPr>
        <p:grpSpPr>
          <a:xfrm>
            <a:off x="387626" y="2636216"/>
            <a:ext cx="2520000" cy="2520000"/>
            <a:chOff x="1466021" y="3438939"/>
            <a:chExt cx="1800000" cy="180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C811662-5755-5C45-9CF2-8984BBC0DF40}"/>
                </a:ext>
              </a:extLst>
            </p:cNvPr>
            <p:cNvSpPr/>
            <p:nvPr/>
          </p:nvSpPr>
          <p:spPr bwMode="auto">
            <a:xfrm>
              <a:off x="1466021" y="3438939"/>
              <a:ext cx="1800000" cy="180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9838A00-464C-4A47-A5D2-B3B55BB7A0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66021" y="3438939"/>
              <a:ext cx="1800000" cy="1800000"/>
            </a:xfrm>
            <a:prstGeom prst="ellipse">
              <a:avLst/>
            </a:prstGeom>
            <a:solidFill>
              <a:srgbClr val="F6A79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1E7270D-511C-3648-9AC2-62C93ED0291C}"/>
              </a:ext>
            </a:extLst>
          </p:cNvPr>
          <p:cNvGrpSpPr/>
          <p:nvPr/>
        </p:nvGrpSpPr>
        <p:grpSpPr>
          <a:xfrm>
            <a:off x="3747268" y="2636216"/>
            <a:ext cx="2524984" cy="2520000"/>
            <a:chOff x="3377633" y="2766391"/>
            <a:chExt cx="2524984" cy="2520000"/>
          </a:xfrm>
        </p:grpSpPr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003152E8-9E5A-3A43-822B-C3BDCA971857}"/>
                </a:ext>
              </a:extLst>
            </p:cNvPr>
            <p:cNvGrpSpPr/>
            <p:nvPr/>
          </p:nvGrpSpPr>
          <p:grpSpPr>
            <a:xfrm>
              <a:off x="3382617" y="2766391"/>
              <a:ext cx="2520000" cy="2520000"/>
              <a:chOff x="1466021" y="3438939"/>
              <a:chExt cx="1800000" cy="1800000"/>
            </a:xfrm>
          </p:grpSpPr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14CA5AC4-2BC2-3E4E-962F-4D297C10C51B}"/>
                  </a:ext>
                </a:extLst>
              </p:cNvPr>
              <p:cNvSpPr/>
              <p:nvPr/>
            </p:nvSpPr>
            <p:spPr bwMode="auto">
              <a:xfrm>
                <a:off x="1466021" y="3438939"/>
                <a:ext cx="1800000" cy="1800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DE5E3402-AA42-664A-90BE-1891F379B76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66021" y="3438939"/>
                <a:ext cx="1800000" cy="1800000"/>
              </a:xfrm>
              <a:prstGeom prst="ellipse">
                <a:avLst/>
              </a:prstGeom>
              <a:solidFill>
                <a:srgbClr val="F6A79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F22168B-24D4-5F4E-812B-A4FBF8D75BC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77633" y="2782958"/>
              <a:ext cx="2484000" cy="2484000"/>
              <a:chOff x="5107055" y="2980082"/>
              <a:chExt cx="2968971" cy="292755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04D6403-C36B-A349-8BBE-B0C1696C0ED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107055" y="2980082"/>
                <a:ext cx="1440000" cy="1440000"/>
                <a:chOff x="5108713" y="2978426"/>
                <a:chExt cx="2506644" cy="2443696"/>
              </a:xfrm>
            </p:grpSpPr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57F95012-012E-494F-BAA4-0FE6FAB04DA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387009" y="3051313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23A9E05B-1D82-0941-853D-A89EB462427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57461" y="3203713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DAECF215-B244-C64A-B34C-A740F325563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42722" y="3763618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E5105F77-9C78-2E4E-B0BC-8F9538027FB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44209" y="3508513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0EB7963A-96EE-E54F-A572-1F7A700A2F1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45087" y="3680791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71BAE992-2A06-9D4A-A79E-89A49D7060A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96270" y="33561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13021391-CAA4-1941-B7ED-56591BE24B4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48061" y="37371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0B2B2836-E7B0-AE46-A1B2-21471D7539D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53809" y="41181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F3C26213-7E62-F641-9B76-A2B4D2FC65D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26696" y="47277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EBF25A0C-E5BD-204B-B606-4DEE0A3F530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758609" y="44229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C60BA45D-592C-1649-AF80-8BFD003995C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417905" y="3879574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4E62FE64-9A24-DA46-9A2B-35B98DAC33D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34809" y="5214730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C44E523D-D8AE-D04E-B94C-2F1E42CF263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4027" y="4581939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3522838B-0DAA-4241-887D-DA83BFB6A45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68209" y="442622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235CFC3F-D3D2-4841-8C4E-072F2B16CCC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92418" y="4290391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9426B870-8525-644F-AB18-65C18BCA8D2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15201" y="32799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EC364043-D414-4B4E-ABB0-62ADC4B1D59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016487" y="416780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C6C60B2D-4939-6143-BA3D-35957753D79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284305" y="4012095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7E1B48B4-1AD3-CC4B-AC82-DBD57637AD2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30618" y="3140765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A1146705-B57A-F547-99F8-121BD610999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254487" y="5314122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A635E1F4-2FC9-A74B-9915-F6DFF4AE5ED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08713" y="4750905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244302AF-6CDF-064B-AE71-FEF822E651B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507357" y="512196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6C563E15-C8C9-3049-B551-1136E9F6E36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009861" y="526442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0D933180-01C0-8242-AE17-C00AC399509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95730" y="521804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FEDBC3FA-0E03-464E-B643-EF1CB975C3C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086060" y="2985052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10579FC7-B22A-9E4A-BC47-E3EE9D29B6E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441094" y="297842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C17AD46-B9CE-3847-92C9-93B3F790283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758607" y="3091069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F113BD5B-C331-6045-B11C-6EBF67C201E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139607" y="3551582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0563FB8D-CEF2-5E44-ADAF-2F2611E9B22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934198" y="4071730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AA1ED616-B509-3F47-9A5C-FCD09BEE078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77876" y="4740965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8552728F-870E-B940-B54D-5673E39895F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288694" y="4843669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C1EFDBC3-03E2-D144-941D-010A50005C8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142920" y="5264425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BB73AD4F-3821-1F43-9B4D-ADD40499B23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10737" y="4999382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D68CA02E-C00A-5148-9E02-A647186A7DF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61719" y="3382616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CFADEB49-7CB5-3A41-91D9-F59AF1EA33D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45154" y="3177208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D1147ABE-F575-B540-8931-81008EBCB8F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446641" y="3429000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0DD264AB-949E-1143-B4C6-CD5F0BC875E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261110" y="3730487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D460268F-EB03-DA46-92B5-96AF2C83EC4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324058" y="435002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128E328A-C036-164F-8AC9-06A91BCCA92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227980" y="454218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07934E97-4BA2-0442-A9FC-44B73535088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310806" y="5012635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F8860995-86CC-E846-8C5F-5D6E799C1EA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32780" y="479728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22B0EE4A-9BE2-2445-B5BF-200C5644367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794510" y="529755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E0A37D3A-8360-5240-869B-EB8DC157063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976728" y="493312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4280802C-7EC6-8E44-810A-0AF44AFB4C5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78214" y="447923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70AADCAF-CFC3-0A4E-8CF8-6310F369438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6636025" y="2980082"/>
                <a:ext cx="1440000" cy="1440000"/>
                <a:chOff x="5108713" y="2978426"/>
                <a:chExt cx="2506644" cy="2443696"/>
              </a:xfrm>
            </p:grpSpPr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2FD78AB2-65C3-A249-B6D0-E78739B54D9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387009" y="3051313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3625D58F-BDB9-5D46-87E3-EE9639FCC75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57461" y="3203713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A18A0582-24C3-5A43-B586-C511883E59B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42722" y="3763618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10BA9D3D-E68D-E04D-889A-CF4ACD57A7C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44209" y="3508513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1A97445B-E759-1044-8942-1DBA3CFE23D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45087" y="3680791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61AC0360-6B73-E544-92B2-B896DFA97D0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96270" y="33561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E4C7DD6B-196D-F94A-98B2-AE51DE68327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48061" y="37371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B7D09660-7756-AD4D-9F9A-ED0BC11DA54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53809" y="41181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AD92FE6F-1099-6B42-ADF5-9C9846D1865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26696" y="47277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B10F94B4-26E8-FB44-A98F-D87C8236E95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758609" y="44229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382EE7D9-BDF1-9345-9858-7D7E1B41A1C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417905" y="3879574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A71D67BD-79AB-104F-88E3-209D14B08A9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34809" y="5214730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C6ABDC63-8271-8D44-8DD7-5495F964D8D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4027" y="4581939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03743379-BF9E-1648-A8E0-50F33164F4B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68209" y="442622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96DB620A-5B9C-6A4E-9AFF-AD51249276C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92418" y="4290391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4B1B4978-ECC3-844A-B367-A524E482AE9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15201" y="32799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8118D6D6-CC02-E944-9792-A20F542C534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016487" y="416780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E5F8A47E-FE5D-7E4E-BA64-5B84B601FD6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284305" y="4012095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2509ECD4-6532-914F-8147-2E06A3A2308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30618" y="3140765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4FBA8BC5-B04D-5046-8FCB-2ED36BE830C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254487" y="5314122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A0AACB73-2795-9649-B470-34771697E1A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08713" y="4750905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73C4D9E8-1DF4-FE41-A563-23DABD119BD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507357" y="512196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55123E53-F36C-DF44-82E4-EB3ECDE3AB5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009861" y="526442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2D03A101-B089-804B-9543-EE9FD9F9FF4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95730" y="521804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81F79C06-ABB6-F14E-9F88-52B07F83334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086060" y="2985052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565974A7-DC77-6747-9973-3220774A7BD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441094" y="297842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B22FFE9D-7518-8246-86E2-7000D1C254A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758607" y="3091069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2CEC0588-21F8-644B-97D6-8451ADC0833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139607" y="3551582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D07582C9-F4A9-3644-BF28-299D6811BA4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934198" y="4071730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7BA1C075-029A-934C-A97E-B20D3390A00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77876" y="4740965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78B5B62E-7A06-1544-937F-D039815C6D7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288694" y="4843669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CAC73B99-9AC7-924C-8161-836DD1C7D27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142920" y="5264425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C1CC7005-90F1-4749-8EB7-84448E352ED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10737" y="4999382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C82FA6F2-B0D6-BE43-A0C6-1D078E903F6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61719" y="3382616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714B81C2-564F-0346-A2FF-9FE796DC314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45154" y="3177208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BBBA9435-A7B1-F744-89B7-176F56A6EC2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446641" y="3429000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B2A5995A-F1CF-FA4A-AD01-E955911E8C1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261110" y="3730487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23274C77-C1B2-C34E-B337-7A424BC3F1A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324058" y="435002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1A8EC554-DF47-254E-AA25-B61D8AD6301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227980" y="454218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2A704AFD-928A-9543-A6AE-E7A2C634C22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310806" y="5012635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B4C0E7EC-7205-0E43-A73E-57040B62F5F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32780" y="479728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AEDFC034-D52A-2A4E-93B3-342D0ACC4CB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794510" y="529755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9C51A1D2-C737-0941-9D9B-8ED1EB33E0C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976728" y="493312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8AACF8D2-9B4A-C343-A9A3-9295B962E05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78214" y="447923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262EAD07-AAE8-8844-A7E5-C08327AF33D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0800000">
                <a:off x="5107056" y="4467639"/>
                <a:ext cx="1440000" cy="1440000"/>
                <a:chOff x="5108713" y="2978426"/>
                <a:chExt cx="2506644" cy="2443696"/>
              </a:xfrm>
            </p:grpSpPr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6651558A-A5C8-F146-9B26-A51A9A304AF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387009" y="30513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EE76CF66-AC04-BD43-9AFE-8C748293F4B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57461" y="32037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137F1A50-0255-D448-A6E5-0B3C511CD57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42722" y="376361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47AA4819-D0FF-5943-B46D-13010E3C0AE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44209" y="35085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FAC2EBF7-E27B-EA46-BA44-A8E275A4E55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45087" y="3680791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B0019E83-B05F-5A42-98D1-2C4E602EA8C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96270" y="3356113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A6A91A3F-9F86-494C-8573-4B6A74A988B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48061" y="37371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22F243CD-8BDA-6242-9D04-25CF2B90DC7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53809" y="41181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98F75E9D-3D7D-014B-8E91-D73EFA80AAD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26696" y="47277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341089A8-5410-CD46-9C7E-D0EB69EB1D8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758609" y="44229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527DA08C-B999-E343-8AFE-F452270DBFC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417905" y="3879574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B3881D61-5AB3-E347-98D2-2191BFE4174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34809" y="5214730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7DFC9036-A9FA-F047-8526-2B5C46D843E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4027" y="4581939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71FA015D-0B65-B745-A764-DE62B17371A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37463" y="444122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173387F0-EF94-7243-9F1A-952872E686B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92418" y="4290391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F84A166D-7482-9A41-9775-69EDC6D536D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15201" y="3279913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0F838764-D2C0-7D4A-A642-6AFB28CC802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016487" y="416780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71BD5452-F1DD-4140-AAD9-224CDC0C6AD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284305" y="4012095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C1155F86-2C68-924F-A4E3-48BEF2AACDF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30618" y="3140765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3956B2F6-91B4-7942-9D4F-5DDBB0A524F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254487" y="5314122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6B0ACB50-D46F-9145-9C1E-FF3E66DA022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08713" y="4750905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BBF56962-BE6F-F148-83C0-DA146CA3CEB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507357" y="512196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D848DB0A-44EE-9844-9565-A73385B9AFA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009861" y="526442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7AC2CA5C-820E-E540-86E2-49DC0A533F6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95730" y="521804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ACD6E634-847F-4F45-BD1D-B97C942AA5C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086060" y="2985052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3CE1EB32-83B7-7B49-8258-F7DDEF30D81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441094" y="2978426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F842D714-4984-F34D-AD1A-5D9B97E59DF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758607" y="3091069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8982CA68-81AB-B947-956E-A1DD97F3DD7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139607" y="3551582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3172C304-4705-6541-9C51-B4E3B542EEA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934198" y="4071730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D9B0E8EC-DD30-F840-B24D-EB220721E59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77876" y="4740965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535C2BDB-E7D2-194E-AEB2-B0F2E628B3B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288694" y="4843669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50CC64DA-D160-4147-B5D4-DC6249B701C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142920" y="5264425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D53A4C26-E66A-D84B-A6EA-913AD581AB0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10737" y="4999382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A4A35F79-4D77-2946-A21F-E451641E9DA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61719" y="338261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6E337C91-7A31-C94C-BAD0-CCA4DFDB479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45154" y="317720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5AA4DD47-2C92-AF4A-B71B-CB68FF5FA73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446641" y="3429000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9700A502-2212-0542-A967-FE5C26C2A46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261110" y="3730487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251B03E3-26F8-1B4A-95AE-83FBCC662CF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324058" y="435002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3BDCDDD1-8940-F641-BFDC-52C8BA46971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227980" y="454218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D2EB97E7-3211-C042-8F4E-32EC812C398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310806" y="5012635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BE21AB81-9041-5840-8A09-3CC427C5DC7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32780" y="479728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0B76C8CA-D6D2-0647-B4FB-0895312AC0C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794510" y="529755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7B8D33D0-D780-3B4C-853F-F432B6A309C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976728" y="493312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8D87EB7F-63E0-0F4E-8219-4420844EED8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78214" y="447923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411FF9BF-5AE4-464D-B498-D6C563A14CB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6636026" y="4467640"/>
                <a:ext cx="1440000" cy="1440000"/>
                <a:chOff x="5108713" y="2978426"/>
                <a:chExt cx="2506644" cy="2443696"/>
              </a:xfrm>
            </p:grpSpPr>
            <p:sp>
              <p:nvSpPr>
                <p:cNvPr id="160" name="Oval 159">
                  <a:extLst>
                    <a:ext uri="{FF2B5EF4-FFF2-40B4-BE49-F238E27FC236}">
                      <a16:creationId xmlns:a16="http://schemas.microsoft.com/office/drawing/2014/main" id="{390B77B9-FAE2-2E49-9F04-789E33728F0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387009" y="30513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3D7AA2B9-32BD-DE47-85C6-6D6B54A4D08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57461" y="32037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62" name="Oval 161">
                  <a:extLst>
                    <a:ext uri="{FF2B5EF4-FFF2-40B4-BE49-F238E27FC236}">
                      <a16:creationId xmlns:a16="http://schemas.microsoft.com/office/drawing/2014/main" id="{83FEA594-4046-6046-BF1C-F1CF39CD9A8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42722" y="376361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63" name="Oval 162">
                  <a:extLst>
                    <a:ext uri="{FF2B5EF4-FFF2-40B4-BE49-F238E27FC236}">
                      <a16:creationId xmlns:a16="http://schemas.microsoft.com/office/drawing/2014/main" id="{29A73A0B-E986-8F42-9874-845378104C9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44209" y="35085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64" name="Oval 163">
                  <a:extLst>
                    <a:ext uri="{FF2B5EF4-FFF2-40B4-BE49-F238E27FC236}">
                      <a16:creationId xmlns:a16="http://schemas.microsoft.com/office/drawing/2014/main" id="{7760D352-2D7C-0142-9A9B-5D09BBF9710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45087" y="3680791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E8B954E2-EE9C-0145-93B8-595565521FC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96270" y="33561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7343A0B6-CB0D-7D47-AC7E-5CC52F18790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48061" y="37371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DE5FCEF4-7CD0-9846-8C13-F8E4A190BDA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53809" y="41181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34F07422-A114-5444-A8AE-A3726465FF9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526696" y="47277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F3494499-4BE8-CC47-B088-5EB4B8CF790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758609" y="44229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70" name="Oval 169">
                  <a:extLst>
                    <a:ext uri="{FF2B5EF4-FFF2-40B4-BE49-F238E27FC236}">
                      <a16:creationId xmlns:a16="http://schemas.microsoft.com/office/drawing/2014/main" id="{C0C6972C-5A7A-0B46-9D41-47C813E9481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417905" y="3879574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8E9A65D7-6D66-EF49-8F35-32876CF281C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34809" y="5214730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2D03DBE5-B8CC-B04E-8A6D-9BC2E8D57DC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874027" y="4581939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73" name="Oval 172">
                  <a:extLst>
                    <a:ext uri="{FF2B5EF4-FFF2-40B4-BE49-F238E27FC236}">
                      <a16:creationId xmlns:a16="http://schemas.microsoft.com/office/drawing/2014/main" id="{5E7A6448-CE69-854C-A9F3-96EEDAF89A7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68209" y="442622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7EBF184B-F2C2-4648-B05D-9D6F0F078B8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92418" y="4290391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3C013D1B-01C4-0F48-A0F7-ECE48409C99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15201" y="3279913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2C7A7252-C3B3-A94A-A328-A24C420B82D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016487" y="416780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77" name="Oval 176">
                  <a:extLst>
                    <a:ext uri="{FF2B5EF4-FFF2-40B4-BE49-F238E27FC236}">
                      <a16:creationId xmlns:a16="http://schemas.microsoft.com/office/drawing/2014/main" id="{54588AF6-CD2A-8E4F-8476-AE59B0922AC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284305" y="4012095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7082B4A7-7362-4B48-A900-36C723F5FE2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30618" y="3140765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CF708944-11A1-544C-A26C-34F55A11BD3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254487" y="5314122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67530005-380F-D74A-A749-900AAE2F7B9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08713" y="4750905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734387B9-4175-5C48-9121-00A35982CD5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507357" y="512196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82" name="Oval 181">
                  <a:extLst>
                    <a:ext uri="{FF2B5EF4-FFF2-40B4-BE49-F238E27FC236}">
                      <a16:creationId xmlns:a16="http://schemas.microsoft.com/office/drawing/2014/main" id="{68119AC3-11F0-DD43-8105-1A8772C5401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009861" y="5264426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83" name="Oval 182">
                  <a:extLst>
                    <a:ext uri="{FF2B5EF4-FFF2-40B4-BE49-F238E27FC236}">
                      <a16:creationId xmlns:a16="http://schemas.microsoft.com/office/drawing/2014/main" id="{C29AFB8A-4AA6-E744-9BD5-3021447538F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95730" y="5218043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78A43B00-8D3F-974D-B804-0EA5B81EA96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086060" y="2985052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85" name="Oval 184">
                  <a:extLst>
                    <a:ext uri="{FF2B5EF4-FFF2-40B4-BE49-F238E27FC236}">
                      <a16:creationId xmlns:a16="http://schemas.microsoft.com/office/drawing/2014/main" id="{83644417-EA17-9D4C-B4F9-D4916056AD1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441094" y="297842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9003C4BD-80C8-BC4D-A136-8F40E1D8D6E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758607" y="3091069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9AA0A356-18F2-2544-8C7D-58EDA764AE3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139607" y="3551582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4D006848-1FAF-9848-9B74-01074F6D3C8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934198" y="4071730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D740EE6E-75DB-7949-B875-12B1CC50B96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877876" y="4740965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90" name="Oval 189">
                  <a:extLst>
                    <a:ext uri="{FF2B5EF4-FFF2-40B4-BE49-F238E27FC236}">
                      <a16:creationId xmlns:a16="http://schemas.microsoft.com/office/drawing/2014/main" id="{315F4559-1A71-4844-B669-FC5A3D705EC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288694" y="4843669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91" name="Oval 190">
                  <a:extLst>
                    <a:ext uri="{FF2B5EF4-FFF2-40B4-BE49-F238E27FC236}">
                      <a16:creationId xmlns:a16="http://schemas.microsoft.com/office/drawing/2014/main" id="{0F4D12DD-29C5-D449-95C1-3DD0AFD2BA9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142920" y="5264425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92" name="Oval 191">
                  <a:extLst>
                    <a:ext uri="{FF2B5EF4-FFF2-40B4-BE49-F238E27FC236}">
                      <a16:creationId xmlns:a16="http://schemas.microsoft.com/office/drawing/2014/main" id="{3C8CA518-86C6-4541-802E-CFCBBFCE37D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10737" y="4999382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18561139-296B-F54A-B4AA-F3F0E7952B0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61719" y="338261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94" name="Oval 193">
                  <a:extLst>
                    <a:ext uri="{FF2B5EF4-FFF2-40B4-BE49-F238E27FC236}">
                      <a16:creationId xmlns:a16="http://schemas.microsoft.com/office/drawing/2014/main" id="{2EC3180D-BDBF-D445-B664-62FCDE8D349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45154" y="3177208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0FBAC50D-B51E-CB48-A0B0-F65C4A0EA60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446641" y="3429000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C80CD516-20A7-EF4B-B493-DC2816E5115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261110" y="3730487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97" name="Oval 196">
                  <a:extLst>
                    <a:ext uri="{FF2B5EF4-FFF2-40B4-BE49-F238E27FC236}">
                      <a16:creationId xmlns:a16="http://schemas.microsoft.com/office/drawing/2014/main" id="{D8BDF98D-6034-5047-8676-54A6ACC320F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324058" y="4350026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98" name="Oval 197">
                  <a:extLst>
                    <a:ext uri="{FF2B5EF4-FFF2-40B4-BE49-F238E27FC236}">
                      <a16:creationId xmlns:a16="http://schemas.microsoft.com/office/drawing/2014/main" id="{C737B117-82CB-A541-82AF-FB29F7C00A5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227980" y="4542183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2F6BE536-EFAD-DF45-95A8-3DE344F732E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310806" y="5012635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C1510C3E-E0CC-1D4A-875F-AED24A3B5CF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32780" y="4797288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58739E70-F6A0-6444-87E6-A8F7F643390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794510" y="5297558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13CEACFD-3F8B-7543-A600-DD09335ED72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976728" y="4933123"/>
                  <a:ext cx="108000" cy="108000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20821A02-E680-0742-8F06-13BA5938C76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78214" y="4479236"/>
                  <a:ext cx="108000" cy="108000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D2F6FF-28A2-CB47-BD34-54B0133DEE9C}"/>
              </a:ext>
            </a:extLst>
          </p:cNvPr>
          <p:cNvGrpSpPr/>
          <p:nvPr/>
        </p:nvGrpSpPr>
        <p:grpSpPr>
          <a:xfrm>
            <a:off x="7111893" y="3297098"/>
            <a:ext cx="1377713" cy="1198236"/>
            <a:chOff x="6247188" y="4093911"/>
            <a:chExt cx="1377713" cy="119823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24616DE-5B05-7040-BCFA-341220805D8C}"/>
                </a:ext>
              </a:extLst>
            </p:cNvPr>
            <p:cNvGrpSpPr/>
            <p:nvPr/>
          </p:nvGrpSpPr>
          <p:grpSpPr>
            <a:xfrm>
              <a:off x="6247188" y="4725753"/>
              <a:ext cx="392055" cy="566394"/>
              <a:chOff x="6232360" y="5385604"/>
              <a:chExt cx="392055" cy="566394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29402D0-FF8F-B349-8A8E-26EA5B19F373}"/>
                  </a:ext>
                </a:extLst>
              </p:cNvPr>
              <p:cNvGrpSpPr/>
              <p:nvPr/>
            </p:nvGrpSpPr>
            <p:grpSpPr>
              <a:xfrm>
                <a:off x="6232360" y="5827977"/>
                <a:ext cx="392055" cy="124021"/>
                <a:chOff x="6228653" y="5827977"/>
                <a:chExt cx="392055" cy="124021"/>
              </a:xfrm>
            </p:grpSpPr>
            <p:sp>
              <p:nvSpPr>
                <p:cNvPr id="350" name="Oval 349">
                  <a:extLst>
                    <a:ext uri="{FF2B5EF4-FFF2-40B4-BE49-F238E27FC236}">
                      <a16:creationId xmlns:a16="http://schemas.microsoft.com/office/drawing/2014/main" id="{B9487F43-7F33-4342-88C4-5CF4F7925F2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13355" y="5897999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365" name="Oval 364">
                  <a:extLst>
                    <a:ext uri="{FF2B5EF4-FFF2-40B4-BE49-F238E27FC236}">
                      <a16:creationId xmlns:a16="http://schemas.microsoft.com/office/drawing/2014/main" id="{50929793-BD54-1647-9769-979436E23D9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28653" y="5897999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383" name="Oval 382">
                  <a:extLst>
                    <a:ext uri="{FF2B5EF4-FFF2-40B4-BE49-F238E27FC236}">
                      <a16:creationId xmlns:a16="http://schemas.microsoft.com/office/drawing/2014/main" id="{8E34FB65-4164-2B41-810D-BE81A5C0D6E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82759" y="5897999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384" name="Oval 383">
                  <a:extLst>
                    <a:ext uri="{FF2B5EF4-FFF2-40B4-BE49-F238E27FC236}">
                      <a16:creationId xmlns:a16="http://schemas.microsoft.com/office/drawing/2014/main" id="{F2297BA5-4BF3-484C-981F-A95C94F9102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98057" y="5897999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253" name="Oval 252">
                  <a:extLst>
                    <a:ext uri="{FF2B5EF4-FFF2-40B4-BE49-F238E27FC236}">
                      <a16:creationId xmlns:a16="http://schemas.microsoft.com/office/drawing/2014/main" id="{7AB9758B-B711-454F-9CBC-D7CDF9D323F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6567763" y="5898375"/>
                  <a:ext cx="52643" cy="53246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394" name="Oval 393">
                  <a:extLst>
                    <a:ext uri="{FF2B5EF4-FFF2-40B4-BE49-F238E27FC236}">
                      <a16:creationId xmlns:a16="http://schemas.microsoft.com/office/drawing/2014/main" id="{D68D72EE-D8FC-7E4F-BE7E-E03A8F360D9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13355" y="5827977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395" name="Oval 394">
                  <a:extLst>
                    <a:ext uri="{FF2B5EF4-FFF2-40B4-BE49-F238E27FC236}">
                      <a16:creationId xmlns:a16="http://schemas.microsoft.com/office/drawing/2014/main" id="{E1D1021D-09C3-354E-9533-A0E25B1AD2C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28653" y="5827977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396" name="Oval 395">
                  <a:extLst>
                    <a:ext uri="{FF2B5EF4-FFF2-40B4-BE49-F238E27FC236}">
                      <a16:creationId xmlns:a16="http://schemas.microsoft.com/office/drawing/2014/main" id="{E2E5169B-516D-D545-987A-DDCA5B3AB78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82759" y="5827977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D24552AA-A266-5441-8F81-22DD0872217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98057" y="5827977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398" name="Oval 397">
                  <a:extLst>
                    <a:ext uri="{FF2B5EF4-FFF2-40B4-BE49-F238E27FC236}">
                      <a16:creationId xmlns:a16="http://schemas.microsoft.com/office/drawing/2014/main" id="{45D1DC2D-A94F-BB4C-9921-E58F97AC629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6567763" y="5828353"/>
                  <a:ext cx="52643" cy="53246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  <p:grpSp>
            <p:nvGrpSpPr>
              <p:cNvPr id="400" name="Group 399">
                <a:extLst>
                  <a:ext uri="{FF2B5EF4-FFF2-40B4-BE49-F238E27FC236}">
                    <a16:creationId xmlns:a16="http://schemas.microsoft.com/office/drawing/2014/main" id="{7F472AD6-3D60-BE4E-A501-CA40411B070A}"/>
                  </a:ext>
                </a:extLst>
              </p:cNvPr>
              <p:cNvGrpSpPr/>
              <p:nvPr/>
            </p:nvGrpSpPr>
            <p:grpSpPr>
              <a:xfrm>
                <a:off x="6232360" y="5680520"/>
                <a:ext cx="392055" cy="124021"/>
                <a:chOff x="6228653" y="5827977"/>
                <a:chExt cx="392055" cy="124021"/>
              </a:xfrm>
            </p:grpSpPr>
            <p:sp>
              <p:nvSpPr>
                <p:cNvPr id="401" name="Oval 400">
                  <a:extLst>
                    <a:ext uri="{FF2B5EF4-FFF2-40B4-BE49-F238E27FC236}">
                      <a16:creationId xmlns:a16="http://schemas.microsoft.com/office/drawing/2014/main" id="{5E0326A4-A33E-3848-8B15-C2648F51573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13355" y="5897999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02" name="Oval 401">
                  <a:extLst>
                    <a:ext uri="{FF2B5EF4-FFF2-40B4-BE49-F238E27FC236}">
                      <a16:creationId xmlns:a16="http://schemas.microsoft.com/office/drawing/2014/main" id="{92841B0C-065D-F841-B285-F82798D4F06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28653" y="5897999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03" name="Oval 402">
                  <a:extLst>
                    <a:ext uri="{FF2B5EF4-FFF2-40B4-BE49-F238E27FC236}">
                      <a16:creationId xmlns:a16="http://schemas.microsoft.com/office/drawing/2014/main" id="{1E8E3CBF-11C8-F94F-B4C1-D06C5829752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82759" y="5897999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04" name="Oval 403">
                  <a:extLst>
                    <a:ext uri="{FF2B5EF4-FFF2-40B4-BE49-F238E27FC236}">
                      <a16:creationId xmlns:a16="http://schemas.microsoft.com/office/drawing/2014/main" id="{6BDAE04B-FE93-2149-A36E-D15CB5167FA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98057" y="5897999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05" name="Oval 404">
                  <a:extLst>
                    <a:ext uri="{FF2B5EF4-FFF2-40B4-BE49-F238E27FC236}">
                      <a16:creationId xmlns:a16="http://schemas.microsoft.com/office/drawing/2014/main" id="{C1BDA80F-BD02-624B-B690-E4705515B8D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6567763" y="5898375"/>
                  <a:ext cx="52643" cy="53246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06" name="Oval 405">
                  <a:extLst>
                    <a:ext uri="{FF2B5EF4-FFF2-40B4-BE49-F238E27FC236}">
                      <a16:creationId xmlns:a16="http://schemas.microsoft.com/office/drawing/2014/main" id="{65C6C089-92A1-6141-B8C3-5294D928710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13355" y="5827977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07" name="Oval 406">
                  <a:extLst>
                    <a:ext uri="{FF2B5EF4-FFF2-40B4-BE49-F238E27FC236}">
                      <a16:creationId xmlns:a16="http://schemas.microsoft.com/office/drawing/2014/main" id="{0DA5DF40-4A65-ED47-BE74-578DD16F6F1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28653" y="5827977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08" name="Oval 407">
                  <a:extLst>
                    <a:ext uri="{FF2B5EF4-FFF2-40B4-BE49-F238E27FC236}">
                      <a16:creationId xmlns:a16="http://schemas.microsoft.com/office/drawing/2014/main" id="{30A3E95C-886C-D746-BA7A-9317E7E5456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82759" y="5827977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09" name="Oval 408">
                  <a:extLst>
                    <a:ext uri="{FF2B5EF4-FFF2-40B4-BE49-F238E27FC236}">
                      <a16:creationId xmlns:a16="http://schemas.microsoft.com/office/drawing/2014/main" id="{B9B21B16-3771-3F40-838E-6094269DD25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98057" y="5827977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10" name="Oval 409">
                  <a:extLst>
                    <a:ext uri="{FF2B5EF4-FFF2-40B4-BE49-F238E27FC236}">
                      <a16:creationId xmlns:a16="http://schemas.microsoft.com/office/drawing/2014/main" id="{CF8DF755-0B4D-1240-BCC2-933C8C95CB2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6567763" y="5828353"/>
                  <a:ext cx="52643" cy="53246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  <p:grpSp>
            <p:nvGrpSpPr>
              <p:cNvPr id="411" name="Group 410">
                <a:extLst>
                  <a:ext uri="{FF2B5EF4-FFF2-40B4-BE49-F238E27FC236}">
                    <a16:creationId xmlns:a16="http://schemas.microsoft.com/office/drawing/2014/main" id="{85BE558E-EA43-3C4F-A09B-51C1947E7EC6}"/>
                  </a:ext>
                </a:extLst>
              </p:cNvPr>
              <p:cNvGrpSpPr/>
              <p:nvPr/>
            </p:nvGrpSpPr>
            <p:grpSpPr>
              <a:xfrm>
                <a:off x="6232360" y="5533062"/>
                <a:ext cx="392055" cy="124021"/>
                <a:chOff x="6228653" y="5827977"/>
                <a:chExt cx="392055" cy="124021"/>
              </a:xfrm>
            </p:grpSpPr>
            <p:sp>
              <p:nvSpPr>
                <p:cNvPr id="412" name="Oval 411">
                  <a:extLst>
                    <a:ext uri="{FF2B5EF4-FFF2-40B4-BE49-F238E27FC236}">
                      <a16:creationId xmlns:a16="http://schemas.microsoft.com/office/drawing/2014/main" id="{30652386-2D54-9B48-9299-54F14176594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13355" y="5897999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13" name="Oval 412">
                  <a:extLst>
                    <a:ext uri="{FF2B5EF4-FFF2-40B4-BE49-F238E27FC236}">
                      <a16:creationId xmlns:a16="http://schemas.microsoft.com/office/drawing/2014/main" id="{4325B404-177F-5542-A118-19B041C4C73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28653" y="5897999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14" name="Oval 413">
                  <a:extLst>
                    <a:ext uri="{FF2B5EF4-FFF2-40B4-BE49-F238E27FC236}">
                      <a16:creationId xmlns:a16="http://schemas.microsoft.com/office/drawing/2014/main" id="{F0E1DF67-E9FC-0343-9BFD-5C8D7E2357C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82759" y="5897999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15" name="Oval 414">
                  <a:extLst>
                    <a:ext uri="{FF2B5EF4-FFF2-40B4-BE49-F238E27FC236}">
                      <a16:creationId xmlns:a16="http://schemas.microsoft.com/office/drawing/2014/main" id="{2E61D6F4-3942-DF4E-B0A3-1AEEDCD5687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98057" y="5897999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16" name="Oval 415">
                  <a:extLst>
                    <a:ext uri="{FF2B5EF4-FFF2-40B4-BE49-F238E27FC236}">
                      <a16:creationId xmlns:a16="http://schemas.microsoft.com/office/drawing/2014/main" id="{99451781-B182-7C4C-B34B-CE1BE447DC5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6567763" y="5898375"/>
                  <a:ext cx="52643" cy="53246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17" name="Oval 416">
                  <a:extLst>
                    <a:ext uri="{FF2B5EF4-FFF2-40B4-BE49-F238E27FC236}">
                      <a16:creationId xmlns:a16="http://schemas.microsoft.com/office/drawing/2014/main" id="{3340EE70-DCFB-1241-AECA-E55351DE472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13355" y="5827977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18" name="Oval 417">
                  <a:extLst>
                    <a:ext uri="{FF2B5EF4-FFF2-40B4-BE49-F238E27FC236}">
                      <a16:creationId xmlns:a16="http://schemas.microsoft.com/office/drawing/2014/main" id="{F605C2EE-F954-5D40-89E0-2333F699BEC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28653" y="5827977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19" name="Oval 418">
                  <a:extLst>
                    <a:ext uri="{FF2B5EF4-FFF2-40B4-BE49-F238E27FC236}">
                      <a16:creationId xmlns:a16="http://schemas.microsoft.com/office/drawing/2014/main" id="{A36DA4C0-85B1-F84F-8559-D6DB1B224DA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82759" y="5827977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20" name="Oval 419">
                  <a:extLst>
                    <a:ext uri="{FF2B5EF4-FFF2-40B4-BE49-F238E27FC236}">
                      <a16:creationId xmlns:a16="http://schemas.microsoft.com/office/drawing/2014/main" id="{98E2B3BD-21EE-5D48-B4E4-4060416905F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98057" y="5827977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21" name="Oval 420">
                  <a:extLst>
                    <a:ext uri="{FF2B5EF4-FFF2-40B4-BE49-F238E27FC236}">
                      <a16:creationId xmlns:a16="http://schemas.microsoft.com/office/drawing/2014/main" id="{19FF55EB-9096-3344-8CBB-BEB1C49B757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6567763" y="5828353"/>
                  <a:ext cx="52643" cy="53246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  <p:grpSp>
            <p:nvGrpSpPr>
              <p:cNvPr id="422" name="Group 421">
                <a:extLst>
                  <a:ext uri="{FF2B5EF4-FFF2-40B4-BE49-F238E27FC236}">
                    <a16:creationId xmlns:a16="http://schemas.microsoft.com/office/drawing/2014/main" id="{A01BF70B-65A3-864A-9031-BB798F2BCBFD}"/>
                  </a:ext>
                </a:extLst>
              </p:cNvPr>
              <p:cNvGrpSpPr/>
              <p:nvPr/>
            </p:nvGrpSpPr>
            <p:grpSpPr>
              <a:xfrm>
                <a:off x="6232360" y="5385604"/>
                <a:ext cx="392055" cy="124021"/>
                <a:chOff x="6228653" y="5827977"/>
                <a:chExt cx="392055" cy="124021"/>
              </a:xfrm>
            </p:grpSpPr>
            <p:sp>
              <p:nvSpPr>
                <p:cNvPr id="423" name="Oval 422">
                  <a:extLst>
                    <a:ext uri="{FF2B5EF4-FFF2-40B4-BE49-F238E27FC236}">
                      <a16:creationId xmlns:a16="http://schemas.microsoft.com/office/drawing/2014/main" id="{E5BA78DC-2B9E-0A44-AF85-0F824F62634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13355" y="5897999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24" name="Oval 423">
                  <a:extLst>
                    <a:ext uri="{FF2B5EF4-FFF2-40B4-BE49-F238E27FC236}">
                      <a16:creationId xmlns:a16="http://schemas.microsoft.com/office/drawing/2014/main" id="{482F0C21-73CB-DB46-8825-3F949F52276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28653" y="5897999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25" name="Oval 424">
                  <a:extLst>
                    <a:ext uri="{FF2B5EF4-FFF2-40B4-BE49-F238E27FC236}">
                      <a16:creationId xmlns:a16="http://schemas.microsoft.com/office/drawing/2014/main" id="{E1A21D18-CC6B-2B4F-A434-DFA43C01191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82759" y="5897999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26" name="Oval 425">
                  <a:extLst>
                    <a:ext uri="{FF2B5EF4-FFF2-40B4-BE49-F238E27FC236}">
                      <a16:creationId xmlns:a16="http://schemas.microsoft.com/office/drawing/2014/main" id="{CEA3C422-2898-4646-9E46-43C1C52EC4C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98057" y="5897999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27" name="Oval 426">
                  <a:extLst>
                    <a:ext uri="{FF2B5EF4-FFF2-40B4-BE49-F238E27FC236}">
                      <a16:creationId xmlns:a16="http://schemas.microsoft.com/office/drawing/2014/main" id="{C022BAC8-2188-DC4A-95A9-CCC9682078B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6567763" y="5898375"/>
                  <a:ext cx="52643" cy="53246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28" name="Oval 427">
                  <a:extLst>
                    <a:ext uri="{FF2B5EF4-FFF2-40B4-BE49-F238E27FC236}">
                      <a16:creationId xmlns:a16="http://schemas.microsoft.com/office/drawing/2014/main" id="{A108FCFA-7E91-1141-875B-63C812741D6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13355" y="5827977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29" name="Oval 428">
                  <a:extLst>
                    <a:ext uri="{FF2B5EF4-FFF2-40B4-BE49-F238E27FC236}">
                      <a16:creationId xmlns:a16="http://schemas.microsoft.com/office/drawing/2014/main" id="{1D35D6B2-147B-234D-811D-471D05F4B61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28653" y="5827977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30" name="Oval 429">
                  <a:extLst>
                    <a:ext uri="{FF2B5EF4-FFF2-40B4-BE49-F238E27FC236}">
                      <a16:creationId xmlns:a16="http://schemas.microsoft.com/office/drawing/2014/main" id="{B897B221-95EA-8F4B-8165-6DB7D7718D0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482759" y="5827977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31" name="Oval 430">
                  <a:extLst>
                    <a:ext uri="{FF2B5EF4-FFF2-40B4-BE49-F238E27FC236}">
                      <a16:creationId xmlns:a16="http://schemas.microsoft.com/office/drawing/2014/main" id="{03404563-FE42-8B45-BFE0-F8AA23C5C05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98057" y="5827977"/>
                  <a:ext cx="51909" cy="53999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432" name="Oval 431">
                  <a:extLst>
                    <a:ext uri="{FF2B5EF4-FFF2-40B4-BE49-F238E27FC236}">
                      <a16:creationId xmlns:a16="http://schemas.microsoft.com/office/drawing/2014/main" id="{3C8D5E59-3BA4-E449-87E6-E00CD4688DE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6567763" y="5828353"/>
                  <a:ext cx="52643" cy="53246"/>
                </a:xfrm>
                <a:prstGeom prst="ellipse">
                  <a:avLst/>
                </a:prstGeom>
                <a:solidFill>
                  <a:srgbClr val="0066FF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F71AE4A-601B-2B44-B4C4-2C581CE31E98}"/>
                </a:ext>
              </a:extLst>
            </p:cNvPr>
            <p:cNvGrpSpPr/>
            <p:nvPr/>
          </p:nvGrpSpPr>
          <p:grpSpPr>
            <a:xfrm>
              <a:off x="6745166" y="4093911"/>
              <a:ext cx="392055" cy="1198236"/>
              <a:chOff x="6745166" y="4093911"/>
              <a:chExt cx="392055" cy="1198236"/>
            </a:xfrm>
          </p:grpSpPr>
          <p:grpSp>
            <p:nvGrpSpPr>
              <p:cNvPr id="434" name="Group 433">
                <a:extLst>
                  <a:ext uri="{FF2B5EF4-FFF2-40B4-BE49-F238E27FC236}">
                    <a16:creationId xmlns:a16="http://schemas.microsoft.com/office/drawing/2014/main" id="{0EAA1D4F-5EFD-6C44-B525-A183E0AC0D7F}"/>
                  </a:ext>
                </a:extLst>
              </p:cNvPr>
              <p:cNvGrpSpPr/>
              <p:nvPr/>
            </p:nvGrpSpPr>
            <p:grpSpPr>
              <a:xfrm>
                <a:off x="6745166" y="4725753"/>
                <a:ext cx="392055" cy="566394"/>
                <a:chOff x="6232360" y="5385604"/>
                <a:chExt cx="392055" cy="566394"/>
              </a:xfrm>
              <a:solidFill>
                <a:srgbClr val="FF0000"/>
              </a:solidFill>
            </p:grpSpPr>
            <p:grpSp>
              <p:nvGrpSpPr>
                <p:cNvPr id="435" name="Group 434">
                  <a:extLst>
                    <a:ext uri="{FF2B5EF4-FFF2-40B4-BE49-F238E27FC236}">
                      <a16:creationId xmlns:a16="http://schemas.microsoft.com/office/drawing/2014/main" id="{E61A7624-1FB9-8544-895B-E1B798160D2D}"/>
                    </a:ext>
                  </a:extLst>
                </p:cNvPr>
                <p:cNvGrpSpPr/>
                <p:nvPr/>
              </p:nvGrpSpPr>
              <p:grpSpPr>
                <a:xfrm>
                  <a:off x="6232360" y="5827977"/>
                  <a:ext cx="392055" cy="124021"/>
                  <a:chOff x="6228653" y="5827977"/>
                  <a:chExt cx="392055" cy="124021"/>
                </a:xfrm>
                <a:grpFill/>
              </p:grpSpPr>
              <p:sp>
                <p:nvSpPr>
                  <p:cNvPr id="469" name="Oval 468">
                    <a:extLst>
                      <a:ext uri="{FF2B5EF4-FFF2-40B4-BE49-F238E27FC236}">
                        <a16:creationId xmlns:a16="http://schemas.microsoft.com/office/drawing/2014/main" id="{D612F6ED-957F-D44A-B60A-67BB5DB0F91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70" name="Oval 469">
                    <a:extLst>
                      <a:ext uri="{FF2B5EF4-FFF2-40B4-BE49-F238E27FC236}">
                        <a16:creationId xmlns:a16="http://schemas.microsoft.com/office/drawing/2014/main" id="{B96C2F5D-2FF3-0E47-8615-1A8B53D8911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71" name="Oval 470">
                    <a:extLst>
                      <a:ext uri="{FF2B5EF4-FFF2-40B4-BE49-F238E27FC236}">
                        <a16:creationId xmlns:a16="http://schemas.microsoft.com/office/drawing/2014/main" id="{A4ECA164-47FE-474B-BD8D-331E82F6BE0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72" name="Oval 471">
                    <a:extLst>
                      <a:ext uri="{FF2B5EF4-FFF2-40B4-BE49-F238E27FC236}">
                        <a16:creationId xmlns:a16="http://schemas.microsoft.com/office/drawing/2014/main" id="{0B0E85B5-F090-8D48-945B-ED65083FCBD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73" name="Oval 472">
                    <a:extLst>
                      <a:ext uri="{FF2B5EF4-FFF2-40B4-BE49-F238E27FC236}">
                        <a16:creationId xmlns:a16="http://schemas.microsoft.com/office/drawing/2014/main" id="{847F7774-B89D-DB4C-8121-DE635862066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98375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74" name="Oval 473">
                    <a:extLst>
                      <a:ext uri="{FF2B5EF4-FFF2-40B4-BE49-F238E27FC236}">
                        <a16:creationId xmlns:a16="http://schemas.microsoft.com/office/drawing/2014/main" id="{8C7F405F-2E93-B74B-AC03-26C516B5920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75" name="Oval 474">
                    <a:extLst>
                      <a:ext uri="{FF2B5EF4-FFF2-40B4-BE49-F238E27FC236}">
                        <a16:creationId xmlns:a16="http://schemas.microsoft.com/office/drawing/2014/main" id="{1371AB68-83E8-1244-9664-AD51917C6B5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76" name="Oval 475">
                    <a:extLst>
                      <a:ext uri="{FF2B5EF4-FFF2-40B4-BE49-F238E27FC236}">
                        <a16:creationId xmlns:a16="http://schemas.microsoft.com/office/drawing/2014/main" id="{D1E89A8B-005C-AD4A-B0A2-998E4F52AD7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77" name="Oval 476">
                    <a:extLst>
                      <a:ext uri="{FF2B5EF4-FFF2-40B4-BE49-F238E27FC236}">
                        <a16:creationId xmlns:a16="http://schemas.microsoft.com/office/drawing/2014/main" id="{C3661501-F231-4B4B-B449-76F76EB5821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78" name="Oval 477">
                    <a:extLst>
                      <a:ext uri="{FF2B5EF4-FFF2-40B4-BE49-F238E27FC236}">
                        <a16:creationId xmlns:a16="http://schemas.microsoft.com/office/drawing/2014/main" id="{E0386878-D679-094C-9747-4EBD789CCFD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28353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  <p:grpSp>
              <p:nvGrpSpPr>
                <p:cNvPr id="436" name="Group 435">
                  <a:extLst>
                    <a:ext uri="{FF2B5EF4-FFF2-40B4-BE49-F238E27FC236}">
                      <a16:creationId xmlns:a16="http://schemas.microsoft.com/office/drawing/2014/main" id="{CE8BB492-BA5E-4E4E-A39F-500280BE9421}"/>
                    </a:ext>
                  </a:extLst>
                </p:cNvPr>
                <p:cNvGrpSpPr/>
                <p:nvPr/>
              </p:nvGrpSpPr>
              <p:grpSpPr>
                <a:xfrm>
                  <a:off x="6232360" y="5680520"/>
                  <a:ext cx="392055" cy="124021"/>
                  <a:chOff x="6228653" y="5827977"/>
                  <a:chExt cx="392055" cy="124021"/>
                </a:xfrm>
                <a:grpFill/>
              </p:grpSpPr>
              <p:sp>
                <p:nvSpPr>
                  <p:cNvPr id="459" name="Oval 458">
                    <a:extLst>
                      <a:ext uri="{FF2B5EF4-FFF2-40B4-BE49-F238E27FC236}">
                        <a16:creationId xmlns:a16="http://schemas.microsoft.com/office/drawing/2014/main" id="{B0B74A15-ECAC-6242-8103-C982D89A771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60" name="Oval 459">
                    <a:extLst>
                      <a:ext uri="{FF2B5EF4-FFF2-40B4-BE49-F238E27FC236}">
                        <a16:creationId xmlns:a16="http://schemas.microsoft.com/office/drawing/2014/main" id="{A3EE71EE-2474-AD41-9461-519EBF4B21E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61" name="Oval 460">
                    <a:extLst>
                      <a:ext uri="{FF2B5EF4-FFF2-40B4-BE49-F238E27FC236}">
                        <a16:creationId xmlns:a16="http://schemas.microsoft.com/office/drawing/2014/main" id="{CFA5AD0C-7F64-8F4B-8977-D58321AD681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62" name="Oval 461">
                    <a:extLst>
                      <a:ext uri="{FF2B5EF4-FFF2-40B4-BE49-F238E27FC236}">
                        <a16:creationId xmlns:a16="http://schemas.microsoft.com/office/drawing/2014/main" id="{6D2A4800-9F08-8944-9086-29362C31A61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63" name="Oval 462">
                    <a:extLst>
                      <a:ext uri="{FF2B5EF4-FFF2-40B4-BE49-F238E27FC236}">
                        <a16:creationId xmlns:a16="http://schemas.microsoft.com/office/drawing/2014/main" id="{4F82FA32-916C-1443-8FD4-5A2A84B1B4F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98375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64" name="Oval 463">
                    <a:extLst>
                      <a:ext uri="{FF2B5EF4-FFF2-40B4-BE49-F238E27FC236}">
                        <a16:creationId xmlns:a16="http://schemas.microsoft.com/office/drawing/2014/main" id="{9C7722C1-8B75-2A45-BAFF-079176D2888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65" name="Oval 464">
                    <a:extLst>
                      <a:ext uri="{FF2B5EF4-FFF2-40B4-BE49-F238E27FC236}">
                        <a16:creationId xmlns:a16="http://schemas.microsoft.com/office/drawing/2014/main" id="{CEA33AEF-BED3-D743-B0E0-95EBC9A6256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66" name="Oval 465">
                    <a:extLst>
                      <a:ext uri="{FF2B5EF4-FFF2-40B4-BE49-F238E27FC236}">
                        <a16:creationId xmlns:a16="http://schemas.microsoft.com/office/drawing/2014/main" id="{A6FC2200-EDB2-724A-B93A-0276588BF6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67" name="Oval 466">
                    <a:extLst>
                      <a:ext uri="{FF2B5EF4-FFF2-40B4-BE49-F238E27FC236}">
                        <a16:creationId xmlns:a16="http://schemas.microsoft.com/office/drawing/2014/main" id="{F28DE88C-6BAF-294B-AD45-A1913AA86BD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68" name="Oval 467">
                    <a:extLst>
                      <a:ext uri="{FF2B5EF4-FFF2-40B4-BE49-F238E27FC236}">
                        <a16:creationId xmlns:a16="http://schemas.microsoft.com/office/drawing/2014/main" id="{CA02D17C-DFB7-9B41-8140-153AD42F61A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28353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DA6E4DF6-EC90-9E43-90FE-DB2E521C93AC}"/>
                    </a:ext>
                  </a:extLst>
                </p:cNvPr>
                <p:cNvGrpSpPr/>
                <p:nvPr/>
              </p:nvGrpSpPr>
              <p:grpSpPr>
                <a:xfrm>
                  <a:off x="6232360" y="5533062"/>
                  <a:ext cx="392055" cy="124021"/>
                  <a:chOff x="6228653" y="5827977"/>
                  <a:chExt cx="392055" cy="124021"/>
                </a:xfrm>
                <a:grpFill/>
              </p:grpSpPr>
              <p:sp>
                <p:nvSpPr>
                  <p:cNvPr id="449" name="Oval 448">
                    <a:extLst>
                      <a:ext uri="{FF2B5EF4-FFF2-40B4-BE49-F238E27FC236}">
                        <a16:creationId xmlns:a16="http://schemas.microsoft.com/office/drawing/2014/main" id="{BEFFBF0E-AD76-8F4F-8E6C-7E141FC6020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50" name="Oval 449">
                    <a:extLst>
                      <a:ext uri="{FF2B5EF4-FFF2-40B4-BE49-F238E27FC236}">
                        <a16:creationId xmlns:a16="http://schemas.microsoft.com/office/drawing/2014/main" id="{0F892E2B-6788-F24C-BA43-C4E6B545BDF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51" name="Oval 450">
                    <a:extLst>
                      <a:ext uri="{FF2B5EF4-FFF2-40B4-BE49-F238E27FC236}">
                        <a16:creationId xmlns:a16="http://schemas.microsoft.com/office/drawing/2014/main" id="{606F701D-5259-E341-B6B4-83CF94E407F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52" name="Oval 451">
                    <a:extLst>
                      <a:ext uri="{FF2B5EF4-FFF2-40B4-BE49-F238E27FC236}">
                        <a16:creationId xmlns:a16="http://schemas.microsoft.com/office/drawing/2014/main" id="{25A69D00-5869-E440-AE57-4DF969263B9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53" name="Oval 452">
                    <a:extLst>
                      <a:ext uri="{FF2B5EF4-FFF2-40B4-BE49-F238E27FC236}">
                        <a16:creationId xmlns:a16="http://schemas.microsoft.com/office/drawing/2014/main" id="{FB2913FA-78EC-BA48-A1E3-A4098830842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98375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54" name="Oval 453">
                    <a:extLst>
                      <a:ext uri="{FF2B5EF4-FFF2-40B4-BE49-F238E27FC236}">
                        <a16:creationId xmlns:a16="http://schemas.microsoft.com/office/drawing/2014/main" id="{86F6C301-3E5F-4541-B108-A415F7009DB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55" name="Oval 454">
                    <a:extLst>
                      <a:ext uri="{FF2B5EF4-FFF2-40B4-BE49-F238E27FC236}">
                        <a16:creationId xmlns:a16="http://schemas.microsoft.com/office/drawing/2014/main" id="{28E8090C-F4D2-EB4A-8C4B-3B209E93044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56" name="Oval 455">
                    <a:extLst>
                      <a:ext uri="{FF2B5EF4-FFF2-40B4-BE49-F238E27FC236}">
                        <a16:creationId xmlns:a16="http://schemas.microsoft.com/office/drawing/2014/main" id="{0209EAD0-543A-D74B-A51A-90B45DC3C87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57" name="Oval 456">
                    <a:extLst>
                      <a:ext uri="{FF2B5EF4-FFF2-40B4-BE49-F238E27FC236}">
                        <a16:creationId xmlns:a16="http://schemas.microsoft.com/office/drawing/2014/main" id="{06F1416C-8F07-D841-8789-F8DD82E65F3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58" name="Oval 457">
                    <a:extLst>
                      <a:ext uri="{FF2B5EF4-FFF2-40B4-BE49-F238E27FC236}">
                        <a16:creationId xmlns:a16="http://schemas.microsoft.com/office/drawing/2014/main" id="{E38177A7-2CA3-5D4C-8560-4D1A106F0B2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28353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id="{4AA68DCA-78D4-4D4C-9D3E-E00F8CEEF7F3}"/>
                    </a:ext>
                  </a:extLst>
                </p:cNvPr>
                <p:cNvGrpSpPr/>
                <p:nvPr/>
              </p:nvGrpSpPr>
              <p:grpSpPr>
                <a:xfrm>
                  <a:off x="6232360" y="5385604"/>
                  <a:ext cx="392055" cy="124021"/>
                  <a:chOff x="6228653" y="5827977"/>
                  <a:chExt cx="392055" cy="124021"/>
                </a:xfrm>
                <a:grpFill/>
              </p:grpSpPr>
              <p:sp>
                <p:nvSpPr>
                  <p:cNvPr id="439" name="Oval 438">
                    <a:extLst>
                      <a:ext uri="{FF2B5EF4-FFF2-40B4-BE49-F238E27FC236}">
                        <a16:creationId xmlns:a16="http://schemas.microsoft.com/office/drawing/2014/main" id="{21CE35CA-872E-EB4B-9D92-F487826AEA9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40" name="Oval 439">
                    <a:extLst>
                      <a:ext uri="{FF2B5EF4-FFF2-40B4-BE49-F238E27FC236}">
                        <a16:creationId xmlns:a16="http://schemas.microsoft.com/office/drawing/2014/main" id="{D1207E57-A246-B24D-BC49-EFB9FE79167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41" name="Oval 440">
                    <a:extLst>
                      <a:ext uri="{FF2B5EF4-FFF2-40B4-BE49-F238E27FC236}">
                        <a16:creationId xmlns:a16="http://schemas.microsoft.com/office/drawing/2014/main" id="{FCD3C1E2-19AF-FA46-B6C7-7D46977E409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42" name="Oval 441">
                    <a:extLst>
                      <a:ext uri="{FF2B5EF4-FFF2-40B4-BE49-F238E27FC236}">
                        <a16:creationId xmlns:a16="http://schemas.microsoft.com/office/drawing/2014/main" id="{2EF528A6-0E04-A444-9016-E875766FAD6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43" name="Oval 442">
                    <a:extLst>
                      <a:ext uri="{FF2B5EF4-FFF2-40B4-BE49-F238E27FC236}">
                        <a16:creationId xmlns:a16="http://schemas.microsoft.com/office/drawing/2014/main" id="{B234B507-1CC4-354F-9712-736CC4759E0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98375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44" name="Oval 443">
                    <a:extLst>
                      <a:ext uri="{FF2B5EF4-FFF2-40B4-BE49-F238E27FC236}">
                        <a16:creationId xmlns:a16="http://schemas.microsoft.com/office/drawing/2014/main" id="{5A5CB56D-EA3F-C84B-9B17-D656F96C421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45" name="Oval 444">
                    <a:extLst>
                      <a:ext uri="{FF2B5EF4-FFF2-40B4-BE49-F238E27FC236}">
                        <a16:creationId xmlns:a16="http://schemas.microsoft.com/office/drawing/2014/main" id="{7C291385-6CAD-5C4F-BD9D-86A9944586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46" name="Oval 445">
                    <a:extLst>
                      <a:ext uri="{FF2B5EF4-FFF2-40B4-BE49-F238E27FC236}">
                        <a16:creationId xmlns:a16="http://schemas.microsoft.com/office/drawing/2014/main" id="{0BDE665F-7068-564C-A713-3C1EA2B8E13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47" name="Oval 446">
                    <a:extLst>
                      <a:ext uri="{FF2B5EF4-FFF2-40B4-BE49-F238E27FC236}">
                        <a16:creationId xmlns:a16="http://schemas.microsoft.com/office/drawing/2014/main" id="{4AA30168-A49D-9E48-9C1F-6D3874455BE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48" name="Oval 447">
                    <a:extLst>
                      <a:ext uri="{FF2B5EF4-FFF2-40B4-BE49-F238E27FC236}">
                        <a16:creationId xmlns:a16="http://schemas.microsoft.com/office/drawing/2014/main" id="{9ABEC80E-BD99-9B40-B827-EAB4BD4542C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28353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</p:grpSp>
          <p:grpSp>
            <p:nvGrpSpPr>
              <p:cNvPr id="479" name="Group 478">
                <a:extLst>
                  <a:ext uri="{FF2B5EF4-FFF2-40B4-BE49-F238E27FC236}">
                    <a16:creationId xmlns:a16="http://schemas.microsoft.com/office/drawing/2014/main" id="{CAD5C40B-4DF6-AD47-A139-79D02C11EAE4}"/>
                  </a:ext>
                </a:extLst>
              </p:cNvPr>
              <p:cNvGrpSpPr/>
              <p:nvPr/>
            </p:nvGrpSpPr>
            <p:grpSpPr>
              <a:xfrm>
                <a:off x="6745166" y="4093911"/>
                <a:ext cx="392055" cy="566394"/>
                <a:chOff x="6232360" y="5385604"/>
                <a:chExt cx="392055" cy="566394"/>
              </a:xfrm>
              <a:solidFill>
                <a:srgbClr val="FF0000"/>
              </a:solidFill>
            </p:grpSpPr>
            <p:grpSp>
              <p:nvGrpSpPr>
                <p:cNvPr id="480" name="Group 479">
                  <a:extLst>
                    <a:ext uri="{FF2B5EF4-FFF2-40B4-BE49-F238E27FC236}">
                      <a16:creationId xmlns:a16="http://schemas.microsoft.com/office/drawing/2014/main" id="{05A058C2-1617-EE48-A67C-2351737BEC12}"/>
                    </a:ext>
                  </a:extLst>
                </p:cNvPr>
                <p:cNvGrpSpPr/>
                <p:nvPr/>
              </p:nvGrpSpPr>
              <p:grpSpPr>
                <a:xfrm>
                  <a:off x="6232360" y="5827977"/>
                  <a:ext cx="392055" cy="124021"/>
                  <a:chOff x="6228653" y="5827977"/>
                  <a:chExt cx="392055" cy="124021"/>
                </a:xfrm>
                <a:grpFill/>
              </p:grpSpPr>
              <p:sp>
                <p:nvSpPr>
                  <p:cNvPr id="514" name="Oval 513">
                    <a:extLst>
                      <a:ext uri="{FF2B5EF4-FFF2-40B4-BE49-F238E27FC236}">
                        <a16:creationId xmlns:a16="http://schemas.microsoft.com/office/drawing/2014/main" id="{F673709E-449F-0B48-A656-AB5C8D3F04E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15" name="Oval 514">
                    <a:extLst>
                      <a:ext uri="{FF2B5EF4-FFF2-40B4-BE49-F238E27FC236}">
                        <a16:creationId xmlns:a16="http://schemas.microsoft.com/office/drawing/2014/main" id="{C06FAE0C-73EC-564D-9EB0-1BB15AB13B8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16" name="Oval 515">
                    <a:extLst>
                      <a:ext uri="{FF2B5EF4-FFF2-40B4-BE49-F238E27FC236}">
                        <a16:creationId xmlns:a16="http://schemas.microsoft.com/office/drawing/2014/main" id="{B38EFD65-71CF-1044-BDAF-60B7365FBED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17" name="Oval 516">
                    <a:extLst>
                      <a:ext uri="{FF2B5EF4-FFF2-40B4-BE49-F238E27FC236}">
                        <a16:creationId xmlns:a16="http://schemas.microsoft.com/office/drawing/2014/main" id="{C49319D0-424F-134D-890B-C9D9B5830FE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18" name="Oval 517">
                    <a:extLst>
                      <a:ext uri="{FF2B5EF4-FFF2-40B4-BE49-F238E27FC236}">
                        <a16:creationId xmlns:a16="http://schemas.microsoft.com/office/drawing/2014/main" id="{D06473A0-9322-BF47-919D-80FF058C8DA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98375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19" name="Oval 518">
                    <a:extLst>
                      <a:ext uri="{FF2B5EF4-FFF2-40B4-BE49-F238E27FC236}">
                        <a16:creationId xmlns:a16="http://schemas.microsoft.com/office/drawing/2014/main" id="{B29D09BB-0432-D646-BEA0-2BD6CD947F5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20" name="Oval 519">
                    <a:extLst>
                      <a:ext uri="{FF2B5EF4-FFF2-40B4-BE49-F238E27FC236}">
                        <a16:creationId xmlns:a16="http://schemas.microsoft.com/office/drawing/2014/main" id="{B6A25D25-9EE2-2148-ADFC-0D50F44A26E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21" name="Oval 520">
                    <a:extLst>
                      <a:ext uri="{FF2B5EF4-FFF2-40B4-BE49-F238E27FC236}">
                        <a16:creationId xmlns:a16="http://schemas.microsoft.com/office/drawing/2014/main" id="{5C9C7807-1DCE-244D-A010-BB4C083BFF5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22" name="Oval 521">
                    <a:extLst>
                      <a:ext uri="{FF2B5EF4-FFF2-40B4-BE49-F238E27FC236}">
                        <a16:creationId xmlns:a16="http://schemas.microsoft.com/office/drawing/2014/main" id="{2F07174D-1010-DD4C-9F83-44372E3CBC0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23" name="Oval 522">
                    <a:extLst>
                      <a:ext uri="{FF2B5EF4-FFF2-40B4-BE49-F238E27FC236}">
                        <a16:creationId xmlns:a16="http://schemas.microsoft.com/office/drawing/2014/main" id="{B17BC600-45D5-CD4C-9BE6-C5575CC4103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28353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  <p:grpSp>
              <p:nvGrpSpPr>
                <p:cNvPr id="481" name="Group 480">
                  <a:extLst>
                    <a:ext uri="{FF2B5EF4-FFF2-40B4-BE49-F238E27FC236}">
                      <a16:creationId xmlns:a16="http://schemas.microsoft.com/office/drawing/2014/main" id="{B2D2E125-8323-4844-93B2-3BD0C6B53A99}"/>
                    </a:ext>
                  </a:extLst>
                </p:cNvPr>
                <p:cNvGrpSpPr/>
                <p:nvPr/>
              </p:nvGrpSpPr>
              <p:grpSpPr>
                <a:xfrm>
                  <a:off x="6232360" y="5680520"/>
                  <a:ext cx="392055" cy="124021"/>
                  <a:chOff x="6228653" y="5827977"/>
                  <a:chExt cx="392055" cy="124021"/>
                </a:xfrm>
                <a:grpFill/>
              </p:grpSpPr>
              <p:sp>
                <p:nvSpPr>
                  <p:cNvPr id="504" name="Oval 503">
                    <a:extLst>
                      <a:ext uri="{FF2B5EF4-FFF2-40B4-BE49-F238E27FC236}">
                        <a16:creationId xmlns:a16="http://schemas.microsoft.com/office/drawing/2014/main" id="{B82D9761-9834-4A48-AE1C-6D343A14211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05" name="Oval 504">
                    <a:extLst>
                      <a:ext uri="{FF2B5EF4-FFF2-40B4-BE49-F238E27FC236}">
                        <a16:creationId xmlns:a16="http://schemas.microsoft.com/office/drawing/2014/main" id="{2F788B3D-0D78-484F-B101-D001058DC5A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06" name="Oval 505">
                    <a:extLst>
                      <a:ext uri="{FF2B5EF4-FFF2-40B4-BE49-F238E27FC236}">
                        <a16:creationId xmlns:a16="http://schemas.microsoft.com/office/drawing/2014/main" id="{39B05DB9-A739-B64A-9773-6BEF32C2A3C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07" name="Oval 506">
                    <a:extLst>
                      <a:ext uri="{FF2B5EF4-FFF2-40B4-BE49-F238E27FC236}">
                        <a16:creationId xmlns:a16="http://schemas.microsoft.com/office/drawing/2014/main" id="{FA07CC5B-9AEF-1C46-A32C-45406D4B5ED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08" name="Oval 507">
                    <a:extLst>
                      <a:ext uri="{FF2B5EF4-FFF2-40B4-BE49-F238E27FC236}">
                        <a16:creationId xmlns:a16="http://schemas.microsoft.com/office/drawing/2014/main" id="{3D41DC9C-68D5-C94A-9AB9-3BDAD8D2E6C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98375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09" name="Oval 508">
                    <a:extLst>
                      <a:ext uri="{FF2B5EF4-FFF2-40B4-BE49-F238E27FC236}">
                        <a16:creationId xmlns:a16="http://schemas.microsoft.com/office/drawing/2014/main" id="{5B41DDED-F79E-A647-9F3A-58C63F0ECB2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10" name="Oval 509">
                    <a:extLst>
                      <a:ext uri="{FF2B5EF4-FFF2-40B4-BE49-F238E27FC236}">
                        <a16:creationId xmlns:a16="http://schemas.microsoft.com/office/drawing/2014/main" id="{E77004AE-D22C-5444-9DDB-6F80CA3236A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11" name="Oval 510">
                    <a:extLst>
                      <a:ext uri="{FF2B5EF4-FFF2-40B4-BE49-F238E27FC236}">
                        <a16:creationId xmlns:a16="http://schemas.microsoft.com/office/drawing/2014/main" id="{B8076406-A0DF-3F41-BA29-493F81884F5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12" name="Oval 511">
                    <a:extLst>
                      <a:ext uri="{FF2B5EF4-FFF2-40B4-BE49-F238E27FC236}">
                        <a16:creationId xmlns:a16="http://schemas.microsoft.com/office/drawing/2014/main" id="{5684B428-C2E7-AF4F-B85C-CD2D244B440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13" name="Oval 512">
                    <a:extLst>
                      <a:ext uri="{FF2B5EF4-FFF2-40B4-BE49-F238E27FC236}">
                        <a16:creationId xmlns:a16="http://schemas.microsoft.com/office/drawing/2014/main" id="{1C345651-DE7C-A64B-BDA0-FDDC5701023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28353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  <p:grpSp>
              <p:nvGrpSpPr>
                <p:cNvPr id="482" name="Group 481">
                  <a:extLst>
                    <a:ext uri="{FF2B5EF4-FFF2-40B4-BE49-F238E27FC236}">
                      <a16:creationId xmlns:a16="http://schemas.microsoft.com/office/drawing/2014/main" id="{3C6AB49E-9F29-6644-9B0C-9E475771DD6F}"/>
                    </a:ext>
                  </a:extLst>
                </p:cNvPr>
                <p:cNvGrpSpPr/>
                <p:nvPr/>
              </p:nvGrpSpPr>
              <p:grpSpPr>
                <a:xfrm>
                  <a:off x="6232360" y="5533062"/>
                  <a:ext cx="392055" cy="124021"/>
                  <a:chOff x="6228653" y="5827977"/>
                  <a:chExt cx="392055" cy="124021"/>
                </a:xfrm>
                <a:grpFill/>
              </p:grpSpPr>
              <p:sp>
                <p:nvSpPr>
                  <p:cNvPr id="494" name="Oval 493">
                    <a:extLst>
                      <a:ext uri="{FF2B5EF4-FFF2-40B4-BE49-F238E27FC236}">
                        <a16:creationId xmlns:a16="http://schemas.microsoft.com/office/drawing/2014/main" id="{E8C9264D-5BB6-FA46-9B6A-A1B5328C032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95" name="Oval 494">
                    <a:extLst>
                      <a:ext uri="{FF2B5EF4-FFF2-40B4-BE49-F238E27FC236}">
                        <a16:creationId xmlns:a16="http://schemas.microsoft.com/office/drawing/2014/main" id="{03ECB6E1-41E5-644E-B446-5B7215A1C5A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96" name="Oval 495">
                    <a:extLst>
                      <a:ext uri="{FF2B5EF4-FFF2-40B4-BE49-F238E27FC236}">
                        <a16:creationId xmlns:a16="http://schemas.microsoft.com/office/drawing/2014/main" id="{56F246FA-ACF0-5949-94A9-F701EEECE3E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97" name="Oval 496">
                    <a:extLst>
                      <a:ext uri="{FF2B5EF4-FFF2-40B4-BE49-F238E27FC236}">
                        <a16:creationId xmlns:a16="http://schemas.microsoft.com/office/drawing/2014/main" id="{2840E9CD-FE4D-024F-909B-86CFC5BF1C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98" name="Oval 497">
                    <a:extLst>
                      <a:ext uri="{FF2B5EF4-FFF2-40B4-BE49-F238E27FC236}">
                        <a16:creationId xmlns:a16="http://schemas.microsoft.com/office/drawing/2014/main" id="{78946CF9-2F46-5243-AAAB-4D37E96ACC1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98375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99" name="Oval 498">
                    <a:extLst>
                      <a:ext uri="{FF2B5EF4-FFF2-40B4-BE49-F238E27FC236}">
                        <a16:creationId xmlns:a16="http://schemas.microsoft.com/office/drawing/2014/main" id="{A1698360-233E-2A45-AD3B-9121D874B36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00" name="Oval 499">
                    <a:extLst>
                      <a:ext uri="{FF2B5EF4-FFF2-40B4-BE49-F238E27FC236}">
                        <a16:creationId xmlns:a16="http://schemas.microsoft.com/office/drawing/2014/main" id="{74DC37FF-FA82-074D-84D8-85ACB376CEE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01" name="Oval 500">
                    <a:extLst>
                      <a:ext uri="{FF2B5EF4-FFF2-40B4-BE49-F238E27FC236}">
                        <a16:creationId xmlns:a16="http://schemas.microsoft.com/office/drawing/2014/main" id="{72E2CFD7-7E64-B14D-AA2A-F650CFB9802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02" name="Oval 501">
                    <a:extLst>
                      <a:ext uri="{FF2B5EF4-FFF2-40B4-BE49-F238E27FC236}">
                        <a16:creationId xmlns:a16="http://schemas.microsoft.com/office/drawing/2014/main" id="{4B4978E0-9ADB-804A-80A4-D90C8AAD19E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03" name="Oval 502">
                    <a:extLst>
                      <a:ext uri="{FF2B5EF4-FFF2-40B4-BE49-F238E27FC236}">
                        <a16:creationId xmlns:a16="http://schemas.microsoft.com/office/drawing/2014/main" id="{2938E657-659D-5D44-BBFB-ADE5399CDE8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28353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  <p:grpSp>
              <p:nvGrpSpPr>
                <p:cNvPr id="483" name="Group 482">
                  <a:extLst>
                    <a:ext uri="{FF2B5EF4-FFF2-40B4-BE49-F238E27FC236}">
                      <a16:creationId xmlns:a16="http://schemas.microsoft.com/office/drawing/2014/main" id="{FB2D6640-B993-5843-A77F-69699305ACA5}"/>
                    </a:ext>
                  </a:extLst>
                </p:cNvPr>
                <p:cNvGrpSpPr/>
                <p:nvPr/>
              </p:nvGrpSpPr>
              <p:grpSpPr>
                <a:xfrm>
                  <a:off x="6232360" y="5385604"/>
                  <a:ext cx="392055" cy="124021"/>
                  <a:chOff x="6228653" y="5827977"/>
                  <a:chExt cx="392055" cy="124021"/>
                </a:xfrm>
                <a:grpFill/>
              </p:grpSpPr>
              <p:sp>
                <p:nvSpPr>
                  <p:cNvPr id="484" name="Oval 483">
                    <a:extLst>
                      <a:ext uri="{FF2B5EF4-FFF2-40B4-BE49-F238E27FC236}">
                        <a16:creationId xmlns:a16="http://schemas.microsoft.com/office/drawing/2014/main" id="{D533FE98-2C92-AA4A-804C-6E8D927AC65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85" name="Oval 484">
                    <a:extLst>
                      <a:ext uri="{FF2B5EF4-FFF2-40B4-BE49-F238E27FC236}">
                        <a16:creationId xmlns:a16="http://schemas.microsoft.com/office/drawing/2014/main" id="{DFE7BE34-7999-AF48-A6BA-F2FD73E4778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86" name="Oval 485">
                    <a:extLst>
                      <a:ext uri="{FF2B5EF4-FFF2-40B4-BE49-F238E27FC236}">
                        <a16:creationId xmlns:a16="http://schemas.microsoft.com/office/drawing/2014/main" id="{594333DD-49B8-864D-8C61-39FBAC32323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87" name="Oval 486">
                    <a:extLst>
                      <a:ext uri="{FF2B5EF4-FFF2-40B4-BE49-F238E27FC236}">
                        <a16:creationId xmlns:a16="http://schemas.microsoft.com/office/drawing/2014/main" id="{E888DD9B-FBBD-EB48-99ED-BE2CC9C47F1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88" name="Oval 487">
                    <a:extLst>
                      <a:ext uri="{FF2B5EF4-FFF2-40B4-BE49-F238E27FC236}">
                        <a16:creationId xmlns:a16="http://schemas.microsoft.com/office/drawing/2014/main" id="{1182615C-98E2-AE4E-B577-8E8186C6616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98375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89" name="Oval 488">
                    <a:extLst>
                      <a:ext uri="{FF2B5EF4-FFF2-40B4-BE49-F238E27FC236}">
                        <a16:creationId xmlns:a16="http://schemas.microsoft.com/office/drawing/2014/main" id="{07A44201-2F16-C847-B7D3-014F6857B40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90" name="Oval 489">
                    <a:extLst>
                      <a:ext uri="{FF2B5EF4-FFF2-40B4-BE49-F238E27FC236}">
                        <a16:creationId xmlns:a16="http://schemas.microsoft.com/office/drawing/2014/main" id="{0F3F96A1-7CB6-A743-9D60-E8BC6120794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91" name="Oval 490">
                    <a:extLst>
                      <a:ext uri="{FF2B5EF4-FFF2-40B4-BE49-F238E27FC236}">
                        <a16:creationId xmlns:a16="http://schemas.microsoft.com/office/drawing/2014/main" id="{3D6960FE-5733-5942-861B-175C6231AF8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92" name="Oval 491">
                    <a:extLst>
                      <a:ext uri="{FF2B5EF4-FFF2-40B4-BE49-F238E27FC236}">
                        <a16:creationId xmlns:a16="http://schemas.microsoft.com/office/drawing/2014/main" id="{2AB2AE24-8550-3841-B55E-C4D977E7775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493" name="Oval 492">
                    <a:extLst>
                      <a:ext uri="{FF2B5EF4-FFF2-40B4-BE49-F238E27FC236}">
                        <a16:creationId xmlns:a16="http://schemas.microsoft.com/office/drawing/2014/main" id="{D21DD8D1-CAF3-C142-9E97-C8CF6BEFF0C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28353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132AB11-989F-4B43-A6AA-749165F5F42A}"/>
                </a:ext>
              </a:extLst>
            </p:cNvPr>
            <p:cNvGrpSpPr/>
            <p:nvPr/>
          </p:nvGrpSpPr>
          <p:grpSpPr>
            <a:xfrm>
              <a:off x="7232846" y="4388827"/>
              <a:ext cx="392055" cy="903320"/>
              <a:chOff x="7232846" y="4388827"/>
              <a:chExt cx="392055" cy="90332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3DD9B62-23C0-3E4E-AB03-DFEEC0578D69}"/>
                  </a:ext>
                </a:extLst>
              </p:cNvPr>
              <p:cNvGrpSpPr/>
              <p:nvPr/>
            </p:nvGrpSpPr>
            <p:grpSpPr>
              <a:xfrm>
                <a:off x="7232846" y="4725753"/>
                <a:ext cx="392055" cy="566394"/>
                <a:chOff x="7786840" y="5393018"/>
                <a:chExt cx="392055" cy="566394"/>
              </a:xfrm>
            </p:grpSpPr>
            <p:grpSp>
              <p:nvGrpSpPr>
                <p:cNvPr id="525" name="Group 524">
                  <a:extLst>
                    <a:ext uri="{FF2B5EF4-FFF2-40B4-BE49-F238E27FC236}">
                      <a16:creationId xmlns:a16="http://schemas.microsoft.com/office/drawing/2014/main" id="{A19C40E4-4FFA-C544-ACEC-A7A13F188E39}"/>
                    </a:ext>
                  </a:extLst>
                </p:cNvPr>
                <p:cNvGrpSpPr/>
                <p:nvPr/>
              </p:nvGrpSpPr>
              <p:grpSpPr>
                <a:xfrm>
                  <a:off x="7786840" y="5835391"/>
                  <a:ext cx="392055" cy="124021"/>
                  <a:chOff x="6228653" y="5827977"/>
                  <a:chExt cx="392055" cy="124021"/>
                </a:xfrm>
                <a:solidFill>
                  <a:srgbClr val="FF0000"/>
                </a:solidFill>
              </p:grpSpPr>
              <p:sp>
                <p:nvSpPr>
                  <p:cNvPr id="559" name="Oval 558">
                    <a:extLst>
                      <a:ext uri="{FF2B5EF4-FFF2-40B4-BE49-F238E27FC236}">
                        <a16:creationId xmlns:a16="http://schemas.microsoft.com/office/drawing/2014/main" id="{8637D83E-BE27-8A49-BD29-B981F0F19EB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60" name="Oval 559">
                    <a:extLst>
                      <a:ext uri="{FF2B5EF4-FFF2-40B4-BE49-F238E27FC236}">
                        <a16:creationId xmlns:a16="http://schemas.microsoft.com/office/drawing/2014/main" id="{BCDE75E9-F8D0-0344-B084-68D490AB4D4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61" name="Oval 560">
                    <a:extLst>
                      <a:ext uri="{FF2B5EF4-FFF2-40B4-BE49-F238E27FC236}">
                        <a16:creationId xmlns:a16="http://schemas.microsoft.com/office/drawing/2014/main" id="{87B8AAB4-5AB4-A84C-B8EA-ADE404A3D96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62" name="Oval 561">
                    <a:extLst>
                      <a:ext uri="{FF2B5EF4-FFF2-40B4-BE49-F238E27FC236}">
                        <a16:creationId xmlns:a16="http://schemas.microsoft.com/office/drawing/2014/main" id="{A2BA12D2-A99C-6F44-8492-356C8BBEB9B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63" name="Oval 562">
                    <a:extLst>
                      <a:ext uri="{FF2B5EF4-FFF2-40B4-BE49-F238E27FC236}">
                        <a16:creationId xmlns:a16="http://schemas.microsoft.com/office/drawing/2014/main" id="{A97D1AAC-F335-CF40-80D0-62230764F38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98375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64" name="Oval 563">
                    <a:extLst>
                      <a:ext uri="{FF2B5EF4-FFF2-40B4-BE49-F238E27FC236}">
                        <a16:creationId xmlns:a16="http://schemas.microsoft.com/office/drawing/2014/main" id="{19E053DB-8642-6640-8F29-DADADEF76DD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65" name="Oval 564">
                    <a:extLst>
                      <a:ext uri="{FF2B5EF4-FFF2-40B4-BE49-F238E27FC236}">
                        <a16:creationId xmlns:a16="http://schemas.microsoft.com/office/drawing/2014/main" id="{2168DDB8-9FE9-134E-87F1-235DE8CFD8E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66" name="Oval 565">
                    <a:extLst>
                      <a:ext uri="{FF2B5EF4-FFF2-40B4-BE49-F238E27FC236}">
                        <a16:creationId xmlns:a16="http://schemas.microsoft.com/office/drawing/2014/main" id="{D4A67C95-F1E2-9044-A4F6-9DBE688B8DB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67" name="Oval 566">
                    <a:extLst>
                      <a:ext uri="{FF2B5EF4-FFF2-40B4-BE49-F238E27FC236}">
                        <a16:creationId xmlns:a16="http://schemas.microsoft.com/office/drawing/2014/main" id="{5991D949-3BB0-3B41-9228-005E457A6B0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68" name="Oval 567">
                    <a:extLst>
                      <a:ext uri="{FF2B5EF4-FFF2-40B4-BE49-F238E27FC236}">
                        <a16:creationId xmlns:a16="http://schemas.microsoft.com/office/drawing/2014/main" id="{7972222F-5E7B-254F-8286-752F74D0398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28353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  <p:grpSp>
              <p:nvGrpSpPr>
                <p:cNvPr id="526" name="Group 525">
                  <a:extLst>
                    <a:ext uri="{FF2B5EF4-FFF2-40B4-BE49-F238E27FC236}">
                      <a16:creationId xmlns:a16="http://schemas.microsoft.com/office/drawing/2014/main" id="{9158C5B4-E23F-F043-AF44-B97A769B93C6}"/>
                    </a:ext>
                  </a:extLst>
                </p:cNvPr>
                <p:cNvGrpSpPr/>
                <p:nvPr/>
              </p:nvGrpSpPr>
              <p:grpSpPr>
                <a:xfrm>
                  <a:off x="7786840" y="5687934"/>
                  <a:ext cx="392055" cy="124021"/>
                  <a:chOff x="6228653" y="5827977"/>
                  <a:chExt cx="392055" cy="124021"/>
                </a:xfrm>
                <a:solidFill>
                  <a:srgbClr val="FF0000"/>
                </a:solidFill>
              </p:grpSpPr>
              <p:sp>
                <p:nvSpPr>
                  <p:cNvPr id="549" name="Oval 548">
                    <a:extLst>
                      <a:ext uri="{FF2B5EF4-FFF2-40B4-BE49-F238E27FC236}">
                        <a16:creationId xmlns:a16="http://schemas.microsoft.com/office/drawing/2014/main" id="{19667B43-4A99-5641-BC04-309780BFEC2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50" name="Oval 549">
                    <a:extLst>
                      <a:ext uri="{FF2B5EF4-FFF2-40B4-BE49-F238E27FC236}">
                        <a16:creationId xmlns:a16="http://schemas.microsoft.com/office/drawing/2014/main" id="{DF5CE274-0281-6F43-99DC-DD5D31EC19E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51" name="Oval 550">
                    <a:extLst>
                      <a:ext uri="{FF2B5EF4-FFF2-40B4-BE49-F238E27FC236}">
                        <a16:creationId xmlns:a16="http://schemas.microsoft.com/office/drawing/2014/main" id="{773381DA-480B-9145-B641-C3D43B3C3F7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52" name="Oval 551">
                    <a:extLst>
                      <a:ext uri="{FF2B5EF4-FFF2-40B4-BE49-F238E27FC236}">
                        <a16:creationId xmlns:a16="http://schemas.microsoft.com/office/drawing/2014/main" id="{C29E2327-3435-EB4E-8342-77D9E3366A7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53" name="Oval 552">
                    <a:extLst>
                      <a:ext uri="{FF2B5EF4-FFF2-40B4-BE49-F238E27FC236}">
                        <a16:creationId xmlns:a16="http://schemas.microsoft.com/office/drawing/2014/main" id="{A522A682-A3F9-5542-8E18-D3821D774A6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98375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54" name="Oval 553">
                    <a:extLst>
                      <a:ext uri="{FF2B5EF4-FFF2-40B4-BE49-F238E27FC236}">
                        <a16:creationId xmlns:a16="http://schemas.microsoft.com/office/drawing/2014/main" id="{4A93C74D-EAAB-E849-BAF8-B54C75B3D2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55" name="Oval 554">
                    <a:extLst>
                      <a:ext uri="{FF2B5EF4-FFF2-40B4-BE49-F238E27FC236}">
                        <a16:creationId xmlns:a16="http://schemas.microsoft.com/office/drawing/2014/main" id="{57AF57C0-A1A2-2C48-9CF1-D1D29D833FD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56" name="Oval 555">
                    <a:extLst>
                      <a:ext uri="{FF2B5EF4-FFF2-40B4-BE49-F238E27FC236}">
                        <a16:creationId xmlns:a16="http://schemas.microsoft.com/office/drawing/2014/main" id="{121C7DFF-7BAB-C647-8722-6E776D793E4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57" name="Oval 556">
                    <a:extLst>
                      <a:ext uri="{FF2B5EF4-FFF2-40B4-BE49-F238E27FC236}">
                        <a16:creationId xmlns:a16="http://schemas.microsoft.com/office/drawing/2014/main" id="{0D5199BC-2080-B643-9A5C-EEBA664E66B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58" name="Oval 557">
                    <a:extLst>
                      <a:ext uri="{FF2B5EF4-FFF2-40B4-BE49-F238E27FC236}">
                        <a16:creationId xmlns:a16="http://schemas.microsoft.com/office/drawing/2014/main" id="{BA9AE1E3-1E0B-D949-A432-B2A13FED18C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28353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  <p:grpSp>
              <p:nvGrpSpPr>
                <p:cNvPr id="527" name="Group 526">
                  <a:extLst>
                    <a:ext uri="{FF2B5EF4-FFF2-40B4-BE49-F238E27FC236}">
                      <a16:creationId xmlns:a16="http://schemas.microsoft.com/office/drawing/2014/main" id="{53F9C554-8240-4E4C-BB52-031D543BEEAA}"/>
                    </a:ext>
                  </a:extLst>
                </p:cNvPr>
                <p:cNvGrpSpPr/>
                <p:nvPr/>
              </p:nvGrpSpPr>
              <p:grpSpPr>
                <a:xfrm>
                  <a:off x="7786840" y="5540476"/>
                  <a:ext cx="392055" cy="124021"/>
                  <a:chOff x="6228653" y="5827977"/>
                  <a:chExt cx="392055" cy="124021"/>
                </a:xfrm>
                <a:solidFill>
                  <a:srgbClr val="FF0000"/>
                </a:solidFill>
              </p:grpSpPr>
              <p:sp>
                <p:nvSpPr>
                  <p:cNvPr id="539" name="Oval 538">
                    <a:extLst>
                      <a:ext uri="{FF2B5EF4-FFF2-40B4-BE49-F238E27FC236}">
                        <a16:creationId xmlns:a16="http://schemas.microsoft.com/office/drawing/2014/main" id="{335EB194-581F-D043-8A22-A4A294743B6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40" name="Oval 539">
                    <a:extLst>
                      <a:ext uri="{FF2B5EF4-FFF2-40B4-BE49-F238E27FC236}">
                        <a16:creationId xmlns:a16="http://schemas.microsoft.com/office/drawing/2014/main" id="{DC3D0F27-DAD3-4D49-97EF-82D6F99CA94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41" name="Oval 540">
                    <a:extLst>
                      <a:ext uri="{FF2B5EF4-FFF2-40B4-BE49-F238E27FC236}">
                        <a16:creationId xmlns:a16="http://schemas.microsoft.com/office/drawing/2014/main" id="{BC1CA7C4-983E-3240-AA7F-CE927216364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42" name="Oval 541">
                    <a:extLst>
                      <a:ext uri="{FF2B5EF4-FFF2-40B4-BE49-F238E27FC236}">
                        <a16:creationId xmlns:a16="http://schemas.microsoft.com/office/drawing/2014/main" id="{720DAD54-D92F-EC41-972F-A3D117735D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43" name="Oval 542">
                    <a:extLst>
                      <a:ext uri="{FF2B5EF4-FFF2-40B4-BE49-F238E27FC236}">
                        <a16:creationId xmlns:a16="http://schemas.microsoft.com/office/drawing/2014/main" id="{6E725D59-D1B0-CA49-85FA-03ED4ABF40A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98375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44" name="Oval 543">
                    <a:extLst>
                      <a:ext uri="{FF2B5EF4-FFF2-40B4-BE49-F238E27FC236}">
                        <a16:creationId xmlns:a16="http://schemas.microsoft.com/office/drawing/2014/main" id="{608DDF15-9199-7646-9AD6-81EF4245B39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45" name="Oval 544">
                    <a:extLst>
                      <a:ext uri="{FF2B5EF4-FFF2-40B4-BE49-F238E27FC236}">
                        <a16:creationId xmlns:a16="http://schemas.microsoft.com/office/drawing/2014/main" id="{5F226BD6-A186-E546-BB04-A7B84208CD9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46" name="Oval 545">
                    <a:extLst>
                      <a:ext uri="{FF2B5EF4-FFF2-40B4-BE49-F238E27FC236}">
                        <a16:creationId xmlns:a16="http://schemas.microsoft.com/office/drawing/2014/main" id="{8A41D3FB-ED1A-7841-B0E0-AD981BF4808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47" name="Oval 546">
                    <a:extLst>
                      <a:ext uri="{FF2B5EF4-FFF2-40B4-BE49-F238E27FC236}">
                        <a16:creationId xmlns:a16="http://schemas.microsoft.com/office/drawing/2014/main" id="{DE842585-3D9C-4647-A2C2-313B764011D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48" name="Oval 547">
                    <a:extLst>
                      <a:ext uri="{FF2B5EF4-FFF2-40B4-BE49-F238E27FC236}">
                        <a16:creationId xmlns:a16="http://schemas.microsoft.com/office/drawing/2014/main" id="{40C38CF2-2AD5-8B45-ABC5-560A4937F6D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28353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  <p:grpSp>
              <p:nvGrpSpPr>
                <p:cNvPr id="528" name="Group 527">
                  <a:extLst>
                    <a:ext uri="{FF2B5EF4-FFF2-40B4-BE49-F238E27FC236}">
                      <a16:creationId xmlns:a16="http://schemas.microsoft.com/office/drawing/2014/main" id="{1AFD7B86-0F13-8A48-BE89-0D3FD92515E3}"/>
                    </a:ext>
                  </a:extLst>
                </p:cNvPr>
                <p:cNvGrpSpPr/>
                <p:nvPr/>
              </p:nvGrpSpPr>
              <p:grpSpPr>
                <a:xfrm>
                  <a:off x="7786840" y="5393018"/>
                  <a:ext cx="392055" cy="124021"/>
                  <a:chOff x="6228653" y="5827977"/>
                  <a:chExt cx="392055" cy="124021"/>
                </a:xfrm>
                <a:solidFill>
                  <a:srgbClr val="FF0000"/>
                </a:solidFill>
              </p:grpSpPr>
              <p:sp>
                <p:nvSpPr>
                  <p:cNvPr id="529" name="Oval 528">
                    <a:extLst>
                      <a:ext uri="{FF2B5EF4-FFF2-40B4-BE49-F238E27FC236}">
                        <a16:creationId xmlns:a16="http://schemas.microsoft.com/office/drawing/2014/main" id="{5AAACFBF-05A9-0A41-ACA9-05FD6DA7AEB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30" name="Oval 529">
                    <a:extLst>
                      <a:ext uri="{FF2B5EF4-FFF2-40B4-BE49-F238E27FC236}">
                        <a16:creationId xmlns:a16="http://schemas.microsoft.com/office/drawing/2014/main" id="{A619D99C-6E99-0D43-8806-EE3180A4380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31" name="Oval 530">
                    <a:extLst>
                      <a:ext uri="{FF2B5EF4-FFF2-40B4-BE49-F238E27FC236}">
                        <a16:creationId xmlns:a16="http://schemas.microsoft.com/office/drawing/2014/main" id="{8969C46C-9D8F-7D47-A54E-426C351D715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32" name="Oval 531">
                    <a:extLst>
                      <a:ext uri="{FF2B5EF4-FFF2-40B4-BE49-F238E27FC236}">
                        <a16:creationId xmlns:a16="http://schemas.microsoft.com/office/drawing/2014/main" id="{CFB49F1C-585B-BB49-811A-1D4A5FBE8C7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33" name="Oval 532">
                    <a:extLst>
                      <a:ext uri="{FF2B5EF4-FFF2-40B4-BE49-F238E27FC236}">
                        <a16:creationId xmlns:a16="http://schemas.microsoft.com/office/drawing/2014/main" id="{F2A7A324-E96E-0F41-99A6-97274DD2194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98375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34" name="Oval 533">
                    <a:extLst>
                      <a:ext uri="{FF2B5EF4-FFF2-40B4-BE49-F238E27FC236}">
                        <a16:creationId xmlns:a16="http://schemas.microsoft.com/office/drawing/2014/main" id="{9195B49A-C16E-0F45-9A0F-364F8209A19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35" name="Oval 534">
                    <a:extLst>
                      <a:ext uri="{FF2B5EF4-FFF2-40B4-BE49-F238E27FC236}">
                        <a16:creationId xmlns:a16="http://schemas.microsoft.com/office/drawing/2014/main" id="{F12E93CB-0C8B-7642-A13C-CF884920AD4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36" name="Oval 535">
                    <a:extLst>
                      <a:ext uri="{FF2B5EF4-FFF2-40B4-BE49-F238E27FC236}">
                        <a16:creationId xmlns:a16="http://schemas.microsoft.com/office/drawing/2014/main" id="{9ADCCF93-04F6-E047-8454-A7A05358BC4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37" name="Oval 536">
                    <a:extLst>
                      <a:ext uri="{FF2B5EF4-FFF2-40B4-BE49-F238E27FC236}">
                        <a16:creationId xmlns:a16="http://schemas.microsoft.com/office/drawing/2014/main" id="{A3C90D68-274E-A642-A1F8-DE7CC559D93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538" name="Oval 537">
                    <a:extLst>
                      <a:ext uri="{FF2B5EF4-FFF2-40B4-BE49-F238E27FC236}">
                        <a16:creationId xmlns:a16="http://schemas.microsoft.com/office/drawing/2014/main" id="{F055E99D-96F7-C44D-9952-448838FC3EA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28353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9DE6421-6811-9D4F-B48E-82334E226003}"/>
                  </a:ext>
                </a:extLst>
              </p:cNvPr>
              <p:cNvGrpSpPr/>
              <p:nvPr/>
            </p:nvGrpSpPr>
            <p:grpSpPr>
              <a:xfrm>
                <a:off x="7232846" y="4388827"/>
                <a:ext cx="392055" cy="271478"/>
                <a:chOff x="8097407" y="5687110"/>
                <a:chExt cx="392055" cy="271478"/>
              </a:xfrm>
            </p:grpSpPr>
            <p:grpSp>
              <p:nvGrpSpPr>
                <p:cNvPr id="571" name="Group 570">
                  <a:extLst>
                    <a:ext uri="{FF2B5EF4-FFF2-40B4-BE49-F238E27FC236}">
                      <a16:creationId xmlns:a16="http://schemas.microsoft.com/office/drawing/2014/main" id="{B4E5BE35-A8D1-CB44-8183-E6D75F3E2070}"/>
                    </a:ext>
                  </a:extLst>
                </p:cNvPr>
                <p:cNvGrpSpPr/>
                <p:nvPr/>
              </p:nvGrpSpPr>
              <p:grpSpPr>
                <a:xfrm>
                  <a:off x="8097407" y="5834567"/>
                  <a:ext cx="392055" cy="124021"/>
                  <a:chOff x="6228653" y="5827977"/>
                  <a:chExt cx="392055" cy="124021"/>
                </a:xfrm>
                <a:solidFill>
                  <a:srgbClr val="FF0000"/>
                </a:solidFill>
              </p:grpSpPr>
              <p:sp>
                <p:nvSpPr>
                  <p:cNvPr id="605" name="Oval 604">
                    <a:extLst>
                      <a:ext uri="{FF2B5EF4-FFF2-40B4-BE49-F238E27FC236}">
                        <a16:creationId xmlns:a16="http://schemas.microsoft.com/office/drawing/2014/main" id="{151F3AFB-0940-5846-8A84-73C777A1CC6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606" name="Oval 605">
                    <a:extLst>
                      <a:ext uri="{FF2B5EF4-FFF2-40B4-BE49-F238E27FC236}">
                        <a16:creationId xmlns:a16="http://schemas.microsoft.com/office/drawing/2014/main" id="{A544FEEB-3FBE-B245-9941-31D08E9BF8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607" name="Oval 606">
                    <a:extLst>
                      <a:ext uri="{FF2B5EF4-FFF2-40B4-BE49-F238E27FC236}">
                        <a16:creationId xmlns:a16="http://schemas.microsoft.com/office/drawing/2014/main" id="{03F3A791-EEE5-9E44-8A9B-34E73C361F1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608" name="Oval 607">
                    <a:extLst>
                      <a:ext uri="{FF2B5EF4-FFF2-40B4-BE49-F238E27FC236}">
                        <a16:creationId xmlns:a16="http://schemas.microsoft.com/office/drawing/2014/main" id="{8FCAD349-DFAC-9D47-A71F-B3E6E3DD928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97999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609" name="Oval 608">
                    <a:extLst>
                      <a:ext uri="{FF2B5EF4-FFF2-40B4-BE49-F238E27FC236}">
                        <a16:creationId xmlns:a16="http://schemas.microsoft.com/office/drawing/2014/main" id="{1D19F634-CABC-DC48-8318-5F6211A4522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98375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610" name="Oval 609">
                    <a:extLst>
                      <a:ext uri="{FF2B5EF4-FFF2-40B4-BE49-F238E27FC236}">
                        <a16:creationId xmlns:a16="http://schemas.microsoft.com/office/drawing/2014/main" id="{1FC8CC0F-FB70-3844-A1C2-302CA3FC57D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13355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611" name="Oval 610">
                    <a:extLst>
                      <a:ext uri="{FF2B5EF4-FFF2-40B4-BE49-F238E27FC236}">
                        <a16:creationId xmlns:a16="http://schemas.microsoft.com/office/drawing/2014/main" id="{39486C98-21C1-1C4E-AD2C-10511ED224A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228653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612" name="Oval 611">
                    <a:extLst>
                      <a:ext uri="{FF2B5EF4-FFF2-40B4-BE49-F238E27FC236}">
                        <a16:creationId xmlns:a16="http://schemas.microsoft.com/office/drawing/2014/main" id="{81B6F22D-2109-4946-A818-EB3CCC9B0AA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482759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613" name="Oval 612">
                    <a:extLst>
                      <a:ext uri="{FF2B5EF4-FFF2-40B4-BE49-F238E27FC236}">
                        <a16:creationId xmlns:a16="http://schemas.microsoft.com/office/drawing/2014/main" id="{380B0333-F9E0-2E44-9EB2-957CEEC3F9F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6398057" y="5827977"/>
                    <a:ext cx="51909" cy="53999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  <p:sp>
                <p:nvSpPr>
                  <p:cNvPr id="614" name="Oval 613">
                    <a:extLst>
                      <a:ext uri="{FF2B5EF4-FFF2-40B4-BE49-F238E27FC236}">
                        <a16:creationId xmlns:a16="http://schemas.microsoft.com/office/drawing/2014/main" id="{7A761EE4-8568-FC45-A1BC-860F11695F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6567763" y="5828353"/>
                    <a:ext cx="52643" cy="53246"/>
                  </a:xfrm>
                  <a:prstGeom prst="ellipse">
                    <a:avLst/>
                  </a:prstGeom>
                  <a:grpFill/>
                  <a:ln w="31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folHlink"/>
                      </a:buClr>
                      <a:buSzPct val="85000"/>
                      <a:buFont typeface="Wingdings" pitchFamily="-96" charset="2"/>
                      <a:buNone/>
                      <a:tabLst/>
                    </a:pPr>
                    <a:endParaRPr kumimoji="0" lang="en-US" sz="1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-96" charset="0"/>
                    </a:endParaRPr>
                  </a:p>
                </p:txBody>
              </p:sp>
            </p:grpSp>
            <p:sp>
              <p:nvSpPr>
                <p:cNvPr id="595" name="Oval 594">
                  <a:extLst>
                    <a:ext uri="{FF2B5EF4-FFF2-40B4-BE49-F238E27FC236}">
                      <a16:creationId xmlns:a16="http://schemas.microsoft.com/office/drawing/2014/main" id="{88B1F276-D375-944E-A00B-69D6298CC18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182109" y="5757132"/>
                  <a:ext cx="51909" cy="53999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596" name="Oval 595">
                  <a:extLst>
                    <a:ext uri="{FF2B5EF4-FFF2-40B4-BE49-F238E27FC236}">
                      <a16:creationId xmlns:a16="http://schemas.microsoft.com/office/drawing/2014/main" id="{AF6933C3-63F6-CA4E-BDF7-7002BB2528F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097407" y="5757132"/>
                  <a:ext cx="51909" cy="53999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597" name="Oval 596">
                  <a:extLst>
                    <a:ext uri="{FF2B5EF4-FFF2-40B4-BE49-F238E27FC236}">
                      <a16:creationId xmlns:a16="http://schemas.microsoft.com/office/drawing/2014/main" id="{4DC77CA3-EADC-C44D-A621-83450B26E9D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351513" y="5757132"/>
                  <a:ext cx="51909" cy="53999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598" name="Oval 597">
                  <a:extLst>
                    <a:ext uri="{FF2B5EF4-FFF2-40B4-BE49-F238E27FC236}">
                      <a16:creationId xmlns:a16="http://schemas.microsoft.com/office/drawing/2014/main" id="{CA19B382-49CF-0C41-9A01-5FE09D14AC9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266811" y="5757132"/>
                  <a:ext cx="51909" cy="53999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599" name="Oval 598">
                  <a:extLst>
                    <a:ext uri="{FF2B5EF4-FFF2-40B4-BE49-F238E27FC236}">
                      <a16:creationId xmlns:a16="http://schemas.microsoft.com/office/drawing/2014/main" id="{FF1E3D0E-9B17-1141-8B9C-1BC2CA616C5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8436517" y="5757508"/>
                  <a:ext cx="52643" cy="53246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  <p:sp>
              <p:nvSpPr>
                <p:cNvPr id="601" name="Oval 600">
                  <a:extLst>
                    <a:ext uri="{FF2B5EF4-FFF2-40B4-BE49-F238E27FC236}">
                      <a16:creationId xmlns:a16="http://schemas.microsoft.com/office/drawing/2014/main" id="{8B33C978-50EB-F240-98F1-42B5833E990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097407" y="5687110"/>
                  <a:ext cx="51909" cy="53999"/>
                </a:xfrm>
                <a:prstGeom prst="ellipse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0000" tIns="46800" rIns="90000" bIns="468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0" name="TextBox 619">
                <a:extLst>
                  <a:ext uri="{FF2B5EF4-FFF2-40B4-BE49-F238E27FC236}">
                    <a16:creationId xmlns:a16="http://schemas.microsoft.com/office/drawing/2014/main" id="{2C9F5EFF-DA10-864B-A71F-CA036599D0AE}"/>
                  </a:ext>
                </a:extLst>
              </p:cNvPr>
              <p:cNvSpPr txBox="1"/>
              <p:nvPr/>
            </p:nvSpPr>
            <p:spPr>
              <a:xfrm>
                <a:off x="1231812" y="5467871"/>
                <a:ext cx="6123792" cy="841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Eurostile" panose="020B0504020202050204" pitchFamily="34" charset="77"/>
                  </a:rPr>
                  <a:t>static simulation to assess the volume of a circle:</a:t>
                </a:r>
              </a:p>
              <a:p>
                <a:pPr algn="ctr"/>
                <a:r>
                  <a:rPr lang="en-US" sz="1800" dirty="0">
                    <a:latin typeface="Eurostile" panose="020B0504020202050204" pitchFamily="34" charset="77"/>
                  </a:rPr>
                  <a:t>real: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b-NO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nb-NO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=0.785 </m:t>
                    </m:r>
                  </m:oMath>
                </a14:m>
                <a:r>
                  <a:rPr lang="en-US" sz="1800" dirty="0">
                    <a:latin typeface="Eurostile" panose="020B0504020202050204" pitchFamily="34" charset="77"/>
                  </a:rPr>
                  <a:t>			this static simulation: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136</m:t>
                        </m:r>
                      </m:num>
                      <m:den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176</m:t>
                        </m:r>
                      </m:den>
                    </m:f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=0.773</m:t>
                    </m:r>
                  </m:oMath>
                </a14:m>
                <a:endParaRPr lang="en-US" sz="1800" dirty="0">
                  <a:latin typeface="Eurostile" panose="020B0504020202050204" pitchFamily="34" charset="77"/>
                </a:endParaRPr>
              </a:p>
            </p:txBody>
          </p:sp>
        </mc:Choice>
        <mc:Fallback xmlns="">
          <p:sp>
            <p:nvSpPr>
              <p:cNvPr id="620" name="TextBox 619">
                <a:extLst>
                  <a:ext uri="{FF2B5EF4-FFF2-40B4-BE49-F238E27FC236}">
                    <a16:creationId xmlns:a16="http://schemas.microsoft.com/office/drawing/2014/main" id="{2C9F5EFF-DA10-864B-A71F-CA036599D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812" y="5467871"/>
                <a:ext cx="6123792" cy="841449"/>
              </a:xfrm>
              <a:prstGeom prst="rect">
                <a:avLst/>
              </a:prstGeom>
              <a:blipFill>
                <a:blip r:embed="rId2"/>
                <a:stretch>
                  <a:fillRect l="-620" t="-298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>
            <a:extLst>
              <a:ext uri="{FF2B5EF4-FFF2-40B4-BE49-F238E27FC236}">
                <a16:creationId xmlns:a16="http://schemas.microsoft.com/office/drawing/2014/main" id="{1CCCBF9F-BBA2-CF4C-903C-9C54355EF623}"/>
              </a:ext>
            </a:extLst>
          </p:cNvPr>
          <p:cNvSpPr/>
          <p:nvPr/>
        </p:nvSpPr>
        <p:spPr bwMode="auto">
          <a:xfrm>
            <a:off x="3051313" y="3707373"/>
            <a:ext cx="566530" cy="37768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sp>
        <p:nvSpPr>
          <p:cNvPr id="622" name="Right Arrow 621">
            <a:extLst>
              <a:ext uri="{FF2B5EF4-FFF2-40B4-BE49-F238E27FC236}">
                <a16:creationId xmlns:a16="http://schemas.microsoft.com/office/drawing/2014/main" id="{B0D62BF7-CBD8-324C-A1CD-B25E490B3AFC}"/>
              </a:ext>
            </a:extLst>
          </p:cNvPr>
          <p:cNvSpPr/>
          <p:nvPr/>
        </p:nvSpPr>
        <p:spPr bwMode="auto">
          <a:xfrm>
            <a:off x="6364356" y="3707373"/>
            <a:ext cx="566530" cy="37768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0056EA-762C-F745-A92B-7D283A9B10B7}"/>
              </a:ext>
            </a:extLst>
          </p:cNvPr>
          <p:cNvGrpSpPr/>
          <p:nvPr/>
        </p:nvGrpSpPr>
        <p:grpSpPr>
          <a:xfrm>
            <a:off x="1391478" y="2323127"/>
            <a:ext cx="3932447" cy="369332"/>
            <a:chOff x="1391478" y="2178325"/>
            <a:chExt cx="3932447" cy="36933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8CBE17E-595A-8942-AE37-713D70503A86}"/>
                </a:ext>
              </a:extLst>
            </p:cNvPr>
            <p:cNvSpPr txBox="1"/>
            <p:nvPr/>
          </p:nvSpPr>
          <p:spPr>
            <a:xfrm>
              <a:off x="1391478" y="2178325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Eurostile" panose="020B0504020202050204" pitchFamily="34" charset="77"/>
                </a:rPr>
                <a:t>1x1</a:t>
              </a:r>
            </a:p>
          </p:txBody>
        </p:sp>
        <p:sp>
          <p:nvSpPr>
            <p:cNvPr id="624" name="TextBox 623">
              <a:extLst>
                <a:ext uri="{FF2B5EF4-FFF2-40B4-BE49-F238E27FC236}">
                  <a16:creationId xmlns:a16="http://schemas.microsoft.com/office/drawing/2014/main" id="{DCD5E8B7-1BC2-AE47-9107-030E7AAD3F12}"/>
                </a:ext>
              </a:extLst>
            </p:cNvPr>
            <p:cNvSpPr txBox="1"/>
            <p:nvPr/>
          </p:nvSpPr>
          <p:spPr>
            <a:xfrm>
              <a:off x="4764156" y="2178325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Eurostile" panose="020B0504020202050204" pitchFamily="34" charset="77"/>
                </a:rPr>
                <a:t>1x1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73715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>
            <a:extLst>
              <a:ext uri="{FF2B5EF4-FFF2-40B4-BE49-F238E27FC236}">
                <a16:creationId xmlns:a16="http://schemas.microsoft.com/office/drawing/2014/main" id="{BD9F88EB-A368-C143-BE78-E4A3C7905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Transient Removal</a:t>
            </a:r>
          </a:p>
        </p:txBody>
      </p:sp>
      <p:sp>
        <p:nvSpPr>
          <p:cNvPr id="628739" name="Rectangle 3">
            <a:extLst>
              <a:ext uri="{FF2B5EF4-FFF2-40B4-BE49-F238E27FC236}">
                <a16:creationId xmlns:a16="http://schemas.microsoft.com/office/drawing/2014/main" id="{4E578F1F-C79A-1E48-9639-468C1E22DD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sz="2400" dirty="0"/>
              <a:t>Most simulations only want steady state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Remove initial </a:t>
            </a:r>
            <a:r>
              <a:rPr lang="en-US" altLang="nb-NO" sz="2000" i="1" dirty="0"/>
              <a:t>transient</a:t>
            </a:r>
            <a:r>
              <a:rPr lang="en-US" altLang="nb-NO" sz="2000" dirty="0"/>
              <a:t> state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but not always</a:t>
            </a:r>
            <a:br>
              <a:rPr lang="en-US" altLang="nb-NO" sz="2000" dirty="0"/>
            </a:br>
            <a:r>
              <a:rPr lang="en-US" altLang="nb-NO" sz="2000" dirty="0"/>
              <a:t>e.g. initial competition between TCP flows is interesting</a:t>
            </a:r>
          </a:p>
          <a:p>
            <a:pPr>
              <a:lnSpc>
                <a:spcPct val="90000"/>
              </a:lnSpc>
            </a:pPr>
            <a:r>
              <a:rPr lang="en-US" altLang="nb-NO" sz="2400" dirty="0"/>
              <a:t>Trouble is, not possible to define exactly what constitutes end of transient state</a:t>
            </a:r>
          </a:p>
          <a:p>
            <a:pPr>
              <a:lnSpc>
                <a:spcPct val="90000"/>
              </a:lnSpc>
            </a:pPr>
            <a:r>
              <a:rPr lang="en-US" altLang="nb-NO" sz="2400" dirty="0"/>
              <a:t>Use heuristics: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Long runs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Proper initialization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Truncation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Initial data deletion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Moving average of replications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Batch means</a:t>
            </a:r>
          </a:p>
        </p:txBody>
      </p:sp>
    </p:spTree>
    <p:extLst>
      <p:ext uri="{BB962C8B-B14F-4D97-AF65-F5344CB8AC3E}">
        <p14:creationId xmlns:p14="http://schemas.microsoft.com/office/powerpoint/2010/main" val="13934973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>
            <a:extLst>
              <a:ext uri="{FF2B5EF4-FFF2-40B4-BE49-F238E27FC236}">
                <a16:creationId xmlns:a16="http://schemas.microsoft.com/office/drawing/2014/main" id="{85BFA3DD-C444-214D-9CA0-9AF8A2CC65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Long Runs</a:t>
            </a:r>
          </a:p>
        </p:txBody>
      </p:sp>
      <p:sp>
        <p:nvSpPr>
          <p:cNvPr id="629763" name="Rectangle 3">
            <a:extLst>
              <a:ext uri="{FF2B5EF4-FFF2-40B4-BE49-F238E27FC236}">
                <a16:creationId xmlns:a16="http://schemas.microsoft.com/office/drawing/2014/main" id="{07313C61-5298-A643-AFD8-0A0310D91A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/>
              <a:t>Use very long runs</a:t>
            </a:r>
          </a:p>
          <a:p>
            <a:r>
              <a:rPr lang="en-US" altLang="nb-NO"/>
              <a:t>Effects of transient state will be amortized</a:t>
            </a:r>
          </a:p>
          <a:p>
            <a:r>
              <a:rPr lang="en-US" altLang="nb-NO"/>
              <a:t>But … wastes resources</a:t>
            </a:r>
          </a:p>
          <a:p>
            <a:r>
              <a:rPr lang="en-US" altLang="nb-NO"/>
              <a:t>And tough to choose how long is “enough”</a:t>
            </a:r>
          </a:p>
          <a:p>
            <a:r>
              <a:rPr lang="en-US" altLang="nb-NO"/>
              <a:t>Recommendation … don’t use long runs alone</a:t>
            </a:r>
          </a:p>
        </p:txBody>
      </p:sp>
    </p:spTree>
    <p:extLst>
      <p:ext uri="{BB962C8B-B14F-4D97-AF65-F5344CB8AC3E}">
        <p14:creationId xmlns:p14="http://schemas.microsoft.com/office/powerpoint/2010/main" val="19033521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>
            <a:extLst>
              <a:ext uri="{FF2B5EF4-FFF2-40B4-BE49-F238E27FC236}">
                <a16:creationId xmlns:a16="http://schemas.microsoft.com/office/drawing/2014/main" id="{205A8D63-BC81-4C4B-A876-20999E141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Proper Initialization</a:t>
            </a:r>
          </a:p>
        </p:txBody>
      </p:sp>
      <p:sp>
        <p:nvSpPr>
          <p:cNvPr id="630787" name="Rectangle 3">
            <a:extLst>
              <a:ext uri="{FF2B5EF4-FFF2-40B4-BE49-F238E27FC236}">
                <a16:creationId xmlns:a16="http://schemas.microsoft.com/office/drawing/2014/main" id="{F3715FF6-316C-6243-886C-847CD0B84C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dirty="0"/>
              <a:t>Start simulation in state close to expected state</a:t>
            </a:r>
          </a:p>
          <a:p>
            <a:pPr lvl="1"/>
            <a:r>
              <a:rPr lang="en-US" altLang="nb-NO" dirty="0"/>
              <a:t>Ex: CPU scheduler may start with some jobs in the queue</a:t>
            </a:r>
          </a:p>
          <a:p>
            <a:r>
              <a:rPr lang="en-US" altLang="nb-NO" dirty="0"/>
              <a:t>Determine starting conditions by previous simulations or simple analysis</a:t>
            </a:r>
          </a:p>
          <a:p>
            <a:r>
              <a:rPr lang="en-US" altLang="nb-NO" dirty="0"/>
              <a:t>May result in decreased run length, but still may not provide confidence that the simulation has reached a stable condition</a:t>
            </a:r>
          </a:p>
        </p:txBody>
      </p:sp>
    </p:spTree>
    <p:extLst>
      <p:ext uri="{BB962C8B-B14F-4D97-AF65-F5344CB8AC3E}">
        <p14:creationId xmlns:p14="http://schemas.microsoft.com/office/powerpoint/2010/main" val="38334548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>
            <a:extLst>
              <a:ext uri="{FF2B5EF4-FFF2-40B4-BE49-F238E27FC236}">
                <a16:creationId xmlns:a16="http://schemas.microsoft.com/office/drawing/2014/main" id="{DB8C1DA0-8C09-3145-BAD8-AD1244D17E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Truncation</a:t>
            </a:r>
          </a:p>
        </p:txBody>
      </p:sp>
      <p:sp>
        <p:nvSpPr>
          <p:cNvPr id="631811" name="Rectangle 3">
            <a:extLst>
              <a:ext uri="{FF2B5EF4-FFF2-40B4-BE49-F238E27FC236}">
                <a16:creationId xmlns:a16="http://schemas.microsoft.com/office/drawing/2014/main" id="{D95ED543-8EFF-B24B-9D3F-BB76B8B3C2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numCol="2"/>
          <a:lstStyle/>
          <a:p>
            <a:r>
              <a:rPr lang="en-US" altLang="nb-NO" sz="2400" dirty="0"/>
              <a:t>Assume variability during steady state is less than during transient state</a:t>
            </a:r>
          </a:p>
          <a:p>
            <a:r>
              <a:rPr lang="en-US" altLang="nb-NO" sz="2400" dirty="0"/>
              <a:t>Variability measured in terms of range </a:t>
            </a:r>
          </a:p>
          <a:p>
            <a:pPr lvl="1"/>
            <a:r>
              <a:rPr lang="en-US" altLang="nb-NO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(min, max)</a:t>
            </a:r>
          </a:p>
          <a:p>
            <a:r>
              <a:rPr lang="en-US" altLang="nb-NO" sz="2400" dirty="0"/>
              <a:t>If a trajectory of range stabilizes, then assume that simulation is in stable state</a:t>
            </a:r>
          </a:p>
          <a:p>
            <a:endParaRPr lang="en-US" altLang="nb-NO" sz="2400" dirty="0"/>
          </a:p>
          <a:p>
            <a:endParaRPr lang="en-US" altLang="nb-NO" sz="2400" dirty="0"/>
          </a:p>
          <a:p>
            <a:r>
              <a:rPr lang="en-US" altLang="nb-NO" sz="2400" dirty="0"/>
              <a:t>Method:</a:t>
            </a:r>
          </a:p>
          <a:p>
            <a:pPr lvl="1"/>
            <a:r>
              <a:rPr lang="en-US" altLang="nb-NO" sz="2200" dirty="0"/>
              <a:t>Given </a:t>
            </a:r>
            <a:r>
              <a:rPr lang="en-US" altLang="nb-NO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nb-NO" sz="2200" dirty="0"/>
              <a:t> observations </a:t>
            </a:r>
            <a:br>
              <a:rPr lang="en-US" altLang="nb-NO" sz="2200" dirty="0"/>
            </a:br>
            <a:r>
              <a:rPr lang="en-US" altLang="nb-NO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{x</a:t>
            </a:r>
            <a:r>
              <a:rPr lang="en-US" altLang="nb-NO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nb-NO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altLang="nb-NO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nb-NO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nb-NO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nb-NO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nb-NO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nb-NO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altLang="nb-NO" sz="2200" dirty="0"/>
              <a:t>ignore first </a:t>
            </a:r>
            <a:r>
              <a:rPr lang="en-US" altLang="nb-NO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nb-NO" sz="2200" dirty="0"/>
              <a:t> observations</a:t>
            </a:r>
          </a:p>
          <a:p>
            <a:pPr lvl="1"/>
            <a:r>
              <a:rPr lang="en-US" altLang="nb-NO" sz="2200" dirty="0"/>
              <a:t>Calculate </a:t>
            </a:r>
            <a:r>
              <a:rPr lang="en-US" altLang="nb-NO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nb-NO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min,max</a:t>
            </a:r>
            <a:r>
              <a:rPr lang="en-US" altLang="nb-NO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nb-NO" sz="2200" i="1" dirty="0"/>
              <a:t> </a:t>
            </a:r>
            <a:r>
              <a:rPr lang="en-US" altLang="nb-NO" sz="2200" dirty="0"/>
              <a:t>of remaining </a:t>
            </a:r>
            <a:r>
              <a:rPr lang="en-US" altLang="nb-NO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n-l</a:t>
            </a:r>
          </a:p>
          <a:p>
            <a:pPr lvl="1"/>
            <a:r>
              <a:rPr lang="en-US" altLang="nb-NO" sz="2200" dirty="0"/>
              <a:t>Repeat for </a:t>
            </a:r>
            <a:r>
              <a:rPr lang="en-US" altLang="nb-NO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= 1…n</a:t>
            </a:r>
          </a:p>
          <a:p>
            <a:pPr lvl="1"/>
            <a:r>
              <a:rPr lang="en-US" altLang="nb-NO" sz="2200" dirty="0"/>
              <a:t>Stop when observation </a:t>
            </a:r>
            <a:r>
              <a:rPr lang="en-US" altLang="nb-NO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l+1</a:t>
            </a:r>
            <a:r>
              <a:rPr lang="en-US" altLang="nb-NO" sz="2200" dirty="0"/>
              <a:t> is neither </a:t>
            </a:r>
            <a:r>
              <a:rPr lang="en-US" altLang="nb-NO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altLang="nb-NO" sz="2200" dirty="0"/>
              <a:t> nor </a:t>
            </a:r>
            <a:r>
              <a:rPr lang="en-US" altLang="nb-NO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</a:p>
          <a:p>
            <a:endParaRPr lang="en-US" altLang="nb-NO" sz="2400" dirty="0"/>
          </a:p>
        </p:txBody>
      </p:sp>
    </p:spTree>
    <p:extLst>
      <p:ext uri="{BB962C8B-B14F-4D97-AF65-F5344CB8AC3E}">
        <p14:creationId xmlns:p14="http://schemas.microsoft.com/office/powerpoint/2010/main" val="6051430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>
            <a:extLst>
              <a:ext uri="{FF2B5EF4-FFF2-40B4-BE49-F238E27FC236}">
                <a16:creationId xmlns:a16="http://schemas.microsoft.com/office/drawing/2014/main" id="{61C23145-279B-F24C-9B9D-A28FACA09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Truncation Example</a:t>
            </a:r>
          </a:p>
        </p:txBody>
      </p:sp>
      <p:sp>
        <p:nvSpPr>
          <p:cNvPr id="633859" name="Rectangle 3">
            <a:extLst>
              <a:ext uri="{FF2B5EF4-FFF2-40B4-BE49-F238E27FC236}">
                <a16:creationId xmlns:a16="http://schemas.microsoft.com/office/drawing/2014/main" id="{33CF4108-1D4D-8C45-B812-BB101E743A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numCol="1" spcCol="180000"/>
          <a:lstStyle/>
          <a:p>
            <a:pPr>
              <a:lnSpc>
                <a:spcPct val="90000"/>
              </a:lnSpc>
            </a:pPr>
            <a:r>
              <a:rPr lang="en-US" altLang="nb-NO" sz="2000" dirty="0"/>
              <a:t>Sequence: </a:t>
            </a:r>
            <a:br>
              <a:rPr lang="en-US" altLang="nb-NO" sz="2000" dirty="0"/>
            </a:br>
            <a:r>
              <a:rPr lang="en-US" altLang="nb-NO" sz="2000" dirty="0"/>
              <a:t>	1, 2, 3, 4, 5, 6, 7, 8, 9, 10, 11, 10, 9, 10, 11, 10, 9…</a:t>
            </a:r>
          </a:p>
          <a:p>
            <a:pPr>
              <a:lnSpc>
                <a:spcPct val="90000"/>
              </a:lnSpc>
            </a:pPr>
            <a:r>
              <a:rPr lang="en-US" altLang="nb-NO" sz="2000" dirty="0"/>
              <a:t>Ignore first (</a:t>
            </a:r>
            <a:r>
              <a:rPr lang="en-US" altLang="nb-N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l=1</a:t>
            </a:r>
            <a:r>
              <a:rPr lang="en-US" altLang="nb-NO" sz="2000" dirty="0"/>
              <a:t>), </a:t>
            </a:r>
            <a:br>
              <a:rPr lang="en-US" altLang="nb-NO" sz="2000" dirty="0"/>
            </a:br>
            <a:r>
              <a:rPr lang="en-US" altLang="nb-NO" sz="2000" dirty="0"/>
              <a:t>range is </a:t>
            </a:r>
            <a:r>
              <a:rPr lang="en-US" altLang="nb-N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(2, 11)</a:t>
            </a:r>
            <a:r>
              <a:rPr lang="en-US" altLang="nb-NO" sz="2000" dirty="0"/>
              <a:t> and </a:t>
            </a:r>
            <a:br>
              <a:rPr lang="en-US" altLang="nb-NO" sz="2000" dirty="0"/>
            </a:br>
            <a:r>
              <a:rPr lang="en-US" altLang="nb-NO" sz="2000" dirty="0"/>
              <a:t>2</a:t>
            </a:r>
            <a:r>
              <a:rPr lang="en-US" altLang="nb-NO" sz="2000" baseline="30000" dirty="0"/>
              <a:t>nd</a:t>
            </a:r>
            <a:r>
              <a:rPr lang="en-US" altLang="nb-NO" sz="2000" dirty="0"/>
              <a:t> observation (</a:t>
            </a:r>
            <a:r>
              <a:rPr lang="en-US" altLang="nb-N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l+1</a:t>
            </a:r>
            <a:r>
              <a:rPr lang="en-US" altLang="nb-NO" sz="2000" dirty="0"/>
              <a:t>) is the min</a:t>
            </a:r>
          </a:p>
          <a:p>
            <a:pPr>
              <a:lnSpc>
                <a:spcPct val="90000"/>
              </a:lnSpc>
            </a:pPr>
            <a:r>
              <a:rPr lang="en-US" altLang="nb-NO" sz="2000" dirty="0"/>
              <a:t>Ignore second (</a:t>
            </a:r>
            <a:r>
              <a:rPr lang="en-US" altLang="nb-N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l=2</a:t>
            </a:r>
            <a:r>
              <a:rPr lang="en-US" altLang="nb-NO" sz="2000" dirty="0"/>
              <a:t>), </a:t>
            </a:r>
            <a:br>
              <a:rPr lang="en-US" altLang="nb-NO" sz="2000" dirty="0"/>
            </a:br>
            <a:r>
              <a:rPr lang="en-US" altLang="nb-NO" sz="2000" dirty="0"/>
              <a:t>range is </a:t>
            </a:r>
            <a:r>
              <a:rPr lang="en-US" altLang="nb-N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(3,11)</a:t>
            </a:r>
            <a:r>
              <a:rPr lang="en-US" altLang="nb-NO" sz="2000" dirty="0"/>
              <a:t> and </a:t>
            </a:r>
            <a:br>
              <a:rPr lang="en-US" altLang="nb-NO" sz="2000" dirty="0"/>
            </a:br>
            <a:r>
              <a:rPr lang="en-US" altLang="nb-NO" sz="2000" dirty="0"/>
              <a:t>3</a:t>
            </a:r>
            <a:r>
              <a:rPr lang="en-US" altLang="nb-NO" sz="2000" baseline="30000" dirty="0"/>
              <a:t>rd</a:t>
            </a:r>
            <a:r>
              <a:rPr lang="en-US" altLang="nb-NO" sz="2000" dirty="0"/>
              <a:t> observation (</a:t>
            </a:r>
            <a:r>
              <a:rPr lang="en-US" altLang="nb-N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l+1</a:t>
            </a:r>
            <a:r>
              <a:rPr lang="en-US" altLang="nb-NO" sz="2000" dirty="0"/>
              <a:t>) is min</a:t>
            </a:r>
          </a:p>
          <a:p>
            <a:pPr>
              <a:lnSpc>
                <a:spcPct val="90000"/>
              </a:lnSpc>
            </a:pPr>
            <a:r>
              <a:rPr lang="en-US" altLang="nb-NO" sz="2000" dirty="0"/>
              <a:t>Finally, </a:t>
            </a:r>
            <a:r>
              <a:rPr lang="en-US" altLang="nb-N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l=9</a:t>
            </a:r>
            <a:r>
              <a:rPr lang="en-US" altLang="nb-NO" sz="2000" dirty="0"/>
              <a:t> and </a:t>
            </a:r>
            <a:br>
              <a:rPr lang="en-US" altLang="nb-NO" sz="2000" dirty="0"/>
            </a:br>
            <a:r>
              <a:rPr lang="en-US" altLang="nb-NO" sz="2000" dirty="0"/>
              <a:t>range is </a:t>
            </a:r>
            <a:r>
              <a:rPr lang="en-US" altLang="nb-N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(9,11)</a:t>
            </a:r>
            <a:r>
              <a:rPr lang="en-US" altLang="nb-NO" sz="2000" dirty="0"/>
              <a:t> and </a:t>
            </a:r>
            <a:br>
              <a:rPr lang="en-US" altLang="nb-NO" sz="2000" dirty="0"/>
            </a:br>
            <a:r>
              <a:rPr lang="en-US" altLang="nb-NO" sz="2000" dirty="0"/>
              <a:t>10</a:t>
            </a:r>
            <a:r>
              <a:rPr lang="en-US" altLang="nb-NO" sz="2000" baseline="30000" dirty="0"/>
              <a:t>th</a:t>
            </a:r>
            <a:r>
              <a:rPr lang="en-US" altLang="nb-NO" sz="2000" dirty="0"/>
              <a:t> observation is </a:t>
            </a:r>
            <a:br>
              <a:rPr lang="en-US" altLang="nb-NO" sz="2000" dirty="0"/>
            </a:br>
            <a:r>
              <a:rPr lang="en-US" altLang="nb-NO" sz="2000" dirty="0"/>
              <a:t>neither min nor max</a:t>
            </a:r>
          </a:p>
          <a:p>
            <a:r>
              <a:rPr lang="en-US" altLang="nb-NO" sz="2000" dirty="0"/>
              <a:t>So, discard first 9 observations</a:t>
            </a:r>
          </a:p>
        </p:txBody>
      </p:sp>
      <p:grpSp>
        <p:nvGrpSpPr>
          <p:cNvPr id="633864" name="Group 8">
            <a:extLst>
              <a:ext uri="{FF2B5EF4-FFF2-40B4-BE49-F238E27FC236}">
                <a16:creationId xmlns:a16="http://schemas.microsoft.com/office/drawing/2014/main" id="{6344BCF7-BB94-0C46-A6BA-CF70CA1FA6D2}"/>
              </a:ext>
            </a:extLst>
          </p:cNvPr>
          <p:cNvGrpSpPr>
            <a:grpSpLocks/>
          </p:cNvGrpSpPr>
          <p:nvPr/>
        </p:nvGrpSpPr>
        <p:grpSpPr bwMode="auto">
          <a:xfrm>
            <a:off x="4499992" y="2492896"/>
            <a:ext cx="4419600" cy="3314700"/>
            <a:chOff x="2784" y="1776"/>
            <a:chExt cx="2784" cy="2088"/>
          </a:xfrm>
        </p:grpSpPr>
        <p:pic>
          <p:nvPicPr>
            <p:cNvPr id="633861" name="Picture 5">
              <a:extLst>
                <a:ext uri="{FF2B5EF4-FFF2-40B4-BE49-F238E27FC236}">
                  <a16:creationId xmlns:a16="http://schemas.microsoft.com/office/drawing/2014/main" id="{7D3F49E7-54C9-8543-BE5F-08D7B36395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776"/>
              <a:ext cx="2784" cy="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3862" name="Line 6">
              <a:extLst>
                <a:ext uri="{FF2B5EF4-FFF2-40B4-BE49-F238E27FC236}">
                  <a16:creationId xmlns:a16="http://schemas.microsoft.com/office/drawing/2014/main" id="{8916FF42-B7C4-D940-BE48-13650EC70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160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863" name="Text Box 7">
              <a:extLst>
                <a:ext uri="{FF2B5EF4-FFF2-40B4-BE49-F238E27FC236}">
                  <a16:creationId xmlns:a16="http://schemas.microsoft.com/office/drawing/2014/main" id="{CA7BA7A6-F0EB-DB46-8718-2E4F6D24A4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0" y="1968"/>
              <a:ext cx="6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nb-NO" sz="1800" dirty="0">
                  <a:latin typeface="Eurostile" panose="020B0504020202050204" pitchFamily="34" charset="77"/>
                </a:rPr>
                <a:t>Transient</a:t>
              </a:r>
            </a:p>
            <a:p>
              <a:pPr algn="ctr"/>
              <a:r>
                <a:rPr lang="en-US" altLang="nb-NO" sz="1800" dirty="0">
                  <a:latin typeface="Eurostile" panose="020B0504020202050204" pitchFamily="34" charset="77"/>
                </a:rPr>
                <a:t>Interval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29383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>
            <a:extLst>
              <a:ext uri="{FF2B5EF4-FFF2-40B4-BE49-F238E27FC236}">
                <a16:creationId xmlns:a16="http://schemas.microsoft.com/office/drawing/2014/main" id="{BE6B6EAD-8C18-FC4D-9072-5928E89BC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Truncation Example 2</a:t>
            </a:r>
          </a:p>
        </p:txBody>
      </p:sp>
      <p:sp>
        <p:nvSpPr>
          <p:cNvPr id="635907" name="Rectangle 3">
            <a:extLst>
              <a:ext uri="{FF2B5EF4-FFF2-40B4-BE49-F238E27FC236}">
                <a16:creationId xmlns:a16="http://schemas.microsoft.com/office/drawing/2014/main" id="{20B4260E-BB6C-654E-ADFD-818641DD41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numCol="1"/>
          <a:lstStyle/>
          <a:p>
            <a:r>
              <a:rPr lang="en-US" altLang="nb-NO" dirty="0"/>
              <a:t>Find duration of transient interval for:</a:t>
            </a:r>
          </a:p>
          <a:p>
            <a:pPr lvl="1" algn="ctr">
              <a:buFontTx/>
              <a:buNone/>
            </a:pPr>
            <a:r>
              <a:rPr lang="en-US" altLang="nb-NO" dirty="0"/>
              <a:t>11, 4, 2, 6, 5, 7, 10, 9, 10, 9, 10, 9, 10</a:t>
            </a:r>
          </a:p>
        </p:txBody>
      </p:sp>
      <p:pic>
        <p:nvPicPr>
          <p:cNvPr id="635909" name="Picture 5">
            <a:extLst>
              <a:ext uri="{FF2B5EF4-FFF2-40B4-BE49-F238E27FC236}">
                <a16:creationId xmlns:a16="http://schemas.microsoft.com/office/drawing/2014/main" id="{6E1077B9-B51A-B748-936D-75A2D6C4D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705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3136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>
            <a:extLst>
              <a:ext uri="{FF2B5EF4-FFF2-40B4-BE49-F238E27FC236}">
                <a16:creationId xmlns:a16="http://schemas.microsoft.com/office/drawing/2014/main" id="{2880F53E-26B1-7E4A-80CC-AD74E02A87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Truncation Example 2</a:t>
            </a:r>
          </a:p>
        </p:txBody>
      </p:sp>
      <p:sp>
        <p:nvSpPr>
          <p:cNvPr id="638979" name="Rectangle 3">
            <a:extLst>
              <a:ext uri="{FF2B5EF4-FFF2-40B4-BE49-F238E27FC236}">
                <a16:creationId xmlns:a16="http://schemas.microsoft.com/office/drawing/2014/main" id="{9B5941D5-9B94-4D42-9596-2C40075411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numCol="1"/>
          <a:lstStyle/>
          <a:p>
            <a:r>
              <a:rPr lang="en-US" altLang="nb-NO" dirty="0"/>
              <a:t>Find duration of transient interval for:</a:t>
            </a:r>
          </a:p>
          <a:p>
            <a:pPr lvl="1" algn="ctr">
              <a:buFontTx/>
              <a:buNone/>
            </a:pPr>
            <a:r>
              <a:rPr lang="en-US" altLang="nb-NO" dirty="0"/>
              <a:t>11, 4, 2, 6, 5, 7, 10, 9, 10, 9, 10, 9, 10</a:t>
            </a:r>
          </a:p>
          <a:p>
            <a:r>
              <a:rPr lang="en-US" altLang="nb-NO" dirty="0"/>
              <a:t>When </a:t>
            </a:r>
            <a:r>
              <a:rPr lang="en-US" alt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l=3</a:t>
            </a:r>
            <a:r>
              <a:rPr lang="en-US" altLang="nb-NO" dirty="0"/>
              <a:t>, </a:t>
            </a:r>
            <a:br>
              <a:rPr lang="en-US" altLang="nb-NO" dirty="0"/>
            </a:br>
            <a:r>
              <a:rPr lang="en-US" altLang="nb-NO" dirty="0"/>
              <a:t>range is </a:t>
            </a:r>
            <a:r>
              <a:rPr lang="en-US" altLang="nb-N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(5,10)</a:t>
            </a:r>
            <a:r>
              <a:rPr lang="en-US" altLang="nb-NO" dirty="0"/>
              <a:t> and </a:t>
            </a:r>
            <a:br>
              <a:rPr lang="en-US" altLang="nb-NO" dirty="0"/>
            </a:br>
            <a:r>
              <a:rPr lang="en-US" altLang="nb-NO" dirty="0"/>
              <a:t>4</a:t>
            </a:r>
            <a:r>
              <a:rPr lang="en-US" altLang="nb-NO" baseline="30000" dirty="0"/>
              <a:t>th</a:t>
            </a:r>
            <a:r>
              <a:rPr lang="en-US" altLang="nb-NO" dirty="0"/>
              <a:t> (</a:t>
            </a:r>
            <a:r>
              <a:rPr lang="en-US" altLang="nb-NO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nb-NO" dirty="0"/>
              <a:t>) is not min or max</a:t>
            </a:r>
          </a:p>
          <a:p>
            <a:r>
              <a:rPr lang="en-US" altLang="nb-NO" dirty="0"/>
              <a:t>So, discard only 3 </a:t>
            </a:r>
            <a:br>
              <a:rPr lang="en-US" altLang="nb-NO" dirty="0"/>
            </a:br>
            <a:r>
              <a:rPr lang="en-US" altLang="nb-NO" dirty="0"/>
              <a:t>instead of 6</a:t>
            </a:r>
          </a:p>
          <a:p>
            <a:endParaRPr lang="en-US" altLang="nb-NO" dirty="0"/>
          </a:p>
        </p:txBody>
      </p:sp>
      <p:grpSp>
        <p:nvGrpSpPr>
          <p:cNvPr id="638988" name="Group 12">
            <a:extLst>
              <a:ext uri="{FF2B5EF4-FFF2-40B4-BE49-F238E27FC236}">
                <a16:creationId xmlns:a16="http://schemas.microsoft.com/office/drawing/2014/main" id="{AADCB63E-00B7-154E-85BD-B648FE7752F8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048000"/>
            <a:ext cx="4343400" cy="3276600"/>
            <a:chOff x="2880" y="1920"/>
            <a:chExt cx="2736" cy="2064"/>
          </a:xfrm>
        </p:grpSpPr>
        <p:pic>
          <p:nvPicPr>
            <p:cNvPr id="638981" name="Picture 5">
              <a:extLst>
                <a:ext uri="{FF2B5EF4-FFF2-40B4-BE49-F238E27FC236}">
                  <a16:creationId xmlns:a16="http://schemas.microsoft.com/office/drawing/2014/main" id="{65AB46B7-D24C-F04A-A2A7-F2F5530545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932"/>
              <a:ext cx="2736" cy="2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8982" name="Line 6">
              <a:extLst>
                <a:ext uri="{FF2B5EF4-FFF2-40B4-BE49-F238E27FC236}">
                  <a16:creationId xmlns:a16="http://schemas.microsoft.com/office/drawing/2014/main" id="{852BD3A9-3472-2D4D-B7EC-EF2732F8FF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3408"/>
              <a:ext cx="288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983" name="Line 7">
              <a:extLst>
                <a:ext uri="{FF2B5EF4-FFF2-40B4-BE49-F238E27FC236}">
                  <a16:creationId xmlns:a16="http://schemas.microsoft.com/office/drawing/2014/main" id="{1349C824-CE46-BA4A-8BFD-01B519820C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2736"/>
              <a:ext cx="72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984" name="Text Box 8">
              <a:extLst>
                <a:ext uri="{FF2B5EF4-FFF2-40B4-BE49-F238E27FC236}">
                  <a16:creationId xmlns:a16="http://schemas.microsoft.com/office/drawing/2014/main" id="{604A7F33-D21C-D341-9083-CE943CB71A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920"/>
              <a:ext cx="1054" cy="2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800" dirty="0">
                  <a:latin typeface="Eurostile" panose="020B0504020202050204" pitchFamily="34" charset="77"/>
                </a:rPr>
                <a:t>“Real” transient</a:t>
              </a:r>
            </a:p>
          </p:txBody>
        </p:sp>
        <p:sp>
          <p:nvSpPr>
            <p:cNvPr id="638985" name="Line 9">
              <a:extLst>
                <a:ext uri="{FF2B5EF4-FFF2-40B4-BE49-F238E27FC236}">
                  <a16:creationId xmlns:a16="http://schemas.microsoft.com/office/drawing/2014/main" id="{9FFA49F5-EAF8-8F44-B369-029F0823D7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52" y="2160"/>
              <a:ext cx="14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986" name="Text Box 10">
              <a:extLst>
                <a:ext uri="{FF2B5EF4-FFF2-40B4-BE49-F238E27FC236}">
                  <a16:creationId xmlns:a16="http://schemas.microsoft.com/office/drawing/2014/main" id="{3EBBE4A6-92D2-E64F-8FF5-DB129314A4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2976"/>
              <a:ext cx="1263" cy="2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800" dirty="0">
                  <a:latin typeface="Eurostile" panose="020B0504020202050204" pitchFamily="34" charset="77"/>
                </a:rPr>
                <a:t>Assumed transient</a:t>
              </a:r>
            </a:p>
          </p:txBody>
        </p:sp>
        <p:sp>
          <p:nvSpPr>
            <p:cNvPr id="638987" name="Line 11">
              <a:extLst>
                <a:ext uri="{FF2B5EF4-FFF2-40B4-BE49-F238E27FC236}">
                  <a16:creationId xmlns:a16="http://schemas.microsoft.com/office/drawing/2014/main" id="{7D251128-6D6D-C846-A923-81B607145D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" y="3216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67661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>
            <a:extLst>
              <a:ext uri="{FF2B5EF4-FFF2-40B4-BE49-F238E27FC236}">
                <a16:creationId xmlns:a16="http://schemas.microsoft.com/office/drawing/2014/main" id="{DB0CE76B-A2E1-5F4B-B82D-707CBC4C3D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Initial Data Deletion</a:t>
            </a:r>
          </a:p>
        </p:txBody>
      </p:sp>
      <p:sp>
        <p:nvSpPr>
          <p:cNvPr id="640003" name="Rectangle 3">
            <a:extLst>
              <a:ext uri="{FF2B5EF4-FFF2-40B4-BE49-F238E27FC236}">
                <a16:creationId xmlns:a16="http://schemas.microsoft.com/office/drawing/2014/main" id="{F7204771-55FD-6146-971A-A4F4C8D2A2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sz="2400" dirty="0"/>
              <a:t>Study average after some initial observations are deleted from sample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If average does not change much, </a:t>
            </a:r>
            <a:br>
              <a:rPr lang="en-US" altLang="nb-NO" sz="2000" dirty="0"/>
            </a:br>
            <a:r>
              <a:rPr lang="en-US" altLang="nb-NO" sz="2000" dirty="0"/>
              <a:t>must be deleting from steady state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However, since randomness can cause some fluctuations during steady state, </a:t>
            </a:r>
            <a:br>
              <a:rPr lang="en-US" altLang="nb-NO" sz="2000" dirty="0"/>
            </a:br>
            <a:r>
              <a:rPr lang="en-US" altLang="nb-NO" sz="2000" dirty="0"/>
              <a:t>need multiple runs (with different seeds)</a:t>
            </a:r>
          </a:p>
          <a:p>
            <a:pPr lvl="1">
              <a:lnSpc>
                <a:spcPct val="90000"/>
              </a:lnSpc>
            </a:pPr>
            <a:endParaRPr lang="en-US" altLang="nb-NO" sz="2000" dirty="0"/>
          </a:p>
          <a:p>
            <a:pPr>
              <a:lnSpc>
                <a:spcPct val="90000"/>
              </a:lnSpc>
            </a:pPr>
            <a:r>
              <a:rPr lang="en-US" altLang="nb-NO" sz="2400" dirty="0"/>
              <a:t>Given </a:t>
            </a:r>
            <a:r>
              <a:rPr lang="en-US" altLang="nb-NO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nb-NO" sz="2400" dirty="0"/>
              <a:t> replications (</a:t>
            </a:r>
            <a:r>
              <a:rPr lang="en-US" altLang="nb-NO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nb-NO" sz="2400" dirty="0"/>
              <a:t> simulation runs with different seeds) </a:t>
            </a:r>
            <a:br>
              <a:rPr lang="en-US" altLang="nb-NO" sz="2400" dirty="0"/>
            </a:br>
            <a:r>
              <a:rPr lang="en-US" altLang="nb-NO" sz="2400" dirty="0"/>
              <a:t>of size </a:t>
            </a:r>
            <a:r>
              <a:rPr lang="en-US" altLang="nb-NO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nb-NO" sz="2400" dirty="0"/>
              <a:t> (</a:t>
            </a:r>
            <a:r>
              <a:rPr lang="en-US" altLang="nb-NO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nb-NO" sz="2400" dirty="0"/>
              <a:t> observations are taken)</a:t>
            </a:r>
            <a:br>
              <a:rPr lang="en-US" altLang="nb-NO" sz="2400" dirty="0"/>
            </a:br>
            <a:r>
              <a:rPr lang="en-US" altLang="nb-NO" sz="2400" dirty="0"/>
              <a:t>each with </a:t>
            </a:r>
            <a:r>
              <a:rPr lang="en-US" altLang="nb-NO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nb-NO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altLang="nb-NO" sz="2400" dirty="0"/>
              <a:t> </a:t>
            </a:r>
            <a:r>
              <a:rPr lang="en-US" altLang="nb-NO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nb-NO" sz="2400" i="1" dirty="0"/>
              <a:t>-</a:t>
            </a:r>
            <a:r>
              <a:rPr lang="en-US" altLang="nb-NO" sz="2400" dirty="0" err="1"/>
              <a:t>th</a:t>
            </a:r>
            <a:r>
              <a:rPr lang="en-US" altLang="nb-NO" sz="2400" dirty="0"/>
              <a:t> observation of </a:t>
            </a:r>
            <a:r>
              <a:rPr lang="en-US" altLang="nb-NO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nb-NO" sz="2400" i="1" dirty="0" err="1"/>
              <a:t>-</a:t>
            </a:r>
            <a:r>
              <a:rPr lang="en-US" altLang="nb-NO" sz="2400" dirty="0" err="1"/>
              <a:t>th</a:t>
            </a:r>
            <a:r>
              <a:rPr lang="en-US" altLang="nb-NO" sz="2400" dirty="0"/>
              <a:t> replication</a:t>
            </a:r>
          </a:p>
          <a:p>
            <a:pPr lvl="1">
              <a:lnSpc>
                <a:spcPct val="90000"/>
              </a:lnSpc>
            </a:pPr>
            <a:r>
              <a:rPr lang="en-US" altLang="nb-NO" sz="2000" dirty="0"/>
              <a:t>Note: </a:t>
            </a:r>
            <a:r>
              <a:rPr lang="en-US" altLang="nb-N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nb-NO" sz="2000" dirty="0"/>
              <a:t> varies along time axis and </a:t>
            </a:r>
            <a:r>
              <a:rPr lang="en-US" altLang="nb-NO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nb-NO" sz="2000" dirty="0"/>
              <a:t> varies across replications</a:t>
            </a:r>
          </a:p>
        </p:txBody>
      </p:sp>
    </p:spTree>
    <p:extLst>
      <p:ext uri="{BB962C8B-B14F-4D97-AF65-F5344CB8AC3E}">
        <p14:creationId xmlns:p14="http://schemas.microsoft.com/office/powerpoint/2010/main" val="25681495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>
            <a:extLst>
              <a:ext uri="{FF2B5EF4-FFF2-40B4-BE49-F238E27FC236}">
                <a16:creationId xmlns:a16="http://schemas.microsoft.com/office/drawing/2014/main" id="{8D82309E-150C-9040-A9FE-5D1CD1065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Initial Data Deletion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9219" name="Rectangle 3">
                <a:extLst>
                  <a:ext uri="{FF2B5EF4-FFF2-40B4-BE49-F238E27FC236}">
                    <a16:creationId xmlns:a16="http://schemas.microsoft.com/office/drawing/2014/main" id="{5FD3A40A-98C1-1D4C-A1EC-43B176A95333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nb-NO" sz="2000" dirty="0"/>
                  <a:t>Get mean trajectory for observation </a:t>
                </a: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</a:p>
              <a:p>
                <a:pPr lvl="1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b-NO" altLang="nb-NO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altLang="nb-NO" sz="1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altLang="nb-NO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nb-NO" altLang="nb-NO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nb-NO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nb-NO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altLang="nb-NO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altLang="nb-NO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altLang="nb-NO" sz="1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nb-NO" sz="2000" i="1" baseline="-25000" dirty="0"/>
              </a:p>
              <a:p>
                <a:r>
                  <a:rPr lang="en-US" altLang="nb-NO" sz="2000" dirty="0"/>
                  <a:t>Get overall mean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nb-NO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altLang="nb-NO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nb-NO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nb-NO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alt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acc>
                            <m:accPr>
                              <m:chr m:val="̅"/>
                              <m:ctrlPr>
                                <a:rPr lang="en-US" altLang="nb-NO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nb-NO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alt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alt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</m:oMath>
                  </m:oMathPara>
                </a14:m>
                <a:endParaRPr lang="en-US" altLang="nb-NO" sz="2000" dirty="0"/>
              </a:p>
              <a:p>
                <a:r>
                  <a:rPr lang="en-US" altLang="nb-NO" sz="2000" dirty="0"/>
                  <a:t>Assume transient state </a:t>
                </a: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nb-NO" sz="2000" dirty="0"/>
                  <a:t> long, delete first </a:t>
                </a: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nb-NO" sz="2000" dirty="0">
                    <a:cs typeface="Times New Roman" panose="02020603050405020304" pitchFamily="18" charset="0"/>
                  </a:rPr>
                  <a:t> and compute mean for the rest, so for all </a:t>
                </a:r>
                <a14:m>
                  <m:oMath xmlns:m="http://schemas.openxmlformats.org/officeDocument/2006/math">
                    <m:r>
                      <a:rPr lang="nb-NO" altLang="nb-NO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nb-NO" altLang="nb-NO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=1..</m:t>
                    </m:r>
                    <m:r>
                      <a:rPr lang="nb-NO" altLang="nb-NO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en-US" altLang="nb-NO" sz="20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nb-N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nb-NO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  <m:r>
                        <a:rPr lang="en-US" altLang="nb-NO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nb-N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nb-NO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acc>
                            <m:accPr>
                              <m:chr m:val="̅"/>
                              <m:ctrlPr>
                                <a:rPr lang="en-US" altLang="nb-NO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nb-NO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alt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altLang="nb-NO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</m:oMath>
                  </m:oMathPara>
                </a14:m>
                <a:endParaRPr lang="en-US" altLang="nb-NO" sz="2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9219" name="Rectangle 3">
                <a:extLst>
                  <a:ext uri="{FF2B5EF4-FFF2-40B4-BE49-F238E27FC236}">
                    <a16:creationId xmlns:a16="http://schemas.microsoft.com/office/drawing/2014/main" id="{5FD3A40A-98C1-1D4C-A1EC-43B176A953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3" t="-12181" b="-1813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6222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>
            <a:extLst>
              <a:ext uri="{FF2B5EF4-FFF2-40B4-BE49-F238E27FC236}">
                <a16:creationId xmlns:a16="http://schemas.microsoft.com/office/drawing/2014/main" id="{8D82309E-150C-9040-A9FE-5D1CD1065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Initial Data Deletion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9219" name="Rectangle 3">
                <a:extLst>
                  <a:ext uri="{FF2B5EF4-FFF2-40B4-BE49-F238E27FC236}">
                    <a16:creationId xmlns:a16="http://schemas.microsoft.com/office/drawing/2014/main" id="{5FD3A40A-98C1-1D4C-A1EC-43B176A95333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nb-NO" sz="2400" dirty="0"/>
                  <a:t>Compute relative change for all </a:t>
                </a:r>
                <a14:m>
                  <m:oMath xmlns:m="http://schemas.openxmlformats.org/officeDocument/2006/math">
                    <m:r>
                      <a:rPr lang="nb-NO" altLang="nb-NO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nb-NO" altLang="nb-NO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=1..</m:t>
                    </m:r>
                    <m:r>
                      <a:rPr lang="nb-NO" altLang="nb-NO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en-US" altLang="nb-NO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alt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altLang="nb-NO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nb-NO" altLang="nb-NO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nb-NO" alt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nb-NO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altLang="nb-NO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nb-NO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altLang="nb-NO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altLang="nb-NO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acc>
                          <m:r>
                            <a:rPr lang="nb-NO" altLang="nb-NO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nb-NO" alt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b-NO" altLang="nb-NO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altLang="nb-NO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b-NO" altLang="nb-NO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altLang="nb-NO" sz="2400" dirty="0"/>
              </a:p>
              <a:p>
                <a:r>
                  <a:rPr lang="en-US" altLang="nb-NO" sz="2400" dirty="0"/>
                  <a:t>Plot </a:t>
                </a:r>
                <a:r>
                  <a:rPr lang="en-US" altLang="nb-NO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nb-NO" sz="2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nb-NO" sz="2400" dirty="0"/>
                  <a:t> over </a:t>
                </a:r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</a:p>
              <a:p>
                <a:r>
                  <a:rPr lang="en-US" altLang="nb-NO" sz="2400" dirty="0"/>
                  <a:t>Relative change graph will stabilize at knee</a:t>
                </a:r>
              </a:p>
              <a:p>
                <a:r>
                  <a:rPr lang="en-US" altLang="nb-NO" sz="2400" dirty="0"/>
                  <a:t>Choose </a:t>
                </a:r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nb-NO" sz="2400" dirty="0"/>
                  <a:t> there and delete </a:t>
                </a:r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nb-NO" sz="2400" dirty="0"/>
                  <a:t> through </a:t>
                </a:r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</a:p>
            </p:txBody>
          </p:sp>
        </mc:Choice>
        <mc:Fallback xmlns="">
          <p:sp>
            <p:nvSpPr>
              <p:cNvPr id="649219" name="Rectangle 3">
                <a:extLst>
                  <a:ext uri="{FF2B5EF4-FFF2-40B4-BE49-F238E27FC236}">
                    <a16:creationId xmlns:a16="http://schemas.microsoft.com/office/drawing/2014/main" id="{5FD3A40A-98C1-1D4C-A1EC-43B176A953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08" t="-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900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9" name="Rectangle 3">
            <a:extLst>
              <a:ext uri="{FF2B5EF4-FFF2-40B4-BE49-F238E27FC236}">
                <a16:creationId xmlns:a16="http://schemas.microsoft.com/office/drawing/2014/main" id="{EE7C78BC-A798-3844-9DEF-E3875B84F6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24739" y="3303447"/>
            <a:ext cx="4841462" cy="1997765"/>
          </a:xfrm>
        </p:spPr>
        <p:txBody>
          <a:bodyPr/>
          <a:lstStyle/>
          <a:p>
            <a:r>
              <a:rPr lang="en-US" altLang="nb-NO" dirty="0">
                <a:latin typeface="Eurostile" panose="020B0504020202050204" pitchFamily="34" charset="77"/>
                <a:sym typeface="Wingdings" pitchFamily="2" charset="2"/>
              </a:rPr>
              <a:t>State changes with time:</a:t>
            </a:r>
            <a:br>
              <a:rPr lang="en-US" altLang="nb-NO" dirty="0">
                <a:latin typeface="Eurostile" panose="020B0504020202050204" pitchFamily="34" charset="77"/>
                <a:sym typeface="Wingdings" pitchFamily="2" charset="2"/>
              </a:rPr>
            </a:br>
            <a:r>
              <a:rPr lang="en-US" altLang="nb-NO" i="1" dirty="0">
                <a:latin typeface="Eurostile" panose="020B0504020202050204" pitchFamily="34" charset="77"/>
                <a:sym typeface="Wingdings" pitchFamily="2" charset="2"/>
              </a:rPr>
              <a:t>dynamic</a:t>
            </a:r>
          </a:p>
        </p:txBody>
      </p:sp>
      <p:sp>
        <p:nvSpPr>
          <p:cNvPr id="399" name="Rectangle 398">
            <a:extLst>
              <a:ext uri="{FF2B5EF4-FFF2-40B4-BE49-F238E27FC236}">
                <a16:creationId xmlns:a16="http://schemas.microsoft.com/office/drawing/2014/main" id="{69BE3289-3CAA-D941-9E81-4790D290A977}"/>
              </a:ext>
            </a:extLst>
          </p:cNvPr>
          <p:cNvSpPr/>
          <p:nvPr/>
        </p:nvSpPr>
        <p:spPr bwMode="auto">
          <a:xfrm>
            <a:off x="404037" y="1602470"/>
            <a:ext cx="3593805" cy="49228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grpSp>
        <p:nvGrpSpPr>
          <p:cNvPr id="524" name="Group 523">
            <a:extLst>
              <a:ext uri="{FF2B5EF4-FFF2-40B4-BE49-F238E27FC236}">
                <a16:creationId xmlns:a16="http://schemas.microsoft.com/office/drawing/2014/main" id="{86A9ABDE-9D40-A941-BF9F-42C2877CC6E0}"/>
              </a:ext>
            </a:extLst>
          </p:cNvPr>
          <p:cNvGrpSpPr/>
          <p:nvPr/>
        </p:nvGrpSpPr>
        <p:grpSpPr>
          <a:xfrm>
            <a:off x="460742" y="1779682"/>
            <a:ext cx="3286077" cy="4608045"/>
            <a:chOff x="269356" y="1538179"/>
            <a:chExt cx="3286077" cy="4608045"/>
          </a:xfrm>
        </p:grpSpPr>
        <p:grpSp>
          <p:nvGrpSpPr>
            <p:cNvPr id="569" name="Group 568">
              <a:extLst>
                <a:ext uri="{FF2B5EF4-FFF2-40B4-BE49-F238E27FC236}">
                  <a16:creationId xmlns:a16="http://schemas.microsoft.com/office/drawing/2014/main" id="{6352FA5A-1B28-1C41-8C03-A0F66654F209}"/>
                </a:ext>
              </a:extLst>
            </p:cNvPr>
            <p:cNvGrpSpPr/>
            <p:nvPr/>
          </p:nvGrpSpPr>
          <p:grpSpPr>
            <a:xfrm>
              <a:off x="1589936" y="1886467"/>
              <a:ext cx="434975" cy="3769832"/>
              <a:chOff x="1589936" y="1886467"/>
              <a:chExt cx="434975" cy="3769832"/>
            </a:xfrm>
          </p:grpSpPr>
          <p:grpSp>
            <p:nvGrpSpPr>
              <p:cNvPr id="593" name="Group 592">
                <a:extLst>
                  <a:ext uri="{FF2B5EF4-FFF2-40B4-BE49-F238E27FC236}">
                    <a16:creationId xmlns:a16="http://schemas.microsoft.com/office/drawing/2014/main" id="{3B538F55-FA9F-FD4D-A959-9DABE20BC9B8}"/>
                  </a:ext>
                </a:extLst>
              </p:cNvPr>
              <p:cNvGrpSpPr/>
              <p:nvPr/>
            </p:nvGrpSpPr>
            <p:grpSpPr>
              <a:xfrm>
                <a:off x="1589936" y="3044455"/>
                <a:ext cx="434975" cy="1498970"/>
                <a:chOff x="1597025" y="3044455"/>
                <a:chExt cx="434975" cy="1498970"/>
              </a:xfrm>
            </p:grpSpPr>
            <p:grpSp>
              <p:nvGrpSpPr>
                <p:cNvPr id="604" name="Group 603">
                  <a:extLst>
                    <a:ext uri="{FF2B5EF4-FFF2-40B4-BE49-F238E27FC236}">
                      <a16:creationId xmlns:a16="http://schemas.microsoft.com/office/drawing/2014/main" id="{BD2130B6-82A0-D343-96D9-C684877AF313}"/>
                    </a:ext>
                  </a:extLst>
                </p:cNvPr>
                <p:cNvGrpSpPr/>
                <p:nvPr/>
              </p:nvGrpSpPr>
              <p:grpSpPr>
                <a:xfrm>
                  <a:off x="1616886" y="3044455"/>
                  <a:ext cx="375875" cy="1080000"/>
                  <a:chOff x="1616886" y="3044455"/>
                  <a:chExt cx="375875" cy="1080000"/>
                </a:xfrm>
              </p:grpSpPr>
              <p:cxnSp>
                <p:nvCxnSpPr>
                  <p:cNvPr id="616" name="Straight Connector 615">
                    <a:extLst>
                      <a:ext uri="{FF2B5EF4-FFF2-40B4-BE49-F238E27FC236}">
                        <a16:creationId xmlns:a16="http://schemas.microsoft.com/office/drawing/2014/main" id="{49DF8A6A-35FC-F941-9709-AA2C2BED38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626781" y="3044455"/>
                    <a:ext cx="0" cy="108000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17" name="Straight Connector 616">
                    <a:extLst>
                      <a:ext uri="{FF2B5EF4-FFF2-40B4-BE49-F238E27FC236}">
                        <a16:creationId xmlns:a16="http://schemas.microsoft.com/office/drawing/2014/main" id="{D5031FFA-F432-B946-BD30-25D1EF4D84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991832" y="3044455"/>
                    <a:ext cx="0" cy="108000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18" name="Straight Connector 617">
                    <a:extLst>
                      <a:ext uri="{FF2B5EF4-FFF2-40B4-BE49-F238E27FC236}">
                        <a16:creationId xmlns:a16="http://schemas.microsoft.com/office/drawing/2014/main" id="{306CD01D-C6F6-D24A-B71E-F70931761B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3236" y="411493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19" name="Straight Connector 618">
                    <a:extLst>
                      <a:ext uri="{FF2B5EF4-FFF2-40B4-BE49-F238E27FC236}">
                        <a16:creationId xmlns:a16="http://schemas.microsoft.com/office/drawing/2014/main" id="{4CD0A2B1-7D0A-2E49-B66A-EEE6DA561D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32761" y="395872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21" name="Straight Connector 620">
                    <a:extLst>
                      <a:ext uri="{FF2B5EF4-FFF2-40B4-BE49-F238E27FC236}">
                        <a16:creationId xmlns:a16="http://schemas.microsoft.com/office/drawing/2014/main" id="{F48AC525-C6CF-BE40-82AD-3A14430C8B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9586" y="380251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23" name="Straight Connector 622">
                    <a:extLst>
                      <a:ext uri="{FF2B5EF4-FFF2-40B4-BE49-F238E27FC236}">
                        <a16:creationId xmlns:a16="http://schemas.microsoft.com/office/drawing/2014/main" id="{F2A07026-A030-974D-BE0F-03F2E583AC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16886" y="364630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24" name="Straight Connector 623">
                    <a:extLst>
                      <a:ext uri="{FF2B5EF4-FFF2-40B4-BE49-F238E27FC236}">
                        <a16:creationId xmlns:a16="http://schemas.microsoft.com/office/drawing/2014/main" id="{0F7B2BA5-8A3D-7E4A-BB03-C6FBAD68B6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3236" y="349009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25" name="Straight Connector 624">
                    <a:extLst>
                      <a:ext uri="{FF2B5EF4-FFF2-40B4-BE49-F238E27FC236}">
                        <a16:creationId xmlns:a16="http://schemas.microsoft.com/office/drawing/2014/main" id="{E9E95DE9-8DE7-EC4A-8F59-3631E8A67C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9586" y="333388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615" name="Oval 614">
                  <a:extLst>
                    <a:ext uri="{FF2B5EF4-FFF2-40B4-BE49-F238E27FC236}">
                      <a16:creationId xmlns:a16="http://schemas.microsoft.com/office/drawing/2014/main" id="{F4E2267A-1849-BD4A-BB36-3338F05B9731}"/>
                    </a:ext>
                  </a:extLst>
                </p:cNvPr>
                <p:cNvSpPr/>
                <p:nvPr/>
              </p:nvSpPr>
              <p:spPr bwMode="auto">
                <a:xfrm>
                  <a:off x="1597025" y="4137025"/>
                  <a:ext cx="434975" cy="406400"/>
                </a:xfrm>
                <a:prstGeom prst="ellipse">
                  <a:avLst/>
                </a:prstGeom>
                <a:solidFill>
                  <a:srgbClr val="F6A79C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  <p:cxnSp>
            <p:nvCxnSpPr>
              <p:cNvPr id="594" name="Straight Arrow Connector 593">
                <a:extLst>
                  <a:ext uri="{FF2B5EF4-FFF2-40B4-BE49-F238E27FC236}">
                    <a16:creationId xmlns:a16="http://schemas.microsoft.com/office/drawing/2014/main" id="{1176B69E-EB15-EF48-BBEF-9AB37193C03C}"/>
                  </a:ext>
                </a:extLst>
              </p:cNvPr>
              <p:cNvCxnSpPr/>
              <p:nvPr/>
            </p:nvCxnSpPr>
            <p:spPr bwMode="auto">
              <a:xfrm>
                <a:off x="1807423" y="2296633"/>
                <a:ext cx="0" cy="720000"/>
              </a:xfrm>
              <a:prstGeom prst="straightConnector1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600" name="Oval 599">
                <a:extLst>
                  <a:ext uri="{FF2B5EF4-FFF2-40B4-BE49-F238E27FC236}">
                    <a16:creationId xmlns:a16="http://schemas.microsoft.com/office/drawing/2014/main" id="{1091E0DF-39D3-1E49-B8F7-D467ECFC265F}"/>
                  </a:ext>
                </a:extLst>
              </p:cNvPr>
              <p:cNvSpPr/>
              <p:nvPr/>
            </p:nvSpPr>
            <p:spPr bwMode="auto">
              <a:xfrm>
                <a:off x="1589936" y="1886467"/>
                <a:ext cx="434975" cy="406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cxnSp>
            <p:nvCxnSpPr>
              <p:cNvPr id="602" name="Straight Arrow Connector 601">
                <a:extLst>
                  <a:ext uri="{FF2B5EF4-FFF2-40B4-BE49-F238E27FC236}">
                    <a16:creationId xmlns:a16="http://schemas.microsoft.com/office/drawing/2014/main" id="{57A4C7B3-CD33-9945-86D9-A1C68D0A5FD1}"/>
                  </a:ext>
                </a:extLst>
              </p:cNvPr>
              <p:cNvCxnSpPr/>
              <p:nvPr/>
            </p:nvCxnSpPr>
            <p:spPr bwMode="auto">
              <a:xfrm>
                <a:off x="1807423" y="4533015"/>
                <a:ext cx="0" cy="720000"/>
              </a:xfrm>
              <a:prstGeom prst="straightConnector1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id="{422F7BC8-A7FE-B04E-9DCB-29A76AF9A0E0}"/>
                  </a:ext>
                </a:extLst>
              </p:cNvPr>
              <p:cNvSpPr/>
              <p:nvPr/>
            </p:nvSpPr>
            <p:spPr bwMode="auto">
              <a:xfrm>
                <a:off x="1589936" y="5249899"/>
                <a:ext cx="434975" cy="406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</p:grpSp>
        <p:sp>
          <p:nvSpPr>
            <p:cNvPr id="570" name="TextBox 569">
              <a:extLst>
                <a:ext uri="{FF2B5EF4-FFF2-40B4-BE49-F238E27FC236}">
                  <a16:creationId xmlns:a16="http://schemas.microsoft.com/office/drawing/2014/main" id="{215F9677-7850-6F47-8411-296A8F728A21}"/>
                </a:ext>
              </a:extLst>
            </p:cNvPr>
            <p:cNvSpPr txBox="1"/>
            <p:nvPr/>
          </p:nvSpPr>
          <p:spPr>
            <a:xfrm>
              <a:off x="548278" y="1807538"/>
              <a:ext cx="9557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Bef>
                  <a:spcPts val="0"/>
                </a:spcBef>
              </a:pPr>
              <a:r>
                <a:rPr lang="en-US" sz="1800" dirty="0">
                  <a:latin typeface="Eurostile" panose="020B0504020202050204" pitchFamily="34" charset="77"/>
                </a:rPr>
                <a:t>arrival</a:t>
              </a:r>
            </a:p>
            <a:p>
              <a:pPr algn="r">
                <a:spcBef>
                  <a:spcPts val="0"/>
                </a:spcBef>
              </a:pPr>
              <a:r>
                <a:rPr lang="en-US" sz="1800" dirty="0">
                  <a:latin typeface="Eurostile" panose="020B0504020202050204" pitchFamily="34" charset="77"/>
                </a:rPr>
                <a:t>process</a:t>
              </a:r>
            </a:p>
          </p:txBody>
        </p:sp>
        <p:sp>
          <p:nvSpPr>
            <p:cNvPr id="572" name="TextBox 571">
              <a:extLst>
                <a:ext uri="{FF2B5EF4-FFF2-40B4-BE49-F238E27FC236}">
                  <a16:creationId xmlns:a16="http://schemas.microsoft.com/office/drawing/2014/main" id="{914930A5-E8BE-7547-A01A-A1972BA4998B}"/>
                </a:ext>
              </a:extLst>
            </p:cNvPr>
            <p:cNvSpPr txBox="1"/>
            <p:nvPr/>
          </p:nvSpPr>
          <p:spPr>
            <a:xfrm>
              <a:off x="737431" y="3629251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Eurostile" panose="020B0504020202050204" pitchFamily="34" charset="77"/>
                </a:rPr>
                <a:t>queue</a:t>
              </a:r>
            </a:p>
          </p:txBody>
        </p:sp>
        <p:sp>
          <p:nvSpPr>
            <p:cNvPr id="573" name="TextBox 572">
              <a:extLst>
                <a:ext uri="{FF2B5EF4-FFF2-40B4-BE49-F238E27FC236}">
                  <a16:creationId xmlns:a16="http://schemas.microsoft.com/office/drawing/2014/main" id="{B4240BD7-FF00-DE4D-AC7B-4E2F8548446A}"/>
                </a:ext>
              </a:extLst>
            </p:cNvPr>
            <p:cNvSpPr txBox="1"/>
            <p:nvPr/>
          </p:nvSpPr>
          <p:spPr>
            <a:xfrm>
              <a:off x="339887" y="4153788"/>
              <a:ext cx="1164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Eurostile" panose="020B0504020202050204" pitchFamily="34" charset="77"/>
                </a:rPr>
                <a:t>processor</a:t>
              </a:r>
            </a:p>
          </p:txBody>
        </p:sp>
        <p:sp>
          <p:nvSpPr>
            <p:cNvPr id="574" name="TextBox 573">
              <a:extLst>
                <a:ext uri="{FF2B5EF4-FFF2-40B4-BE49-F238E27FC236}">
                  <a16:creationId xmlns:a16="http://schemas.microsoft.com/office/drawing/2014/main" id="{AE853B83-DDCD-1948-81BD-8C49921CEB1C}"/>
                </a:ext>
              </a:extLst>
            </p:cNvPr>
            <p:cNvSpPr txBox="1"/>
            <p:nvPr/>
          </p:nvSpPr>
          <p:spPr>
            <a:xfrm>
              <a:off x="269356" y="5075278"/>
              <a:ext cx="12346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Bef>
                  <a:spcPts val="0"/>
                </a:spcBef>
              </a:pPr>
              <a:r>
                <a:rPr lang="en-US" sz="1800" dirty="0">
                  <a:latin typeface="Eurostile" panose="020B0504020202050204" pitchFamily="34" charset="77"/>
                </a:rPr>
                <a:t>completion</a:t>
              </a:r>
            </a:p>
            <a:p>
              <a:pPr algn="r">
                <a:spcBef>
                  <a:spcPts val="0"/>
                </a:spcBef>
              </a:pPr>
              <a:r>
                <a:rPr lang="en-US" sz="1800" dirty="0">
                  <a:latin typeface="Eurostile" panose="020B0504020202050204" pitchFamily="34" charset="77"/>
                </a:rPr>
                <a:t>process</a:t>
              </a:r>
            </a:p>
          </p:txBody>
        </p:sp>
        <p:grpSp>
          <p:nvGrpSpPr>
            <p:cNvPr id="575" name="Group 574">
              <a:extLst>
                <a:ext uri="{FF2B5EF4-FFF2-40B4-BE49-F238E27FC236}">
                  <a16:creationId xmlns:a16="http://schemas.microsoft.com/office/drawing/2014/main" id="{9225ECA6-DC1C-9140-A6D9-61348AD71D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15433" y="4862625"/>
              <a:ext cx="1440000" cy="1283599"/>
              <a:chOff x="2832597" y="3299638"/>
              <a:chExt cx="3664510" cy="3266501"/>
            </a:xfrm>
          </p:grpSpPr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C107E83D-8AE0-2847-99AC-7ADB97F24797}"/>
                  </a:ext>
                </a:extLst>
              </p:cNvPr>
              <p:cNvSpPr/>
              <p:nvPr/>
            </p:nvSpPr>
            <p:spPr bwMode="auto">
              <a:xfrm>
                <a:off x="3296093" y="4850774"/>
                <a:ext cx="3072810" cy="1326742"/>
              </a:xfrm>
              <a:custGeom>
                <a:avLst/>
                <a:gdLst>
                  <a:gd name="connsiteX0" fmla="*/ 0 w 3072810"/>
                  <a:gd name="connsiteY0" fmla="*/ 1231049 h 1326742"/>
                  <a:gd name="connsiteX1" fmla="*/ 138224 w 3072810"/>
                  <a:gd name="connsiteY1" fmla="*/ 858910 h 1326742"/>
                  <a:gd name="connsiteX2" fmla="*/ 138224 w 3072810"/>
                  <a:gd name="connsiteY2" fmla="*/ 858910 h 1326742"/>
                  <a:gd name="connsiteX3" fmla="*/ 297712 w 3072810"/>
                  <a:gd name="connsiteY3" fmla="*/ 380445 h 1326742"/>
                  <a:gd name="connsiteX4" fmla="*/ 467833 w 3072810"/>
                  <a:gd name="connsiteY4" fmla="*/ 29570 h 1326742"/>
                  <a:gd name="connsiteX5" fmla="*/ 584791 w 3072810"/>
                  <a:gd name="connsiteY5" fmla="*/ 50835 h 1326742"/>
                  <a:gd name="connsiteX6" fmla="*/ 733647 w 3072810"/>
                  <a:gd name="connsiteY6" fmla="*/ 306017 h 1326742"/>
                  <a:gd name="connsiteX7" fmla="*/ 882503 w 3072810"/>
                  <a:gd name="connsiteY7" fmla="*/ 656891 h 1326742"/>
                  <a:gd name="connsiteX8" fmla="*/ 1031359 w 3072810"/>
                  <a:gd name="connsiteY8" fmla="*/ 954603 h 1326742"/>
                  <a:gd name="connsiteX9" fmla="*/ 1190847 w 3072810"/>
                  <a:gd name="connsiteY9" fmla="*/ 1145989 h 1326742"/>
                  <a:gd name="connsiteX10" fmla="*/ 1350335 w 3072810"/>
                  <a:gd name="connsiteY10" fmla="*/ 1252314 h 1326742"/>
                  <a:gd name="connsiteX11" fmla="*/ 1456661 w 3072810"/>
                  <a:gd name="connsiteY11" fmla="*/ 1294845 h 1326742"/>
                  <a:gd name="connsiteX12" fmla="*/ 1658679 w 3072810"/>
                  <a:gd name="connsiteY12" fmla="*/ 1316110 h 1326742"/>
                  <a:gd name="connsiteX13" fmla="*/ 2381693 w 3072810"/>
                  <a:gd name="connsiteY13" fmla="*/ 1326742 h 1326742"/>
                  <a:gd name="connsiteX14" fmla="*/ 3072810 w 3072810"/>
                  <a:gd name="connsiteY14" fmla="*/ 1316110 h 1326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2810" h="1326742">
                    <a:moveTo>
                      <a:pt x="0" y="1231049"/>
                    </a:moveTo>
                    <a:lnTo>
                      <a:pt x="138224" y="858910"/>
                    </a:lnTo>
                    <a:lnTo>
                      <a:pt x="138224" y="858910"/>
                    </a:lnTo>
                    <a:cubicBezTo>
                      <a:pt x="164805" y="779166"/>
                      <a:pt x="242777" y="518668"/>
                      <a:pt x="297712" y="380445"/>
                    </a:cubicBezTo>
                    <a:cubicBezTo>
                      <a:pt x="352647" y="242222"/>
                      <a:pt x="419987" y="84505"/>
                      <a:pt x="467833" y="29570"/>
                    </a:cubicBezTo>
                    <a:cubicBezTo>
                      <a:pt x="515680" y="-25365"/>
                      <a:pt x="540489" y="4761"/>
                      <a:pt x="584791" y="50835"/>
                    </a:cubicBezTo>
                    <a:cubicBezTo>
                      <a:pt x="629093" y="96909"/>
                      <a:pt x="684028" y="205008"/>
                      <a:pt x="733647" y="306017"/>
                    </a:cubicBezTo>
                    <a:cubicBezTo>
                      <a:pt x="783266" y="407026"/>
                      <a:pt x="832884" y="548793"/>
                      <a:pt x="882503" y="656891"/>
                    </a:cubicBezTo>
                    <a:cubicBezTo>
                      <a:pt x="932122" y="764989"/>
                      <a:pt x="979968" y="873087"/>
                      <a:pt x="1031359" y="954603"/>
                    </a:cubicBezTo>
                    <a:cubicBezTo>
                      <a:pt x="1082750" y="1036119"/>
                      <a:pt x="1137684" y="1096370"/>
                      <a:pt x="1190847" y="1145989"/>
                    </a:cubicBezTo>
                    <a:cubicBezTo>
                      <a:pt x="1244010" y="1195607"/>
                      <a:pt x="1306033" y="1227505"/>
                      <a:pt x="1350335" y="1252314"/>
                    </a:cubicBezTo>
                    <a:cubicBezTo>
                      <a:pt x="1394637" y="1277123"/>
                      <a:pt x="1405270" y="1284212"/>
                      <a:pt x="1456661" y="1294845"/>
                    </a:cubicBezTo>
                    <a:cubicBezTo>
                      <a:pt x="1508052" y="1305478"/>
                      <a:pt x="1504507" y="1310794"/>
                      <a:pt x="1658679" y="1316110"/>
                    </a:cubicBezTo>
                    <a:cubicBezTo>
                      <a:pt x="1812851" y="1321426"/>
                      <a:pt x="2146005" y="1326742"/>
                      <a:pt x="2381693" y="1326742"/>
                    </a:cubicBezTo>
                    <a:cubicBezTo>
                      <a:pt x="2617381" y="1326742"/>
                      <a:pt x="2845095" y="1321426"/>
                      <a:pt x="3072810" y="131611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87" name="Group 586">
                <a:extLst>
                  <a:ext uri="{FF2B5EF4-FFF2-40B4-BE49-F238E27FC236}">
                    <a16:creationId xmlns:a16="http://schemas.microsoft.com/office/drawing/2014/main" id="{D411200D-52EA-424C-82FA-388769A3CCCD}"/>
                  </a:ext>
                </a:extLst>
              </p:cNvPr>
              <p:cNvGrpSpPr/>
              <p:nvPr/>
            </p:nvGrpSpPr>
            <p:grpSpPr>
              <a:xfrm>
                <a:off x="2832597" y="3299638"/>
                <a:ext cx="3664510" cy="3266501"/>
                <a:chOff x="2832597" y="3299638"/>
                <a:chExt cx="3664510" cy="3266501"/>
              </a:xfrm>
            </p:grpSpPr>
            <p:grpSp>
              <p:nvGrpSpPr>
                <p:cNvPr id="588" name="Group 587">
                  <a:extLst>
                    <a:ext uri="{FF2B5EF4-FFF2-40B4-BE49-F238E27FC236}">
                      <a16:creationId xmlns:a16="http://schemas.microsoft.com/office/drawing/2014/main" id="{64D071D4-31FB-4F40-9B01-6F338C961A04}"/>
                    </a:ext>
                  </a:extLst>
                </p:cNvPr>
                <p:cNvGrpSpPr/>
                <p:nvPr/>
              </p:nvGrpSpPr>
              <p:grpSpPr>
                <a:xfrm>
                  <a:off x="3257107" y="3299638"/>
                  <a:ext cx="3240000" cy="2880000"/>
                  <a:chOff x="3200400" y="1903228"/>
                  <a:chExt cx="3240000" cy="2880000"/>
                </a:xfrm>
              </p:grpSpPr>
              <p:cxnSp>
                <p:nvCxnSpPr>
                  <p:cNvPr id="591" name="Straight Connector 590">
                    <a:extLst>
                      <a:ext uri="{FF2B5EF4-FFF2-40B4-BE49-F238E27FC236}">
                        <a16:creationId xmlns:a16="http://schemas.microsoft.com/office/drawing/2014/main" id="{B1536231-C78C-B447-8A91-3BAC8B2C419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200400" y="1903228"/>
                    <a:ext cx="0" cy="2880000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/>
                  </a:ln>
                  <a:effectLst/>
                </p:spPr>
              </p:cxnSp>
              <p:cxnSp>
                <p:nvCxnSpPr>
                  <p:cNvPr id="592" name="Straight Connector 591">
                    <a:extLst>
                      <a:ext uri="{FF2B5EF4-FFF2-40B4-BE49-F238E27FC236}">
                        <a16:creationId xmlns:a16="http://schemas.microsoft.com/office/drawing/2014/main" id="{E57507DB-E0E0-4C49-ACFB-C34E994ACB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3200400" y="4777272"/>
                    <a:ext cx="324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/>
                  </a:ln>
                  <a:effectLst/>
                </p:spPr>
              </p:cxnSp>
            </p:grpSp>
            <p:sp>
              <p:nvSpPr>
                <p:cNvPr id="589" name="TextBox 588">
                  <a:extLst>
                    <a:ext uri="{FF2B5EF4-FFF2-40B4-BE49-F238E27FC236}">
                      <a16:creationId xmlns:a16="http://schemas.microsoft.com/office/drawing/2014/main" id="{8AABDF7F-9024-A943-89DC-F13030355113}"/>
                    </a:ext>
                  </a:extLst>
                </p:cNvPr>
                <p:cNvSpPr txBox="1"/>
                <p:nvPr/>
              </p:nvSpPr>
              <p:spPr>
                <a:xfrm rot="16200000">
                  <a:off x="2409221" y="4712984"/>
                  <a:ext cx="1281450" cy="4346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probability</a:t>
                  </a:r>
                </a:p>
              </p:txBody>
            </p:sp>
            <p:sp>
              <p:nvSpPr>
                <p:cNvPr id="590" name="TextBox 589">
                  <a:extLst>
                    <a:ext uri="{FF2B5EF4-FFF2-40B4-BE49-F238E27FC236}">
                      <a16:creationId xmlns:a16="http://schemas.microsoft.com/office/drawing/2014/main" id="{55F59A55-E3DF-6F4D-97AD-85F97DF6A84E}"/>
                    </a:ext>
                  </a:extLst>
                </p:cNvPr>
                <p:cNvSpPr txBox="1"/>
                <p:nvPr/>
              </p:nvSpPr>
              <p:spPr>
                <a:xfrm>
                  <a:off x="3866706" y="6131441"/>
                  <a:ext cx="1750431" cy="4346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interarrival time</a:t>
                  </a:r>
                </a:p>
              </p:txBody>
            </p:sp>
          </p:grpSp>
        </p:grpSp>
        <p:grpSp>
          <p:nvGrpSpPr>
            <p:cNvPr id="576" name="Group 575">
              <a:extLst>
                <a:ext uri="{FF2B5EF4-FFF2-40B4-BE49-F238E27FC236}">
                  <a16:creationId xmlns:a16="http://schemas.microsoft.com/office/drawing/2014/main" id="{555DF24F-76B7-D948-9F3D-10FCF160952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08346" y="1538179"/>
              <a:ext cx="1440000" cy="1283599"/>
              <a:chOff x="2570327" y="1750829"/>
              <a:chExt cx="3664510" cy="3266501"/>
            </a:xfrm>
          </p:grpSpPr>
          <p:sp>
            <p:nvSpPr>
              <p:cNvPr id="579" name="Freeform 578">
                <a:extLst>
                  <a:ext uri="{FF2B5EF4-FFF2-40B4-BE49-F238E27FC236}">
                    <a16:creationId xmlns:a16="http://schemas.microsoft.com/office/drawing/2014/main" id="{9FC72430-2CEE-8749-B74B-DF6960B5120B}"/>
                  </a:ext>
                </a:extLst>
              </p:cNvPr>
              <p:cNvSpPr/>
              <p:nvPr/>
            </p:nvSpPr>
            <p:spPr bwMode="auto">
              <a:xfrm>
                <a:off x="3040912" y="2070146"/>
                <a:ext cx="3104707" cy="2556887"/>
              </a:xfrm>
              <a:custGeom>
                <a:avLst/>
                <a:gdLst>
                  <a:gd name="connsiteX0" fmla="*/ 0 w 3104707"/>
                  <a:gd name="connsiteY0" fmla="*/ 109528 h 2544384"/>
                  <a:gd name="connsiteX1" fmla="*/ 159489 w 3104707"/>
                  <a:gd name="connsiteY1" fmla="*/ 120161 h 2544384"/>
                  <a:gd name="connsiteX2" fmla="*/ 308345 w 3104707"/>
                  <a:gd name="connsiteY2" fmla="*/ 1332272 h 2544384"/>
                  <a:gd name="connsiteX3" fmla="*/ 446568 w 3104707"/>
                  <a:gd name="connsiteY3" fmla="*/ 2150979 h 2544384"/>
                  <a:gd name="connsiteX4" fmla="*/ 595424 w 3104707"/>
                  <a:gd name="connsiteY4" fmla="*/ 2448691 h 2544384"/>
                  <a:gd name="connsiteX5" fmla="*/ 723014 w 3104707"/>
                  <a:gd name="connsiteY5" fmla="*/ 2533751 h 2544384"/>
                  <a:gd name="connsiteX6" fmla="*/ 893135 w 3104707"/>
                  <a:gd name="connsiteY6" fmla="*/ 2523119 h 2544384"/>
                  <a:gd name="connsiteX7" fmla="*/ 3104707 w 3104707"/>
                  <a:gd name="connsiteY7" fmla="*/ 2544384 h 2544384"/>
                  <a:gd name="connsiteX0" fmla="*/ 0 w 3104707"/>
                  <a:gd name="connsiteY0" fmla="*/ 109528 h 2544384"/>
                  <a:gd name="connsiteX1" fmla="*/ 159489 w 3104707"/>
                  <a:gd name="connsiteY1" fmla="*/ 120161 h 2544384"/>
                  <a:gd name="connsiteX2" fmla="*/ 308345 w 3104707"/>
                  <a:gd name="connsiteY2" fmla="*/ 1332272 h 2544384"/>
                  <a:gd name="connsiteX3" fmla="*/ 446568 w 3104707"/>
                  <a:gd name="connsiteY3" fmla="*/ 2150979 h 2544384"/>
                  <a:gd name="connsiteX4" fmla="*/ 595424 w 3104707"/>
                  <a:gd name="connsiteY4" fmla="*/ 2448691 h 2544384"/>
                  <a:gd name="connsiteX5" fmla="*/ 723014 w 3104707"/>
                  <a:gd name="connsiteY5" fmla="*/ 2480588 h 2544384"/>
                  <a:gd name="connsiteX6" fmla="*/ 893135 w 3104707"/>
                  <a:gd name="connsiteY6" fmla="*/ 2523119 h 2544384"/>
                  <a:gd name="connsiteX7" fmla="*/ 3104707 w 3104707"/>
                  <a:gd name="connsiteY7" fmla="*/ 2544384 h 2544384"/>
                  <a:gd name="connsiteX0" fmla="*/ 0 w 3104707"/>
                  <a:gd name="connsiteY0" fmla="*/ 109528 h 2544384"/>
                  <a:gd name="connsiteX1" fmla="*/ 159489 w 3104707"/>
                  <a:gd name="connsiteY1" fmla="*/ 120161 h 2544384"/>
                  <a:gd name="connsiteX2" fmla="*/ 308345 w 3104707"/>
                  <a:gd name="connsiteY2" fmla="*/ 1332272 h 2544384"/>
                  <a:gd name="connsiteX3" fmla="*/ 446568 w 3104707"/>
                  <a:gd name="connsiteY3" fmla="*/ 2150979 h 2544384"/>
                  <a:gd name="connsiteX4" fmla="*/ 595424 w 3104707"/>
                  <a:gd name="connsiteY4" fmla="*/ 2448691 h 2544384"/>
                  <a:gd name="connsiteX5" fmla="*/ 893135 w 3104707"/>
                  <a:gd name="connsiteY5" fmla="*/ 2523119 h 2544384"/>
                  <a:gd name="connsiteX6" fmla="*/ 3104707 w 3104707"/>
                  <a:gd name="connsiteY6" fmla="*/ 2544384 h 2544384"/>
                  <a:gd name="connsiteX0" fmla="*/ 0 w 3104707"/>
                  <a:gd name="connsiteY0" fmla="*/ 109528 h 2556887"/>
                  <a:gd name="connsiteX1" fmla="*/ 159489 w 3104707"/>
                  <a:gd name="connsiteY1" fmla="*/ 120161 h 2556887"/>
                  <a:gd name="connsiteX2" fmla="*/ 308345 w 3104707"/>
                  <a:gd name="connsiteY2" fmla="*/ 1332272 h 2556887"/>
                  <a:gd name="connsiteX3" fmla="*/ 446568 w 3104707"/>
                  <a:gd name="connsiteY3" fmla="*/ 2150979 h 2556887"/>
                  <a:gd name="connsiteX4" fmla="*/ 893135 w 3104707"/>
                  <a:gd name="connsiteY4" fmla="*/ 2523119 h 2556887"/>
                  <a:gd name="connsiteX5" fmla="*/ 3104707 w 3104707"/>
                  <a:gd name="connsiteY5" fmla="*/ 2544384 h 2556887"/>
                  <a:gd name="connsiteX0" fmla="*/ 0 w 3104707"/>
                  <a:gd name="connsiteY0" fmla="*/ 109528 h 2556887"/>
                  <a:gd name="connsiteX1" fmla="*/ 159489 w 3104707"/>
                  <a:gd name="connsiteY1" fmla="*/ 120161 h 2556887"/>
                  <a:gd name="connsiteX2" fmla="*/ 308345 w 3104707"/>
                  <a:gd name="connsiteY2" fmla="*/ 1332272 h 2556887"/>
                  <a:gd name="connsiteX3" fmla="*/ 446568 w 3104707"/>
                  <a:gd name="connsiteY3" fmla="*/ 2150979 h 2556887"/>
                  <a:gd name="connsiteX4" fmla="*/ 893135 w 3104707"/>
                  <a:gd name="connsiteY4" fmla="*/ 2523119 h 2556887"/>
                  <a:gd name="connsiteX5" fmla="*/ 3104707 w 3104707"/>
                  <a:gd name="connsiteY5" fmla="*/ 2544384 h 2556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04707" h="2556887">
                    <a:moveTo>
                      <a:pt x="0" y="109528"/>
                    </a:moveTo>
                    <a:cubicBezTo>
                      <a:pt x="54049" y="12949"/>
                      <a:pt x="108098" y="-83630"/>
                      <a:pt x="159489" y="120161"/>
                    </a:cubicBezTo>
                    <a:cubicBezTo>
                      <a:pt x="210880" y="323952"/>
                      <a:pt x="260499" y="993802"/>
                      <a:pt x="308345" y="1332272"/>
                    </a:cubicBezTo>
                    <a:cubicBezTo>
                      <a:pt x="356192" y="1670742"/>
                      <a:pt x="370368" y="1920606"/>
                      <a:pt x="446568" y="2150979"/>
                    </a:cubicBezTo>
                    <a:cubicBezTo>
                      <a:pt x="522768" y="2381352"/>
                      <a:pt x="450112" y="2457552"/>
                      <a:pt x="893135" y="2523119"/>
                    </a:cubicBezTo>
                    <a:cubicBezTo>
                      <a:pt x="1336158" y="2588686"/>
                      <a:pt x="2367516" y="2537296"/>
                      <a:pt x="3104707" y="2544384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80" name="Group 579">
                <a:extLst>
                  <a:ext uri="{FF2B5EF4-FFF2-40B4-BE49-F238E27FC236}">
                    <a16:creationId xmlns:a16="http://schemas.microsoft.com/office/drawing/2014/main" id="{C813B120-1FEA-8549-AB38-AB10EAB4A1A4}"/>
                  </a:ext>
                </a:extLst>
              </p:cNvPr>
              <p:cNvGrpSpPr/>
              <p:nvPr/>
            </p:nvGrpSpPr>
            <p:grpSpPr>
              <a:xfrm>
                <a:off x="2570327" y="1750829"/>
                <a:ext cx="3664510" cy="3266501"/>
                <a:chOff x="2832597" y="3299638"/>
                <a:chExt cx="3664510" cy="3266501"/>
              </a:xfrm>
            </p:grpSpPr>
            <p:grpSp>
              <p:nvGrpSpPr>
                <p:cNvPr id="581" name="Group 580">
                  <a:extLst>
                    <a:ext uri="{FF2B5EF4-FFF2-40B4-BE49-F238E27FC236}">
                      <a16:creationId xmlns:a16="http://schemas.microsoft.com/office/drawing/2014/main" id="{4B178CBF-0B59-1544-8CF0-030F465F3080}"/>
                    </a:ext>
                  </a:extLst>
                </p:cNvPr>
                <p:cNvGrpSpPr/>
                <p:nvPr/>
              </p:nvGrpSpPr>
              <p:grpSpPr>
                <a:xfrm>
                  <a:off x="3257107" y="3299638"/>
                  <a:ext cx="3240000" cy="2880000"/>
                  <a:chOff x="3200400" y="1903228"/>
                  <a:chExt cx="3240000" cy="2880000"/>
                </a:xfrm>
              </p:grpSpPr>
              <p:cxnSp>
                <p:nvCxnSpPr>
                  <p:cNvPr id="584" name="Straight Connector 583">
                    <a:extLst>
                      <a:ext uri="{FF2B5EF4-FFF2-40B4-BE49-F238E27FC236}">
                        <a16:creationId xmlns:a16="http://schemas.microsoft.com/office/drawing/2014/main" id="{BE21413A-945A-0347-91CD-FF317EB6841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200400" y="1903228"/>
                    <a:ext cx="0" cy="2880000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/>
                  </a:ln>
                  <a:effectLst/>
                </p:spPr>
              </p:cxnSp>
              <p:cxnSp>
                <p:nvCxnSpPr>
                  <p:cNvPr id="585" name="Straight Connector 584">
                    <a:extLst>
                      <a:ext uri="{FF2B5EF4-FFF2-40B4-BE49-F238E27FC236}">
                        <a16:creationId xmlns:a16="http://schemas.microsoft.com/office/drawing/2014/main" id="{5B0959C6-8E2F-6242-B50D-EE39FDC335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3200400" y="4777272"/>
                    <a:ext cx="324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/>
                  </a:ln>
                  <a:effectLst/>
                </p:spPr>
              </p:cxnSp>
            </p:grpSp>
            <p:sp>
              <p:nvSpPr>
                <p:cNvPr id="582" name="TextBox 581">
                  <a:extLst>
                    <a:ext uri="{FF2B5EF4-FFF2-40B4-BE49-F238E27FC236}">
                      <a16:creationId xmlns:a16="http://schemas.microsoft.com/office/drawing/2014/main" id="{0908C9EB-B653-4A46-B824-3FDCCB8C7106}"/>
                    </a:ext>
                  </a:extLst>
                </p:cNvPr>
                <p:cNvSpPr txBox="1"/>
                <p:nvPr/>
              </p:nvSpPr>
              <p:spPr>
                <a:xfrm rot="16200000">
                  <a:off x="2409221" y="4712984"/>
                  <a:ext cx="1281450" cy="4346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probability</a:t>
                  </a:r>
                </a:p>
              </p:txBody>
            </p:sp>
            <p:sp>
              <p:nvSpPr>
                <p:cNvPr id="583" name="TextBox 582">
                  <a:extLst>
                    <a:ext uri="{FF2B5EF4-FFF2-40B4-BE49-F238E27FC236}">
                      <a16:creationId xmlns:a16="http://schemas.microsoft.com/office/drawing/2014/main" id="{93FFE050-DAEC-6644-A887-15202945C734}"/>
                    </a:ext>
                  </a:extLst>
                </p:cNvPr>
                <p:cNvSpPr txBox="1"/>
                <p:nvPr/>
              </p:nvSpPr>
              <p:spPr>
                <a:xfrm>
                  <a:off x="3866706" y="6131441"/>
                  <a:ext cx="1750431" cy="4346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interarrival time</a:t>
                  </a:r>
                </a:p>
              </p:txBody>
            </p:sp>
          </p:grpSp>
        </p:grpSp>
        <p:sp>
          <p:nvSpPr>
            <p:cNvPr id="577" name="TextBox 576">
              <a:extLst>
                <a:ext uri="{FF2B5EF4-FFF2-40B4-BE49-F238E27FC236}">
                  <a16:creationId xmlns:a16="http://schemas.microsoft.com/office/drawing/2014/main" id="{424FD427-D381-8040-BBF5-6AFDA99B636C}"/>
                </a:ext>
              </a:extLst>
            </p:cNvPr>
            <p:cNvSpPr txBox="1"/>
            <p:nvPr/>
          </p:nvSpPr>
          <p:spPr>
            <a:xfrm>
              <a:off x="2137144" y="4072269"/>
              <a:ext cx="954107" cy="566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processor</a:t>
              </a:r>
            </a:p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occupancy</a:t>
              </a:r>
            </a:p>
          </p:txBody>
        </p:sp>
        <p:sp>
          <p:nvSpPr>
            <p:cNvPr id="578" name="TextBox 577">
              <a:extLst>
                <a:ext uri="{FF2B5EF4-FFF2-40B4-BE49-F238E27FC236}">
                  <a16:creationId xmlns:a16="http://schemas.microsoft.com/office/drawing/2014/main" id="{B8D573FF-CC1E-3947-BCCD-3E5357B1DD0B}"/>
                </a:ext>
              </a:extLst>
            </p:cNvPr>
            <p:cNvSpPr txBox="1"/>
            <p:nvPr/>
          </p:nvSpPr>
          <p:spPr>
            <a:xfrm>
              <a:off x="2151320" y="3299637"/>
              <a:ext cx="643125" cy="566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queue</a:t>
              </a:r>
            </a:p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length</a:t>
              </a:r>
            </a:p>
          </p:txBody>
        </p:sp>
      </p:grpSp>
      <p:sp>
        <p:nvSpPr>
          <p:cNvPr id="4" name="Rectangle 2">
            <a:extLst>
              <a:ext uri="{FF2B5EF4-FFF2-40B4-BE49-F238E27FC236}">
                <a16:creationId xmlns:a16="http://schemas.microsoft.com/office/drawing/2014/main" id="{46779998-0972-A2B6-04F1-8EFF8C94E9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19256" cy="1143000"/>
          </a:xfrm>
        </p:spPr>
        <p:txBody>
          <a:bodyPr/>
          <a:lstStyle/>
          <a:p>
            <a:r>
              <a:rPr lang="en-US" altLang="nb-NO" dirty="0"/>
              <a:t>Terminology: </a:t>
            </a:r>
            <a:r>
              <a:rPr lang="en-US" b="1" kern="0" dirty="0"/>
              <a:t>Static</a:t>
            </a:r>
            <a:r>
              <a:rPr lang="en-US" kern="0" dirty="0"/>
              <a:t> and </a:t>
            </a:r>
            <a:r>
              <a:rPr lang="en-US" b="1" kern="0" dirty="0"/>
              <a:t>dynamic models</a:t>
            </a:r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30260842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>
            <a:extLst>
              <a:ext uri="{FF2B5EF4-FFF2-40B4-BE49-F238E27FC236}">
                <a16:creationId xmlns:a16="http://schemas.microsoft.com/office/drawing/2014/main" id="{F345B48A-00F4-E94D-B15C-B806D5291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Initial Data Deletion</a:t>
            </a:r>
          </a:p>
        </p:txBody>
      </p:sp>
      <p:grpSp>
        <p:nvGrpSpPr>
          <p:cNvPr id="650250" name="Group 10">
            <a:extLst>
              <a:ext uri="{FF2B5EF4-FFF2-40B4-BE49-F238E27FC236}">
                <a16:creationId xmlns:a16="http://schemas.microsoft.com/office/drawing/2014/main" id="{2B2932B9-DF75-8149-9533-7F313857C98E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600200"/>
            <a:ext cx="3200400" cy="2189163"/>
            <a:chOff x="480" y="1008"/>
            <a:chExt cx="2016" cy="1379"/>
          </a:xfrm>
        </p:grpSpPr>
        <p:sp>
          <p:nvSpPr>
            <p:cNvPr id="650243" name="Line 3">
              <a:extLst>
                <a:ext uri="{FF2B5EF4-FFF2-40B4-BE49-F238E27FC236}">
                  <a16:creationId xmlns:a16="http://schemas.microsoft.com/office/drawing/2014/main" id="{7F8CA26A-A412-824C-809F-A54A12C3CA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1008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244" name="Line 4">
              <a:extLst>
                <a:ext uri="{FF2B5EF4-FFF2-40B4-BE49-F238E27FC236}">
                  <a16:creationId xmlns:a16="http://schemas.microsoft.com/office/drawing/2014/main" id="{09DF2150-5647-2C44-985E-FEE447A9A4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160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245" name="Text Box 5">
              <a:extLst>
                <a:ext uri="{FF2B5EF4-FFF2-40B4-BE49-F238E27FC236}">
                  <a16:creationId xmlns:a16="http://schemas.microsoft.com/office/drawing/2014/main" id="{7A92C3D4-57C4-754C-A180-783324F56F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329"/>
              <a:ext cx="25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20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nb-NO" sz="2000" i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ij</a:t>
              </a:r>
              <a:endParaRPr lang="en-US" altLang="nb-NO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246" name="Text Box 6">
              <a:extLst>
                <a:ext uri="{FF2B5EF4-FFF2-40B4-BE49-F238E27FC236}">
                  <a16:creationId xmlns:a16="http://schemas.microsoft.com/office/drawing/2014/main" id="{699DC3AB-725A-4349-8C9F-933F314D24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6" y="2135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altLang="nb-NO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247" name="Freeform 7">
              <a:extLst>
                <a:ext uri="{FF2B5EF4-FFF2-40B4-BE49-F238E27FC236}">
                  <a16:creationId xmlns:a16="http://schemas.microsoft.com/office/drawing/2014/main" id="{13852D65-A31B-F843-8F21-1D0D52ECE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1200"/>
              <a:ext cx="1536" cy="864"/>
            </a:xfrm>
            <a:custGeom>
              <a:avLst/>
              <a:gdLst>
                <a:gd name="T0" fmla="*/ 0 w 1536"/>
                <a:gd name="T1" fmla="*/ 864 h 864"/>
                <a:gd name="T2" fmla="*/ 213 w 1536"/>
                <a:gd name="T3" fmla="*/ 747 h 864"/>
                <a:gd name="T4" fmla="*/ 288 w 1536"/>
                <a:gd name="T5" fmla="*/ 720 h 864"/>
                <a:gd name="T6" fmla="*/ 336 w 1536"/>
                <a:gd name="T7" fmla="*/ 624 h 864"/>
                <a:gd name="T8" fmla="*/ 480 w 1536"/>
                <a:gd name="T9" fmla="*/ 528 h 864"/>
                <a:gd name="T10" fmla="*/ 624 w 1536"/>
                <a:gd name="T11" fmla="*/ 432 h 864"/>
                <a:gd name="T12" fmla="*/ 672 w 1536"/>
                <a:gd name="T13" fmla="*/ 336 h 864"/>
                <a:gd name="T14" fmla="*/ 768 w 1536"/>
                <a:gd name="T15" fmla="*/ 240 h 864"/>
                <a:gd name="T16" fmla="*/ 816 w 1536"/>
                <a:gd name="T17" fmla="*/ 144 h 864"/>
                <a:gd name="T18" fmla="*/ 1008 w 1536"/>
                <a:gd name="T19" fmla="*/ 96 h 864"/>
                <a:gd name="T20" fmla="*/ 1104 w 1536"/>
                <a:gd name="T21" fmla="*/ 48 h 864"/>
                <a:gd name="T22" fmla="*/ 1152 w 1536"/>
                <a:gd name="T23" fmla="*/ 48 h 864"/>
                <a:gd name="T24" fmla="*/ 1248 w 1536"/>
                <a:gd name="T25" fmla="*/ 48 h 864"/>
                <a:gd name="T26" fmla="*/ 1392 w 1536"/>
                <a:gd name="T27" fmla="*/ 48 h 864"/>
                <a:gd name="T28" fmla="*/ 1536 w 1536"/>
                <a:gd name="T29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36" h="864">
                  <a:moveTo>
                    <a:pt x="0" y="864"/>
                  </a:moveTo>
                  <a:cubicBezTo>
                    <a:pt x="36" y="844"/>
                    <a:pt x="165" y="771"/>
                    <a:pt x="213" y="747"/>
                  </a:cubicBezTo>
                  <a:cubicBezTo>
                    <a:pt x="261" y="723"/>
                    <a:pt x="268" y="740"/>
                    <a:pt x="288" y="720"/>
                  </a:cubicBezTo>
                  <a:cubicBezTo>
                    <a:pt x="308" y="700"/>
                    <a:pt x="304" y="656"/>
                    <a:pt x="336" y="624"/>
                  </a:cubicBezTo>
                  <a:cubicBezTo>
                    <a:pt x="368" y="592"/>
                    <a:pt x="432" y="560"/>
                    <a:pt x="480" y="528"/>
                  </a:cubicBezTo>
                  <a:cubicBezTo>
                    <a:pt x="528" y="496"/>
                    <a:pt x="592" y="464"/>
                    <a:pt x="624" y="432"/>
                  </a:cubicBezTo>
                  <a:cubicBezTo>
                    <a:pt x="656" y="400"/>
                    <a:pt x="648" y="368"/>
                    <a:pt x="672" y="336"/>
                  </a:cubicBezTo>
                  <a:cubicBezTo>
                    <a:pt x="696" y="304"/>
                    <a:pt x="744" y="272"/>
                    <a:pt x="768" y="240"/>
                  </a:cubicBezTo>
                  <a:cubicBezTo>
                    <a:pt x="792" y="208"/>
                    <a:pt x="776" y="168"/>
                    <a:pt x="816" y="144"/>
                  </a:cubicBezTo>
                  <a:cubicBezTo>
                    <a:pt x="856" y="120"/>
                    <a:pt x="960" y="112"/>
                    <a:pt x="1008" y="96"/>
                  </a:cubicBezTo>
                  <a:cubicBezTo>
                    <a:pt x="1056" y="80"/>
                    <a:pt x="1080" y="56"/>
                    <a:pt x="1104" y="48"/>
                  </a:cubicBezTo>
                  <a:cubicBezTo>
                    <a:pt x="1128" y="40"/>
                    <a:pt x="1128" y="48"/>
                    <a:pt x="1152" y="48"/>
                  </a:cubicBezTo>
                  <a:cubicBezTo>
                    <a:pt x="1176" y="48"/>
                    <a:pt x="1208" y="48"/>
                    <a:pt x="1248" y="48"/>
                  </a:cubicBezTo>
                  <a:cubicBezTo>
                    <a:pt x="1288" y="48"/>
                    <a:pt x="1344" y="56"/>
                    <a:pt x="1392" y="48"/>
                  </a:cubicBezTo>
                  <a:cubicBezTo>
                    <a:pt x="1440" y="40"/>
                    <a:pt x="1512" y="8"/>
                    <a:pt x="1536" y="0"/>
                  </a:cubicBezTo>
                </a:path>
              </a:pathLst>
            </a:custGeom>
            <a:noFill/>
            <a:ln w="28575" cmpd="sng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248" name="Freeform 8">
              <a:extLst>
                <a:ext uri="{FF2B5EF4-FFF2-40B4-BE49-F238E27FC236}">
                  <a16:creationId xmlns:a16="http://schemas.microsoft.com/office/drawing/2014/main" id="{CBD3B804-A1DD-6F45-A480-B1BD6283F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1296"/>
              <a:ext cx="1536" cy="864"/>
            </a:xfrm>
            <a:custGeom>
              <a:avLst/>
              <a:gdLst>
                <a:gd name="T0" fmla="*/ 0 w 1536"/>
                <a:gd name="T1" fmla="*/ 864 h 864"/>
                <a:gd name="T2" fmla="*/ 123 w 1536"/>
                <a:gd name="T3" fmla="*/ 706 h 864"/>
                <a:gd name="T4" fmla="*/ 103 w 1536"/>
                <a:gd name="T5" fmla="*/ 658 h 864"/>
                <a:gd name="T6" fmla="*/ 192 w 1536"/>
                <a:gd name="T7" fmla="*/ 590 h 864"/>
                <a:gd name="T8" fmla="*/ 357 w 1536"/>
                <a:gd name="T9" fmla="*/ 480 h 864"/>
                <a:gd name="T10" fmla="*/ 425 w 1536"/>
                <a:gd name="T11" fmla="*/ 398 h 864"/>
                <a:gd name="T12" fmla="*/ 514 w 1536"/>
                <a:gd name="T13" fmla="*/ 274 h 864"/>
                <a:gd name="T14" fmla="*/ 699 w 1536"/>
                <a:gd name="T15" fmla="*/ 261 h 864"/>
                <a:gd name="T16" fmla="*/ 768 w 1536"/>
                <a:gd name="T17" fmla="*/ 240 h 864"/>
                <a:gd name="T18" fmla="*/ 816 w 1536"/>
                <a:gd name="T19" fmla="*/ 144 h 864"/>
                <a:gd name="T20" fmla="*/ 1008 w 1536"/>
                <a:gd name="T21" fmla="*/ 96 h 864"/>
                <a:gd name="T22" fmla="*/ 1104 w 1536"/>
                <a:gd name="T23" fmla="*/ 48 h 864"/>
                <a:gd name="T24" fmla="*/ 1152 w 1536"/>
                <a:gd name="T25" fmla="*/ 48 h 864"/>
                <a:gd name="T26" fmla="*/ 1248 w 1536"/>
                <a:gd name="T27" fmla="*/ 48 h 864"/>
                <a:gd name="T28" fmla="*/ 1392 w 1536"/>
                <a:gd name="T29" fmla="*/ 48 h 864"/>
                <a:gd name="T30" fmla="*/ 1536 w 1536"/>
                <a:gd name="T31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6" h="864">
                  <a:moveTo>
                    <a:pt x="0" y="864"/>
                  </a:moveTo>
                  <a:cubicBezTo>
                    <a:pt x="20" y="838"/>
                    <a:pt x="106" y="740"/>
                    <a:pt x="123" y="706"/>
                  </a:cubicBezTo>
                  <a:cubicBezTo>
                    <a:pt x="140" y="672"/>
                    <a:pt x="92" y="677"/>
                    <a:pt x="103" y="658"/>
                  </a:cubicBezTo>
                  <a:cubicBezTo>
                    <a:pt x="114" y="639"/>
                    <a:pt x="150" y="620"/>
                    <a:pt x="192" y="590"/>
                  </a:cubicBezTo>
                  <a:cubicBezTo>
                    <a:pt x="234" y="560"/>
                    <a:pt x="318" y="512"/>
                    <a:pt x="357" y="480"/>
                  </a:cubicBezTo>
                  <a:cubicBezTo>
                    <a:pt x="396" y="448"/>
                    <a:pt x="399" y="432"/>
                    <a:pt x="425" y="398"/>
                  </a:cubicBezTo>
                  <a:cubicBezTo>
                    <a:pt x="451" y="364"/>
                    <a:pt x="468" y="297"/>
                    <a:pt x="514" y="274"/>
                  </a:cubicBezTo>
                  <a:cubicBezTo>
                    <a:pt x="560" y="251"/>
                    <a:pt x="657" y="267"/>
                    <a:pt x="699" y="261"/>
                  </a:cubicBezTo>
                  <a:cubicBezTo>
                    <a:pt x="741" y="255"/>
                    <a:pt x="749" y="259"/>
                    <a:pt x="768" y="240"/>
                  </a:cubicBezTo>
                  <a:cubicBezTo>
                    <a:pt x="787" y="221"/>
                    <a:pt x="776" y="168"/>
                    <a:pt x="816" y="144"/>
                  </a:cubicBezTo>
                  <a:cubicBezTo>
                    <a:pt x="856" y="120"/>
                    <a:pt x="960" y="112"/>
                    <a:pt x="1008" y="96"/>
                  </a:cubicBezTo>
                  <a:cubicBezTo>
                    <a:pt x="1056" y="80"/>
                    <a:pt x="1080" y="56"/>
                    <a:pt x="1104" y="48"/>
                  </a:cubicBezTo>
                  <a:cubicBezTo>
                    <a:pt x="1128" y="40"/>
                    <a:pt x="1128" y="48"/>
                    <a:pt x="1152" y="48"/>
                  </a:cubicBezTo>
                  <a:cubicBezTo>
                    <a:pt x="1176" y="48"/>
                    <a:pt x="1208" y="48"/>
                    <a:pt x="1248" y="48"/>
                  </a:cubicBezTo>
                  <a:cubicBezTo>
                    <a:pt x="1288" y="48"/>
                    <a:pt x="1344" y="56"/>
                    <a:pt x="1392" y="48"/>
                  </a:cubicBezTo>
                  <a:cubicBezTo>
                    <a:pt x="1440" y="40"/>
                    <a:pt x="1512" y="8"/>
                    <a:pt x="1536" y="0"/>
                  </a:cubicBezTo>
                </a:path>
              </a:pathLst>
            </a:custGeom>
            <a:noFill/>
            <a:ln w="28575" cmpd="sng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249" name="Freeform 9">
              <a:extLst>
                <a:ext uri="{FF2B5EF4-FFF2-40B4-BE49-F238E27FC236}">
                  <a16:creationId xmlns:a16="http://schemas.microsoft.com/office/drawing/2014/main" id="{4E99C309-4AB6-994B-BE90-CE783D263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116"/>
              <a:ext cx="1605" cy="900"/>
            </a:xfrm>
            <a:custGeom>
              <a:avLst/>
              <a:gdLst>
                <a:gd name="T0" fmla="*/ 0 w 1605"/>
                <a:gd name="T1" fmla="*/ 900 h 900"/>
                <a:gd name="T2" fmla="*/ 199 w 1605"/>
                <a:gd name="T3" fmla="*/ 749 h 900"/>
                <a:gd name="T4" fmla="*/ 446 w 1605"/>
                <a:gd name="T5" fmla="*/ 763 h 900"/>
                <a:gd name="T6" fmla="*/ 549 w 1605"/>
                <a:gd name="T7" fmla="*/ 626 h 900"/>
                <a:gd name="T8" fmla="*/ 631 w 1605"/>
                <a:gd name="T9" fmla="*/ 406 h 900"/>
                <a:gd name="T10" fmla="*/ 631 w 1605"/>
                <a:gd name="T11" fmla="*/ 338 h 900"/>
                <a:gd name="T12" fmla="*/ 699 w 1605"/>
                <a:gd name="T13" fmla="*/ 290 h 900"/>
                <a:gd name="T14" fmla="*/ 699 w 1605"/>
                <a:gd name="T15" fmla="*/ 297 h 900"/>
                <a:gd name="T16" fmla="*/ 768 w 1605"/>
                <a:gd name="T17" fmla="*/ 276 h 900"/>
                <a:gd name="T18" fmla="*/ 816 w 1605"/>
                <a:gd name="T19" fmla="*/ 180 h 900"/>
                <a:gd name="T20" fmla="*/ 1077 w 1605"/>
                <a:gd name="T21" fmla="*/ 201 h 900"/>
                <a:gd name="T22" fmla="*/ 1193 w 1605"/>
                <a:gd name="T23" fmla="*/ 29 h 900"/>
                <a:gd name="T24" fmla="*/ 1262 w 1605"/>
                <a:gd name="T25" fmla="*/ 29 h 900"/>
                <a:gd name="T26" fmla="*/ 1317 w 1605"/>
                <a:gd name="T27" fmla="*/ 50 h 900"/>
                <a:gd name="T28" fmla="*/ 1392 w 1605"/>
                <a:gd name="T29" fmla="*/ 84 h 900"/>
                <a:gd name="T30" fmla="*/ 1419 w 1605"/>
                <a:gd name="T31" fmla="*/ 180 h 900"/>
                <a:gd name="T32" fmla="*/ 1605 w 1605"/>
                <a:gd name="T33" fmla="*/ 43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5" h="900">
                  <a:moveTo>
                    <a:pt x="0" y="900"/>
                  </a:moveTo>
                  <a:cubicBezTo>
                    <a:pt x="33" y="875"/>
                    <a:pt x="125" y="772"/>
                    <a:pt x="199" y="749"/>
                  </a:cubicBezTo>
                  <a:cubicBezTo>
                    <a:pt x="273" y="726"/>
                    <a:pt x="388" y="784"/>
                    <a:pt x="446" y="763"/>
                  </a:cubicBezTo>
                  <a:cubicBezTo>
                    <a:pt x="504" y="742"/>
                    <a:pt x="518" y="685"/>
                    <a:pt x="549" y="626"/>
                  </a:cubicBezTo>
                  <a:cubicBezTo>
                    <a:pt x="580" y="567"/>
                    <a:pt x="617" y="454"/>
                    <a:pt x="631" y="406"/>
                  </a:cubicBezTo>
                  <a:cubicBezTo>
                    <a:pt x="645" y="358"/>
                    <a:pt x="620" y="357"/>
                    <a:pt x="631" y="338"/>
                  </a:cubicBezTo>
                  <a:cubicBezTo>
                    <a:pt x="642" y="319"/>
                    <a:pt x="688" y="297"/>
                    <a:pt x="699" y="290"/>
                  </a:cubicBezTo>
                  <a:cubicBezTo>
                    <a:pt x="710" y="283"/>
                    <a:pt x="688" y="299"/>
                    <a:pt x="699" y="297"/>
                  </a:cubicBezTo>
                  <a:cubicBezTo>
                    <a:pt x="710" y="295"/>
                    <a:pt x="749" y="295"/>
                    <a:pt x="768" y="276"/>
                  </a:cubicBezTo>
                  <a:cubicBezTo>
                    <a:pt x="787" y="257"/>
                    <a:pt x="765" y="192"/>
                    <a:pt x="816" y="180"/>
                  </a:cubicBezTo>
                  <a:cubicBezTo>
                    <a:pt x="867" y="168"/>
                    <a:pt x="1014" y="226"/>
                    <a:pt x="1077" y="201"/>
                  </a:cubicBezTo>
                  <a:cubicBezTo>
                    <a:pt x="1140" y="176"/>
                    <a:pt x="1162" y="58"/>
                    <a:pt x="1193" y="29"/>
                  </a:cubicBezTo>
                  <a:cubicBezTo>
                    <a:pt x="1224" y="0"/>
                    <a:pt x="1241" y="25"/>
                    <a:pt x="1262" y="29"/>
                  </a:cubicBezTo>
                  <a:cubicBezTo>
                    <a:pt x="1283" y="33"/>
                    <a:pt x="1295" y="41"/>
                    <a:pt x="1317" y="50"/>
                  </a:cubicBezTo>
                  <a:cubicBezTo>
                    <a:pt x="1339" y="59"/>
                    <a:pt x="1375" y="62"/>
                    <a:pt x="1392" y="84"/>
                  </a:cubicBezTo>
                  <a:cubicBezTo>
                    <a:pt x="1409" y="106"/>
                    <a:pt x="1384" y="187"/>
                    <a:pt x="1419" y="180"/>
                  </a:cubicBezTo>
                  <a:cubicBezTo>
                    <a:pt x="1454" y="173"/>
                    <a:pt x="1566" y="72"/>
                    <a:pt x="1605" y="43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0278" name="Group 38">
            <a:extLst>
              <a:ext uri="{FF2B5EF4-FFF2-40B4-BE49-F238E27FC236}">
                <a16:creationId xmlns:a16="http://schemas.microsoft.com/office/drawing/2014/main" id="{F92AEBE2-0B0D-DD40-8454-D444B465AEF8}"/>
              </a:ext>
            </a:extLst>
          </p:cNvPr>
          <p:cNvGrpSpPr>
            <a:grpSpLocks/>
          </p:cNvGrpSpPr>
          <p:nvPr/>
        </p:nvGrpSpPr>
        <p:grpSpPr bwMode="auto">
          <a:xfrm>
            <a:off x="4943475" y="1600200"/>
            <a:ext cx="3209925" cy="2198688"/>
            <a:chOff x="3114" y="1008"/>
            <a:chExt cx="2022" cy="1385"/>
          </a:xfrm>
        </p:grpSpPr>
        <p:sp>
          <p:nvSpPr>
            <p:cNvPr id="650252" name="Line 12">
              <a:extLst>
                <a:ext uri="{FF2B5EF4-FFF2-40B4-BE49-F238E27FC236}">
                  <a16:creationId xmlns:a16="http://schemas.microsoft.com/office/drawing/2014/main" id="{9CE919C3-F579-3149-880B-5624BA859F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1008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253" name="Line 13">
              <a:extLst>
                <a:ext uri="{FF2B5EF4-FFF2-40B4-BE49-F238E27FC236}">
                  <a16:creationId xmlns:a16="http://schemas.microsoft.com/office/drawing/2014/main" id="{E033EF53-07B6-1045-9949-6FFF967EF2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160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0254" name="Text Box 14">
                  <a:extLst>
                    <a:ext uri="{FF2B5EF4-FFF2-40B4-BE49-F238E27FC236}">
                      <a16:creationId xmlns:a16="http://schemas.microsoft.com/office/drawing/2014/main" id="{A7A4FFD0-4168-A64A-8E6C-42A20F08B6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14" y="1392"/>
                  <a:ext cx="306" cy="2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nb-NO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nb-NO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altLang="nb-NO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nb-NO" altLang="nb-NO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lang="en-US" altLang="nb-NO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50254" name="Text Box 14">
                  <a:extLst>
                    <a:ext uri="{FF2B5EF4-FFF2-40B4-BE49-F238E27FC236}">
                      <a16:creationId xmlns:a16="http://schemas.microsoft.com/office/drawing/2014/main" id="{A7A4FFD0-4168-A64A-8E6C-42A20F08B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14" y="1392"/>
                  <a:ext cx="306" cy="271"/>
                </a:xfrm>
                <a:prstGeom prst="rect">
                  <a:avLst/>
                </a:prstGeom>
                <a:blipFill>
                  <a:blip r:embed="rId2"/>
                  <a:stretch>
                    <a:fillRect b="-571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0255" name="Text Box 15">
              <a:extLst>
                <a:ext uri="{FF2B5EF4-FFF2-40B4-BE49-F238E27FC236}">
                  <a16:creationId xmlns:a16="http://schemas.microsoft.com/office/drawing/2014/main" id="{7DE144E6-4199-A94D-9A54-F2C73357E7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8" y="2141"/>
              <a:ext cx="16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endParaRPr lang="en-US" altLang="nb-NO" sz="2000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256" name="Freeform 16">
              <a:extLst>
                <a:ext uri="{FF2B5EF4-FFF2-40B4-BE49-F238E27FC236}">
                  <a16:creationId xmlns:a16="http://schemas.microsoft.com/office/drawing/2014/main" id="{218E53F3-D555-AC4E-A427-FAE7393F5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198"/>
              <a:ext cx="1536" cy="866"/>
            </a:xfrm>
            <a:custGeom>
              <a:avLst/>
              <a:gdLst>
                <a:gd name="T0" fmla="*/ 0 w 1536"/>
                <a:gd name="T1" fmla="*/ 866 h 866"/>
                <a:gd name="T2" fmla="*/ 213 w 1536"/>
                <a:gd name="T3" fmla="*/ 749 h 866"/>
                <a:gd name="T4" fmla="*/ 274 w 1536"/>
                <a:gd name="T5" fmla="*/ 701 h 866"/>
                <a:gd name="T6" fmla="*/ 439 w 1536"/>
                <a:gd name="T7" fmla="*/ 619 h 866"/>
                <a:gd name="T8" fmla="*/ 576 w 1536"/>
                <a:gd name="T9" fmla="*/ 564 h 866"/>
                <a:gd name="T10" fmla="*/ 624 w 1536"/>
                <a:gd name="T11" fmla="*/ 434 h 866"/>
                <a:gd name="T12" fmla="*/ 651 w 1536"/>
                <a:gd name="T13" fmla="*/ 242 h 866"/>
                <a:gd name="T14" fmla="*/ 768 w 1536"/>
                <a:gd name="T15" fmla="*/ 187 h 866"/>
                <a:gd name="T16" fmla="*/ 939 w 1536"/>
                <a:gd name="T17" fmla="*/ 201 h 866"/>
                <a:gd name="T18" fmla="*/ 1008 w 1536"/>
                <a:gd name="T19" fmla="*/ 98 h 866"/>
                <a:gd name="T20" fmla="*/ 1104 w 1536"/>
                <a:gd name="T21" fmla="*/ 50 h 866"/>
                <a:gd name="T22" fmla="*/ 1193 w 1536"/>
                <a:gd name="T23" fmla="*/ 16 h 866"/>
                <a:gd name="T24" fmla="*/ 1296 w 1536"/>
                <a:gd name="T25" fmla="*/ 16 h 866"/>
                <a:gd name="T26" fmla="*/ 1406 w 1536"/>
                <a:gd name="T27" fmla="*/ 2 h 866"/>
                <a:gd name="T28" fmla="*/ 1536 w 1536"/>
                <a:gd name="T29" fmla="*/ 2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36" h="866">
                  <a:moveTo>
                    <a:pt x="0" y="866"/>
                  </a:moveTo>
                  <a:cubicBezTo>
                    <a:pt x="36" y="846"/>
                    <a:pt x="167" y="776"/>
                    <a:pt x="213" y="749"/>
                  </a:cubicBezTo>
                  <a:cubicBezTo>
                    <a:pt x="259" y="722"/>
                    <a:pt x="236" y="723"/>
                    <a:pt x="274" y="701"/>
                  </a:cubicBezTo>
                  <a:cubicBezTo>
                    <a:pt x="312" y="679"/>
                    <a:pt x="389" y="642"/>
                    <a:pt x="439" y="619"/>
                  </a:cubicBezTo>
                  <a:cubicBezTo>
                    <a:pt x="489" y="596"/>
                    <a:pt x="545" y="595"/>
                    <a:pt x="576" y="564"/>
                  </a:cubicBezTo>
                  <a:cubicBezTo>
                    <a:pt x="607" y="533"/>
                    <a:pt x="612" y="488"/>
                    <a:pt x="624" y="434"/>
                  </a:cubicBezTo>
                  <a:cubicBezTo>
                    <a:pt x="636" y="380"/>
                    <a:pt x="627" y="283"/>
                    <a:pt x="651" y="242"/>
                  </a:cubicBezTo>
                  <a:cubicBezTo>
                    <a:pt x="675" y="201"/>
                    <a:pt x="720" y="194"/>
                    <a:pt x="768" y="187"/>
                  </a:cubicBezTo>
                  <a:cubicBezTo>
                    <a:pt x="816" y="180"/>
                    <a:pt x="899" y="216"/>
                    <a:pt x="939" y="201"/>
                  </a:cubicBezTo>
                  <a:cubicBezTo>
                    <a:pt x="979" y="186"/>
                    <a:pt x="981" y="123"/>
                    <a:pt x="1008" y="98"/>
                  </a:cubicBezTo>
                  <a:cubicBezTo>
                    <a:pt x="1035" y="73"/>
                    <a:pt x="1073" y="64"/>
                    <a:pt x="1104" y="50"/>
                  </a:cubicBezTo>
                  <a:cubicBezTo>
                    <a:pt x="1135" y="36"/>
                    <a:pt x="1161" y="22"/>
                    <a:pt x="1193" y="16"/>
                  </a:cubicBezTo>
                  <a:cubicBezTo>
                    <a:pt x="1225" y="10"/>
                    <a:pt x="1261" y="18"/>
                    <a:pt x="1296" y="16"/>
                  </a:cubicBezTo>
                  <a:cubicBezTo>
                    <a:pt x="1331" y="14"/>
                    <a:pt x="1366" y="4"/>
                    <a:pt x="1406" y="2"/>
                  </a:cubicBezTo>
                  <a:cubicBezTo>
                    <a:pt x="1446" y="0"/>
                    <a:pt x="1509" y="2"/>
                    <a:pt x="1536" y="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0279" name="Group 39">
            <a:extLst>
              <a:ext uri="{FF2B5EF4-FFF2-40B4-BE49-F238E27FC236}">
                <a16:creationId xmlns:a16="http://schemas.microsoft.com/office/drawing/2014/main" id="{48475ACA-733D-BE44-A4AC-FD6C8483DC66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4114801"/>
            <a:ext cx="2743199" cy="2185988"/>
            <a:chOff x="768" y="2592"/>
            <a:chExt cx="1728" cy="1377"/>
          </a:xfrm>
        </p:grpSpPr>
        <p:sp>
          <p:nvSpPr>
            <p:cNvPr id="650259" name="Line 19">
              <a:extLst>
                <a:ext uri="{FF2B5EF4-FFF2-40B4-BE49-F238E27FC236}">
                  <a16:creationId xmlns:a16="http://schemas.microsoft.com/office/drawing/2014/main" id="{663D5C8E-FA81-2047-9EB5-5D1CB9AA1E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59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260" name="Line 20">
              <a:extLst>
                <a:ext uri="{FF2B5EF4-FFF2-40B4-BE49-F238E27FC236}">
                  <a16:creationId xmlns:a16="http://schemas.microsoft.com/office/drawing/2014/main" id="{1B557E6E-AAE8-8948-98B0-FAA6768295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3744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262" name="Text Box 22">
              <a:extLst>
                <a:ext uri="{FF2B5EF4-FFF2-40B4-BE49-F238E27FC236}">
                  <a16:creationId xmlns:a16="http://schemas.microsoft.com/office/drawing/2014/main" id="{0B099AB4-09FF-3944-9E3D-E39682FB62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0" y="3719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altLang="nb-NO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264" name="Freeform 24">
              <a:extLst>
                <a:ext uri="{FF2B5EF4-FFF2-40B4-BE49-F238E27FC236}">
                  <a16:creationId xmlns:a16="http://schemas.microsoft.com/office/drawing/2014/main" id="{0638B47E-CDD1-3340-AE3A-833202BD8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920"/>
              <a:ext cx="1536" cy="728"/>
            </a:xfrm>
            <a:custGeom>
              <a:avLst/>
              <a:gdLst>
                <a:gd name="T0" fmla="*/ 0 w 1536"/>
                <a:gd name="T1" fmla="*/ 728 h 728"/>
                <a:gd name="T2" fmla="*/ 192 w 1536"/>
                <a:gd name="T3" fmla="*/ 392 h 728"/>
                <a:gd name="T4" fmla="*/ 432 w 1536"/>
                <a:gd name="T5" fmla="*/ 200 h 728"/>
                <a:gd name="T6" fmla="*/ 864 w 1536"/>
                <a:gd name="T7" fmla="*/ 56 h 728"/>
                <a:gd name="T8" fmla="*/ 1152 w 1536"/>
                <a:gd name="T9" fmla="*/ 8 h 728"/>
                <a:gd name="T10" fmla="*/ 1488 w 1536"/>
                <a:gd name="T11" fmla="*/ 8 h 728"/>
                <a:gd name="T12" fmla="*/ 1440 w 1536"/>
                <a:gd name="T13" fmla="*/ 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6" h="728">
                  <a:moveTo>
                    <a:pt x="0" y="728"/>
                  </a:moveTo>
                  <a:cubicBezTo>
                    <a:pt x="60" y="604"/>
                    <a:pt x="120" y="480"/>
                    <a:pt x="192" y="392"/>
                  </a:cubicBezTo>
                  <a:cubicBezTo>
                    <a:pt x="264" y="304"/>
                    <a:pt x="320" y="256"/>
                    <a:pt x="432" y="200"/>
                  </a:cubicBezTo>
                  <a:cubicBezTo>
                    <a:pt x="544" y="144"/>
                    <a:pt x="744" y="88"/>
                    <a:pt x="864" y="56"/>
                  </a:cubicBezTo>
                  <a:cubicBezTo>
                    <a:pt x="984" y="24"/>
                    <a:pt x="1048" y="16"/>
                    <a:pt x="1152" y="8"/>
                  </a:cubicBezTo>
                  <a:cubicBezTo>
                    <a:pt x="1256" y="0"/>
                    <a:pt x="1440" y="8"/>
                    <a:pt x="1488" y="8"/>
                  </a:cubicBezTo>
                  <a:cubicBezTo>
                    <a:pt x="1536" y="8"/>
                    <a:pt x="1488" y="8"/>
                    <a:pt x="1440" y="8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0276" name="Group 36">
            <a:extLst>
              <a:ext uri="{FF2B5EF4-FFF2-40B4-BE49-F238E27FC236}">
                <a16:creationId xmlns:a16="http://schemas.microsoft.com/office/drawing/2014/main" id="{CF37DF52-C5D4-2949-852D-3A4D1EC668C5}"/>
              </a:ext>
            </a:extLst>
          </p:cNvPr>
          <p:cNvGrpSpPr>
            <a:grpSpLocks/>
          </p:cNvGrpSpPr>
          <p:nvPr/>
        </p:nvGrpSpPr>
        <p:grpSpPr bwMode="auto">
          <a:xfrm>
            <a:off x="5440362" y="4114801"/>
            <a:ext cx="2743200" cy="2195513"/>
            <a:chOff x="3456" y="2496"/>
            <a:chExt cx="1728" cy="1383"/>
          </a:xfrm>
        </p:grpSpPr>
        <p:sp>
          <p:nvSpPr>
            <p:cNvPr id="650265" name="Line 25">
              <a:extLst>
                <a:ext uri="{FF2B5EF4-FFF2-40B4-BE49-F238E27FC236}">
                  <a16:creationId xmlns:a16="http://schemas.microsoft.com/office/drawing/2014/main" id="{901675FA-88DD-2748-B501-0A2C972404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2496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266" name="Line 26">
              <a:extLst>
                <a:ext uri="{FF2B5EF4-FFF2-40B4-BE49-F238E27FC236}">
                  <a16:creationId xmlns:a16="http://schemas.microsoft.com/office/drawing/2014/main" id="{68BF44EC-7D37-3E42-A11A-02C02DE86F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364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268" name="Text Box 28">
              <a:extLst>
                <a:ext uri="{FF2B5EF4-FFF2-40B4-BE49-F238E27FC236}">
                  <a16:creationId xmlns:a16="http://schemas.microsoft.com/office/drawing/2014/main" id="{998C2B1E-F817-1F44-9D44-C21BADC280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6" y="3629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altLang="nb-NO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271" name="Freeform 31">
              <a:extLst>
                <a:ext uri="{FF2B5EF4-FFF2-40B4-BE49-F238E27FC236}">
                  <a16:creationId xmlns:a16="http://schemas.microsoft.com/office/drawing/2014/main" id="{D174EA47-B137-F149-BE20-466F80949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2816"/>
              <a:ext cx="1392" cy="784"/>
            </a:xfrm>
            <a:custGeom>
              <a:avLst/>
              <a:gdLst>
                <a:gd name="T0" fmla="*/ 0 w 1392"/>
                <a:gd name="T1" fmla="*/ 784 h 784"/>
                <a:gd name="T2" fmla="*/ 288 w 1392"/>
                <a:gd name="T3" fmla="*/ 400 h 784"/>
                <a:gd name="T4" fmla="*/ 528 w 1392"/>
                <a:gd name="T5" fmla="*/ 64 h 784"/>
                <a:gd name="T6" fmla="*/ 624 w 1392"/>
                <a:gd name="T7" fmla="*/ 16 h 784"/>
                <a:gd name="T8" fmla="*/ 768 w 1392"/>
                <a:gd name="T9" fmla="*/ 16 h 784"/>
                <a:gd name="T10" fmla="*/ 1392 w 1392"/>
                <a:gd name="T11" fmla="*/ 16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2" h="784">
                  <a:moveTo>
                    <a:pt x="0" y="784"/>
                  </a:moveTo>
                  <a:cubicBezTo>
                    <a:pt x="100" y="652"/>
                    <a:pt x="200" y="520"/>
                    <a:pt x="288" y="400"/>
                  </a:cubicBezTo>
                  <a:cubicBezTo>
                    <a:pt x="376" y="280"/>
                    <a:pt x="472" y="128"/>
                    <a:pt x="528" y="64"/>
                  </a:cubicBezTo>
                  <a:cubicBezTo>
                    <a:pt x="584" y="0"/>
                    <a:pt x="584" y="24"/>
                    <a:pt x="624" y="16"/>
                  </a:cubicBezTo>
                  <a:cubicBezTo>
                    <a:pt x="664" y="8"/>
                    <a:pt x="640" y="16"/>
                    <a:pt x="768" y="16"/>
                  </a:cubicBezTo>
                  <a:cubicBezTo>
                    <a:pt x="896" y="16"/>
                    <a:pt x="1144" y="16"/>
                    <a:pt x="1392" y="16"/>
                  </a:cubicBezTo>
                </a:path>
              </a:pathLst>
            </a:custGeom>
            <a:noFill/>
            <a:ln w="38100" cmpd="sng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272" name="Line 32">
              <a:extLst>
                <a:ext uri="{FF2B5EF4-FFF2-40B4-BE49-F238E27FC236}">
                  <a16:creationId xmlns:a16="http://schemas.microsoft.com/office/drawing/2014/main" id="{6781A1BC-E3B7-1649-98D3-CA9FD174F9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83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273" name="Text Box 33">
              <a:extLst>
                <a:ext uri="{FF2B5EF4-FFF2-40B4-BE49-F238E27FC236}">
                  <a16:creationId xmlns:a16="http://schemas.microsoft.com/office/drawing/2014/main" id="{5C95F5C0-A318-CF44-AA75-4D1AB88BD2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" y="2496"/>
              <a:ext cx="602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nb-NO" sz="1600" dirty="0">
                  <a:latin typeface="Eurostile" panose="020B0504020202050204" pitchFamily="34" charset="77"/>
                  <a:cs typeface="Times New Roman" panose="02020603050405020304" pitchFamily="18" charset="0"/>
                </a:rPr>
                <a:t>transient</a:t>
              </a:r>
            </a:p>
            <a:p>
              <a:pPr algn="ctr"/>
              <a:r>
                <a:rPr lang="en-US" altLang="nb-NO" sz="1600" dirty="0">
                  <a:latin typeface="Eurostile" panose="020B0504020202050204" pitchFamily="34" charset="77"/>
                  <a:cs typeface="Times New Roman" panose="02020603050405020304" pitchFamily="18" charset="0"/>
                </a:rPr>
                <a:t>interval</a:t>
              </a:r>
            </a:p>
          </p:txBody>
        </p:sp>
        <p:sp>
          <p:nvSpPr>
            <p:cNvPr id="650274" name="Line 34">
              <a:extLst>
                <a:ext uri="{FF2B5EF4-FFF2-40B4-BE49-F238E27FC236}">
                  <a16:creationId xmlns:a16="http://schemas.microsoft.com/office/drawing/2014/main" id="{B035CD41-BA76-154A-B572-5855946979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2928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275" name="Text Box 35">
              <a:extLst>
                <a:ext uri="{FF2B5EF4-FFF2-40B4-BE49-F238E27FC236}">
                  <a16:creationId xmlns:a16="http://schemas.microsoft.com/office/drawing/2014/main" id="{FE136E6E-C669-3748-A16D-F5B5A910C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3120"/>
              <a:ext cx="33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latin typeface="Eurostile" panose="020B0504020202050204" pitchFamily="34" charset="77"/>
                  <a:cs typeface="Times New Roman" panose="02020603050405020304" pitchFamily="18" charset="0"/>
                </a:rPr>
                <a:t>knee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14">
                <a:extLst>
                  <a:ext uri="{FF2B5EF4-FFF2-40B4-BE49-F238E27FC236}">
                    <a16:creationId xmlns:a16="http://schemas.microsoft.com/office/drawing/2014/main" id="{31F1C75D-0FDB-9D4A-B22B-C227F8E471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1989" y="4717774"/>
                <a:ext cx="46532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nb-NO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nb-NO" sz="20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alt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 Box 14">
                <a:extLst>
                  <a:ext uri="{FF2B5EF4-FFF2-40B4-BE49-F238E27FC236}">
                    <a16:creationId xmlns:a16="http://schemas.microsoft.com/office/drawing/2014/main" id="{31F1C75D-0FDB-9D4A-B22B-C227F8E47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1989" y="4717774"/>
                <a:ext cx="465320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14">
                <a:extLst>
                  <a:ext uri="{FF2B5EF4-FFF2-40B4-BE49-F238E27FC236}">
                    <a16:creationId xmlns:a16="http://schemas.microsoft.com/office/drawing/2014/main" id="{97A74F1D-E9CC-8042-B9F9-3D97811828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2232" y="4681331"/>
                <a:ext cx="943079" cy="7154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nb-NO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altLang="nb-NO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nb-NO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altLang="nb-NO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altLang="nb-NO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acc>
                          <m:r>
                            <a:rPr lang="nb-NO" altLang="nb-NO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nb-NO" altLang="nb-NO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altLang="nb-NO" sz="20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alt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 Box 14">
                <a:extLst>
                  <a:ext uri="{FF2B5EF4-FFF2-40B4-BE49-F238E27FC236}">
                    <a16:creationId xmlns:a16="http://schemas.microsoft.com/office/drawing/2014/main" id="{97A74F1D-E9CC-8042-B9F9-3D9781182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2232" y="4681331"/>
                <a:ext cx="943079" cy="715452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7880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>
            <a:extLst>
              <a:ext uri="{FF2B5EF4-FFF2-40B4-BE49-F238E27FC236}">
                <a16:creationId xmlns:a16="http://schemas.microsoft.com/office/drawing/2014/main" id="{CC8A3FAE-FE31-7C43-9340-5DF77D690A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Moving Average of Independent Replications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1027" name="Rectangle 3">
                <a:extLst>
                  <a:ext uri="{FF2B5EF4-FFF2-40B4-BE49-F238E27FC236}">
                    <a16:creationId xmlns:a16="http://schemas.microsoft.com/office/drawing/2014/main" id="{B1FF893F-249E-C94D-9F03-5A7FFDFB54B1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7545" y="1700808"/>
                <a:ext cx="4709294" cy="4464496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nb-NO" sz="2000" dirty="0"/>
                  <a:t>Compute mean over moving time window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nb-NO" sz="2000" dirty="0"/>
                  <a:t>Get mean trajectory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nb-NO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nb-NO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alt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alt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US" altLang="nb-NO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nb-NO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nb-NO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alt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altLang="nb-NO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alt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alt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nb-NO" sz="2000" dirty="0"/>
              </a:p>
              <a:p>
                <a:pPr>
                  <a:lnSpc>
                    <a:spcPct val="90000"/>
                  </a:lnSpc>
                </a:pPr>
                <a:r>
                  <a:rPr lang="en-US" altLang="nb-NO" sz="2000" dirty="0"/>
                  <a:t>Set </a:t>
                </a: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k=1</a:t>
                </a:r>
                <a:r>
                  <a:rPr lang="en-US" altLang="nb-NO" sz="2000" dirty="0"/>
                  <a:t>. Plot moving average of </a:t>
                </a: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2k+1</a:t>
                </a:r>
                <a:r>
                  <a:rPr lang="en-US" altLang="nb-NO" sz="2000" dirty="0"/>
                  <a:t> values: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̿"/>
                          <m:ctrlPr>
                            <a:rPr lang="en-US" altLang="nb-NO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nb-NO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alt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alt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  <m:r>
                        <a:rPr lang="en-US" altLang="nb-NO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nb-NO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nb-NO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alt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</m:t>
                          </m:r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acc>
                            <m:accPr>
                              <m:chr m:val="̅"/>
                              <m:ctrlPr>
                                <a:rPr lang="en-US" altLang="nb-NO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nb-NO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altLang="nb-NO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altLang="nb-NO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nb-NO" altLang="nb-NO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nb-NO" altLang="nb-NO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</m:oMath>
                  </m:oMathPara>
                </a14:m>
                <a:endParaRPr lang="en-US" altLang="nb-NO" sz="1800" dirty="0"/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nb-NO" sz="1800" dirty="0"/>
                  <a:t>for 	</a:t>
                </a:r>
                <a:r>
                  <a:rPr lang="en-US" altLang="nb-N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j=k+1, k+2,…,n-k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nb-NO" sz="2000" dirty="0"/>
                  <a:t>Repeat for </a:t>
                </a: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k=2,3… </a:t>
                </a:r>
                <a:r>
                  <a:rPr lang="en-US" altLang="nb-NO" sz="2000" dirty="0"/>
                  <a:t>and plot until smooth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nb-NO" sz="2000" dirty="0"/>
                  <a:t>Find knee.</a:t>
                </a:r>
                <a:br>
                  <a:rPr lang="en-US" altLang="nb-NO" sz="2000" dirty="0"/>
                </a:br>
                <a:r>
                  <a:rPr lang="en-US" altLang="nb-NO" sz="2000" dirty="0"/>
                  <a:t>Value at </a:t>
                </a: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altLang="nb-NO" sz="2000" dirty="0"/>
                  <a:t> is length of transient phase.</a:t>
                </a:r>
              </a:p>
            </p:txBody>
          </p:sp>
        </mc:Choice>
        <mc:Fallback xmlns="">
          <p:sp>
            <p:nvSpPr>
              <p:cNvPr id="641027" name="Rectangle 3">
                <a:extLst>
                  <a:ext uri="{FF2B5EF4-FFF2-40B4-BE49-F238E27FC236}">
                    <a16:creationId xmlns:a16="http://schemas.microsoft.com/office/drawing/2014/main" id="{B1FF893F-249E-C94D-9F03-5A7FFDFB54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5" y="1700808"/>
                <a:ext cx="4709294" cy="4464496"/>
              </a:xfrm>
              <a:blipFill>
                <a:blip r:embed="rId2"/>
                <a:stretch>
                  <a:fillRect l="-806" t="-1133" b="-283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1029" name="Group 5">
            <a:extLst>
              <a:ext uri="{FF2B5EF4-FFF2-40B4-BE49-F238E27FC236}">
                <a16:creationId xmlns:a16="http://schemas.microsoft.com/office/drawing/2014/main" id="{DEE49269-39BA-B141-946D-2B2D57FC794A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1600200"/>
            <a:ext cx="2743200" cy="2228850"/>
            <a:chOff x="3408" y="1008"/>
            <a:chExt cx="1728" cy="1404"/>
          </a:xfrm>
        </p:grpSpPr>
        <p:sp>
          <p:nvSpPr>
            <p:cNvPr id="641030" name="Line 6">
              <a:extLst>
                <a:ext uri="{FF2B5EF4-FFF2-40B4-BE49-F238E27FC236}">
                  <a16:creationId xmlns:a16="http://schemas.microsoft.com/office/drawing/2014/main" id="{CEB4EE61-10FA-1642-835D-12667609E8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1008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1031" name="Line 7">
              <a:extLst>
                <a:ext uri="{FF2B5EF4-FFF2-40B4-BE49-F238E27FC236}">
                  <a16:creationId xmlns:a16="http://schemas.microsoft.com/office/drawing/2014/main" id="{44E4B223-C8E6-2F41-96DC-22F8818F6E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160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1033" name="Text Box 9">
              <a:extLst>
                <a:ext uri="{FF2B5EF4-FFF2-40B4-BE49-F238E27FC236}">
                  <a16:creationId xmlns:a16="http://schemas.microsoft.com/office/drawing/2014/main" id="{DCDE03A5-1497-0647-B006-E02B733106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3" y="2160"/>
              <a:ext cx="14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2000">
                  <a:latin typeface="Eurostile" panose="020B0504020202050204" pitchFamily="34" charset="77"/>
                </a:rPr>
                <a:t>j</a:t>
              </a:r>
              <a:endParaRPr lang="en-US" altLang="nb-NO" sz="2000" baseline="-25000">
                <a:latin typeface="Eurostile" panose="020B0504020202050204" pitchFamily="34" charset="77"/>
              </a:endParaRPr>
            </a:p>
          </p:txBody>
        </p:sp>
        <p:sp>
          <p:nvSpPr>
            <p:cNvPr id="641034" name="Freeform 10">
              <a:extLst>
                <a:ext uri="{FF2B5EF4-FFF2-40B4-BE49-F238E27FC236}">
                  <a16:creationId xmlns:a16="http://schemas.microsoft.com/office/drawing/2014/main" id="{F2328CA3-A210-AE44-BA75-157DE71FA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198"/>
              <a:ext cx="1536" cy="866"/>
            </a:xfrm>
            <a:custGeom>
              <a:avLst/>
              <a:gdLst>
                <a:gd name="T0" fmla="*/ 0 w 1536"/>
                <a:gd name="T1" fmla="*/ 866 h 866"/>
                <a:gd name="T2" fmla="*/ 213 w 1536"/>
                <a:gd name="T3" fmla="*/ 749 h 866"/>
                <a:gd name="T4" fmla="*/ 274 w 1536"/>
                <a:gd name="T5" fmla="*/ 701 h 866"/>
                <a:gd name="T6" fmla="*/ 439 w 1536"/>
                <a:gd name="T7" fmla="*/ 619 h 866"/>
                <a:gd name="T8" fmla="*/ 576 w 1536"/>
                <a:gd name="T9" fmla="*/ 564 h 866"/>
                <a:gd name="T10" fmla="*/ 624 w 1536"/>
                <a:gd name="T11" fmla="*/ 434 h 866"/>
                <a:gd name="T12" fmla="*/ 651 w 1536"/>
                <a:gd name="T13" fmla="*/ 242 h 866"/>
                <a:gd name="T14" fmla="*/ 768 w 1536"/>
                <a:gd name="T15" fmla="*/ 187 h 866"/>
                <a:gd name="T16" fmla="*/ 939 w 1536"/>
                <a:gd name="T17" fmla="*/ 201 h 866"/>
                <a:gd name="T18" fmla="*/ 1008 w 1536"/>
                <a:gd name="T19" fmla="*/ 98 h 866"/>
                <a:gd name="T20" fmla="*/ 1104 w 1536"/>
                <a:gd name="T21" fmla="*/ 50 h 866"/>
                <a:gd name="T22" fmla="*/ 1193 w 1536"/>
                <a:gd name="T23" fmla="*/ 16 h 866"/>
                <a:gd name="T24" fmla="*/ 1296 w 1536"/>
                <a:gd name="T25" fmla="*/ 16 h 866"/>
                <a:gd name="T26" fmla="*/ 1406 w 1536"/>
                <a:gd name="T27" fmla="*/ 2 h 866"/>
                <a:gd name="T28" fmla="*/ 1536 w 1536"/>
                <a:gd name="T29" fmla="*/ 2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36" h="866">
                  <a:moveTo>
                    <a:pt x="0" y="866"/>
                  </a:moveTo>
                  <a:cubicBezTo>
                    <a:pt x="36" y="846"/>
                    <a:pt x="167" y="776"/>
                    <a:pt x="213" y="749"/>
                  </a:cubicBezTo>
                  <a:cubicBezTo>
                    <a:pt x="259" y="722"/>
                    <a:pt x="236" y="723"/>
                    <a:pt x="274" y="701"/>
                  </a:cubicBezTo>
                  <a:cubicBezTo>
                    <a:pt x="312" y="679"/>
                    <a:pt x="389" y="642"/>
                    <a:pt x="439" y="619"/>
                  </a:cubicBezTo>
                  <a:cubicBezTo>
                    <a:pt x="489" y="596"/>
                    <a:pt x="545" y="595"/>
                    <a:pt x="576" y="564"/>
                  </a:cubicBezTo>
                  <a:cubicBezTo>
                    <a:pt x="607" y="533"/>
                    <a:pt x="612" y="488"/>
                    <a:pt x="624" y="434"/>
                  </a:cubicBezTo>
                  <a:cubicBezTo>
                    <a:pt x="636" y="380"/>
                    <a:pt x="627" y="283"/>
                    <a:pt x="651" y="242"/>
                  </a:cubicBezTo>
                  <a:cubicBezTo>
                    <a:pt x="675" y="201"/>
                    <a:pt x="720" y="194"/>
                    <a:pt x="768" y="187"/>
                  </a:cubicBezTo>
                  <a:cubicBezTo>
                    <a:pt x="816" y="180"/>
                    <a:pt x="899" y="216"/>
                    <a:pt x="939" y="201"/>
                  </a:cubicBezTo>
                  <a:cubicBezTo>
                    <a:pt x="979" y="186"/>
                    <a:pt x="981" y="123"/>
                    <a:pt x="1008" y="98"/>
                  </a:cubicBezTo>
                  <a:cubicBezTo>
                    <a:pt x="1035" y="73"/>
                    <a:pt x="1073" y="64"/>
                    <a:pt x="1104" y="50"/>
                  </a:cubicBezTo>
                  <a:cubicBezTo>
                    <a:pt x="1135" y="36"/>
                    <a:pt x="1161" y="22"/>
                    <a:pt x="1193" y="16"/>
                  </a:cubicBezTo>
                  <a:cubicBezTo>
                    <a:pt x="1225" y="10"/>
                    <a:pt x="1261" y="18"/>
                    <a:pt x="1296" y="16"/>
                  </a:cubicBezTo>
                  <a:cubicBezTo>
                    <a:pt x="1331" y="14"/>
                    <a:pt x="1366" y="4"/>
                    <a:pt x="1406" y="2"/>
                  </a:cubicBezTo>
                  <a:cubicBezTo>
                    <a:pt x="1446" y="0"/>
                    <a:pt x="1509" y="2"/>
                    <a:pt x="1536" y="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</p:grpSp>
      <p:grpSp>
        <p:nvGrpSpPr>
          <p:cNvPr id="641045" name="Group 21">
            <a:extLst>
              <a:ext uri="{FF2B5EF4-FFF2-40B4-BE49-F238E27FC236}">
                <a16:creationId xmlns:a16="http://schemas.microsoft.com/office/drawing/2014/main" id="{000ED6FB-FA0A-6342-862E-C77E778C927A}"/>
              </a:ext>
            </a:extLst>
          </p:cNvPr>
          <p:cNvGrpSpPr>
            <a:grpSpLocks/>
          </p:cNvGrpSpPr>
          <p:nvPr/>
        </p:nvGrpSpPr>
        <p:grpSpPr bwMode="auto">
          <a:xfrm>
            <a:off x="5440363" y="4114800"/>
            <a:ext cx="2743200" cy="2228850"/>
            <a:chOff x="3427" y="2592"/>
            <a:chExt cx="1728" cy="1404"/>
          </a:xfrm>
        </p:grpSpPr>
        <p:sp>
          <p:nvSpPr>
            <p:cNvPr id="641036" name="Line 12">
              <a:extLst>
                <a:ext uri="{FF2B5EF4-FFF2-40B4-BE49-F238E27FC236}">
                  <a16:creationId xmlns:a16="http://schemas.microsoft.com/office/drawing/2014/main" id="{76DA5936-3918-F24C-BE78-4264EB3381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7" y="259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1037" name="Line 13">
              <a:extLst>
                <a:ext uri="{FF2B5EF4-FFF2-40B4-BE49-F238E27FC236}">
                  <a16:creationId xmlns:a16="http://schemas.microsoft.com/office/drawing/2014/main" id="{959995D5-9CF6-CF4F-89E9-036415BBDD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7" y="3744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1039" name="Text Box 15">
              <a:extLst>
                <a:ext uri="{FF2B5EF4-FFF2-40B4-BE49-F238E27FC236}">
                  <a16:creationId xmlns:a16="http://schemas.microsoft.com/office/drawing/2014/main" id="{7F42033A-F52B-5E4C-9C0D-E6383FF228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5" y="3744"/>
              <a:ext cx="14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2000" dirty="0">
                  <a:latin typeface="Eurostile" panose="020B0504020202050204" pitchFamily="34" charset="77"/>
                </a:rPr>
                <a:t>j</a:t>
              </a:r>
              <a:endParaRPr lang="en-US" altLang="nb-NO" sz="2000" baseline="-25000" dirty="0">
                <a:latin typeface="Eurostile" panose="020B0504020202050204" pitchFamily="34" charset="77"/>
              </a:endParaRPr>
            </a:p>
          </p:txBody>
        </p:sp>
        <p:sp>
          <p:nvSpPr>
            <p:cNvPr id="641040" name="Freeform 16">
              <a:extLst>
                <a:ext uri="{FF2B5EF4-FFF2-40B4-BE49-F238E27FC236}">
                  <a16:creationId xmlns:a16="http://schemas.microsoft.com/office/drawing/2014/main" id="{4BAF4989-11B1-D746-9632-5E5AE67A8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" y="2912"/>
              <a:ext cx="1145" cy="454"/>
            </a:xfrm>
            <a:custGeom>
              <a:avLst/>
              <a:gdLst>
                <a:gd name="T0" fmla="*/ 35 w 1145"/>
                <a:gd name="T1" fmla="*/ 390 h 454"/>
                <a:gd name="T2" fmla="*/ 41 w 1145"/>
                <a:gd name="T3" fmla="*/ 400 h 454"/>
                <a:gd name="T4" fmla="*/ 281 w 1145"/>
                <a:gd name="T5" fmla="*/ 64 h 454"/>
                <a:gd name="T6" fmla="*/ 377 w 1145"/>
                <a:gd name="T7" fmla="*/ 16 h 454"/>
                <a:gd name="T8" fmla="*/ 521 w 1145"/>
                <a:gd name="T9" fmla="*/ 16 h 454"/>
                <a:gd name="T10" fmla="*/ 1145 w 1145"/>
                <a:gd name="T11" fmla="*/ 16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5" h="454">
                  <a:moveTo>
                    <a:pt x="35" y="390"/>
                  </a:moveTo>
                  <a:cubicBezTo>
                    <a:pt x="36" y="390"/>
                    <a:pt x="0" y="454"/>
                    <a:pt x="41" y="400"/>
                  </a:cubicBezTo>
                  <a:cubicBezTo>
                    <a:pt x="82" y="346"/>
                    <a:pt x="225" y="128"/>
                    <a:pt x="281" y="64"/>
                  </a:cubicBezTo>
                  <a:cubicBezTo>
                    <a:pt x="337" y="0"/>
                    <a:pt x="337" y="24"/>
                    <a:pt x="377" y="16"/>
                  </a:cubicBezTo>
                  <a:cubicBezTo>
                    <a:pt x="417" y="8"/>
                    <a:pt x="393" y="16"/>
                    <a:pt x="521" y="16"/>
                  </a:cubicBezTo>
                  <a:cubicBezTo>
                    <a:pt x="649" y="16"/>
                    <a:pt x="897" y="16"/>
                    <a:pt x="1145" y="16"/>
                  </a:cubicBezTo>
                </a:path>
              </a:pathLst>
            </a:custGeom>
            <a:noFill/>
            <a:ln w="38100" cmpd="sng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1041" name="Line 17">
              <a:extLst>
                <a:ext uri="{FF2B5EF4-FFF2-40B4-BE49-F238E27FC236}">
                  <a16:creationId xmlns:a16="http://schemas.microsoft.com/office/drawing/2014/main" id="{94533B98-FE62-9C4F-AE7A-C0B74C31BD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7" y="292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1042" name="Text Box 18">
              <a:extLst>
                <a:ext uri="{FF2B5EF4-FFF2-40B4-BE49-F238E27FC236}">
                  <a16:creationId xmlns:a16="http://schemas.microsoft.com/office/drawing/2014/main" id="{36BFC5FE-5E82-D643-8B27-20390AF67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" y="2592"/>
              <a:ext cx="602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transient</a:t>
              </a:r>
            </a:p>
            <a:p>
              <a:pPr algn="ctr"/>
              <a:r>
                <a:rPr lang="en-US" altLang="nb-NO" sz="1600">
                  <a:latin typeface="Eurostile" panose="020B0504020202050204" pitchFamily="34" charset="77"/>
                </a:rPr>
                <a:t>interval</a:t>
              </a:r>
            </a:p>
          </p:txBody>
        </p:sp>
        <p:sp>
          <p:nvSpPr>
            <p:cNvPr id="641043" name="Line 19">
              <a:extLst>
                <a:ext uri="{FF2B5EF4-FFF2-40B4-BE49-F238E27FC236}">
                  <a16:creationId xmlns:a16="http://schemas.microsoft.com/office/drawing/2014/main" id="{2875E6F3-8D08-EB43-9E02-70890213FD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5" y="3024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1044" name="Text Box 20">
              <a:extLst>
                <a:ext uri="{FF2B5EF4-FFF2-40B4-BE49-F238E27FC236}">
                  <a16:creationId xmlns:a16="http://schemas.microsoft.com/office/drawing/2014/main" id="{8F8C79AC-14C8-A447-ABBD-E46CA20301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3" y="3216"/>
              <a:ext cx="33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400">
                  <a:latin typeface="Eurostile" panose="020B0504020202050204" pitchFamily="34" charset="77"/>
                </a:rPr>
                <a:t>knee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14">
                <a:extLst>
                  <a:ext uri="{FF2B5EF4-FFF2-40B4-BE49-F238E27FC236}">
                    <a16:creationId xmlns:a16="http://schemas.microsoft.com/office/drawing/2014/main" id="{AE249C17-A6D7-7E46-B1B7-851049C6BB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93171" y="2309192"/>
                <a:ext cx="464934" cy="4247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nb-NO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nb-NO" sz="20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alt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 Box 14">
                <a:extLst>
                  <a:ext uri="{FF2B5EF4-FFF2-40B4-BE49-F238E27FC236}">
                    <a16:creationId xmlns:a16="http://schemas.microsoft.com/office/drawing/2014/main" id="{AE249C17-A6D7-7E46-B1B7-851049C6B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3171" y="2309192"/>
                <a:ext cx="464934" cy="424796"/>
              </a:xfrm>
              <a:prstGeom prst="rect">
                <a:avLst/>
              </a:prstGeom>
              <a:blipFill>
                <a:blip r:embed="rId3"/>
                <a:stretch>
                  <a:fillRect b="-88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4">
                <a:extLst>
                  <a:ext uri="{FF2B5EF4-FFF2-40B4-BE49-F238E27FC236}">
                    <a16:creationId xmlns:a16="http://schemas.microsoft.com/office/drawing/2014/main" id="{FB0A4A6D-8FF5-8F4C-A049-5C6DBFD6E0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6301" y="4687957"/>
                <a:ext cx="464934" cy="4247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̿"/>
                          <m:ctrlPr>
                            <a:rPr lang="en-US" altLang="nb-NO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nb-NO" sz="20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altLang="nb-NO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 Box 14">
                <a:extLst>
                  <a:ext uri="{FF2B5EF4-FFF2-40B4-BE49-F238E27FC236}">
                    <a16:creationId xmlns:a16="http://schemas.microsoft.com/office/drawing/2014/main" id="{FB0A4A6D-8FF5-8F4C-A049-5C6DBFD6E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6301" y="4687957"/>
                <a:ext cx="464934" cy="424796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9672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>
            <a:extLst>
              <a:ext uri="{FF2B5EF4-FFF2-40B4-BE49-F238E27FC236}">
                <a16:creationId xmlns:a16="http://schemas.microsoft.com/office/drawing/2014/main" id="{60146A57-24DB-9A45-BF1E-85BF096D4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Batch 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2051" name="Rectangle 3">
                <a:extLst>
                  <a:ext uri="{FF2B5EF4-FFF2-40B4-BE49-F238E27FC236}">
                    <a16:creationId xmlns:a16="http://schemas.microsoft.com/office/drawing/2014/main" id="{96C724BB-4836-804C-A57F-A64784715846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7544" y="1700808"/>
                <a:ext cx="5144268" cy="4464496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nb-NO" sz="2000" dirty="0"/>
                  <a:t>run for long time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nb-NO" sz="2000" dirty="0"/>
                  <a:t>make </a:t>
                </a: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nb-NO" sz="2000" dirty="0"/>
                  <a:t> observations in each run</a:t>
                </a:r>
              </a:p>
              <a:p>
                <a:pPr lvl="1">
                  <a:lnSpc>
                    <a:spcPct val="90000"/>
                  </a:lnSpc>
                </a:pPr>
                <a:endParaRPr lang="en-US" altLang="nb-NO" sz="2000" dirty="0"/>
              </a:p>
              <a:p>
                <a:pPr>
                  <a:lnSpc>
                    <a:spcPct val="90000"/>
                  </a:lnSpc>
                </a:pPr>
                <a:r>
                  <a:rPr lang="en-US" altLang="nb-NO" sz="2000" dirty="0"/>
                  <a:t>divide up into batches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nb-NO" sz="2000" dirty="0"/>
                  <a:t> batches size </a:t>
                </a: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nb-NO" sz="2000" dirty="0"/>
                  <a:t> each, so that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altLang="nb-NO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altLang="nb-NO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nb-NO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alt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nb-NO" alt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altLang="nb-NO" sz="2000" dirty="0"/>
              </a:p>
              <a:p>
                <a:pPr lvl="1">
                  <a:lnSpc>
                    <a:spcPct val="90000"/>
                  </a:lnSpc>
                </a:pPr>
                <a:endParaRPr lang="en-US" altLang="nb-NO" sz="2000" dirty="0"/>
              </a:p>
              <a:p>
                <a:pPr>
                  <a:lnSpc>
                    <a:spcPct val="90000"/>
                  </a:lnSpc>
                </a:pPr>
                <a:r>
                  <a:rPr lang="en-US" altLang="nb-NO" sz="2000" dirty="0"/>
                  <a:t>compute batch means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b-NO" altLang="nb-NO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altLang="nb-NO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altLang="nb-NO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nb-NO" altLang="nb-NO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𝑖𝑚</m:t>
                          </m:r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𝑖𝑚</m:t>
                          </m:r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nb-NO" altLang="nb-NO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altLang="nb-NO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altLang="nb-NO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nb-NO" sz="2000" dirty="0"/>
              </a:p>
              <a:p>
                <a:pPr>
                  <a:lnSpc>
                    <a:spcPct val="90000"/>
                  </a:lnSpc>
                </a:pPr>
                <a:r>
                  <a:rPr lang="en-US" altLang="nb-NO" sz="2000" dirty="0"/>
                  <a:t>and overall mean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̿"/>
                          <m:ctrlPr>
                            <a:rPr lang="en-US" altLang="nb-NO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nb-NO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nb-N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altLang="nb-N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nb-NO" altLang="nb-NO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alt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acc>
                            <m:accPr>
                              <m:chr m:val="̅"/>
                              <m:ctrlPr>
                                <a:rPr lang="nb-NO" altLang="nb-NO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nb-NO" altLang="nb-NO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alt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nb-NO" altLang="nb-NO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</m:oMath>
                  </m:oMathPara>
                </a14:m>
                <a:endParaRPr lang="en-US" altLang="nb-NO" sz="2000" dirty="0"/>
              </a:p>
            </p:txBody>
          </p:sp>
        </mc:Choice>
        <mc:Fallback xmlns="">
          <p:sp>
            <p:nvSpPr>
              <p:cNvPr id="642051" name="Rectangle 3">
                <a:extLst>
                  <a:ext uri="{FF2B5EF4-FFF2-40B4-BE49-F238E27FC236}">
                    <a16:creationId xmlns:a16="http://schemas.microsoft.com/office/drawing/2014/main" id="{96C724BB-4836-804C-A57F-A647847158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700808"/>
                <a:ext cx="5144268" cy="4464496"/>
              </a:xfrm>
              <a:blipFill>
                <a:blip r:embed="rId2"/>
                <a:stretch>
                  <a:fillRect l="-737" t="-1133" b="-2549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2053" name="Group 5">
            <a:extLst>
              <a:ext uri="{FF2B5EF4-FFF2-40B4-BE49-F238E27FC236}">
                <a16:creationId xmlns:a16="http://schemas.microsoft.com/office/drawing/2014/main" id="{F60E2981-3BCB-EA42-AB83-37D4DC339817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295400"/>
            <a:ext cx="3352800" cy="2392363"/>
            <a:chOff x="490" y="1222"/>
            <a:chExt cx="2112" cy="1507"/>
          </a:xfrm>
        </p:grpSpPr>
        <p:sp>
          <p:nvSpPr>
            <p:cNvPr id="642054" name="Line 6">
              <a:extLst>
                <a:ext uri="{FF2B5EF4-FFF2-40B4-BE49-F238E27FC236}">
                  <a16:creationId xmlns:a16="http://schemas.microsoft.com/office/drawing/2014/main" id="{96F19D4D-E594-3249-9420-BC50EAA1CA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8" y="1318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55" name="Line 7">
              <a:extLst>
                <a:ext uri="{FF2B5EF4-FFF2-40B4-BE49-F238E27FC236}">
                  <a16:creationId xmlns:a16="http://schemas.microsoft.com/office/drawing/2014/main" id="{845D28EE-A626-0F46-9C3C-C8B291BCF6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8" y="2470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56" name="Text Box 8">
              <a:extLst>
                <a:ext uri="{FF2B5EF4-FFF2-40B4-BE49-F238E27FC236}">
                  <a16:creationId xmlns:a16="http://schemas.microsoft.com/office/drawing/2014/main" id="{B5DE5796-0D35-9346-B6A1-D7DB7D156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74" y="1778"/>
              <a:ext cx="8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2000">
                  <a:latin typeface="Eurostile" panose="020B0504020202050204" pitchFamily="34" charset="77"/>
                </a:rPr>
                <a:t>Responses</a:t>
              </a:r>
            </a:p>
          </p:txBody>
        </p:sp>
        <p:sp>
          <p:nvSpPr>
            <p:cNvPr id="642057" name="Text Box 9">
              <a:extLst>
                <a:ext uri="{FF2B5EF4-FFF2-40B4-BE49-F238E27FC236}">
                  <a16:creationId xmlns:a16="http://schemas.microsoft.com/office/drawing/2014/main" id="{D0FE1711-869E-1B45-83DE-F7DD4A79F6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496"/>
              <a:ext cx="134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800">
                  <a:latin typeface="Eurostile" panose="020B0504020202050204" pitchFamily="34" charset="77"/>
                </a:rPr>
                <a:t>Observation number</a:t>
              </a:r>
            </a:p>
          </p:txBody>
        </p:sp>
        <p:sp>
          <p:nvSpPr>
            <p:cNvPr id="642058" name="Freeform 10">
              <a:extLst>
                <a:ext uri="{FF2B5EF4-FFF2-40B4-BE49-F238E27FC236}">
                  <a16:creationId xmlns:a16="http://schemas.microsoft.com/office/drawing/2014/main" id="{D47DD42C-25EA-3442-9A24-20F90F803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" y="1678"/>
              <a:ext cx="1728" cy="696"/>
            </a:xfrm>
            <a:custGeom>
              <a:avLst/>
              <a:gdLst>
                <a:gd name="T0" fmla="*/ 0 w 1728"/>
                <a:gd name="T1" fmla="*/ 696 h 696"/>
                <a:gd name="T2" fmla="*/ 96 w 1728"/>
                <a:gd name="T3" fmla="*/ 504 h 696"/>
                <a:gd name="T4" fmla="*/ 240 w 1728"/>
                <a:gd name="T5" fmla="*/ 408 h 696"/>
                <a:gd name="T6" fmla="*/ 480 w 1728"/>
                <a:gd name="T7" fmla="*/ 360 h 696"/>
                <a:gd name="T8" fmla="*/ 576 w 1728"/>
                <a:gd name="T9" fmla="*/ 360 h 696"/>
                <a:gd name="T10" fmla="*/ 1008 w 1728"/>
                <a:gd name="T11" fmla="*/ 168 h 696"/>
                <a:gd name="T12" fmla="*/ 1296 w 1728"/>
                <a:gd name="T13" fmla="*/ 24 h 696"/>
                <a:gd name="T14" fmla="*/ 1584 w 1728"/>
                <a:gd name="T15" fmla="*/ 24 h 696"/>
                <a:gd name="T16" fmla="*/ 1728 w 1728"/>
                <a:gd name="T17" fmla="*/ 24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8" h="696">
                  <a:moveTo>
                    <a:pt x="0" y="696"/>
                  </a:moveTo>
                  <a:cubicBezTo>
                    <a:pt x="28" y="624"/>
                    <a:pt x="56" y="552"/>
                    <a:pt x="96" y="504"/>
                  </a:cubicBezTo>
                  <a:cubicBezTo>
                    <a:pt x="136" y="456"/>
                    <a:pt x="176" y="432"/>
                    <a:pt x="240" y="408"/>
                  </a:cubicBezTo>
                  <a:cubicBezTo>
                    <a:pt x="304" y="384"/>
                    <a:pt x="424" y="368"/>
                    <a:pt x="480" y="360"/>
                  </a:cubicBezTo>
                  <a:cubicBezTo>
                    <a:pt x="536" y="352"/>
                    <a:pt x="488" y="392"/>
                    <a:pt x="576" y="360"/>
                  </a:cubicBezTo>
                  <a:cubicBezTo>
                    <a:pt x="664" y="328"/>
                    <a:pt x="888" y="224"/>
                    <a:pt x="1008" y="168"/>
                  </a:cubicBezTo>
                  <a:cubicBezTo>
                    <a:pt x="1128" y="112"/>
                    <a:pt x="1200" y="48"/>
                    <a:pt x="1296" y="24"/>
                  </a:cubicBezTo>
                  <a:cubicBezTo>
                    <a:pt x="1392" y="0"/>
                    <a:pt x="1512" y="24"/>
                    <a:pt x="1584" y="24"/>
                  </a:cubicBezTo>
                  <a:cubicBezTo>
                    <a:pt x="1656" y="24"/>
                    <a:pt x="1692" y="24"/>
                    <a:pt x="1728" y="24"/>
                  </a:cubicBezTo>
                </a:path>
              </a:pathLst>
            </a:custGeom>
            <a:noFill/>
            <a:ln w="381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59" name="Line 11">
              <a:extLst>
                <a:ext uri="{FF2B5EF4-FFF2-40B4-BE49-F238E27FC236}">
                  <a16:creationId xmlns:a16="http://schemas.microsoft.com/office/drawing/2014/main" id="{78401382-C67C-8C44-8CBB-EDFB369224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6" y="1414"/>
              <a:ext cx="0" cy="105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60" name="Line 12">
              <a:extLst>
                <a:ext uri="{FF2B5EF4-FFF2-40B4-BE49-F238E27FC236}">
                  <a16:creationId xmlns:a16="http://schemas.microsoft.com/office/drawing/2014/main" id="{048BBA50-A2AE-9B42-BE21-7FD15EBFC2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4" y="1414"/>
              <a:ext cx="0" cy="105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61" name="Line 13">
              <a:extLst>
                <a:ext uri="{FF2B5EF4-FFF2-40B4-BE49-F238E27FC236}">
                  <a16:creationId xmlns:a16="http://schemas.microsoft.com/office/drawing/2014/main" id="{C9C14294-33A7-6A4C-8DC5-FF6CBFB66B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2" y="1414"/>
              <a:ext cx="0" cy="105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62" name="Line 14">
              <a:extLst>
                <a:ext uri="{FF2B5EF4-FFF2-40B4-BE49-F238E27FC236}">
                  <a16:creationId xmlns:a16="http://schemas.microsoft.com/office/drawing/2014/main" id="{B7534F35-7D8F-A848-82C2-16704CE0D6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0" y="1414"/>
              <a:ext cx="0" cy="105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63" name="Line 15">
              <a:extLst>
                <a:ext uri="{FF2B5EF4-FFF2-40B4-BE49-F238E27FC236}">
                  <a16:creationId xmlns:a16="http://schemas.microsoft.com/office/drawing/2014/main" id="{4A83B013-9ED1-1A46-BAFB-2B722FC39C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8" y="1414"/>
              <a:ext cx="0" cy="105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64" name="Text Box 16">
              <a:extLst>
                <a:ext uri="{FF2B5EF4-FFF2-40B4-BE49-F238E27FC236}">
                  <a16:creationId xmlns:a16="http://schemas.microsoft.com/office/drawing/2014/main" id="{CA187670-1610-7F4A-8364-2F1A25B566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" y="1222"/>
              <a:ext cx="1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800">
                  <a:latin typeface="Eurostile" panose="020B0504020202050204" pitchFamily="34" charset="77"/>
                </a:rPr>
                <a:t>n</a:t>
              </a:r>
            </a:p>
          </p:txBody>
        </p:sp>
        <p:sp>
          <p:nvSpPr>
            <p:cNvPr id="642065" name="Text Box 17">
              <a:extLst>
                <a:ext uri="{FF2B5EF4-FFF2-40B4-BE49-F238E27FC236}">
                  <a16:creationId xmlns:a16="http://schemas.microsoft.com/office/drawing/2014/main" id="{C25E4AAC-196A-6347-9385-F25B660232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0" y="1222"/>
              <a:ext cx="2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800">
                  <a:latin typeface="Eurostile" panose="020B0504020202050204" pitchFamily="34" charset="77"/>
                </a:rPr>
                <a:t>2n</a:t>
              </a:r>
            </a:p>
          </p:txBody>
        </p:sp>
        <p:sp>
          <p:nvSpPr>
            <p:cNvPr id="642066" name="Text Box 18">
              <a:extLst>
                <a:ext uri="{FF2B5EF4-FFF2-40B4-BE49-F238E27FC236}">
                  <a16:creationId xmlns:a16="http://schemas.microsoft.com/office/drawing/2014/main" id="{925FB13D-C3F6-004A-9A3C-D3F73D799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8" y="1222"/>
              <a:ext cx="2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800">
                  <a:latin typeface="Eurostile" panose="020B0504020202050204" pitchFamily="34" charset="77"/>
                </a:rPr>
                <a:t>3n</a:t>
              </a:r>
            </a:p>
          </p:txBody>
        </p:sp>
        <p:sp>
          <p:nvSpPr>
            <p:cNvPr id="642067" name="Text Box 19">
              <a:extLst>
                <a:ext uri="{FF2B5EF4-FFF2-40B4-BE49-F238E27FC236}">
                  <a16:creationId xmlns:a16="http://schemas.microsoft.com/office/drawing/2014/main" id="{AC99DCD9-7BB3-9143-A33E-F3846E998D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6" y="1222"/>
              <a:ext cx="2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800">
                  <a:latin typeface="Eurostile" panose="020B0504020202050204" pitchFamily="34" charset="77"/>
                </a:rPr>
                <a:t>4n</a:t>
              </a:r>
            </a:p>
          </p:txBody>
        </p:sp>
        <p:sp>
          <p:nvSpPr>
            <p:cNvPr id="642068" name="Text Box 20">
              <a:extLst>
                <a:ext uri="{FF2B5EF4-FFF2-40B4-BE49-F238E27FC236}">
                  <a16:creationId xmlns:a16="http://schemas.microsoft.com/office/drawing/2014/main" id="{45B8135F-8FFB-D749-8FEF-4098BEDDA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4" y="1222"/>
              <a:ext cx="2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800">
                  <a:latin typeface="Eurostile" panose="020B0504020202050204" pitchFamily="34" charset="77"/>
                </a:rPr>
                <a:t>5n</a:t>
              </a:r>
            </a:p>
          </p:txBody>
        </p:sp>
      </p:grpSp>
      <p:grpSp>
        <p:nvGrpSpPr>
          <p:cNvPr id="642069" name="Group 21">
            <a:extLst>
              <a:ext uri="{FF2B5EF4-FFF2-40B4-BE49-F238E27FC236}">
                <a16:creationId xmlns:a16="http://schemas.microsoft.com/office/drawing/2014/main" id="{AED10749-7D9C-4A43-BBDC-5950236FC12C}"/>
              </a:ext>
            </a:extLst>
          </p:cNvPr>
          <p:cNvGrpSpPr>
            <a:grpSpLocks/>
          </p:cNvGrpSpPr>
          <p:nvPr/>
        </p:nvGrpSpPr>
        <p:grpSpPr bwMode="auto">
          <a:xfrm>
            <a:off x="5688013" y="3810000"/>
            <a:ext cx="3227388" cy="2395538"/>
            <a:chOff x="3055" y="1392"/>
            <a:chExt cx="2033" cy="1509"/>
          </a:xfrm>
        </p:grpSpPr>
        <p:sp>
          <p:nvSpPr>
            <p:cNvPr id="642070" name="Line 22">
              <a:extLst>
                <a:ext uri="{FF2B5EF4-FFF2-40B4-BE49-F238E27FC236}">
                  <a16:creationId xmlns:a16="http://schemas.microsoft.com/office/drawing/2014/main" id="{A1FD8EA6-F9E1-4547-B9CA-FCB690B84C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1392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71" name="Line 23">
              <a:extLst>
                <a:ext uri="{FF2B5EF4-FFF2-40B4-BE49-F238E27FC236}">
                  <a16:creationId xmlns:a16="http://schemas.microsoft.com/office/drawing/2014/main" id="{243BB31D-658A-CB48-A2D0-6B68522682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688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72" name="Text Box 24">
              <a:extLst>
                <a:ext uri="{FF2B5EF4-FFF2-40B4-BE49-F238E27FC236}">
                  <a16:creationId xmlns:a16="http://schemas.microsoft.com/office/drawing/2014/main" id="{47C3EB85-63CC-A645-8891-F07233263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846" y="1958"/>
              <a:ext cx="817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600" dirty="0">
                  <a:latin typeface="Eurostile" panose="020B0504020202050204" pitchFamily="34" charset="77"/>
                </a:rPr>
                <a:t>Variance of</a:t>
              </a:r>
            </a:p>
            <a:p>
              <a:r>
                <a:rPr lang="en-US" altLang="nb-NO" sz="1600" dirty="0">
                  <a:latin typeface="Eurostile" panose="020B0504020202050204" pitchFamily="34" charset="77"/>
                </a:rPr>
                <a:t>batch means</a:t>
              </a:r>
            </a:p>
          </p:txBody>
        </p:sp>
        <p:grpSp>
          <p:nvGrpSpPr>
            <p:cNvPr id="642073" name="Group 25">
              <a:extLst>
                <a:ext uri="{FF2B5EF4-FFF2-40B4-BE49-F238E27FC236}">
                  <a16:creationId xmlns:a16="http://schemas.microsoft.com/office/drawing/2014/main" id="{BB212390-771F-9D4A-9EA6-9002AC6D79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1488"/>
              <a:ext cx="1584" cy="1104"/>
              <a:chOff x="3456" y="1488"/>
              <a:chExt cx="1584" cy="1104"/>
            </a:xfrm>
          </p:grpSpPr>
          <p:sp>
            <p:nvSpPr>
              <p:cNvPr id="642074" name="Freeform 26">
                <a:extLst>
                  <a:ext uri="{FF2B5EF4-FFF2-40B4-BE49-F238E27FC236}">
                    <a16:creationId xmlns:a16="http://schemas.microsoft.com/office/drawing/2014/main" id="{F79C6518-7115-1B4B-8C1E-A53F00B92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1488"/>
                <a:ext cx="864" cy="1008"/>
              </a:xfrm>
              <a:custGeom>
                <a:avLst/>
                <a:gdLst>
                  <a:gd name="T0" fmla="*/ 0 w 864"/>
                  <a:gd name="T1" fmla="*/ 1008 h 1008"/>
                  <a:gd name="T2" fmla="*/ 144 w 864"/>
                  <a:gd name="T3" fmla="*/ 768 h 1008"/>
                  <a:gd name="T4" fmla="*/ 192 w 864"/>
                  <a:gd name="T5" fmla="*/ 720 h 1008"/>
                  <a:gd name="T6" fmla="*/ 240 w 864"/>
                  <a:gd name="T7" fmla="*/ 720 h 1008"/>
                  <a:gd name="T8" fmla="*/ 288 w 864"/>
                  <a:gd name="T9" fmla="*/ 768 h 1008"/>
                  <a:gd name="T10" fmla="*/ 336 w 864"/>
                  <a:gd name="T11" fmla="*/ 576 h 1008"/>
                  <a:gd name="T12" fmla="*/ 432 w 864"/>
                  <a:gd name="T13" fmla="*/ 480 h 1008"/>
                  <a:gd name="T14" fmla="*/ 528 w 864"/>
                  <a:gd name="T15" fmla="*/ 576 h 1008"/>
                  <a:gd name="T16" fmla="*/ 768 w 864"/>
                  <a:gd name="T17" fmla="*/ 96 h 1008"/>
                  <a:gd name="T18" fmla="*/ 864 w 864"/>
                  <a:gd name="T19" fmla="*/ 0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4" h="1008">
                    <a:moveTo>
                      <a:pt x="0" y="1008"/>
                    </a:moveTo>
                    <a:cubicBezTo>
                      <a:pt x="56" y="912"/>
                      <a:pt x="112" y="816"/>
                      <a:pt x="144" y="768"/>
                    </a:cubicBezTo>
                    <a:cubicBezTo>
                      <a:pt x="176" y="720"/>
                      <a:pt x="176" y="728"/>
                      <a:pt x="192" y="720"/>
                    </a:cubicBezTo>
                    <a:cubicBezTo>
                      <a:pt x="208" y="712"/>
                      <a:pt x="224" y="712"/>
                      <a:pt x="240" y="720"/>
                    </a:cubicBezTo>
                    <a:cubicBezTo>
                      <a:pt x="256" y="728"/>
                      <a:pt x="272" y="792"/>
                      <a:pt x="288" y="768"/>
                    </a:cubicBezTo>
                    <a:cubicBezTo>
                      <a:pt x="304" y="744"/>
                      <a:pt x="312" y="624"/>
                      <a:pt x="336" y="576"/>
                    </a:cubicBezTo>
                    <a:cubicBezTo>
                      <a:pt x="360" y="528"/>
                      <a:pt x="400" y="480"/>
                      <a:pt x="432" y="480"/>
                    </a:cubicBezTo>
                    <a:cubicBezTo>
                      <a:pt x="464" y="480"/>
                      <a:pt x="472" y="640"/>
                      <a:pt x="528" y="576"/>
                    </a:cubicBezTo>
                    <a:cubicBezTo>
                      <a:pt x="584" y="512"/>
                      <a:pt x="712" y="192"/>
                      <a:pt x="768" y="96"/>
                    </a:cubicBezTo>
                    <a:cubicBezTo>
                      <a:pt x="824" y="0"/>
                      <a:pt x="844" y="0"/>
                      <a:pt x="864" y="0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Eurostile" panose="020B0504020202050204" pitchFamily="34" charset="77"/>
                </a:endParaRPr>
              </a:p>
            </p:txBody>
          </p:sp>
          <p:sp>
            <p:nvSpPr>
              <p:cNvPr id="642075" name="Freeform 27">
                <a:extLst>
                  <a:ext uri="{FF2B5EF4-FFF2-40B4-BE49-F238E27FC236}">
                    <a16:creationId xmlns:a16="http://schemas.microsoft.com/office/drawing/2014/main" id="{EC67EDEC-BC17-A64C-B8BE-4602F41B8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0" y="1488"/>
                <a:ext cx="720" cy="1104"/>
              </a:xfrm>
              <a:custGeom>
                <a:avLst/>
                <a:gdLst>
                  <a:gd name="T0" fmla="*/ 0 w 720"/>
                  <a:gd name="T1" fmla="*/ 0 h 1104"/>
                  <a:gd name="T2" fmla="*/ 240 w 720"/>
                  <a:gd name="T3" fmla="*/ 816 h 1104"/>
                  <a:gd name="T4" fmla="*/ 720 w 720"/>
                  <a:gd name="T5" fmla="*/ 1104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0" h="1104">
                    <a:moveTo>
                      <a:pt x="0" y="0"/>
                    </a:moveTo>
                    <a:cubicBezTo>
                      <a:pt x="60" y="316"/>
                      <a:pt x="120" y="632"/>
                      <a:pt x="240" y="816"/>
                    </a:cubicBezTo>
                    <a:cubicBezTo>
                      <a:pt x="360" y="1000"/>
                      <a:pt x="540" y="1052"/>
                      <a:pt x="720" y="1104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Eurostile" panose="020B0504020202050204" pitchFamily="34" charset="77"/>
                </a:endParaRPr>
              </a:p>
            </p:txBody>
          </p:sp>
        </p:grpSp>
        <p:sp>
          <p:nvSpPr>
            <p:cNvPr id="642076" name="Line 28">
              <a:extLst>
                <a:ext uri="{FF2B5EF4-FFF2-40B4-BE49-F238E27FC236}">
                  <a16:creationId xmlns:a16="http://schemas.microsoft.com/office/drawing/2014/main" id="{8EB2C20C-5855-A149-A0F1-8788A80038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488"/>
              <a:ext cx="0" cy="12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77" name="Text Box 29">
              <a:extLst>
                <a:ext uri="{FF2B5EF4-FFF2-40B4-BE49-F238E27FC236}">
                  <a16:creationId xmlns:a16="http://schemas.microsoft.com/office/drawing/2014/main" id="{3748F2AD-317A-6240-807B-34D3CCD35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9" y="2304"/>
              <a:ext cx="540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nb-NO" sz="1400">
                  <a:latin typeface="Eurostile" panose="020B0504020202050204" pitchFamily="34" charset="77"/>
                </a:rPr>
                <a:t>transient</a:t>
              </a:r>
            </a:p>
            <a:p>
              <a:pPr algn="ctr"/>
              <a:r>
                <a:rPr lang="en-US" altLang="nb-NO" sz="1400">
                  <a:latin typeface="Eurostile" panose="020B0504020202050204" pitchFamily="34" charset="77"/>
                </a:rPr>
                <a:t>interval</a:t>
              </a:r>
            </a:p>
          </p:txBody>
        </p:sp>
        <p:sp>
          <p:nvSpPr>
            <p:cNvPr id="642078" name="Line 30">
              <a:extLst>
                <a:ext uri="{FF2B5EF4-FFF2-40B4-BE49-F238E27FC236}">
                  <a16:creationId xmlns:a16="http://schemas.microsoft.com/office/drawing/2014/main" id="{7D082154-B9E5-7D48-85D7-27E4718919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49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79" name="Text Box 31">
              <a:extLst>
                <a:ext uri="{FF2B5EF4-FFF2-40B4-BE49-F238E27FC236}">
                  <a16:creationId xmlns:a16="http://schemas.microsoft.com/office/drawing/2014/main" id="{B8881841-8880-B443-94C4-FE983030F9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688"/>
              <a:ext cx="76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600" dirty="0">
                  <a:latin typeface="Eurostile" panose="020B0504020202050204" pitchFamily="34" charset="77"/>
                </a:rPr>
                <a:t>Batch size n</a:t>
              </a:r>
            </a:p>
          </p:txBody>
        </p:sp>
        <p:sp>
          <p:nvSpPr>
            <p:cNvPr id="642080" name="Text Box 32">
              <a:extLst>
                <a:ext uri="{FF2B5EF4-FFF2-40B4-BE49-F238E27FC236}">
                  <a16:creationId xmlns:a16="http://schemas.microsoft.com/office/drawing/2014/main" id="{070F2D6F-0116-C74B-B01B-865DAB14C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392"/>
              <a:ext cx="52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600">
                  <a:latin typeface="Eurostile" panose="020B0504020202050204" pitchFamily="34" charset="77"/>
                </a:rPr>
                <a:t>(Ignore)</a:t>
              </a:r>
            </a:p>
          </p:txBody>
        </p:sp>
        <p:sp>
          <p:nvSpPr>
            <p:cNvPr id="642081" name="Line 33">
              <a:extLst>
                <a:ext uri="{FF2B5EF4-FFF2-40B4-BE49-F238E27FC236}">
                  <a16:creationId xmlns:a16="http://schemas.microsoft.com/office/drawing/2014/main" id="{DC4074C7-3314-FA4E-9355-34F2D53514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1632"/>
              <a:ext cx="14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82" name="Line 34">
              <a:extLst>
                <a:ext uri="{FF2B5EF4-FFF2-40B4-BE49-F238E27FC236}">
                  <a16:creationId xmlns:a16="http://schemas.microsoft.com/office/drawing/2014/main" id="{76B4BB27-D597-7643-A128-00254BBE14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163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8771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>
            <a:extLst>
              <a:ext uri="{FF2B5EF4-FFF2-40B4-BE49-F238E27FC236}">
                <a16:creationId xmlns:a16="http://schemas.microsoft.com/office/drawing/2014/main" id="{60146A57-24DB-9A45-BF1E-85BF096D4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Batch 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2051" name="Rectangle 3">
                <a:extLst>
                  <a:ext uri="{FF2B5EF4-FFF2-40B4-BE49-F238E27FC236}">
                    <a16:creationId xmlns:a16="http://schemas.microsoft.com/office/drawing/2014/main" id="{96C724BB-4836-804C-A57F-A64784715846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7544" y="1700808"/>
                <a:ext cx="5231582" cy="4464496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nb-NO" sz="2400" dirty="0"/>
                  <a:t>Compute the variance of batch means as a function of batch size </a:t>
                </a:r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altLang="nb-NO" sz="2000" b="0" i="1" smtClean="0">
                          <a:latin typeface="Cambria Math" panose="02040503050406030204" pitchFamily="18" charset="0"/>
                        </a:rPr>
                        <m:t>𝑣𝑎𝑟</m:t>
                      </m:r>
                      <m:r>
                        <a:rPr lang="nb-NO" altLang="nb-NO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altLang="nb-NO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altLang="nb-NO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altLang="nb-NO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nb-NO" altLang="nb-NO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nb-NO" altLang="nb-NO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nb-NO" altLang="nb-NO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altLang="nb-NO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nb-NO" altLang="nb-NO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nb-NO" altLang="nb-NO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̿"/>
                                      <m:ctrlPr>
                                        <a:rPr lang="nb-NO" altLang="nb-NO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b-NO" altLang="nb-NO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nb-NO" altLang="nb-NO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nb-NO" sz="2000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nb-NO" sz="2000" dirty="0"/>
              </a:p>
              <a:p>
                <a:pPr>
                  <a:lnSpc>
                    <a:spcPct val="90000"/>
                  </a:lnSpc>
                </a:pPr>
                <a:r>
                  <a:rPr lang="en-US" altLang="nb-NO" sz="2400" dirty="0"/>
                  <a:t>Plot variance versus size </a:t>
                </a:r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  <a:p>
                <a:pPr>
                  <a:lnSpc>
                    <a:spcPct val="90000"/>
                  </a:lnSpc>
                </a:pPr>
                <a:endParaRPr lang="en-US" altLang="nb-NO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nb-NO" sz="2400" dirty="0"/>
                  <a:t>When </a:t>
                </a:r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nb-NO" sz="2400" dirty="0"/>
                  <a:t> starts decreasing,</a:t>
                </a:r>
                <a:br>
                  <a:rPr lang="en-US" altLang="nb-NO" sz="2400" dirty="0"/>
                </a:br>
                <a:r>
                  <a:rPr lang="en-US" altLang="nb-NO" sz="2400" dirty="0"/>
                  <a:t>the end of the transient interval has been found</a:t>
                </a:r>
                <a:endParaRPr lang="en-US" altLang="nb-NO" sz="2400" i="1" baseline="-25000" dirty="0"/>
              </a:p>
            </p:txBody>
          </p:sp>
        </mc:Choice>
        <mc:Fallback xmlns="">
          <p:sp>
            <p:nvSpPr>
              <p:cNvPr id="642051" name="Rectangle 3">
                <a:extLst>
                  <a:ext uri="{FF2B5EF4-FFF2-40B4-BE49-F238E27FC236}">
                    <a16:creationId xmlns:a16="http://schemas.microsoft.com/office/drawing/2014/main" id="{96C724BB-4836-804C-A57F-A647847158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700808"/>
                <a:ext cx="5231582" cy="4464496"/>
              </a:xfrm>
              <a:blipFill>
                <a:blip r:embed="rId2"/>
                <a:stretch>
                  <a:fillRect l="-1453" t="-821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2053" name="Group 5">
            <a:extLst>
              <a:ext uri="{FF2B5EF4-FFF2-40B4-BE49-F238E27FC236}">
                <a16:creationId xmlns:a16="http://schemas.microsoft.com/office/drawing/2014/main" id="{F60E2981-3BCB-EA42-AB83-37D4DC339817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1295400"/>
            <a:ext cx="3352800" cy="2392363"/>
            <a:chOff x="490" y="1222"/>
            <a:chExt cx="2112" cy="1507"/>
          </a:xfrm>
        </p:grpSpPr>
        <p:sp>
          <p:nvSpPr>
            <p:cNvPr id="642054" name="Line 6">
              <a:extLst>
                <a:ext uri="{FF2B5EF4-FFF2-40B4-BE49-F238E27FC236}">
                  <a16:creationId xmlns:a16="http://schemas.microsoft.com/office/drawing/2014/main" id="{96F19D4D-E594-3249-9420-BC50EAA1CA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8" y="1318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55" name="Line 7">
              <a:extLst>
                <a:ext uri="{FF2B5EF4-FFF2-40B4-BE49-F238E27FC236}">
                  <a16:creationId xmlns:a16="http://schemas.microsoft.com/office/drawing/2014/main" id="{845D28EE-A626-0F46-9C3C-C8B291BCF6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8" y="2470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56" name="Text Box 8">
              <a:extLst>
                <a:ext uri="{FF2B5EF4-FFF2-40B4-BE49-F238E27FC236}">
                  <a16:creationId xmlns:a16="http://schemas.microsoft.com/office/drawing/2014/main" id="{B5DE5796-0D35-9346-B6A1-D7DB7D156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74" y="1778"/>
              <a:ext cx="8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2000">
                  <a:latin typeface="Eurostile" panose="020B0504020202050204" pitchFamily="34" charset="77"/>
                </a:rPr>
                <a:t>Responses</a:t>
              </a:r>
            </a:p>
          </p:txBody>
        </p:sp>
        <p:sp>
          <p:nvSpPr>
            <p:cNvPr id="642057" name="Text Box 9">
              <a:extLst>
                <a:ext uri="{FF2B5EF4-FFF2-40B4-BE49-F238E27FC236}">
                  <a16:creationId xmlns:a16="http://schemas.microsoft.com/office/drawing/2014/main" id="{D0FE1711-869E-1B45-83DE-F7DD4A79F6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496"/>
              <a:ext cx="134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800">
                  <a:latin typeface="Eurostile" panose="020B0504020202050204" pitchFamily="34" charset="77"/>
                </a:rPr>
                <a:t>Observation number</a:t>
              </a:r>
            </a:p>
          </p:txBody>
        </p:sp>
        <p:sp>
          <p:nvSpPr>
            <p:cNvPr id="642058" name="Freeform 10">
              <a:extLst>
                <a:ext uri="{FF2B5EF4-FFF2-40B4-BE49-F238E27FC236}">
                  <a16:creationId xmlns:a16="http://schemas.microsoft.com/office/drawing/2014/main" id="{D47DD42C-25EA-3442-9A24-20F90F803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" y="1678"/>
              <a:ext cx="1728" cy="696"/>
            </a:xfrm>
            <a:custGeom>
              <a:avLst/>
              <a:gdLst>
                <a:gd name="T0" fmla="*/ 0 w 1728"/>
                <a:gd name="T1" fmla="*/ 696 h 696"/>
                <a:gd name="T2" fmla="*/ 96 w 1728"/>
                <a:gd name="T3" fmla="*/ 504 h 696"/>
                <a:gd name="T4" fmla="*/ 240 w 1728"/>
                <a:gd name="T5" fmla="*/ 408 h 696"/>
                <a:gd name="T6" fmla="*/ 480 w 1728"/>
                <a:gd name="T7" fmla="*/ 360 h 696"/>
                <a:gd name="T8" fmla="*/ 576 w 1728"/>
                <a:gd name="T9" fmla="*/ 360 h 696"/>
                <a:gd name="T10" fmla="*/ 1008 w 1728"/>
                <a:gd name="T11" fmla="*/ 168 h 696"/>
                <a:gd name="T12" fmla="*/ 1296 w 1728"/>
                <a:gd name="T13" fmla="*/ 24 h 696"/>
                <a:gd name="T14" fmla="*/ 1584 w 1728"/>
                <a:gd name="T15" fmla="*/ 24 h 696"/>
                <a:gd name="T16" fmla="*/ 1728 w 1728"/>
                <a:gd name="T17" fmla="*/ 24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8" h="696">
                  <a:moveTo>
                    <a:pt x="0" y="696"/>
                  </a:moveTo>
                  <a:cubicBezTo>
                    <a:pt x="28" y="624"/>
                    <a:pt x="56" y="552"/>
                    <a:pt x="96" y="504"/>
                  </a:cubicBezTo>
                  <a:cubicBezTo>
                    <a:pt x="136" y="456"/>
                    <a:pt x="176" y="432"/>
                    <a:pt x="240" y="408"/>
                  </a:cubicBezTo>
                  <a:cubicBezTo>
                    <a:pt x="304" y="384"/>
                    <a:pt x="424" y="368"/>
                    <a:pt x="480" y="360"/>
                  </a:cubicBezTo>
                  <a:cubicBezTo>
                    <a:pt x="536" y="352"/>
                    <a:pt x="488" y="392"/>
                    <a:pt x="576" y="360"/>
                  </a:cubicBezTo>
                  <a:cubicBezTo>
                    <a:pt x="664" y="328"/>
                    <a:pt x="888" y="224"/>
                    <a:pt x="1008" y="168"/>
                  </a:cubicBezTo>
                  <a:cubicBezTo>
                    <a:pt x="1128" y="112"/>
                    <a:pt x="1200" y="48"/>
                    <a:pt x="1296" y="24"/>
                  </a:cubicBezTo>
                  <a:cubicBezTo>
                    <a:pt x="1392" y="0"/>
                    <a:pt x="1512" y="24"/>
                    <a:pt x="1584" y="24"/>
                  </a:cubicBezTo>
                  <a:cubicBezTo>
                    <a:pt x="1656" y="24"/>
                    <a:pt x="1692" y="24"/>
                    <a:pt x="1728" y="24"/>
                  </a:cubicBezTo>
                </a:path>
              </a:pathLst>
            </a:custGeom>
            <a:noFill/>
            <a:ln w="381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59" name="Line 11">
              <a:extLst>
                <a:ext uri="{FF2B5EF4-FFF2-40B4-BE49-F238E27FC236}">
                  <a16:creationId xmlns:a16="http://schemas.microsoft.com/office/drawing/2014/main" id="{78401382-C67C-8C44-8CBB-EDFB369224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6" y="1414"/>
              <a:ext cx="0" cy="105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60" name="Line 12">
              <a:extLst>
                <a:ext uri="{FF2B5EF4-FFF2-40B4-BE49-F238E27FC236}">
                  <a16:creationId xmlns:a16="http://schemas.microsoft.com/office/drawing/2014/main" id="{048BBA50-A2AE-9B42-BE21-7FD15EBFC2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4" y="1414"/>
              <a:ext cx="0" cy="105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61" name="Line 13">
              <a:extLst>
                <a:ext uri="{FF2B5EF4-FFF2-40B4-BE49-F238E27FC236}">
                  <a16:creationId xmlns:a16="http://schemas.microsoft.com/office/drawing/2014/main" id="{C9C14294-33A7-6A4C-8DC5-FF6CBFB66B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2" y="1414"/>
              <a:ext cx="0" cy="105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62" name="Line 14">
              <a:extLst>
                <a:ext uri="{FF2B5EF4-FFF2-40B4-BE49-F238E27FC236}">
                  <a16:creationId xmlns:a16="http://schemas.microsoft.com/office/drawing/2014/main" id="{B7534F35-7D8F-A848-82C2-16704CE0D6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0" y="1414"/>
              <a:ext cx="0" cy="105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63" name="Line 15">
              <a:extLst>
                <a:ext uri="{FF2B5EF4-FFF2-40B4-BE49-F238E27FC236}">
                  <a16:creationId xmlns:a16="http://schemas.microsoft.com/office/drawing/2014/main" id="{4A83B013-9ED1-1A46-BAFB-2B722FC39C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8" y="1414"/>
              <a:ext cx="0" cy="1056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64" name="Text Box 16">
              <a:extLst>
                <a:ext uri="{FF2B5EF4-FFF2-40B4-BE49-F238E27FC236}">
                  <a16:creationId xmlns:a16="http://schemas.microsoft.com/office/drawing/2014/main" id="{CA187670-1610-7F4A-8364-2F1A25B566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" y="1222"/>
              <a:ext cx="1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800">
                  <a:latin typeface="Eurostile" panose="020B0504020202050204" pitchFamily="34" charset="77"/>
                </a:rPr>
                <a:t>n</a:t>
              </a:r>
            </a:p>
          </p:txBody>
        </p:sp>
        <p:sp>
          <p:nvSpPr>
            <p:cNvPr id="642065" name="Text Box 17">
              <a:extLst>
                <a:ext uri="{FF2B5EF4-FFF2-40B4-BE49-F238E27FC236}">
                  <a16:creationId xmlns:a16="http://schemas.microsoft.com/office/drawing/2014/main" id="{C25E4AAC-196A-6347-9385-F25B660232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0" y="1222"/>
              <a:ext cx="2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800">
                  <a:latin typeface="Eurostile" panose="020B0504020202050204" pitchFamily="34" charset="77"/>
                </a:rPr>
                <a:t>2n</a:t>
              </a:r>
            </a:p>
          </p:txBody>
        </p:sp>
        <p:sp>
          <p:nvSpPr>
            <p:cNvPr id="642066" name="Text Box 18">
              <a:extLst>
                <a:ext uri="{FF2B5EF4-FFF2-40B4-BE49-F238E27FC236}">
                  <a16:creationId xmlns:a16="http://schemas.microsoft.com/office/drawing/2014/main" id="{925FB13D-C3F6-004A-9A3C-D3F73D799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8" y="1222"/>
              <a:ext cx="2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800">
                  <a:latin typeface="Eurostile" panose="020B0504020202050204" pitchFamily="34" charset="77"/>
                </a:rPr>
                <a:t>3n</a:t>
              </a:r>
            </a:p>
          </p:txBody>
        </p:sp>
        <p:sp>
          <p:nvSpPr>
            <p:cNvPr id="642067" name="Text Box 19">
              <a:extLst>
                <a:ext uri="{FF2B5EF4-FFF2-40B4-BE49-F238E27FC236}">
                  <a16:creationId xmlns:a16="http://schemas.microsoft.com/office/drawing/2014/main" id="{AC99DCD9-7BB3-9143-A33E-F3846E998D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6" y="1222"/>
              <a:ext cx="2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800">
                  <a:latin typeface="Eurostile" panose="020B0504020202050204" pitchFamily="34" charset="77"/>
                </a:rPr>
                <a:t>4n</a:t>
              </a:r>
            </a:p>
          </p:txBody>
        </p:sp>
        <p:sp>
          <p:nvSpPr>
            <p:cNvPr id="642068" name="Text Box 20">
              <a:extLst>
                <a:ext uri="{FF2B5EF4-FFF2-40B4-BE49-F238E27FC236}">
                  <a16:creationId xmlns:a16="http://schemas.microsoft.com/office/drawing/2014/main" id="{45B8135F-8FFB-D749-8FEF-4098BEDDA4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4" y="1222"/>
              <a:ext cx="2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800">
                  <a:latin typeface="Eurostile" panose="020B0504020202050204" pitchFamily="34" charset="77"/>
                </a:rPr>
                <a:t>5n</a:t>
              </a:r>
            </a:p>
          </p:txBody>
        </p:sp>
      </p:grpSp>
      <p:grpSp>
        <p:nvGrpSpPr>
          <p:cNvPr id="642069" name="Group 21">
            <a:extLst>
              <a:ext uri="{FF2B5EF4-FFF2-40B4-BE49-F238E27FC236}">
                <a16:creationId xmlns:a16="http://schemas.microsoft.com/office/drawing/2014/main" id="{AED10749-7D9C-4A43-BBDC-5950236FC12C}"/>
              </a:ext>
            </a:extLst>
          </p:cNvPr>
          <p:cNvGrpSpPr>
            <a:grpSpLocks/>
          </p:cNvGrpSpPr>
          <p:nvPr/>
        </p:nvGrpSpPr>
        <p:grpSpPr bwMode="auto">
          <a:xfrm>
            <a:off x="5688013" y="3810000"/>
            <a:ext cx="3227388" cy="2395538"/>
            <a:chOff x="3055" y="1392"/>
            <a:chExt cx="2033" cy="1509"/>
          </a:xfrm>
        </p:grpSpPr>
        <p:sp>
          <p:nvSpPr>
            <p:cNvPr id="642070" name="Line 22">
              <a:extLst>
                <a:ext uri="{FF2B5EF4-FFF2-40B4-BE49-F238E27FC236}">
                  <a16:creationId xmlns:a16="http://schemas.microsoft.com/office/drawing/2014/main" id="{A1FD8EA6-F9E1-4547-B9CA-FCB690B84C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1392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71" name="Line 23">
              <a:extLst>
                <a:ext uri="{FF2B5EF4-FFF2-40B4-BE49-F238E27FC236}">
                  <a16:creationId xmlns:a16="http://schemas.microsoft.com/office/drawing/2014/main" id="{243BB31D-658A-CB48-A2D0-6B68522682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688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72" name="Text Box 24">
              <a:extLst>
                <a:ext uri="{FF2B5EF4-FFF2-40B4-BE49-F238E27FC236}">
                  <a16:creationId xmlns:a16="http://schemas.microsoft.com/office/drawing/2014/main" id="{47C3EB85-63CC-A645-8891-F07233263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846" y="1958"/>
              <a:ext cx="817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600" dirty="0">
                  <a:latin typeface="Eurostile" panose="020B0504020202050204" pitchFamily="34" charset="77"/>
                </a:rPr>
                <a:t>Variance of</a:t>
              </a:r>
            </a:p>
            <a:p>
              <a:r>
                <a:rPr lang="en-US" altLang="nb-NO" sz="1600" dirty="0">
                  <a:latin typeface="Eurostile" panose="020B0504020202050204" pitchFamily="34" charset="77"/>
                </a:rPr>
                <a:t>batch means</a:t>
              </a:r>
            </a:p>
          </p:txBody>
        </p:sp>
        <p:grpSp>
          <p:nvGrpSpPr>
            <p:cNvPr id="642073" name="Group 25">
              <a:extLst>
                <a:ext uri="{FF2B5EF4-FFF2-40B4-BE49-F238E27FC236}">
                  <a16:creationId xmlns:a16="http://schemas.microsoft.com/office/drawing/2014/main" id="{BB212390-771F-9D4A-9EA6-9002AC6D79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1488"/>
              <a:ext cx="1584" cy="1104"/>
              <a:chOff x="3456" y="1488"/>
              <a:chExt cx="1584" cy="1104"/>
            </a:xfrm>
          </p:grpSpPr>
          <p:sp>
            <p:nvSpPr>
              <p:cNvPr id="642074" name="Freeform 26">
                <a:extLst>
                  <a:ext uri="{FF2B5EF4-FFF2-40B4-BE49-F238E27FC236}">
                    <a16:creationId xmlns:a16="http://schemas.microsoft.com/office/drawing/2014/main" id="{F79C6518-7115-1B4B-8C1E-A53F00B92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1488"/>
                <a:ext cx="864" cy="1008"/>
              </a:xfrm>
              <a:custGeom>
                <a:avLst/>
                <a:gdLst>
                  <a:gd name="T0" fmla="*/ 0 w 864"/>
                  <a:gd name="T1" fmla="*/ 1008 h 1008"/>
                  <a:gd name="T2" fmla="*/ 144 w 864"/>
                  <a:gd name="T3" fmla="*/ 768 h 1008"/>
                  <a:gd name="T4" fmla="*/ 192 w 864"/>
                  <a:gd name="T5" fmla="*/ 720 h 1008"/>
                  <a:gd name="T6" fmla="*/ 240 w 864"/>
                  <a:gd name="T7" fmla="*/ 720 h 1008"/>
                  <a:gd name="T8" fmla="*/ 288 w 864"/>
                  <a:gd name="T9" fmla="*/ 768 h 1008"/>
                  <a:gd name="T10" fmla="*/ 336 w 864"/>
                  <a:gd name="T11" fmla="*/ 576 h 1008"/>
                  <a:gd name="T12" fmla="*/ 432 w 864"/>
                  <a:gd name="T13" fmla="*/ 480 h 1008"/>
                  <a:gd name="T14" fmla="*/ 528 w 864"/>
                  <a:gd name="T15" fmla="*/ 576 h 1008"/>
                  <a:gd name="T16" fmla="*/ 768 w 864"/>
                  <a:gd name="T17" fmla="*/ 96 h 1008"/>
                  <a:gd name="T18" fmla="*/ 864 w 864"/>
                  <a:gd name="T19" fmla="*/ 0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4" h="1008">
                    <a:moveTo>
                      <a:pt x="0" y="1008"/>
                    </a:moveTo>
                    <a:cubicBezTo>
                      <a:pt x="56" y="912"/>
                      <a:pt x="112" y="816"/>
                      <a:pt x="144" y="768"/>
                    </a:cubicBezTo>
                    <a:cubicBezTo>
                      <a:pt x="176" y="720"/>
                      <a:pt x="176" y="728"/>
                      <a:pt x="192" y="720"/>
                    </a:cubicBezTo>
                    <a:cubicBezTo>
                      <a:pt x="208" y="712"/>
                      <a:pt x="224" y="712"/>
                      <a:pt x="240" y="720"/>
                    </a:cubicBezTo>
                    <a:cubicBezTo>
                      <a:pt x="256" y="728"/>
                      <a:pt x="272" y="792"/>
                      <a:pt x="288" y="768"/>
                    </a:cubicBezTo>
                    <a:cubicBezTo>
                      <a:pt x="304" y="744"/>
                      <a:pt x="312" y="624"/>
                      <a:pt x="336" y="576"/>
                    </a:cubicBezTo>
                    <a:cubicBezTo>
                      <a:pt x="360" y="528"/>
                      <a:pt x="400" y="480"/>
                      <a:pt x="432" y="480"/>
                    </a:cubicBezTo>
                    <a:cubicBezTo>
                      <a:pt x="464" y="480"/>
                      <a:pt x="472" y="640"/>
                      <a:pt x="528" y="576"/>
                    </a:cubicBezTo>
                    <a:cubicBezTo>
                      <a:pt x="584" y="512"/>
                      <a:pt x="712" y="192"/>
                      <a:pt x="768" y="96"/>
                    </a:cubicBezTo>
                    <a:cubicBezTo>
                      <a:pt x="824" y="0"/>
                      <a:pt x="844" y="0"/>
                      <a:pt x="864" y="0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Eurostile" panose="020B0504020202050204" pitchFamily="34" charset="77"/>
                </a:endParaRPr>
              </a:p>
            </p:txBody>
          </p:sp>
          <p:sp>
            <p:nvSpPr>
              <p:cNvPr id="642075" name="Freeform 27">
                <a:extLst>
                  <a:ext uri="{FF2B5EF4-FFF2-40B4-BE49-F238E27FC236}">
                    <a16:creationId xmlns:a16="http://schemas.microsoft.com/office/drawing/2014/main" id="{EC67EDEC-BC17-A64C-B8BE-4602F41B8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0" y="1488"/>
                <a:ext cx="720" cy="1104"/>
              </a:xfrm>
              <a:custGeom>
                <a:avLst/>
                <a:gdLst>
                  <a:gd name="T0" fmla="*/ 0 w 720"/>
                  <a:gd name="T1" fmla="*/ 0 h 1104"/>
                  <a:gd name="T2" fmla="*/ 240 w 720"/>
                  <a:gd name="T3" fmla="*/ 816 h 1104"/>
                  <a:gd name="T4" fmla="*/ 720 w 720"/>
                  <a:gd name="T5" fmla="*/ 1104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0" h="1104">
                    <a:moveTo>
                      <a:pt x="0" y="0"/>
                    </a:moveTo>
                    <a:cubicBezTo>
                      <a:pt x="60" y="316"/>
                      <a:pt x="120" y="632"/>
                      <a:pt x="240" y="816"/>
                    </a:cubicBezTo>
                    <a:cubicBezTo>
                      <a:pt x="360" y="1000"/>
                      <a:pt x="540" y="1052"/>
                      <a:pt x="720" y="1104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Eurostile" panose="020B0504020202050204" pitchFamily="34" charset="77"/>
                </a:endParaRPr>
              </a:p>
            </p:txBody>
          </p:sp>
        </p:grpSp>
        <p:sp>
          <p:nvSpPr>
            <p:cNvPr id="642076" name="Line 28">
              <a:extLst>
                <a:ext uri="{FF2B5EF4-FFF2-40B4-BE49-F238E27FC236}">
                  <a16:creationId xmlns:a16="http://schemas.microsoft.com/office/drawing/2014/main" id="{8EB2C20C-5855-A149-A0F1-8788A80038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488"/>
              <a:ext cx="0" cy="12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77" name="Text Box 29">
              <a:extLst>
                <a:ext uri="{FF2B5EF4-FFF2-40B4-BE49-F238E27FC236}">
                  <a16:creationId xmlns:a16="http://schemas.microsoft.com/office/drawing/2014/main" id="{3748F2AD-317A-6240-807B-34D3CCD35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9" y="2304"/>
              <a:ext cx="540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nb-NO" sz="1400">
                  <a:latin typeface="Eurostile" panose="020B0504020202050204" pitchFamily="34" charset="77"/>
                </a:rPr>
                <a:t>transient</a:t>
              </a:r>
            </a:p>
            <a:p>
              <a:pPr algn="ctr"/>
              <a:r>
                <a:rPr lang="en-US" altLang="nb-NO" sz="1400">
                  <a:latin typeface="Eurostile" panose="020B0504020202050204" pitchFamily="34" charset="77"/>
                </a:rPr>
                <a:t>interval</a:t>
              </a:r>
            </a:p>
          </p:txBody>
        </p:sp>
        <p:sp>
          <p:nvSpPr>
            <p:cNvPr id="642078" name="Line 30">
              <a:extLst>
                <a:ext uri="{FF2B5EF4-FFF2-40B4-BE49-F238E27FC236}">
                  <a16:creationId xmlns:a16="http://schemas.microsoft.com/office/drawing/2014/main" id="{7D082154-B9E5-7D48-85D7-27E4718919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49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79" name="Text Box 31">
              <a:extLst>
                <a:ext uri="{FF2B5EF4-FFF2-40B4-BE49-F238E27FC236}">
                  <a16:creationId xmlns:a16="http://schemas.microsoft.com/office/drawing/2014/main" id="{B8881841-8880-B443-94C4-FE983030F9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688"/>
              <a:ext cx="76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600" dirty="0">
                  <a:latin typeface="Eurostile" panose="020B0504020202050204" pitchFamily="34" charset="77"/>
                </a:rPr>
                <a:t>Batch size n</a:t>
              </a:r>
            </a:p>
          </p:txBody>
        </p:sp>
        <p:sp>
          <p:nvSpPr>
            <p:cNvPr id="642080" name="Text Box 32">
              <a:extLst>
                <a:ext uri="{FF2B5EF4-FFF2-40B4-BE49-F238E27FC236}">
                  <a16:creationId xmlns:a16="http://schemas.microsoft.com/office/drawing/2014/main" id="{070F2D6F-0116-C74B-B01B-865DAB14C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392"/>
              <a:ext cx="52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600">
                  <a:latin typeface="Eurostile" panose="020B0504020202050204" pitchFamily="34" charset="77"/>
                </a:rPr>
                <a:t>(Ignore)</a:t>
              </a:r>
            </a:p>
          </p:txBody>
        </p:sp>
        <p:sp>
          <p:nvSpPr>
            <p:cNvPr id="642081" name="Line 33">
              <a:extLst>
                <a:ext uri="{FF2B5EF4-FFF2-40B4-BE49-F238E27FC236}">
                  <a16:creationId xmlns:a16="http://schemas.microsoft.com/office/drawing/2014/main" id="{DC4074C7-3314-FA4E-9355-34F2D53514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1632"/>
              <a:ext cx="14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  <p:sp>
          <p:nvSpPr>
            <p:cNvPr id="642082" name="Line 34">
              <a:extLst>
                <a:ext uri="{FF2B5EF4-FFF2-40B4-BE49-F238E27FC236}">
                  <a16:creationId xmlns:a16="http://schemas.microsoft.com/office/drawing/2014/main" id="{76B4BB27-D597-7643-A128-00254BBE14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163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Eurostile" panose="020B050402020205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0230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nb-NO" dirty="0"/>
              <a:t>Department </a:t>
            </a:r>
            <a:r>
              <a:rPr lang="nb-NO" dirty="0" err="1"/>
              <a:t>of</a:t>
            </a:r>
            <a:r>
              <a:rPr lang="nb-NO" dirty="0"/>
              <a:t> Informatics</a:t>
            </a:r>
            <a:br>
              <a:rPr lang="nb-NO" dirty="0"/>
            </a:br>
            <a:r>
              <a:rPr lang="nb-NO" dirty="0"/>
              <a:t>Networks and Distributed Systems (ND) </a:t>
            </a:r>
            <a:r>
              <a:rPr lang="nb-NO" dirty="0" err="1"/>
              <a:t>group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1295400" y="3140968"/>
            <a:ext cx="7315200" cy="1752600"/>
          </a:xfrm>
        </p:spPr>
        <p:txBody>
          <a:bodyPr/>
          <a:lstStyle/>
          <a:p>
            <a:r>
              <a:rPr lang="en-US" b="0" dirty="0"/>
              <a:t>Analysis of results</a:t>
            </a:r>
          </a:p>
          <a:p>
            <a:r>
              <a:rPr lang="en-US" b="0" dirty="0"/>
              <a:t>Termination criteria</a:t>
            </a:r>
          </a:p>
        </p:txBody>
      </p:sp>
      <p:sp>
        <p:nvSpPr>
          <p:cNvPr id="2" name="Rectangle 1"/>
          <p:cNvSpPr/>
          <p:nvPr/>
        </p:nvSpPr>
        <p:spPr>
          <a:xfrm>
            <a:off x="3563888" y="5445224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/>
              <a:t>Özgü</a:t>
            </a:r>
            <a:r>
              <a:rPr lang="en-US" dirty="0"/>
              <a:t> Alay</a:t>
            </a:r>
          </a:p>
          <a:p>
            <a:pPr algn="r"/>
            <a:r>
              <a:rPr lang="en-US" dirty="0"/>
              <a:t>Carsten </a:t>
            </a:r>
            <a:r>
              <a:rPr lang="en-US" dirty="0" err="1"/>
              <a:t>Griwodz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236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>
            <a:extLst>
              <a:ext uri="{FF2B5EF4-FFF2-40B4-BE49-F238E27FC236}">
                <a16:creationId xmlns:a16="http://schemas.microsoft.com/office/drawing/2014/main" id="{934BDADB-3760-9940-A63C-EE52995E75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Terminating Simulations</a:t>
            </a:r>
          </a:p>
        </p:txBody>
      </p:sp>
      <p:sp>
        <p:nvSpPr>
          <p:cNvPr id="656387" name="Rectangle 3">
            <a:extLst>
              <a:ext uri="{FF2B5EF4-FFF2-40B4-BE49-F238E27FC236}">
                <a16:creationId xmlns:a16="http://schemas.microsoft.com/office/drawing/2014/main" id="{BC0EBF5A-4A72-C14D-9D08-D5D739420C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nb-NO" sz="2400" dirty="0"/>
              <a:t>For some simulations, transition state is of interest</a:t>
            </a:r>
          </a:p>
          <a:p>
            <a:pPr>
              <a:lnSpc>
                <a:spcPct val="90000"/>
              </a:lnSpc>
            </a:pPr>
            <a:r>
              <a:rPr lang="en-US" altLang="nb-NO" sz="2400" dirty="0"/>
              <a:t>In these cases, transient removal cannot be performed</a:t>
            </a:r>
          </a:p>
          <a:p>
            <a:pPr>
              <a:lnSpc>
                <a:spcPct val="90000"/>
              </a:lnSpc>
            </a:pPr>
            <a:endParaRPr lang="en-US" altLang="nb-NO" sz="2400" dirty="0"/>
          </a:p>
          <a:p>
            <a:pPr>
              <a:lnSpc>
                <a:spcPct val="90000"/>
              </a:lnSpc>
            </a:pPr>
            <a:r>
              <a:rPr lang="en-US" altLang="nb-NO" sz="2400" dirty="0"/>
              <a:t>Sometimes upon termination you also get final conditions that do not reflect steady state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Can apply transition removal conditions to end of simulation</a:t>
            </a:r>
          </a:p>
          <a:p>
            <a:pPr lvl="1">
              <a:lnSpc>
                <a:spcPct val="90000"/>
              </a:lnSpc>
            </a:pPr>
            <a:r>
              <a:rPr lang="en-US" altLang="nb-NO" dirty="0"/>
              <a:t>very frequently in open-loop simulation where the remaining samples are “draining” from the system</a:t>
            </a:r>
          </a:p>
          <a:p>
            <a:pPr lvl="1">
              <a:lnSpc>
                <a:spcPct val="90000"/>
              </a:lnSpc>
            </a:pPr>
            <a:endParaRPr lang="en-US" altLang="nb-NO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57D0982-20B6-784D-A9A2-10D6BD39D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A5E67A23-7B56-E040-A18F-96E32F3B53B8}" type="slidenum">
              <a:rPr lang="en-US" altLang="nb-NO" smtClean="0"/>
              <a:pPr/>
              <a:t>75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1343506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>
            <a:extLst>
              <a:ext uri="{FF2B5EF4-FFF2-40B4-BE49-F238E27FC236}">
                <a16:creationId xmlns:a16="http://schemas.microsoft.com/office/drawing/2014/main" id="{934BDADB-3760-9940-A63C-EE52995E75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Terminating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6387" name="Rectangle 3">
                <a:extLst>
                  <a:ext uri="{FF2B5EF4-FFF2-40B4-BE49-F238E27FC236}">
                    <a16:creationId xmlns:a16="http://schemas.microsoft.com/office/drawing/2014/main" id="{BC0EBF5A-4A72-C14D-9D08-D5D739420C72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nb-NO" sz="2400" dirty="0"/>
                  <a:t>Take care when gathering at end of simulation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nb-NO" sz="2000" dirty="0"/>
                  <a:t>For example mean service time should include only those process that finish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nb-NO" sz="2000" dirty="0"/>
                  <a:t>and not those that are either in a queue or being processed when the simulation ends</a:t>
                </a:r>
              </a:p>
              <a:p>
                <a:pPr lvl="1">
                  <a:lnSpc>
                    <a:spcPct val="90000"/>
                  </a:lnSpc>
                </a:pPr>
                <a:endParaRPr lang="en-US" altLang="nb-NO" dirty="0"/>
              </a:p>
              <a:p>
                <a:pPr>
                  <a:lnSpc>
                    <a:spcPct val="90000"/>
                  </a:lnSpc>
                </a:pPr>
                <a:r>
                  <a:rPr lang="en-US" altLang="nb-NO" sz="2400" dirty="0"/>
                  <a:t>Also, take care of values at event times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nb-NO" dirty="0"/>
                  <a:t>Ex: queue length needs to consider area under curve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nb-NO" dirty="0"/>
                  <a:t>Say </a:t>
                </a:r>
                <a:r>
                  <a:rPr lang="en-US" altLang="nb-NO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t=0</a:t>
                </a:r>
                <a:r>
                  <a:rPr lang="en-US" altLang="nb-NO" dirty="0"/>
                  <a:t> two jobs arrive, </a:t>
                </a:r>
                <a:r>
                  <a:rPr lang="en-US" altLang="nb-NO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t=1</a:t>
                </a:r>
                <a:r>
                  <a:rPr lang="en-US" altLang="nb-NO" dirty="0"/>
                  <a:t> first job leaves, </a:t>
                </a:r>
                <a:r>
                  <a:rPr lang="en-US" altLang="nb-NO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t=4</a:t>
                </a:r>
                <a:r>
                  <a:rPr lang="en-US" altLang="nb-NO" dirty="0"/>
                  <a:t> second job leaves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nb-NO" dirty="0"/>
                  <a:t>queue lengths </a:t>
                </a:r>
                <a:r>
                  <a:rPr lang="en-US" altLang="nb-NO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nb-NO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nb-NO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nb-NO" dirty="0"/>
                  <a:t>, </a:t>
                </a:r>
                <a:r>
                  <a:rPr lang="en-US" altLang="nb-NO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nb-NO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nb-NO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=1, q</a:t>
                </a:r>
                <a:r>
                  <a:rPr lang="en-US" altLang="nb-NO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nb-NO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nb-NO" dirty="0"/>
                  <a:t> but </a:t>
                </a:r>
                <a:r>
                  <a:rPr lang="en-US" altLang="nb-NO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nb-NO" dirty="0"/>
                  <a:t> average not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nb-NO" alt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nb-NO" alt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altLang="nb-NO" b="0" i="1" smtClean="0">
                                <a:latin typeface="Cambria Math" panose="02040503050406030204" pitchFamily="18" charset="0"/>
                              </a:rPr>
                              <m:t>2+1+0</m:t>
                            </m:r>
                          </m:e>
                        </m:d>
                      </m:num>
                      <m:den>
                        <m:r>
                          <a:rPr lang="nb-NO" altLang="nb-NO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nb-NO" altLang="nb-NO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nb-NO" dirty="0"/>
              </a:p>
              <a:p>
                <a:pPr lvl="1">
                  <a:lnSpc>
                    <a:spcPct val="90000"/>
                  </a:lnSpc>
                </a:pPr>
                <a:r>
                  <a:rPr lang="en-US" altLang="nb-NO" dirty="0"/>
                  <a:t>Instead, area is </a:t>
                </a:r>
                <a:r>
                  <a:rPr lang="en-US" altLang="nb-NO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+ 1 + 1 + 1 </a:t>
                </a:r>
                <a:r>
                  <a:rPr lang="en-US" altLang="nb-NO" dirty="0"/>
                  <a:t>so </a:t>
                </a:r>
                <a:r>
                  <a:rPr lang="en-US" altLang="nb-NO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nb-NO" dirty="0"/>
                  <a:t> average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nb-NO" altLang="nb-NO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altLang="nb-NO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nb-NO" altLang="nb-NO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nb-NO" altLang="nb-NO" b="0" i="1" smtClean="0">
                        <a:latin typeface="Cambria Math" panose="02040503050406030204" pitchFamily="18" charset="0"/>
                      </a:rPr>
                      <m:t>=1.25</m:t>
                    </m:r>
                  </m:oMath>
                </a14:m>
                <a:endParaRPr lang="en-US" altLang="nb-NO" dirty="0"/>
              </a:p>
              <a:p>
                <a:pPr lvl="1">
                  <a:lnSpc>
                    <a:spcPct val="90000"/>
                  </a:lnSpc>
                </a:pPr>
                <a:endParaRPr lang="en-US" altLang="nb-NO" dirty="0"/>
              </a:p>
            </p:txBody>
          </p:sp>
        </mc:Choice>
        <mc:Fallback xmlns="">
          <p:sp>
            <p:nvSpPr>
              <p:cNvPr id="656387" name="Rectangle 3">
                <a:extLst>
                  <a:ext uri="{FF2B5EF4-FFF2-40B4-BE49-F238E27FC236}">
                    <a16:creationId xmlns:a16="http://schemas.microsoft.com/office/drawing/2014/main" id="{BC0EBF5A-4A72-C14D-9D08-D5D739420C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08" t="-2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57D0982-20B6-784D-A9A2-10D6BD39D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A5E67A23-7B56-E040-A18F-96E32F3B53B8}" type="slidenum">
              <a:rPr lang="en-US" altLang="nb-NO" smtClean="0"/>
              <a:pPr/>
              <a:t>76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6135481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>
            <a:extLst>
              <a:ext uri="{FF2B5EF4-FFF2-40B4-BE49-F238E27FC236}">
                <a16:creationId xmlns:a16="http://schemas.microsoft.com/office/drawing/2014/main" id="{33C4F7AA-3E54-494B-9EAC-C2BA75F3B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Stopping Criteria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7411" name="Rectangle 3">
                <a:extLst>
                  <a:ext uri="{FF2B5EF4-FFF2-40B4-BE49-F238E27FC236}">
                    <a16:creationId xmlns:a16="http://schemas.microsoft.com/office/drawing/2014/main" id="{CDBAE226-8C02-5F49-A63F-FB72AEAF05F8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nb-NO" sz="2000" dirty="0"/>
                  <a:t>Important to run long enough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nb-NO" sz="2000" dirty="0"/>
                  <a:t>Stopping too short may give variable results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nb-NO" sz="2000" dirty="0"/>
                  <a:t>Stopping too long may waste resources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nb-NO" sz="2000" dirty="0"/>
                  <a:t>Should get confidence intervals on mean to desired width: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nb-NO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altLang="nb-NO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nb-NO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altLang="nb-N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altLang="nb-N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nb-NO" altLang="nb-N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nb-NO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altLang="nb-NO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nb-NO" altLang="nb-NO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nb-NO" altLang="nb-NO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𝑣𝑎𝑟</m:t>
                      </m:r>
                      <m:r>
                        <a:rPr lang="nb-NO" altLang="nb-NO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nb-NO" altLang="nb-N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altLang="nb-N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nb-NO" altLang="nb-NO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nb-NO" sz="2000" dirty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nb-NO" sz="2000" dirty="0"/>
              </a:p>
              <a:p>
                <a:pPr>
                  <a:lnSpc>
                    <a:spcPct val="90000"/>
                  </a:lnSpc>
                </a:pPr>
                <a:r>
                  <a:rPr lang="en-US" altLang="nb-NO" sz="2000" dirty="0"/>
                  <a:t>Variance of sample mean of independent observations: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altLang="nb-NO" sz="1800" b="0" i="1" smtClean="0">
                          <a:latin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ctrlP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nb-NO" altLang="nb-NO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b-NO" altLang="nb-NO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nb-NO" altLang="nb-NO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nb-NO" altLang="nb-NO" sz="1800" b="0" i="1" smtClean="0">
                          <a:latin typeface="Cambria Math" panose="02040503050406030204" pitchFamily="18" charset="0"/>
                        </a:rPr>
                        <m:t>𝑣𝑎𝑟</m:t>
                      </m:r>
                      <m:r>
                        <a:rPr lang="nb-NO" altLang="nb-NO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altLang="nb-NO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altLang="nb-NO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nb-NO" sz="1800" dirty="0"/>
              </a:p>
              <a:p>
                <a:pPr>
                  <a:lnSpc>
                    <a:spcPct val="90000"/>
                  </a:lnSpc>
                </a:pPr>
                <a:endParaRPr lang="en-US" altLang="nb-NO" sz="2000" dirty="0"/>
              </a:p>
              <a:p>
                <a:pPr>
                  <a:lnSpc>
                    <a:spcPct val="90000"/>
                  </a:lnSpc>
                </a:pPr>
                <a:r>
                  <a:rPr lang="en-US" altLang="nb-NO" sz="2000" dirty="0"/>
                  <a:t>But only if observations independent!  Most simulations not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nb-NO" sz="2000" dirty="0"/>
                  <a:t>Ex: if queuing delay for packet </a:t>
                </a:r>
                <a:r>
                  <a:rPr lang="en-US" altLang="nb-NO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nb-NO" sz="2000" dirty="0"/>
                  <a:t> is large then will likely be large for packet </a:t>
                </a: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i+1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nb-NO" sz="2000" dirty="0"/>
                  <a:t>So, use: independent replications, batch means, regeneration (all next)</a:t>
                </a:r>
              </a:p>
            </p:txBody>
          </p:sp>
        </mc:Choice>
        <mc:Fallback xmlns="">
          <p:sp>
            <p:nvSpPr>
              <p:cNvPr id="657411" name="Rectangle 3">
                <a:extLst>
                  <a:ext uri="{FF2B5EF4-FFF2-40B4-BE49-F238E27FC236}">
                    <a16:creationId xmlns:a16="http://schemas.microsoft.com/office/drawing/2014/main" id="{CDBAE226-8C02-5F49-A63F-FB72AEAF05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3" t="-1133" b="-283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76D514-165A-764A-A963-1222CBC32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A5E67A23-7B56-E040-A18F-96E32F3B53B8}" type="slidenum">
              <a:rPr lang="en-US" altLang="nb-NO" smtClean="0"/>
              <a:pPr/>
              <a:t>77</a:t>
            </a:fld>
            <a:endParaRPr lang="en-US" altLang="nb-NO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0927A0-C1FA-3F45-9C9F-AFCCE8F43F19}"/>
              </a:ext>
            </a:extLst>
          </p:cNvPr>
          <p:cNvGrpSpPr/>
          <p:nvPr/>
        </p:nvGrpSpPr>
        <p:grpSpPr>
          <a:xfrm>
            <a:off x="5785920" y="3068960"/>
            <a:ext cx="2900880" cy="400110"/>
            <a:chOff x="5804452" y="2474844"/>
            <a:chExt cx="2900880" cy="400110"/>
          </a:xfrm>
        </p:grpSpPr>
        <p:sp>
          <p:nvSpPr>
            <p:cNvPr id="2" name="Right Arrow 1">
              <a:extLst>
                <a:ext uri="{FF2B5EF4-FFF2-40B4-BE49-F238E27FC236}">
                  <a16:creationId xmlns:a16="http://schemas.microsoft.com/office/drawing/2014/main" id="{6C07F108-23CF-7242-ABC3-EF71604CD2A8}"/>
                </a:ext>
              </a:extLst>
            </p:cNvPr>
            <p:cNvSpPr/>
            <p:nvPr/>
          </p:nvSpPr>
          <p:spPr bwMode="auto">
            <a:xfrm>
              <a:off x="5804452" y="2504661"/>
              <a:ext cx="1172817" cy="347869"/>
            </a:xfrm>
            <a:prstGeom prst="rightArrow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5000"/>
                <a:buFont typeface="Wingdings" pitchFamily="-96" charset="2"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2133E16-A6F9-4D45-A72E-7220BF60EDE4}"/>
                </a:ext>
              </a:extLst>
            </p:cNvPr>
            <p:cNvSpPr txBox="1"/>
            <p:nvPr/>
          </p:nvSpPr>
          <p:spPr bwMode="auto">
            <a:xfrm>
              <a:off x="6997147" y="2474844"/>
              <a:ext cx="1708185" cy="400110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:ma14="http://schemas.microsoft.com/office/mac/drawingml/2011/main" xmlns="" val="1"/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5400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kern="0" dirty="0">
                  <a:latin typeface="Eurostile" panose="020B0504020202050204" pitchFamily="34" charset="77"/>
                  <a:sym typeface="Wingdings" pitchFamily="2" charset="2"/>
                </a:rPr>
                <a:t>separate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25599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B4A5E-33CE-C7FF-1F5A-8371201ED714}"/>
              </a:ext>
            </a:extLst>
          </p:cNvPr>
          <p:cNvSpPr/>
          <p:nvPr/>
        </p:nvSpPr>
        <p:spPr bwMode="auto">
          <a:xfrm>
            <a:off x="467544" y="5661248"/>
            <a:ext cx="7704856" cy="936104"/>
          </a:xfrm>
          <a:prstGeom prst="rect">
            <a:avLst/>
          </a:prstGeom>
          <a:solidFill>
            <a:srgbClr val="FFFD78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8872D7-1A9D-0647-931F-8B009D2DD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2B3886-A023-ED4D-AC3C-62CB475D3D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84784"/>
                <a:ext cx="8219256" cy="4680520"/>
              </a:xfrm>
            </p:spPr>
            <p:txBody>
              <a:bodyPr/>
              <a:lstStyle/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800" dirty="0"/>
                  <a:t>The probability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800" dirty="0"/>
                  <a:t>  that the values drawn for an infinite series of samples 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800" dirty="0"/>
                  <a:t>  stays within the boundaries around the computed average value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sz="1800" dirty="0"/>
                  <a:t>  with a confidence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nb-NO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nb-NO" sz="1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b-NO" sz="1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100%</m:t>
                    </m:r>
                  </m:oMath>
                </a14:m>
                <a:endParaRPr lang="nb-NO" sz="1800" b="0" dirty="0">
                  <a:ea typeface="Cambria Math" panose="02040503050406030204" pitchFamily="18" charset="0"/>
                </a:endParaRP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nb-NO" sz="1800" dirty="0">
                    <a:ea typeface="Cambria Math" panose="02040503050406030204" pitchFamily="18" charset="0"/>
                  </a:rPr>
                  <a:t>  is </a:t>
                </a:r>
                <a:r>
                  <a:rPr lang="nb-NO" sz="1800" dirty="0" err="1">
                    <a:ea typeface="Cambria Math" panose="02040503050406030204" pitchFamily="18" charset="0"/>
                  </a:rPr>
                  <a:t>defined</a:t>
                </a:r>
                <a:r>
                  <a:rPr lang="nb-NO" sz="1800" dirty="0">
                    <a:ea typeface="Cambria Math" panose="02040503050406030204" pitchFamily="18" charset="0"/>
                  </a:rPr>
                  <a:t> by </a:t>
                </a:r>
                <a:r>
                  <a:rPr lang="nb-NO" sz="1800" dirty="0" err="1">
                    <a:ea typeface="Cambria Math" panose="02040503050406030204" pitchFamily="18" charset="0"/>
                  </a:rPr>
                  <a:t>the</a:t>
                </a:r>
                <a:r>
                  <a:rPr lang="nb-NO" sz="1800" dirty="0">
                    <a:ea typeface="Cambria Math" panose="02040503050406030204" pitchFamily="18" charset="0"/>
                  </a:rPr>
                  <a:t> </a:t>
                </a:r>
                <a:r>
                  <a:rPr lang="nb-NO" sz="1800" dirty="0" err="1">
                    <a:ea typeface="Cambria Math" panose="02040503050406030204" pitchFamily="18" charset="0"/>
                  </a:rPr>
                  <a:t>boundaries</a:t>
                </a:r>
                <a:r>
                  <a:rPr lang="nb-NO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altLang="nb-NO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altLang="nb-NO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nb-NO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altLang="nb-NO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b-NO" altLang="nb-NO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altLang="nb-NO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b-NO" altLang="nb-NO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nb-NO" altLang="nb-NO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nb-NO" altLang="nb-NO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nb-NO" altLang="nb-NO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altLang="nb-NO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nb-NO" sz="1800" dirty="0"/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altLang="nb-NO" sz="1800" dirty="0"/>
                  <a:t>  where the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nb-NO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nb-NO" sz="1800" dirty="0"/>
                  <a:t> are the quantities of the normal distribution.</a:t>
                </a:r>
                <a:br>
                  <a:rPr lang="en-US" altLang="nb-NO" sz="1800" dirty="0"/>
                </a:br>
                <a:endParaRPr lang="en-US" altLang="nb-NO" sz="1800" dirty="0"/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altLang="nb-NO" sz="1800" dirty="0"/>
                  <a:t>Values for can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nb-NO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altLang="nb-NO" sz="1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b-NO" altLang="nb-NO" sz="1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nb-NO" sz="1800" dirty="0"/>
                  <a:t> be looked up in a table (Appendix A.2 in the Jain book)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altLang="nb-NO" sz="1800" dirty="0"/>
                  <a:t>for example for a 95-percentile</a:t>
                </a:r>
              </a:p>
              <a:p>
                <a:pPr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nb-NO" altLang="nb-NO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nb-NO" altLang="nb-NO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nb-NO" sz="1800" dirty="0"/>
                  <a:t>0.05</a:t>
                </a:r>
              </a:p>
              <a:p>
                <a:pPr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nb-NO" altLang="nb-NO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altLang="nb-NO" sz="1800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altLang="nb-NO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nb-NO" altLang="nb-NO" sz="1800" b="0" i="1" smtClean="0">
                        <a:latin typeface="Cambria Math" panose="02040503050406030204" pitchFamily="18" charset="0"/>
                      </a:rPr>
                      <m:t>=0.975</m:t>
                    </m:r>
                  </m:oMath>
                </a14:m>
                <a:endParaRPr lang="en-US" altLang="nb-NO" sz="1800" dirty="0"/>
              </a:p>
              <a:p>
                <a:pPr>
                  <a:spcBef>
                    <a:spcPts val="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  <m:t>0.975</m:t>
                        </m:r>
                      </m:sub>
                    </m:sSub>
                    <m:r>
                      <a:rPr lang="nb-NO" altLang="nb-NO" sz="1800" b="0" i="1" smtClean="0">
                        <a:latin typeface="Cambria Math" panose="02040503050406030204" pitchFamily="18" charset="0"/>
                      </a:rPr>
                      <m:t>=1.960</m:t>
                    </m:r>
                  </m:oMath>
                </a14:m>
                <a:endParaRPr lang="en-US" altLang="nb-NO" sz="1800" dirty="0"/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altLang="nb-NO" sz="1800" dirty="0"/>
                  <a:t>then compute the confidence interval as </a:t>
                </a:r>
                <a14:m>
                  <m:oMath xmlns:m="http://schemas.openxmlformats.org/officeDocument/2006/math">
                    <m:r>
                      <a:rPr lang="nb-NO" altLang="nb-NO" sz="1800" b="0" i="1" smtClean="0">
                        <a:latin typeface="Cambria Math" panose="02040503050406030204" pitchFamily="18" charset="0"/>
                      </a:rPr>
                      <m:t>1.96 </m:t>
                    </m:r>
                    <m:r>
                      <a:rPr lang="nb-NO" altLang="nb-NO" sz="1800" b="0" i="1" smtClean="0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nb-NO" altLang="nb-NO" sz="1800" b="0" dirty="0"/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en-US" altLang="nb-NO" sz="1800" dirty="0"/>
                  <a:t>or in Excel</a:t>
                </a:r>
              </a:p>
              <a:p>
                <a:pPr marL="57150" indent="0">
                  <a:spcBef>
                    <a:spcPts val="200"/>
                  </a:spcBef>
                  <a:buNone/>
                </a:pPr>
                <a:r>
                  <a:rPr lang="en-US" altLang="nb-NO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=CONFIDENCE(0.05,sqrt(var(x)),1)</a:t>
                </a:r>
              </a:p>
              <a:p>
                <a:pPr marL="57150" indent="0">
                  <a:spcBef>
                    <a:spcPts val="200"/>
                  </a:spcBef>
                  <a:buNone/>
                </a:pPr>
                <a:r>
                  <a:rPr lang="en-US" altLang="nb-NO" sz="1800" dirty="0">
                    <a:cs typeface="Courier New" panose="02070309020205020404" pitchFamily="49" charset="0"/>
                  </a:rPr>
                  <a:t>the first is alpha, the second the standard deviation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nb-NO" sz="180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radPr>
                      <m:deg/>
                      <m:e>
                        <m:r>
                          <a:rPr lang="nb-NO" altLang="nb-NO" sz="1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𝑣𝑎𝑟</m:t>
                        </m:r>
                        <m:r>
                          <a:rPr lang="nb-NO" altLang="nb-NO" sz="1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(</m:t>
                        </m:r>
                        <m:r>
                          <a:rPr lang="nb-NO" altLang="nb-NO" sz="1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  <m:r>
                          <a:rPr lang="nb-NO" altLang="nb-NO" sz="18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nb-NO" sz="1800" dirty="0">
                    <a:cs typeface="Courier New" panose="02070309020205020404" pitchFamily="49" charset="0"/>
                  </a:rPr>
                  <a:t>), the 1 is unclear</a:t>
                </a:r>
              </a:p>
              <a:p>
                <a:endParaRPr lang="nb-NO" sz="2400" b="0" dirty="0">
                  <a:ea typeface="Cambria Math" panose="02040503050406030204" pitchFamily="18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2B3886-A023-ED4D-AC3C-62CB475D3D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84784"/>
                <a:ext cx="8219256" cy="4680520"/>
              </a:xfrm>
              <a:blipFill>
                <a:blip r:embed="rId2"/>
                <a:stretch>
                  <a:fillRect l="-617" t="-813" b="-11382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086802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>
            <a:extLst>
              <a:ext uri="{FF2B5EF4-FFF2-40B4-BE49-F238E27FC236}">
                <a16:creationId xmlns:a16="http://schemas.microsoft.com/office/drawing/2014/main" id="{0955CF7A-2A3E-FB4F-BA05-3157A396E5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Independent Replications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8435" name="Rectangle 3">
                <a:extLst>
                  <a:ext uri="{FF2B5EF4-FFF2-40B4-BE49-F238E27FC236}">
                    <a16:creationId xmlns:a16="http://schemas.microsoft.com/office/drawing/2014/main" id="{A35B4548-2680-D748-BC46-F23047A1A72D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nb-NO" sz="1800" dirty="0"/>
                  <a:t>Assume replications are independent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nb-NO" sz="1800" dirty="0"/>
                  <a:t>Different random seed values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nb-NO" sz="1800" dirty="0"/>
                  <a:t>Collect m replications of size n+n</a:t>
                </a:r>
                <a:r>
                  <a:rPr lang="en-US" altLang="nb-NO" sz="1800" baseline="-25000" dirty="0"/>
                  <a:t>0</a:t>
                </a:r>
                <a:r>
                  <a:rPr lang="en-US" altLang="nb-NO" sz="1800" dirty="0"/>
                  <a:t> each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nb-NO" sz="1800" dirty="0"/>
                  <a:t>n</a:t>
                </a:r>
                <a:r>
                  <a:rPr lang="en-US" altLang="nb-NO" sz="1800" baseline="-25000" dirty="0"/>
                  <a:t>0</a:t>
                </a:r>
                <a:r>
                  <a:rPr lang="en-US" altLang="nb-NO" sz="1800" dirty="0"/>
                  <a:t> is length of transient phase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nb-NO" sz="1800" dirty="0"/>
                  <a:t>Mean for each replication </a:t>
                </a:r>
                <a14:m>
                  <m:oMath xmlns:m="http://schemas.openxmlformats.org/officeDocument/2006/math">
                    <m:r>
                      <a:rPr lang="en-US" altLang="nb-NO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nb-NO" altLang="nb-NO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nb-NO" altLang="nb-NO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:1..</m:t>
                    </m:r>
                    <m:r>
                      <a:rPr lang="nb-NO" altLang="nb-NO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nb-NO" altLang="nb-NO" sz="1800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b-NO" altLang="nb-NO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altLang="nb-NO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altLang="nb-NO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nb-NO" altLang="nb-NO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nb-NO" altLang="nb-NO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altLang="nb-NO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nb-NO" altLang="nb-NO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nb-NO" altLang="nb-NO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altLang="nb-NO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nb-NO" altLang="nb-NO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nb-NO" altLang="nb-NO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altLang="nb-NO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altLang="nb-NO" sz="18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nb-NO" sz="1800" dirty="0"/>
              </a:p>
              <a:p>
                <a:pPr>
                  <a:lnSpc>
                    <a:spcPct val="90000"/>
                  </a:lnSpc>
                </a:pPr>
                <a:r>
                  <a:rPr lang="en-US" altLang="nb-NO" sz="1800" dirty="0"/>
                  <a:t>Overall mean for all replications: 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nb-NO" alt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acc>
                          <m:accPr>
                            <m:chr m:val="̅"/>
                            <m:ctrlPr>
                              <a:rPr lang="nb-NO" alt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nb-NO" altLang="nb-NO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altLang="nb-NO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b-NO" altLang="nb-NO" sz="1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nary>
                  </m:oMath>
                </a14:m>
                <a:endParaRPr lang="en-US" altLang="nb-NO" sz="1800" dirty="0"/>
              </a:p>
              <a:p>
                <a:pPr>
                  <a:lnSpc>
                    <a:spcPct val="90000"/>
                  </a:lnSpc>
                </a:pPr>
                <a:r>
                  <a:rPr lang="en-US" altLang="nb-NO" sz="1800" dirty="0"/>
                  <a:t>Calculate variance of replicate means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altLang="nb-NO" sz="1800" b="0" i="1" smtClean="0">
                          <a:latin typeface="Cambria Math" panose="02040503050406030204" pitchFamily="18" charset="0"/>
                        </a:rPr>
                        <m:t>𝑣𝑎𝑟</m:t>
                      </m:r>
                      <m:r>
                        <a:rPr lang="nb-NO" altLang="nb-NO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nb-NO" altLang="nb-NO" sz="18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nb-NO" altLang="nb-NO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nb-NO" alt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nb-NO" alt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nb-NO" altLang="nb-NO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altLang="nb-NO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nb-NO" altLang="nb-NO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nb-NO" altLang="nb-NO" sz="1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̿"/>
                                      <m:ctrlPr>
                                        <a:rPr lang="nb-NO" alt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b-NO" alt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nb-NO" altLang="nb-NO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nb-NO" sz="1800" dirty="0"/>
              </a:p>
              <a:p>
                <a:pPr>
                  <a:lnSpc>
                    <a:spcPct val="90000"/>
                  </a:lnSpc>
                </a:pPr>
                <a:r>
                  <a:rPr lang="en-US" altLang="nb-NO" sz="1800" dirty="0"/>
                  <a:t>Confidence interval is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̿"/>
                          <m:ctrlPr>
                            <a:rPr lang="en-US" altLang="nb-NO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nb-NO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altLang="nb-NO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type m:val="skw"/>
                              <m:ctrlPr>
                                <a:rPr lang="nb-NO" alt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alt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nb-NO" altLang="nb-NO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nb-NO" altLang="nb-NO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𝑣𝑎𝑟</m:t>
                      </m:r>
                      <m:r>
                        <a:rPr lang="nb-NO" altLang="nb-NO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nb-NO" alt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nb-NO" altLang="nb-NO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nb-NO" sz="1800" dirty="0"/>
              </a:p>
              <a:p>
                <a:pPr>
                  <a:lnSpc>
                    <a:spcPct val="90000"/>
                  </a:lnSpc>
                </a:pPr>
                <a:r>
                  <a:rPr lang="en-US" altLang="nb-NO" sz="1800" dirty="0"/>
                  <a:t>Note, width proportional 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nb-NO" sz="1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b-NO" altLang="nb-NO" sz="1800" b="0" i="1" smtClean="0">
                            <a:latin typeface="Cambria Math" panose="02040503050406030204" pitchFamily="18" charset="0"/>
                          </a:rPr>
                          <m:t>𝑚𝑛</m:t>
                        </m:r>
                      </m:e>
                    </m:rad>
                  </m:oMath>
                </a14:m>
                <a:r>
                  <a:rPr lang="en-US" altLang="nb-NO" sz="1800" dirty="0"/>
                  <a:t>, but reduce “waste” of </a:t>
                </a:r>
                <a:r>
                  <a:rPr lang="en-US" altLang="nb-N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en-US" altLang="nb-NO" sz="1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nb-NO" sz="1800" dirty="0"/>
                  <a:t> observations, increase length </a:t>
                </a:r>
                <a:r>
                  <a:rPr lang="en-US" altLang="nb-N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</mc:Choice>
        <mc:Fallback xmlns="">
          <p:sp>
            <p:nvSpPr>
              <p:cNvPr id="658435" name="Rectangle 3">
                <a:extLst>
                  <a:ext uri="{FF2B5EF4-FFF2-40B4-BE49-F238E27FC236}">
                    <a16:creationId xmlns:a16="http://schemas.microsoft.com/office/drawing/2014/main" id="{A35B4548-2680-D748-BC46-F23047A1A7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9" t="-1133" b="-1218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D511526-B445-4944-B0DA-4BF7D07C3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A5E67A23-7B56-E040-A18F-96E32F3B53B8}" type="slidenum">
              <a:rPr lang="en-US" altLang="nb-NO" smtClean="0"/>
              <a:pPr/>
              <a:t>79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172131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9B60214C-A5C5-C240-8A42-D96F8382FA3A}"/>
              </a:ext>
            </a:extLst>
          </p:cNvPr>
          <p:cNvSpPr/>
          <p:nvPr/>
        </p:nvSpPr>
        <p:spPr bwMode="auto">
          <a:xfrm>
            <a:off x="404037" y="1555099"/>
            <a:ext cx="3593805" cy="49228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6A667D-B071-934A-ABD6-8DCB20991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621" y="2831952"/>
            <a:ext cx="3737917" cy="20503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97122572-6EE8-C743-8828-42E1139CE635}"/>
              </a:ext>
            </a:extLst>
          </p:cNvPr>
          <p:cNvGrpSpPr/>
          <p:nvPr/>
        </p:nvGrpSpPr>
        <p:grpSpPr>
          <a:xfrm>
            <a:off x="460742" y="1732311"/>
            <a:ext cx="3286077" cy="4608045"/>
            <a:chOff x="269356" y="1538179"/>
            <a:chExt cx="3286077" cy="460804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1D57609-73AA-E94D-8BB8-B0D05AAABE2C}"/>
                </a:ext>
              </a:extLst>
            </p:cNvPr>
            <p:cNvGrpSpPr/>
            <p:nvPr/>
          </p:nvGrpSpPr>
          <p:grpSpPr>
            <a:xfrm>
              <a:off x="1589936" y="1886467"/>
              <a:ext cx="434975" cy="3769832"/>
              <a:chOff x="1589936" y="1886467"/>
              <a:chExt cx="434975" cy="376983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2D6AE20-2B78-EC40-A573-246EA940287D}"/>
                  </a:ext>
                </a:extLst>
              </p:cNvPr>
              <p:cNvGrpSpPr/>
              <p:nvPr/>
            </p:nvGrpSpPr>
            <p:grpSpPr>
              <a:xfrm>
                <a:off x="1589936" y="3044455"/>
                <a:ext cx="434975" cy="1498970"/>
                <a:chOff x="1597025" y="3044455"/>
                <a:chExt cx="434975" cy="1498970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404713E5-2CF4-0C45-949C-A14B197727EF}"/>
                    </a:ext>
                  </a:extLst>
                </p:cNvPr>
                <p:cNvGrpSpPr/>
                <p:nvPr/>
              </p:nvGrpSpPr>
              <p:grpSpPr>
                <a:xfrm>
                  <a:off x="1616886" y="3044455"/>
                  <a:ext cx="375875" cy="1080000"/>
                  <a:chOff x="1616886" y="3044455"/>
                  <a:chExt cx="375875" cy="1080000"/>
                </a:xfrm>
              </p:grpSpPr>
              <p:cxnSp>
                <p:nvCxnSpPr>
                  <p:cNvPr id="7" name="Straight Connector 6">
                    <a:extLst>
                      <a:ext uri="{FF2B5EF4-FFF2-40B4-BE49-F238E27FC236}">
                        <a16:creationId xmlns:a16="http://schemas.microsoft.com/office/drawing/2014/main" id="{BB0B7BFE-9C27-FF40-9BBA-E6058697FB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626781" y="3044455"/>
                    <a:ext cx="0" cy="108000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" name="Straight Connector 8">
                    <a:extLst>
                      <a:ext uri="{FF2B5EF4-FFF2-40B4-BE49-F238E27FC236}">
                        <a16:creationId xmlns:a16="http://schemas.microsoft.com/office/drawing/2014/main" id="{E3E4FEB5-30EC-EF4C-A2AC-1E25B0E61E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991832" y="3044455"/>
                    <a:ext cx="0" cy="108000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" name="Straight Connector 9">
                    <a:extLst>
                      <a:ext uri="{FF2B5EF4-FFF2-40B4-BE49-F238E27FC236}">
                        <a16:creationId xmlns:a16="http://schemas.microsoft.com/office/drawing/2014/main" id="{8FEC24E3-18FD-1842-BF4E-93A38C6165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3236" y="411493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2" name="Straight Connector 11">
                    <a:extLst>
                      <a:ext uri="{FF2B5EF4-FFF2-40B4-BE49-F238E27FC236}">
                        <a16:creationId xmlns:a16="http://schemas.microsoft.com/office/drawing/2014/main" id="{C2890DBF-3C32-EE40-ADDA-5D4FE283C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32761" y="395872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28A646AF-0EF7-C142-95C0-1217D0D266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9586" y="380251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4F07DB1A-1D74-364A-BE8A-4A562DCA9E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16886" y="364630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0D77EF47-47ED-EE41-B9CC-05B2CB29F5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3236" y="349009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0274FFF3-D9F7-7B44-A378-109C7BE3F5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9586" y="333388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C7BD65B7-DFB9-F544-94A2-FC2FAE39106A}"/>
                    </a:ext>
                  </a:extLst>
                </p:cNvPr>
                <p:cNvSpPr/>
                <p:nvPr/>
              </p:nvSpPr>
              <p:spPr bwMode="auto">
                <a:xfrm>
                  <a:off x="1597025" y="4137025"/>
                  <a:ext cx="434975" cy="406400"/>
                </a:xfrm>
                <a:prstGeom prst="ellipse">
                  <a:avLst/>
                </a:prstGeom>
                <a:solidFill>
                  <a:srgbClr val="F6A79C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13BF8559-16A6-4E46-90EB-05B9B9033B5A}"/>
                  </a:ext>
                </a:extLst>
              </p:cNvPr>
              <p:cNvCxnSpPr/>
              <p:nvPr/>
            </p:nvCxnSpPr>
            <p:spPr bwMode="auto">
              <a:xfrm>
                <a:off x="1807423" y="2296633"/>
                <a:ext cx="0" cy="720000"/>
              </a:xfrm>
              <a:prstGeom prst="straightConnector1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6F74507-DA15-714A-8789-49E7936E6964}"/>
                  </a:ext>
                </a:extLst>
              </p:cNvPr>
              <p:cNvSpPr/>
              <p:nvPr/>
            </p:nvSpPr>
            <p:spPr bwMode="auto">
              <a:xfrm>
                <a:off x="1589936" y="1886467"/>
                <a:ext cx="434975" cy="406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EBD488F5-FC2C-904C-8921-053B369CDCC6}"/>
                  </a:ext>
                </a:extLst>
              </p:cNvPr>
              <p:cNvCxnSpPr/>
              <p:nvPr/>
            </p:nvCxnSpPr>
            <p:spPr bwMode="auto">
              <a:xfrm>
                <a:off x="1807423" y="4533015"/>
                <a:ext cx="0" cy="720000"/>
              </a:xfrm>
              <a:prstGeom prst="straightConnector1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D206908-ADD1-2043-AFF8-23390DA71580}"/>
                  </a:ext>
                </a:extLst>
              </p:cNvPr>
              <p:cNvSpPr/>
              <p:nvPr/>
            </p:nvSpPr>
            <p:spPr bwMode="auto">
              <a:xfrm>
                <a:off x="1589936" y="5249899"/>
                <a:ext cx="434975" cy="406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610DE7E-5E92-DC44-B825-3DE77CC49309}"/>
                </a:ext>
              </a:extLst>
            </p:cNvPr>
            <p:cNvSpPr txBox="1"/>
            <p:nvPr/>
          </p:nvSpPr>
          <p:spPr>
            <a:xfrm>
              <a:off x="548278" y="1807538"/>
              <a:ext cx="9557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Bef>
                  <a:spcPts val="0"/>
                </a:spcBef>
              </a:pPr>
              <a:r>
                <a:rPr lang="en-US" sz="1800" dirty="0">
                  <a:latin typeface="Eurostile" panose="020B0504020202050204" pitchFamily="34" charset="77"/>
                </a:rPr>
                <a:t>arrival</a:t>
              </a:r>
            </a:p>
            <a:p>
              <a:pPr algn="r">
                <a:spcBef>
                  <a:spcPts val="0"/>
                </a:spcBef>
              </a:pPr>
              <a:r>
                <a:rPr lang="en-US" sz="1800" dirty="0">
                  <a:latin typeface="Eurostile" panose="020B0504020202050204" pitchFamily="34" charset="77"/>
                </a:rPr>
                <a:t>process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EAF4944-59CD-434D-9166-A7133B117ECB}"/>
                </a:ext>
              </a:extLst>
            </p:cNvPr>
            <p:cNvSpPr txBox="1"/>
            <p:nvPr/>
          </p:nvSpPr>
          <p:spPr>
            <a:xfrm>
              <a:off x="737431" y="3629251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Eurostile" panose="020B0504020202050204" pitchFamily="34" charset="77"/>
                </a:rPr>
                <a:t>queue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DB97918-6BC2-5443-B1FE-C2F81C75278B}"/>
                </a:ext>
              </a:extLst>
            </p:cNvPr>
            <p:cNvSpPr txBox="1"/>
            <p:nvPr/>
          </p:nvSpPr>
          <p:spPr>
            <a:xfrm>
              <a:off x="339887" y="4153788"/>
              <a:ext cx="1164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Eurostile" panose="020B0504020202050204" pitchFamily="34" charset="77"/>
                </a:rPr>
                <a:t>processor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C8A3099-9092-0E47-A4C3-D056316A9B42}"/>
                </a:ext>
              </a:extLst>
            </p:cNvPr>
            <p:cNvSpPr txBox="1"/>
            <p:nvPr/>
          </p:nvSpPr>
          <p:spPr>
            <a:xfrm>
              <a:off x="269356" y="5075278"/>
              <a:ext cx="12346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Bef>
                  <a:spcPts val="0"/>
                </a:spcBef>
              </a:pPr>
              <a:r>
                <a:rPr lang="en-US" sz="1800" dirty="0">
                  <a:latin typeface="Eurostile" panose="020B0504020202050204" pitchFamily="34" charset="77"/>
                </a:rPr>
                <a:t>completion</a:t>
              </a:r>
            </a:p>
            <a:p>
              <a:pPr algn="r">
                <a:spcBef>
                  <a:spcPts val="0"/>
                </a:spcBef>
              </a:pPr>
              <a:r>
                <a:rPr lang="en-US" sz="1800" dirty="0">
                  <a:latin typeface="Eurostile" panose="020B0504020202050204" pitchFamily="34" charset="77"/>
                </a:rPr>
                <a:t>process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45E21DD-F125-CE49-8B03-E0757389C45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15433" y="4862625"/>
              <a:ext cx="1440000" cy="1283599"/>
              <a:chOff x="2832597" y="3299638"/>
              <a:chExt cx="3664510" cy="3266501"/>
            </a:xfrm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2E080621-BC94-CF43-844F-8F373F03A790}"/>
                  </a:ext>
                </a:extLst>
              </p:cNvPr>
              <p:cNvSpPr/>
              <p:nvPr/>
            </p:nvSpPr>
            <p:spPr bwMode="auto">
              <a:xfrm>
                <a:off x="3296093" y="4850774"/>
                <a:ext cx="3072810" cy="1326742"/>
              </a:xfrm>
              <a:custGeom>
                <a:avLst/>
                <a:gdLst>
                  <a:gd name="connsiteX0" fmla="*/ 0 w 3072810"/>
                  <a:gd name="connsiteY0" fmla="*/ 1231049 h 1326742"/>
                  <a:gd name="connsiteX1" fmla="*/ 138224 w 3072810"/>
                  <a:gd name="connsiteY1" fmla="*/ 858910 h 1326742"/>
                  <a:gd name="connsiteX2" fmla="*/ 138224 w 3072810"/>
                  <a:gd name="connsiteY2" fmla="*/ 858910 h 1326742"/>
                  <a:gd name="connsiteX3" fmla="*/ 297712 w 3072810"/>
                  <a:gd name="connsiteY3" fmla="*/ 380445 h 1326742"/>
                  <a:gd name="connsiteX4" fmla="*/ 467833 w 3072810"/>
                  <a:gd name="connsiteY4" fmla="*/ 29570 h 1326742"/>
                  <a:gd name="connsiteX5" fmla="*/ 584791 w 3072810"/>
                  <a:gd name="connsiteY5" fmla="*/ 50835 h 1326742"/>
                  <a:gd name="connsiteX6" fmla="*/ 733647 w 3072810"/>
                  <a:gd name="connsiteY6" fmla="*/ 306017 h 1326742"/>
                  <a:gd name="connsiteX7" fmla="*/ 882503 w 3072810"/>
                  <a:gd name="connsiteY7" fmla="*/ 656891 h 1326742"/>
                  <a:gd name="connsiteX8" fmla="*/ 1031359 w 3072810"/>
                  <a:gd name="connsiteY8" fmla="*/ 954603 h 1326742"/>
                  <a:gd name="connsiteX9" fmla="*/ 1190847 w 3072810"/>
                  <a:gd name="connsiteY9" fmla="*/ 1145989 h 1326742"/>
                  <a:gd name="connsiteX10" fmla="*/ 1350335 w 3072810"/>
                  <a:gd name="connsiteY10" fmla="*/ 1252314 h 1326742"/>
                  <a:gd name="connsiteX11" fmla="*/ 1456661 w 3072810"/>
                  <a:gd name="connsiteY11" fmla="*/ 1294845 h 1326742"/>
                  <a:gd name="connsiteX12" fmla="*/ 1658679 w 3072810"/>
                  <a:gd name="connsiteY12" fmla="*/ 1316110 h 1326742"/>
                  <a:gd name="connsiteX13" fmla="*/ 2381693 w 3072810"/>
                  <a:gd name="connsiteY13" fmla="*/ 1326742 h 1326742"/>
                  <a:gd name="connsiteX14" fmla="*/ 3072810 w 3072810"/>
                  <a:gd name="connsiteY14" fmla="*/ 1316110 h 1326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2810" h="1326742">
                    <a:moveTo>
                      <a:pt x="0" y="1231049"/>
                    </a:moveTo>
                    <a:lnTo>
                      <a:pt x="138224" y="858910"/>
                    </a:lnTo>
                    <a:lnTo>
                      <a:pt x="138224" y="858910"/>
                    </a:lnTo>
                    <a:cubicBezTo>
                      <a:pt x="164805" y="779166"/>
                      <a:pt x="242777" y="518668"/>
                      <a:pt x="297712" y="380445"/>
                    </a:cubicBezTo>
                    <a:cubicBezTo>
                      <a:pt x="352647" y="242222"/>
                      <a:pt x="419987" y="84505"/>
                      <a:pt x="467833" y="29570"/>
                    </a:cubicBezTo>
                    <a:cubicBezTo>
                      <a:pt x="515680" y="-25365"/>
                      <a:pt x="540489" y="4761"/>
                      <a:pt x="584791" y="50835"/>
                    </a:cubicBezTo>
                    <a:cubicBezTo>
                      <a:pt x="629093" y="96909"/>
                      <a:pt x="684028" y="205008"/>
                      <a:pt x="733647" y="306017"/>
                    </a:cubicBezTo>
                    <a:cubicBezTo>
                      <a:pt x="783266" y="407026"/>
                      <a:pt x="832884" y="548793"/>
                      <a:pt x="882503" y="656891"/>
                    </a:cubicBezTo>
                    <a:cubicBezTo>
                      <a:pt x="932122" y="764989"/>
                      <a:pt x="979968" y="873087"/>
                      <a:pt x="1031359" y="954603"/>
                    </a:cubicBezTo>
                    <a:cubicBezTo>
                      <a:pt x="1082750" y="1036119"/>
                      <a:pt x="1137684" y="1096370"/>
                      <a:pt x="1190847" y="1145989"/>
                    </a:cubicBezTo>
                    <a:cubicBezTo>
                      <a:pt x="1244010" y="1195607"/>
                      <a:pt x="1306033" y="1227505"/>
                      <a:pt x="1350335" y="1252314"/>
                    </a:cubicBezTo>
                    <a:cubicBezTo>
                      <a:pt x="1394637" y="1277123"/>
                      <a:pt x="1405270" y="1284212"/>
                      <a:pt x="1456661" y="1294845"/>
                    </a:cubicBezTo>
                    <a:cubicBezTo>
                      <a:pt x="1508052" y="1305478"/>
                      <a:pt x="1504507" y="1310794"/>
                      <a:pt x="1658679" y="1316110"/>
                    </a:cubicBezTo>
                    <a:cubicBezTo>
                      <a:pt x="1812851" y="1321426"/>
                      <a:pt x="2146005" y="1326742"/>
                      <a:pt x="2381693" y="1326742"/>
                    </a:cubicBezTo>
                    <a:cubicBezTo>
                      <a:pt x="2617381" y="1326742"/>
                      <a:pt x="2845095" y="1321426"/>
                      <a:pt x="3072810" y="131611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3F70281E-B357-AA4B-8144-CD02034F6B8F}"/>
                  </a:ext>
                </a:extLst>
              </p:cNvPr>
              <p:cNvGrpSpPr/>
              <p:nvPr/>
            </p:nvGrpSpPr>
            <p:grpSpPr>
              <a:xfrm>
                <a:off x="2832597" y="3299638"/>
                <a:ext cx="3664510" cy="3266501"/>
                <a:chOff x="2832597" y="3299638"/>
                <a:chExt cx="3664510" cy="3266501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C2E615D5-9D0D-E241-86A5-BD02120E64E3}"/>
                    </a:ext>
                  </a:extLst>
                </p:cNvPr>
                <p:cNvGrpSpPr/>
                <p:nvPr/>
              </p:nvGrpSpPr>
              <p:grpSpPr>
                <a:xfrm>
                  <a:off x="3257107" y="3299638"/>
                  <a:ext cx="3240000" cy="2880000"/>
                  <a:chOff x="3200400" y="1903228"/>
                  <a:chExt cx="3240000" cy="2880000"/>
                </a:xfrm>
              </p:grpSpPr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92B00FAC-1F9F-214F-961C-9015996EF4A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200400" y="1903228"/>
                    <a:ext cx="0" cy="2880000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/>
                  </a:ln>
                  <a:effectLst/>
                </p:spPr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A7BBCD89-D076-584C-AA2B-35FA645900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3200400" y="4777272"/>
                    <a:ext cx="324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/>
                  </a:ln>
                  <a:effectLst/>
                </p:spPr>
              </p:cxnSp>
            </p:grp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80CF03E-1AFD-3C42-A973-CA7690D3C521}"/>
                    </a:ext>
                  </a:extLst>
                </p:cNvPr>
                <p:cNvSpPr txBox="1"/>
                <p:nvPr/>
              </p:nvSpPr>
              <p:spPr>
                <a:xfrm rot="16200000">
                  <a:off x="2409221" y="4712984"/>
                  <a:ext cx="1281450" cy="4346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probability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B70BE85-EFBD-054F-91EA-20C5AE3AE544}"/>
                    </a:ext>
                  </a:extLst>
                </p:cNvPr>
                <p:cNvSpPr txBox="1"/>
                <p:nvPr/>
              </p:nvSpPr>
              <p:spPr>
                <a:xfrm>
                  <a:off x="3866706" y="6131441"/>
                  <a:ext cx="1750431" cy="4346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interarrival time</a:t>
                  </a:r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681E978-DDBD-1140-A995-8416241F56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08346" y="1538179"/>
              <a:ext cx="1440000" cy="1283599"/>
              <a:chOff x="2570327" y="1750829"/>
              <a:chExt cx="3664510" cy="3266501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CB6F00D-682B-1242-BBBF-4169237CF7DD}"/>
                  </a:ext>
                </a:extLst>
              </p:cNvPr>
              <p:cNvSpPr/>
              <p:nvPr/>
            </p:nvSpPr>
            <p:spPr bwMode="auto">
              <a:xfrm>
                <a:off x="3040912" y="2070146"/>
                <a:ext cx="3104707" cy="2556887"/>
              </a:xfrm>
              <a:custGeom>
                <a:avLst/>
                <a:gdLst>
                  <a:gd name="connsiteX0" fmla="*/ 0 w 3104707"/>
                  <a:gd name="connsiteY0" fmla="*/ 109528 h 2544384"/>
                  <a:gd name="connsiteX1" fmla="*/ 159489 w 3104707"/>
                  <a:gd name="connsiteY1" fmla="*/ 120161 h 2544384"/>
                  <a:gd name="connsiteX2" fmla="*/ 308345 w 3104707"/>
                  <a:gd name="connsiteY2" fmla="*/ 1332272 h 2544384"/>
                  <a:gd name="connsiteX3" fmla="*/ 446568 w 3104707"/>
                  <a:gd name="connsiteY3" fmla="*/ 2150979 h 2544384"/>
                  <a:gd name="connsiteX4" fmla="*/ 595424 w 3104707"/>
                  <a:gd name="connsiteY4" fmla="*/ 2448691 h 2544384"/>
                  <a:gd name="connsiteX5" fmla="*/ 723014 w 3104707"/>
                  <a:gd name="connsiteY5" fmla="*/ 2533751 h 2544384"/>
                  <a:gd name="connsiteX6" fmla="*/ 893135 w 3104707"/>
                  <a:gd name="connsiteY6" fmla="*/ 2523119 h 2544384"/>
                  <a:gd name="connsiteX7" fmla="*/ 3104707 w 3104707"/>
                  <a:gd name="connsiteY7" fmla="*/ 2544384 h 2544384"/>
                  <a:gd name="connsiteX0" fmla="*/ 0 w 3104707"/>
                  <a:gd name="connsiteY0" fmla="*/ 109528 h 2544384"/>
                  <a:gd name="connsiteX1" fmla="*/ 159489 w 3104707"/>
                  <a:gd name="connsiteY1" fmla="*/ 120161 h 2544384"/>
                  <a:gd name="connsiteX2" fmla="*/ 308345 w 3104707"/>
                  <a:gd name="connsiteY2" fmla="*/ 1332272 h 2544384"/>
                  <a:gd name="connsiteX3" fmla="*/ 446568 w 3104707"/>
                  <a:gd name="connsiteY3" fmla="*/ 2150979 h 2544384"/>
                  <a:gd name="connsiteX4" fmla="*/ 595424 w 3104707"/>
                  <a:gd name="connsiteY4" fmla="*/ 2448691 h 2544384"/>
                  <a:gd name="connsiteX5" fmla="*/ 723014 w 3104707"/>
                  <a:gd name="connsiteY5" fmla="*/ 2480588 h 2544384"/>
                  <a:gd name="connsiteX6" fmla="*/ 893135 w 3104707"/>
                  <a:gd name="connsiteY6" fmla="*/ 2523119 h 2544384"/>
                  <a:gd name="connsiteX7" fmla="*/ 3104707 w 3104707"/>
                  <a:gd name="connsiteY7" fmla="*/ 2544384 h 2544384"/>
                  <a:gd name="connsiteX0" fmla="*/ 0 w 3104707"/>
                  <a:gd name="connsiteY0" fmla="*/ 109528 h 2544384"/>
                  <a:gd name="connsiteX1" fmla="*/ 159489 w 3104707"/>
                  <a:gd name="connsiteY1" fmla="*/ 120161 h 2544384"/>
                  <a:gd name="connsiteX2" fmla="*/ 308345 w 3104707"/>
                  <a:gd name="connsiteY2" fmla="*/ 1332272 h 2544384"/>
                  <a:gd name="connsiteX3" fmla="*/ 446568 w 3104707"/>
                  <a:gd name="connsiteY3" fmla="*/ 2150979 h 2544384"/>
                  <a:gd name="connsiteX4" fmla="*/ 595424 w 3104707"/>
                  <a:gd name="connsiteY4" fmla="*/ 2448691 h 2544384"/>
                  <a:gd name="connsiteX5" fmla="*/ 893135 w 3104707"/>
                  <a:gd name="connsiteY5" fmla="*/ 2523119 h 2544384"/>
                  <a:gd name="connsiteX6" fmla="*/ 3104707 w 3104707"/>
                  <a:gd name="connsiteY6" fmla="*/ 2544384 h 2544384"/>
                  <a:gd name="connsiteX0" fmla="*/ 0 w 3104707"/>
                  <a:gd name="connsiteY0" fmla="*/ 109528 h 2556887"/>
                  <a:gd name="connsiteX1" fmla="*/ 159489 w 3104707"/>
                  <a:gd name="connsiteY1" fmla="*/ 120161 h 2556887"/>
                  <a:gd name="connsiteX2" fmla="*/ 308345 w 3104707"/>
                  <a:gd name="connsiteY2" fmla="*/ 1332272 h 2556887"/>
                  <a:gd name="connsiteX3" fmla="*/ 446568 w 3104707"/>
                  <a:gd name="connsiteY3" fmla="*/ 2150979 h 2556887"/>
                  <a:gd name="connsiteX4" fmla="*/ 893135 w 3104707"/>
                  <a:gd name="connsiteY4" fmla="*/ 2523119 h 2556887"/>
                  <a:gd name="connsiteX5" fmla="*/ 3104707 w 3104707"/>
                  <a:gd name="connsiteY5" fmla="*/ 2544384 h 2556887"/>
                  <a:gd name="connsiteX0" fmla="*/ 0 w 3104707"/>
                  <a:gd name="connsiteY0" fmla="*/ 109528 h 2556887"/>
                  <a:gd name="connsiteX1" fmla="*/ 159489 w 3104707"/>
                  <a:gd name="connsiteY1" fmla="*/ 120161 h 2556887"/>
                  <a:gd name="connsiteX2" fmla="*/ 308345 w 3104707"/>
                  <a:gd name="connsiteY2" fmla="*/ 1332272 h 2556887"/>
                  <a:gd name="connsiteX3" fmla="*/ 446568 w 3104707"/>
                  <a:gd name="connsiteY3" fmla="*/ 2150979 h 2556887"/>
                  <a:gd name="connsiteX4" fmla="*/ 893135 w 3104707"/>
                  <a:gd name="connsiteY4" fmla="*/ 2523119 h 2556887"/>
                  <a:gd name="connsiteX5" fmla="*/ 3104707 w 3104707"/>
                  <a:gd name="connsiteY5" fmla="*/ 2544384 h 2556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04707" h="2556887">
                    <a:moveTo>
                      <a:pt x="0" y="109528"/>
                    </a:moveTo>
                    <a:cubicBezTo>
                      <a:pt x="54049" y="12949"/>
                      <a:pt x="108098" y="-83630"/>
                      <a:pt x="159489" y="120161"/>
                    </a:cubicBezTo>
                    <a:cubicBezTo>
                      <a:pt x="210880" y="323952"/>
                      <a:pt x="260499" y="993802"/>
                      <a:pt x="308345" y="1332272"/>
                    </a:cubicBezTo>
                    <a:cubicBezTo>
                      <a:pt x="356192" y="1670742"/>
                      <a:pt x="370368" y="1920606"/>
                      <a:pt x="446568" y="2150979"/>
                    </a:cubicBezTo>
                    <a:cubicBezTo>
                      <a:pt x="522768" y="2381352"/>
                      <a:pt x="450112" y="2457552"/>
                      <a:pt x="893135" y="2523119"/>
                    </a:cubicBezTo>
                    <a:cubicBezTo>
                      <a:pt x="1336158" y="2588686"/>
                      <a:pt x="2367516" y="2537296"/>
                      <a:pt x="3104707" y="2544384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702E3528-B09F-2A4C-88F4-07731DCF45D1}"/>
                  </a:ext>
                </a:extLst>
              </p:cNvPr>
              <p:cNvGrpSpPr/>
              <p:nvPr/>
            </p:nvGrpSpPr>
            <p:grpSpPr>
              <a:xfrm>
                <a:off x="2570327" y="1750829"/>
                <a:ext cx="3664510" cy="3266501"/>
                <a:chOff x="2832597" y="3299638"/>
                <a:chExt cx="3664510" cy="3266501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B603AC31-D155-C34D-8F63-645599363DFF}"/>
                    </a:ext>
                  </a:extLst>
                </p:cNvPr>
                <p:cNvGrpSpPr/>
                <p:nvPr/>
              </p:nvGrpSpPr>
              <p:grpSpPr>
                <a:xfrm>
                  <a:off x="3257107" y="3299638"/>
                  <a:ext cx="3240000" cy="2880000"/>
                  <a:chOff x="3200400" y="1903228"/>
                  <a:chExt cx="3240000" cy="2880000"/>
                </a:xfrm>
              </p:grpSpPr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EE00A866-1BDA-964A-8858-E2C9B213F18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200400" y="1903228"/>
                    <a:ext cx="0" cy="2880000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/>
                  </a:ln>
                  <a:effectLst/>
                </p:spPr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97DEA985-50DE-344E-A180-6066FA83A3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3200400" y="4777272"/>
                    <a:ext cx="324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/>
                  </a:ln>
                  <a:effectLst/>
                </p:spPr>
              </p:cxnSp>
            </p:grp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238D391B-7F09-AA4D-AA5D-4A51A3C87F16}"/>
                    </a:ext>
                  </a:extLst>
                </p:cNvPr>
                <p:cNvSpPr txBox="1"/>
                <p:nvPr/>
              </p:nvSpPr>
              <p:spPr>
                <a:xfrm rot="16200000">
                  <a:off x="2409221" y="4712984"/>
                  <a:ext cx="1281450" cy="4346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probability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4F5D73B7-4A99-E344-B5E9-C2380E186651}"/>
                    </a:ext>
                  </a:extLst>
                </p:cNvPr>
                <p:cNvSpPr txBox="1"/>
                <p:nvPr/>
              </p:nvSpPr>
              <p:spPr>
                <a:xfrm>
                  <a:off x="3866706" y="6131441"/>
                  <a:ext cx="1750431" cy="4346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interarrival time</a:t>
                  </a:r>
                </a:p>
              </p:txBody>
            </p:sp>
          </p:grp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8EA2D78-CEB8-E543-9367-3DDFBB7FC311}"/>
                </a:ext>
              </a:extLst>
            </p:cNvPr>
            <p:cNvSpPr txBox="1"/>
            <p:nvPr/>
          </p:nvSpPr>
          <p:spPr>
            <a:xfrm>
              <a:off x="2137144" y="4072269"/>
              <a:ext cx="954107" cy="566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processor</a:t>
              </a:r>
            </a:p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occupancy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75857CC-4798-854A-908C-00451168C27F}"/>
                </a:ext>
              </a:extLst>
            </p:cNvPr>
            <p:cNvSpPr txBox="1"/>
            <p:nvPr/>
          </p:nvSpPr>
          <p:spPr>
            <a:xfrm>
              <a:off x="2151320" y="3299637"/>
              <a:ext cx="643125" cy="566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queue</a:t>
              </a:r>
            </a:p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length</a:t>
              </a:r>
            </a:p>
          </p:txBody>
        </p: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3E78777-8DCE-7C43-8D45-2FE0F24751F8}"/>
              </a:ext>
            </a:extLst>
          </p:cNvPr>
          <p:cNvCxnSpPr/>
          <p:nvPr/>
        </p:nvCxnSpPr>
        <p:spPr bwMode="auto">
          <a:xfrm flipV="1">
            <a:off x="4390220" y="1608262"/>
            <a:ext cx="0" cy="5061098"/>
          </a:xfrm>
          <a:prstGeom prst="line">
            <a:avLst/>
          </a:prstGeom>
          <a:solidFill>
            <a:srgbClr val="DDDDDD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D6A215E7-9CF8-C047-8317-0FD2A7E2D783}"/>
              </a:ext>
            </a:extLst>
          </p:cNvPr>
          <p:cNvSpPr txBox="1"/>
          <p:nvPr/>
        </p:nvSpPr>
        <p:spPr>
          <a:xfrm>
            <a:off x="5892996" y="2260395"/>
            <a:ext cx="18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Eurostile" panose="020B0504020202050204" pitchFamily="34" charset="77"/>
              </a:rPr>
              <a:t>system snapshot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DA54CC5-FA48-AE41-B357-096BCE535D1E}"/>
              </a:ext>
            </a:extLst>
          </p:cNvPr>
          <p:cNvSpPr/>
          <p:nvPr/>
        </p:nvSpPr>
        <p:spPr bwMode="auto">
          <a:xfrm>
            <a:off x="5018570" y="5818752"/>
            <a:ext cx="1242000" cy="6840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rPr>
              <a:t>State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E3D275A-E382-7B44-819D-5DF20B0F387A}"/>
              </a:ext>
            </a:extLst>
          </p:cNvPr>
          <p:cNvSpPr/>
          <p:nvPr/>
        </p:nvSpPr>
        <p:spPr bwMode="auto">
          <a:xfrm>
            <a:off x="3416595" y="3245675"/>
            <a:ext cx="1240466" cy="68402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-96" charset="0"/>
              </a:rPr>
              <a:t>State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r>
              <a:rPr lang="en-US" sz="1800" dirty="0">
                <a:latin typeface="Tahoma" pitchFamily="-96" charset="0"/>
              </a:rPr>
              <a:t>variable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859CBA4-88CA-4B41-9AA5-E044CB39E945}"/>
              </a:ext>
            </a:extLst>
          </p:cNvPr>
          <p:cNvCxnSpPr>
            <a:endCxn id="61" idx="3"/>
          </p:cNvCxnSpPr>
          <p:nvPr/>
        </p:nvCxnSpPr>
        <p:spPr bwMode="auto">
          <a:xfrm flipH="1">
            <a:off x="2985831" y="3670978"/>
            <a:ext cx="586709" cy="105946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349FBF6-EFF0-8446-8816-D55278F89FE1}"/>
              </a:ext>
            </a:extLst>
          </p:cNvPr>
          <p:cNvCxnSpPr/>
          <p:nvPr/>
        </p:nvCxnSpPr>
        <p:spPr bwMode="auto">
          <a:xfrm flipH="1">
            <a:off x="3189767" y="3862364"/>
            <a:ext cx="393405" cy="499730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E4DA1F9-E927-AD44-A088-13A0D3F3DA0A}"/>
              </a:ext>
            </a:extLst>
          </p:cNvPr>
          <p:cNvCxnSpPr/>
          <p:nvPr/>
        </p:nvCxnSpPr>
        <p:spPr bwMode="auto">
          <a:xfrm flipH="1" flipV="1">
            <a:off x="3870251" y="5712429"/>
            <a:ext cx="1329070" cy="350875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7546F0AE-B14F-EB43-BCF3-68A04D2499A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592726" y="3213778"/>
            <a:ext cx="138223" cy="2764465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9D64A31-936A-E541-AD67-1E22B67C0F5C}"/>
                  </a:ext>
                </a:extLst>
              </p:cNvPr>
              <p:cNvSpPr txBox="1"/>
              <p:nvPr/>
            </p:nvSpPr>
            <p:spPr>
              <a:xfrm>
                <a:off x="2796363" y="2150522"/>
                <a:ext cx="350874" cy="369332"/>
              </a:xfrm>
              <a:prstGeom prst="rect">
                <a:avLst/>
              </a:prstGeom>
              <a:solidFill>
                <a:srgbClr val="F6A79C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nb-NO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Eurostile" panose="020B0504020202050204" pitchFamily="34" charset="77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9D64A31-936A-E541-AD67-1E22B67C0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363" y="2150522"/>
                <a:ext cx="3508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BC23F4E-4B98-7946-BE6B-F87558896CF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125973" y="2501398"/>
            <a:ext cx="478464" cy="850603"/>
          </a:xfrm>
          <a:prstGeom prst="straightConnector1">
            <a:avLst/>
          </a:prstGeom>
          <a:solidFill>
            <a:srgbClr val="DDDDDD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19" name="Rectangle 2">
            <a:extLst>
              <a:ext uri="{FF2B5EF4-FFF2-40B4-BE49-F238E27FC236}">
                <a16:creationId xmlns:a16="http://schemas.microsoft.com/office/drawing/2014/main" id="{24853FE1-6D6B-0C2B-EEB3-BF028BD86C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19256" cy="1143000"/>
          </a:xfrm>
        </p:spPr>
        <p:txBody>
          <a:bodyPr/>
          <a:lstStyle/>
          <a:p>
            <a:r>
              <a:rPr lang="en-US" altLang="nb-NO" dirty="0"/>
              <a:t>Terminology: </a:t>
            </a:r>
            <a:r>
              <a:rPr lang="en-US" b="1" kern="0" dirty="0"/>
              <a:t>Static</a:t>
            </a:r>
            <a:r>
              <a:rPr lang="en-US" kern="0" dirty="0"/>
              <a:t> and </a:t>
            </a:r>
            <a:r>
              <a:rPr lang="en-US" b="1" kern="0" dirty="0"/>
              <a:t>dynamic models</a:t>
            </a:r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23452306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1026">
            <a:extLst>
              <a:ext uri="{FF2B5EF4-FFF2-40B4-BE49-F238E27FC236}">
                <a16:creationId xmlns:a16="http://schemas.microsoft.com/office/drawing/2014/main" id="{B82C3CDE-EF82-CE4C-AD1E-852737EA78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Batch 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9459" name="Rectangle 1027">
                <a:extLst>
                  <a:ext uri="{FF2B5EF4-FFF2-40B4-BE49-F238E27FC236}">
                    <a16:creationId xmlns:a16="http://schemas.microsoft.com/office/drawing/2014/main" id="{FD46725D-B23A-8A45-8C35-E53DA8C56775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nb-NO" sz="2000" dirty="0"/>
                  <a:t>Collect long run of </a:t>
                </a: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nb-NO" sz="2000" dirty="0"/>
                  <a:t> samples + </a:t>
                </a: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nb-NO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nb-NO" sz="2000" dirty="0"/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nb-NO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nb-NO" sz="2000" dirty="0"/>
                  <a:t> is length of transient phase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nb-NO" sz="2000" dirty="0"/>
                  <a:t>Divide into </a:t>
                </a: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nb-NO" sz="2000" dirty="0"/>
                  <a:t> batches of </a:t>
                </a: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nb-NO" sz="2000" dirty="0"/>
                  <a:t> observations each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nb-NO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nb-NO" sz="2000" dirty="0"/>
                  <a:t> large enough so little correlation between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nb-NO" sz="2000" dirty="0"/>
                  <a:t>Mean for each batch </a:t>
                </a:r>
                <a:r>
                  <a:rPr lang="en-US" altLang="nb-NO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nb-NO" sz="2000" dirty="0"/>
                  <a:t>	</a:t>
                </a:r>
                <a14:m>
                  <m:oMath xmlns:m="http://schemas.openxmlformats.org/officeDocument/2006/math">
                    <m:r>
                      <a:rPr lang="en-US" altLang="nb-NO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nb-NO" altLang="nb-NO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nb-NO" altLang="nb-NO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:1..</m:t>
                    </m:r>
                    <m:r>
                      <a:rPr lang="nb-NO" altLang="nb-NO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nb-NO" sz="20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nb-NO" alt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nb-NO" sz="2000" dirty="0"/>
              </a:p>
              <a:p>
                <a:pPr>
                  <a:lnSpc>
                    <a:spcPct val="90000"/>
                  </a:lnSpc>
                </a:pPr>
                <a:r>
                  <a:rPr lang="en-US" altLang="nb-NO" sz="2000" dirty="0"/>
                  <a:t>Overall mean for all replications	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nb-NO" alt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acc>
                          <m:accPr>
                            <m:chr m:val="̅"/>
                            <m:ctrlP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nb-NO" altLang="nb-NO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altLang="nb-NO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b-NO" altLang="nb-NO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nary>
                  </m:oMath>
                </a14:m>
                <a:endParaRPr lang="en-US" altLang="nb-NO" sz="2000" dirty="0"/>
              </a:p>
              <a:p>
                <a:pPr>
                  <a:lnSpc>
                    <a:spcPct val="90000"/>
                  </a:lnSpc>
                </a:pPr>
                <a:r>
                  <a:rPr lang="en-US" altLang="nb-NO" sz="2000" dirty="0"/>
                  <a:t>Calculate variance of replicate means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altLang="nb-NO" sz="1800" b="0" i="1" smtClean="0">
                          <a:latin typeface="Cambria Math" panose="02040503050406030204" pitchFamily="18" charset="0"/>
                        </a:rPr>
                        <m:t>𝑣𝑎𝑟</m:t>
                      </m:r>
                      <m:r>
                        <a:rPr lang="nb-NO" altLang="nb-NO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nb-NO" altLang="nb-NO" sz="18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nb-NO" altLang="nb-NO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nb-NO" altLang="nb-NO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nb-NO" alt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nb-NO" altLang="nb-NO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altLang="nb-NO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nb-NO" altLang="nb-NO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nb-NO" altLang="nb-NO" sz="1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̿"/>
                                      <m:ctrlPr>
                                        <a:rPr lang="nb-NO" altLang="nb-NO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b-NO" altLang="nb-NO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nb-NO" altLang="nb-NO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nb-NO" sz="1800" dirty="0"/>
              </a:p>
              <a:p>
                <a:pPr>
                  <a:lnSpc>
                    <a:spcPct val="90000"/>
                  </a:lnSpc>
                </a:pPr>
                <a:r>
                  <a:rPr lang="en-US" altLang="nb-NO" sz="2000" dirty="0"/>
                  <a:t>Confidence interval is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̿"/>
                          <m:ctrlPr>
                            <a:rPr lang="en-US" altLang="nb-NO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nb-NO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altLang="nb-N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altLang="nb-N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nb-NO" altLang="nb-NO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nb-NO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altLang="nb-NO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nb-NO" altLang="nb-NO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nb-NO" altLang="nb-NO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𝑣𝑎𝑟</m:t>
                      </m:r>
                      <m:r>
                        <a:rPr lang="nb-NO" altLang="nb-NO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nb-NO" altLang="nb-NO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nb-NO" altLang="nb-NO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nb-NO" sz="2000" dirty="0"/>
              </a:p>
              <a:p>
                <a:pPr>
                  <a:lnSpc>
                    <a:spcPct val="90000"/>
                  </a:lnSpc>
                </a:pPr>
                <a:r>
                  <a:rPr lang="en-US" altLang="nb-NO" sz="2000" dirty="0"/>
                  <a:t>Note, similar to independent replications but less waste (only n</a:t>
                </a:r>
                <a:r>
                  <a:rPr lang="en-US" altLang="nb-NO" sz="2000" baseline="-25000" dirty="0"/>
                  <a:t>0</a:t>
                </a:r>
                <a:r>
                  <a:rPr lang="en-US" altLang="nb-NO" sz="2000" dirty="0"/>
                  <a:t>)</a:t>
                </a:r>
              </a:p>
            </p:txBody>
          </p:sp>
        </mc:Choice>
        <mc:Fallback xmlns="">
          <p:sp>
            <p:nvSpPr>
              <p:cNvPr id="659459" name="Rectangle 1027">
                <a:extLst>
                  <a:ext uri="{FF2B5EF4-FFF2-40B4-BE49-F238E27FC236}">
                    <a16:creationId xmlns:a16="http://schemas.microsoft.com/office/drawing/2014/main" id="{FD46725D-B23A-8A45-8C35-E53DA8C567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3" t="-1133" b="-481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0E80F5E-BE02-0A4F-A20E-9433F39C1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A5E67A23-7B56-E040-A18F-96E32F3B53B8}" type="slidenum">
              <a:rPr lang="en-US" altLang="nb-NO" smtClean="0"/>
              <a:pPr/>
              <a:t>80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8712510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>
            <a:extLst>
              <a:ext uri="{FF2B5EF4-FFF2-40B4-BE49-F238E27FC236}">
                <a16:creationId xmlns:a16="http://schemas.microsoft.com/office/drawing/2014/main" id="{B10BE2C7-7617-F249-B1DF-F2B5EC8AF8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Batch 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0483" name="Rectangle 3">
                <a:extLst>
                  <a:ext uri="{FF2B5EF4-FFF2-40B4-BE49-F238E27FC236}">
                    <a16:creationId xmlns:a16="http://schemas.microsoft.com/office/drawing/2014/main" id="{1D11EB41-CEE7-F64C-9D63-3916C59E723D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nb-NO" sz="1800" dirty="0"/>
                  <a:t>How to choose </a:t>
                </a:r>
                <a:r>
                  <a:rPr lang="en-US" altLang="nb-N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nb-NO" sz="1800" dirty="0"/>
                  <a:t>? Want covariance of successive means small compared to variance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altLang="nb-NO" sz="1800" b="0" i="1" smtClean="0">
                          <a:latin typeface="Cambria Math" panose="02040503050406030204" pitchFamily="18" charset="0"/>
                        </a:rPr>
                        <m:t>𝑐𝑜𝑣</m:t>
                      </m:r>
                      <m:r>
                        <a:rPr lang="nb-NO" altLang="nb-NO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b-NO" altLang="nb-NO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altLang="nb-NO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altLang="nb-NO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nb-NO" altLang="nb-NO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nb-NO" altLang="nb-NO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altLang="nb-NO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b-NO" altLang="nb-NO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altLang="nb-NO" sz="1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acc>
                      <m:r>
                        <a:rPr lang="nb-NO" altLang="nb-NO" sz="18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altLang="nb-NO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nb-NO" altLang="nb-NO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nb-NO" altLang="nb-NO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nb-NO" altLang="nb-NO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nb-NO" altLang="nb-NO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altLang="nb-NO" sz="1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nb-NO" altLang="nb-NO" sz="1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nb-NO" altLang="nb-NO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nb-NO" altLang="nb-NO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b-NO" altLang="nb-NO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nb-NO" altLang="nb-NO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nb-NO" altLang="nb-NO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nb-NO" altLang="nb-NO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altLang="nb-NO" sz="1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nb-NO" altLang="nb-NO" sz="1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nb-NO" altLang="nb-NO" sz="1800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nb-NO" altLang="nb-NO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nb-NO" altLang="nb-NO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b-NO" altLang="nb-NO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  <m:r>
                            <a:rPr lang="en-US" altLang="nb-NO" sz="1800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altLang="nb-NO" sz="1800" dirty="0"/>
              </a:p>
              <a:p>
                <a:pPr>
                  <a:lnSpc>
                    <a:spcPct val="90000"/>
                  </a:lnSpc>
                </a:pPr>
                <a:r>
                  <a:rPr lang="en-US" altLang="nb-NO" sz="1800" dirty="0"/>
                  <a:t>Start </a:t>
                </a:r>
                <a:r>
                  <a:rPr lang="en-US" altLang="nb-N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n=1</a:t>
                </a:r>
                <a:r>
                  <a:rPr lang="en-US" altLang="nb-NO" sz="1800" dirty="0"/>
                  <a:t>, then double </a:t>
                </a:r>
                <a:r>
                  <a:rPr lang="en-US" altLang="nb-N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nb-NO" sz="1800" dirty="0"/>
                  <a:t>Example: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nb-NO" sz="1800" dirty="0"/>
                  <a:t>		Size		</a:t>
                </a:r>
                <a:r>
                  <a:rPr lang="en-US" altLang="nb-NO" sz="1800" dirty="0" err="1"/>
                  <a:t>Cov</a:t>
                </a:r>
                <a:r>
                  <a:rPr lang="en-US" altLang="nb-NO" sz="1800" dirty="0"/>
                  <a:t>		Var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nb-NO" sz="1800" dirty="0"/>
                  <a:t>		1		-0.187		1.799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nb-NO" sz="1800" dirty="0"/>
                  <a:t>		2		0.026		0.811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nb-NO" sz="1800" dirty="0"/>
                  <a:t>		4		0.110		0.420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nb-NO" sz="1800" dirty="0"/>
                  <a:t>		…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nb-NO" sz="1800" dirty="0"/>
                  <a:t>		64		0.00010	0.06066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altLang="nb-NO" sz="1800" dirty="0"/>
              </a:p>
              <a:p>
                <a:pPr>
                  <a:lnSpc>
                    <a:spcPct val="90000"/>
                  </a:lnSpc>
                </a:pPr>
                <a:r>
                  <a:rPr lang="en-US" altLang="nb-NO" sz="1800" dirty="0"/>
                  <a:t>Becomes less than 1%, so </a:t>
                </a:r>
                <a:r>
                  <a:rPr lang="en-US" altLang="nb-N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n=64</a:t>
                </a:r>
                <a:r>
                  <a:rPr lang="en-US" altLang="nb-NO" sz="1800" dirty="0"/>
                  <a:t> brings us beyond the distance where </a:t>
                </a:r>
                <a:r>
                  <a:rPr lang="en-US" altLang="nb-N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nb-NO" sz="1800" dirty="0"/>
                  <a:t> and </a:t>
                </a:r>
                <a:r>
                  <a:rPr lang="en-US" altLang="nb-NO" sz="1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x+n</a:t>
                </a:r>
                <a:r>
                  <a:rPr lang="en-US" altLang="nb-NO" sz="1800" dirty="0"/>
                  <a:t> are dependent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nb-NO" sz="1800" dirty="0"/>
                  <a:t>so can use </a:t>
                </a:r>
                <a:r>
                  <a:rPr lang="en-US" altLang="nb-NO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n=64</a:t>
                </a:r>
                <a:r>
                  <a:rPr lang="en-US" altLang="nb-NO" sz="1800" dirty="0"/>
                  <a:t> as batch size</a:t>
                </a:r>
                <a:endParaRPr lang="en-US" altLang="nb-NO" sz="2000" dirty="0"/>
              </a:p>
            </p:txBody>
          </p:sp>
        </mc:Choice>
        <mc:Fallback xmlns="">
          <p:sp>
            <p:nvSpPr>
              <p:cNvPr id="660483" name="Rectangle 3">
                <a:extLst>
                  <a:ext uri="{FF2B5EF4-FFF2-40B4-BE49-F238E27FC236}">
                    <a16:creationId xmlns:a16="http://schemas.microsoft.com/office/drawing/2014/main" id="{1D11EB41-CEE7-F64C-9D63-3916C59E72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9" t="-9348" b="-10198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EC86BD-77DF-484F-ABF5-A6BD1D83BF6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A5E67A23-7B56-E040-A18F-96E32F3B53B8}" type="slidenum">
              <a:rPr lang="en-US" altLang="nb-NO" smtClean="0"/>
              <a:pPr/>
              <a:t>81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8698913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>
            <a:extLst>
              <a:ext uri="{FF2B5EF4-FFF2-40B4-BE49-F238E27FC236}">
                <a16:creationId xmlns:a16="http://schemas.microsoft.com/office/drawing/2014/main" id="{949695CB-7D73-2945-B48B-F2F940FDC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Method of Regeneration</a:t>
            </a:r>
          </a:p>
        </p:txBody>
      </p:sp>
      <p:sp>
        <p:nvSpPr>
          <p:cNvPr id="661507" name="Rectangle 3">
            <a:extLst>
              <a:ext uri="{FF2B5EF4-FFF2-40B4-BE49-F238E27FC236}">
                <a16:creationId xmlns:a16="http://schemas.microsoft.com/office/drawing/2014/main" id="{628DB9EA-3D2D-B541-91FD-0FE5DBF3BF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8219256" cy="3153768"/>
          </a:xfrm>
        </p:spPr>
        <p:txBody>
          <a:bodyPr numCol="2"/>
          <a:lstStyle/>
          <a:p>
            <a:r>
              <a:rPr lang="en-US" altLang="nb-NO" sz="2400" dirty="0"/>
              <a:t>Consider CPU scheduling</a:t>
            </a:r>
          </a:p>
          <a:p>
            <a:r>
              <a:rPr lang="en-US" altLang="nb-NO" sz="2400" dirty="0"/>
              <a:t>Jobs arriving after queue empty not dependent upon previous</a:t>
            </a:r>
          </a:p>
          <a:p>
            <a:r>
              <a:rPr lang="en-US" altLang="nb-NO" sz="2400" dirty="0"/>
              <a:t>Note, system with two queues would need both to be idle</a:t>
            </a:r>
          </a:p>
          <a:p>
            <a:endParaRPr lang="en-US" altLang="nb-NO" sz="2400" dirty="0"/>
          </a:p>
          <a:p>
            <a:endParaRPr lang="en-US" altLang="nb-NO" sz="2400" dirty="0"/>
          </a:p>
          <a:p>
            <a:r>
              <a:rPr lang="en-US" altLang="nb-NO" sz="2400" dirty="0"/>
              <a:t>Not all systems are regenerative</a:t>
            </a:r>
          </a:p>
          <a:p>
            <a:pPr lvl="1"/>
            <a:r>
              <a:rPr lang="en-US" altLang="nb-NO" sz="2200" dirty="0"/>
              <a:t>Not those with “long” memories</a:t>
            </a:r>
          </a:p>
          <a:p>
            <a:r>
              <a:rPr lang="en-US" altLang="nb-NO" sz="2400" dirty="0"/>
              <a:t>Note, unlike in batch methods, the cycles can be of different lengths</a:t>
            </a:r>
          </a:p>
          <a:p>
            <a:endParaRPr lang="en-US" altLang="nb-NO" sz="2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C32AC9-F01C-4C4F-8FEC-CD27B93175D3}"/>
              </a:ext>
            </a:extLst>
          </p:cNvPr>
          <p:cNvGrpSpPr/>
          <p:nvPr/>
        </p:nvGrpSpPr>
        <p:grpSpPr>
          <a:xfrm>
            <a:off x="2195736" y="4306714"/>
            <a:ext cx="3417888" cy="2506662"/>
            <a:chOff x="609600" y="4179888"/>
            <a:chExt cx="3417888" cy="2506662"/>
          </a:xfrm>
        </p:grpSpPr>
        <p:sp>
          <p:nvSpPr>
            <p:cNvPr id="661509" name="Line 5">
              <a:extLst>
                <a:ext uri="{FF2B5EF4-FFF2-40B4-BE49-F238E27FC236}">
                  <a16:creationId xmlns:a16="http://schemas.microsoft.com/office/drawing/2014/main" id="{FF39028A-6E16-7E44-BE48-7D1718F902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0600" y="4343400"/>
              <a:ext cx="0" cy="1371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510" name="Text Box 6">
              <a:extLst>
                <a:ext uri="{FF2B5EF4-FFF2-40B4-BE49-F238E27FC236}">
                  <a16:creationId xmlns:a16="http://schemas.microsoft.com/office/drawing/2014/main" id="{F93AF745-1105-2F42-85FF-DF446AA8B6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69876" y="4941887"/>
              <a:ext cx="104616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800">
                  <a:latin typeface="Comic Sans MS" panose="030F0902030302020204" pitchFamily="66" charset="0"/>
                </a:rPr>
                <a:t>Q </a:t>
              </a:r>
              <a:r>
                <a:rPr lang="en-US" altLang="nb-NO" sz="1600">
                  <a:latin typeface="Comic Sans MS" panose="030F0902030302020204" pitchFamily="66" charset="0"/>
                </a:rPr>
                <a:t>length</a:t>
              </a:r>
            </a:p>
          </p:txBody>
        </p:sp>
        <p:sp>
          <p:nvSpPr>
            <p:cNvPr id="661511" name="Line 7">
              <a:extLst>
                <a:ext uri="{FF2B5EF4-FFF2-40B4-BE49-F238E27FC236}">
                  <a16:creationId xmlns:a16="http://schemas.microsoft.com/office/drawing/2014/main" id="{11EAB842-F7FC-EC43-8916-DC04EDAAD8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600" y="5715000"/>
              <a:ext cx="236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512" name="Freeform 8">
              <a:extLst>
                <a:ext uri="{FF2B5EF4-FFF2-40B4-BE49-F238E27FC236}">
                  <a16:creationId xmlns:a16="http://schemas.microsoft.com/office/drawing/2014/main" id="{108D1852-D6EB-5D47-8E82-11B9B4E2D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688" y="4940300"/>
              <a:ext cx="849312" cy="796925"/>
            </a:xfrm>
            <a:custGeom>
              <a:avLst/>
              <a:gdLst>
                <a:gd name="T0" fmla="*/ 0 w 535"/>
                <a:gd name="T1" fmla="*/ 502 h 502"/>
                <a:gd name="T2" fmla="*/ 55 w 535"/>
                <a:gd name="T3" fmla="*/ 296 h 502"/>
                <a:gd name="T4" fmla="*/ 151 w 535"/>
                <a:gd name="T5" fmla="*/ 200 h 502"/>
                <a:gd name="T6" fmla="*/ 199 w 535"/>
                <a:gd name="T7" fmla="*/ 104 h 502"/>
                <a:gd name="T8" fmla="*/ 295 w 535"/>
                <a:gd name="T9" fmla="*/ 8 h 502"/>
                <a:gd name="T10" fmla="*/ 391 w 535"/>
                <a:gd name="T11" fmla="*/ 56 h 502"/>
                <a:gd name="T12" fmla="*/ 439 w 535"/>
                <a:gd name="T13" fmla="*/ 200 h 502"/>
                <a:gd name="T14" fmla="*/ 487 w 535"/>
                <a:gd name="T15" fmla="*/ 296 h 502"/>
                <a:gd name="T16" fmla="*/ 535 w 535"/>
                <a:gd name="T17" fmla="*/ 488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5" h="502">
                  <a:moveTo>
                    <a:pt x="0" y="502"/>
                  </a:moveTo>
                  <a:cubicBezTo>
                    <a:pt x="9" y="470"/>
                    <a:pt x="30" y="346"/>
                    <a:pt x="55" y="296"/>
                  </a:cubicBezTo>
                  <a:cubicBezTo>
                    <a:pt x="80" y="246"/>
                    <a:pt x="127" y="232"/>
                    <a:pt x="151" y="200"/>
                  </a:cubicBezTo>
                  <a:cubicBezTo>
                    <a:pt x="175" y="168"/>
                    <a:pt x="175" y="136"/>
                    <a:pt x="199" y="104"/>
                  </a:cubicBezTo>
                  <a:cubicBezTo>
                    <a:pt x="223" y="72"/>
                    <a:pt x="263" y="16"/>
                    <a:pt x="295" y="8"/>
                  </a:cubicBezTo>
                  <a:cubicBezTo>
                    <a:pt x="327" y="0"/>
                    <a:pt x="367" y="24"/>
                    <a:pt x="391" y="56"/>
                  </a:cubicBezTo>
                  <a:cubicBezTo>
                    <a:pt x="415" y="88"/>
                    <a:pt x="423" y="160"/>
                    <a:pt x="439" y="200"/>
                  </a:cubicBezTo>
                  <a:cubicBezTo>
                    <a:pt x="455" y="240"/>
                    <a:pt x="471" y="248"/>
                    <a:pt x="487" y="296"/>
                  </a:cubicBezTo>
                  <a:cubicBezTo>
                    <a:pt x="503" y="344"/>
                    <a:pt x="519" y="416"/>
                    <a:pt x="535" y="488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513" name="Freeform 9">
              <a:extLst>
                <a:ext uri="{FF2B5EF4-FFF2-40B4-BE49-F238E27FC236}">
                  <a16:creationId xmlns:a16="http://schemas.microsoft.com/office/drawing/2014/main" id="{6C7147DE-912B-7447-841E-9E8490EC7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600" y="5105400"/>
              <a:ext cx="609600" cy="609600"/>
            </a:xfrm>
            <a:custGeom>
              <a:avLst/>
              <a:gdLst>
                <a:gd name="T0" fmla="*/ 0 w 384"/>
                <a:gd name="T1" fmla="*/ 384 h 384"/>
                <a:gd name="T2" fmla="*/ 48 w 384"/>
                <a:gd name="T3" fmla="*/ 48 h 384"/>
                <a:gd name="T4" fmla="*/ 144 w 384"/>
                <a:gd name="T5" fmla="*/ 96 h 384"/>
                <a:gd name="T6" fmla="*/ 192 w 384"/>
                <a:gd name="T7" fmla="*/ 240 h 384"/>
                <a:gd name="T8" fmla="*/ 240 w 384"/>
                <a:gd name="T9" fmla="*/ 336 h 384"/>
                <a:gd name="T10" fmla="*/ 288 w 384"/>
                <a:gd name="T11" fmla="*/ 288 h 384"/>
                <a:gd name="T12" fmla="*/ 336 w 384"/>
                <a:gd name="T13" fmla="*/ 336 h 384"/>
                <a:gd name="T14" fmla="*/ 384 w 384"/>
                <a:gd name="T15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4" h="384">
                  <a:moveTo>
                    <a:pt x="0" y="384"/>
                  </a:moveTo>
                  <a:cubicBezTo>
                    <a:pt x="12" y="240"/>
                    <a:pt x="24" y="96"/>
                    <a:pt x="48" y="48"/>
                  </a:cubicBezTo>
                  <a:cubicBezTo>
                    <a:pt x="72" y="0"/>
                    <a:pt x="120" y="64"/>
                    <a:pt x="144" y="96"/>
                  </a:cubicBezTo>
                  <a:cubicBezTo>
                    <a:pt x="168" y="128"/>
                    <a:pt x="176" y="200"/>
                    <a:pt x="192" y="240"/>
                  </a:cubicBezTo>
                  <a:cubicBezTo>
                    <a:pt x="208" y="280"/>
                    <a:pt x="224" y="328"/>
                    <a:pt x="240" y="336"/>
                  </a:cubicBezTo>
                  <a:cubicBezTo>
                    <a:pt x="256" y="344"/>
                    <a:pt x="272" y="288"/>
                    <a:pt x="288" y="288"/>
                  </a:cubicBezTo>
                  <a:cubicBezTo>
                    <a:pt x="304" y="288"/>
                    <a:pt x="320" y="320"/>
                    <a:pt x="336" y="336"/>
                  </a:cubicBezTo>
                  <a:cubicBezTo>
                    <a:pt x="352" y="352"/>
                    <a:pt x="368" y="368"/>
                    <a:pt x="384" y="384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514" name="Freeform 10">
              <a:extLst>
                <a:ext uri="{FF2B5EF4-FFF2-40B4-BE49-F238E27FC236}">
                  <a16:creationId xmlns:a16="http://schemas.microsoft.com/office/drawing/2014/main" id="{64A89A1B-A4A6-5843-873D-F839A2A29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5168900"/>
              <a:ext cx="533400" cy="546100"/>
            </a:xfrm>
            <a:custGeom>
              <a:avLst/>
              <a:gdLst>
                <a:gd name="T0" fmla="*/ 0 w 336"/>
                <a:gd name="T1" fmla="*/ 344 h 344"/>
                <a:gd name="T2" fmla="*/ 96 w 336"/>
                <a:gd name="T3" fmla="*/ 104 h 344"/>
                <a:gd name="T4" fmla="*/ 144 w 336"/>
                <a:gd name="T5" fmla="*/ 8 h 344"/>
                <a:gd name="T6" fmla="*/ 192 w 336"/>
                <a:gd name="T7" fmla="*/ 152 h 344"/>
                <a:gd name="T8" fmla="*/ 192 w 336"/>
                <a:gd name="T9" fmla="*/ 200 h 344"/>
                <a:gd name="T10" fmla="*/ 240 w 336"/>
                <a:gd name="T11" fmla="*/ 296 h 344"/>
                <a:gd name="T12" fmla="*/ 336 w 336"/>
                <a:gd name="T13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44">
                  <a:moveTo>
                    <a:pt x="0" y="344"/>
                  </a:moveTo>
                  <a:cubicBezTo>
                    <a:pt x="36" y="252"/>
                    <a:pt x="72" y="160"/>
                    <a:pt x="96" y="104"/>
                  </a:cubicBezTo>
                  <a:cubicBezTo>
                    <a:pt x="120" y="48"/>
                    <a:pt x="128" y="0"/>
                    <a:pt x="144" y="8"/>
                  </a:cubicBezTo>
                  <a:cubicBezTo>
                    <a:pt x="160" y="16"/>
                    <a:pt x="184" y="120"/>
                    <a:pt x="192" y="152"/>
                  </a:cubicBezTo>
                  <a:cubicBezTo>
                    <a:pt x="200" y="184"/>
                    <a:pt x="184" y="176"/>
                    <a:pt x="192" y="200"/>
                  </a:cubicBezTo>
                  <a:cubicBezTo>
                    <a:pt x="200" y="224"/>
                    <a:pt x="216" y="272"/>
                    <a:pt x="240" y="296"/>
                  </a:cubicBezTo>
                  <a:cubicBezTo>
                    <a:pt x="264" y="320"/>
                    <a:pt x="300" y="332"/>
                    <a:pt x="336" y="344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515" name="Text Box 11">
              <a:extLst>
                <a:ext uri="{FF2B5EF4-FFF2-40B4-BE49-F238E27FC236}">
                  <a16:creationId xmlns:a16="http://schemas.microsoft.com/office/drawing/2014/main" id="{E1C372F5-DE69-5641-9F98-F9C29BE02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" y="5791200"/>
              <a:ext cx="706438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nb-NO" sz="1800">
                  <a:latin typeface="Comic Sans MS" panose="030F0902030302020204" pitchFamily="66" charset="0"/>
                </a:rPr>
                <a:t>Time</a:t>
              </a:r>
              <a:endParaRPr lang="en-US" altLang="nb-NO" sz="1600">
                <a:latin typeface="Comic Sans MS" panose="030F0902030302020204" pitchFamily="66" charset="0"/>
              </a:endParaRPr>
            </a:p>
          </p:txBody>
        </p:sp>
        <p:sp>
          <p:nvSpPr>
            <p:cNvPr id="661516" name="Text Box 12">
              <a:extLst>
                <a:ext uri="{FF2B5EF4-FFF2-40B4-BE49-F238E27FC236}">
                  <a16:creationId xmlns:a16="http://schemas.microsoft.com/office/drawing/2014/main" id="{0B00C378-300C-A24A-B541-EFCB72E969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2738" y="4179888"/>
              <a:ext cx="1436687" cy="590550"/>
            </a:xfrm>
            <a:prstGeom prst="rect">
              <a:avLst/>
            </a:prstGeom>
            <a:noFill/>
            <a:ln w="9525" cap="rnd">
              <a:solidFill>
                <a:schemeClr val="accent2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nb-NO" sz="1600">
                  <a:latin typeface="Comic Sans MS" panose="030F0902030302020204" pitchFamily="66" charset="0"/>
                </a:rPr>
                <a:t>Regeneration</a:t>
              </a:r>
            </a:p>
            <a:p>
              <a:pPr algn="ctr"/>
              <a:r>
                <a:rPr lang="en-US" altLang="nb-NO" sz="1600">
                  <a:latin typeface="Comic Sans MS" panose="030F0902030302020204" pitchFamily="66" charset="0"/>
                </a:rPr>
                <a:t>Points</a:t>
              </a:r>
            </a:p>
          </p:txBody>
        </p:sp>
        <p:sp>
          <p:nvSpPr>
            <p:cNvPr id="661517" name="Line 13">
              <a:extLst>
                <a:ext uri="{FF2B5EF4-FFF2-40B4-BE49-F238E27FC236}">
                  <a16:creationId xmlns:a16="http://schemas.microsoft.com/office/drawing/2014/main" id="{44CB81A2-08CC-A946-A9F3-9DF6B16C00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4800600"/>
              <a:ext cx="228600" cy="9144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518" name="Line 14">
              <a:extLst>
                <a:ext uri="{FF2B5EF4-FFF2-40B4-BE49-F238E27FC236}">
                  <a16:creationId xmlns:a16="http://schemas.microsoft.com/office/drawing/2014/main" id="{73273E14-3CD1-A041-A153-AC8F11179B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6000" y="4800600"/>
              <a:ext cx="609600" cy="9144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519" name="Text Box 15">
              <a:extLst>
                <a:ext uri="{FF2B5EF4-FFF2-40B4-BE49-F238E27FC236}">
                  <a16:creationId xmlns:a16="http://schemas.microsoft.com/office/drawing/2014/main" id="{ACB549B7-C0AB-0F4D-BE6A-5A78DFF8F7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0800" y="6096000"/>
              <a:ext cx="1436688" cy="590550"/>
            </a:xfrm>
            <a:prstGeom prst="rect">
              <a:avLst/>
            </a:prstGeom>
            <a:noFill/>
            <a:ln w="9525" cap="rnd">
              <a:solidFill>
                <a:srgbClr val="33CC33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nb-NO" sz="1600">
                  <a:latin typeface="Comic Sans MS" panose="030F0902030302020204" pitchFamily="66" charset="0"/>
                </a:rPr>
                <a:t>Regeneration</a:t>
              </a:r>
            </a:p>
            <a:p>
              <a:pPr algn="ctr"/>
              <a:r>
                <a:rPr lang="en-US" altLang="nb-NO" sz="1600">
                  <a:latin typeface="Comic Sans MS" panose="030F0902030302020204" pitchFamily="66" charset="0"/>
                </a:rPr>
                <a:t>Cycles</a:t>
              </a:r>
            </a:p>
          </p:txBody>
        </p:sp>
        <p:sp>
          <p:nvSpPr>
            <p:cNvPr id="661520" name="Line 16">
              <a:extLst>
                <a:ext uri="{FF2B5EF4-FFF2-40B4-BE49-F238E27FC236}">
                  <a16:creationId xmlns:a16="http://schemas.microsoft.com/office/drawing/2014/main" id="{C83F056F-327B-5842-A5EB-E1BD7CFB51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43200" y="5715000"/>
              <a:ext cx="228600" cy="38100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521" name="Line 17">
              <a:extLst>
                <a:ext uri="{FF2B5EF4-FFF2-40B4-BE49-F238E27FC236}">
                  <a16:creationId xmlns:a16="http://schemas.microsoft.com/office/drawing/2014/main" id="{388E449B-4FDD-304C-A03E-43029EF54E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95600" y="5715000"/>
              <a:ext cx="76200" cy="38100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522" name="Line 18">
              <a:extLst>
                <a:ext uri="{FF2B5EF4-FFF2-40B4-BE49-F238E27FC236}">
                  <a16:creationId xmlns:a16="http://schemas.microsoft.com/office/drawing/2014/main" id="{731DCCA7-7197-1544-A64D-BBB9CB377C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5715000"/>
              <a:ext cx="685800" cy="38100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523" name="Line 19">
              <a:extLst>
                <a:ext uri="{FF2B5EF4-FFF2-40B4-BE49-F238E27FC236}">
                  <a16:creationId xmlns:a16="http://schemas.microsoft.com/office/drawing/2014/main" id="{1032E19C-3AA3-C943-BAC2-C732E8EA18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33600" y="5715000"/>
              <a:ext cx="457200" cy="38100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41781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>
            <a:extLst>
              <a:ext uri="{FF2B5EF4-FFF2-40B4-BE49-F238E27FC236}">
                <a16:creationId xmlns:a16="http://schemas.microsoft.com/office/drawing/2014/main" id="{2B2FBAE5-BF06-B540-B807-E1B6DAC86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Method of Regeneration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3555" name="Rectangle 3">
                <a:extLst>
                  <a:ext uri="{FF2B5EF4-FFF2-40B4-BE49-F238E27FC236}">
                    <a16:creationId xmlns:a16="http://schemas.microsoft.com/office/drawing/2014/main" id="{8EB1DB79-1987-0741-B8E9-9B087195319B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7544" y="1484784"/>
                <a:ext cx="8219256" cy="4464496"/>
              </a:xfrm>
            </p:spPr>
            <p:txBody>
              <a:bodyPr numCol="1"/>
              <a:lstStyle/>
              <a:p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nb-NO" sz="2400" dirty="0"/>
                  <a:t> cycles of length </a:t>
                </a:r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nb-NO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,n</a:t>
                </a:r>
                <a:r>
                  <a:rPr lang="en-US" altLang="nb-NO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,…,n</a:t>
                </a:r>
                <a:r>
                  <a:rPr lang="en-US" altLang="nb-NO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  <a:p>
                <a:r>
                  <a:rPr lang="en-US" altLang="nb-NO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altLang="nb-NO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altLang="nb-NO" sz="2400" dirty="0">
                    <a:cs typeface="Times New Roman" panose="02020603050405020304" pitchFamily="18" charset="0"/>
                  </a:rPr>
                  <a:t> observation in cycle</a:t>
                </a:r>
                <a:r>
                  <a:rPr lang="en-US" altLang="nb-NO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nb-NO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nb-NO" sz="2400" dirty="0">
                    <a:cs typeface="Times New Roman" panose="02020603050405020304" pitchFamily="18" charset="0"/>
                  </a:rPr>
                  <a:t>:</a:t>
                </a:r>
                <a:r>
                  <a:rPr lang="en-US" altLang="nb-NO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nb-NO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nb-NO" sz="2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ij</a:t>
                </a:r>
                <a:endParaRPr lang="en-US" altLang="nb-NO" sz="24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nb-NO" sz="2400" dirty="0"/>
                  <a:t>cycle means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nb-NO" alt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nb-NO" sz="2000" dirty="0"/>
              </a:p>
              <a:p>
                <a:r>
                  <a:rPr lang="en-US" altLang="nb-NO" sz="2400" dirty="0"/>
                  <a:t>Note, for the overall mean, we known that</a:t>
                </a:r>
                <a:endParaRPr lang="en-US" altLang="nb-NO" sz="2400" i="1" dirty="0"/>
              </a:p>
              <a:p>
                <a:pPr marL="0" indent="0">
                  <a:buNone/>
                </a:pPr>
                <a:r>
                  <a:rPr lang="nb-NO" altLang="nb-NO" sz="2400" b="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nb-NO" altLang="nb-NO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̅"/>
                            <m:ctrlP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nb-NO" altLang="nb-NO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altLang="nb-NO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b-NO" altLang="nb-NO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nary>
                  </m:oMath>
                </a14:m>
                <a:r>
                  <a:rPr lang="en-US" altLang="nb-NO" sz="2400" dirty="0"/>
                  <a:t> </a:t>
                </a:r>
              </a:p>
              <a:p>
                <a:r>
                  <a:rPr lang="en-US" altLang="nb-NO" sz="2400" dirty="0"/>
                  <a:t>since cycles have different lengths.</a:t>
                </a:r>
              </a:p>
              <a:p>
                <a:endParaRPr lang="en-US" altLang="nb-NO" sz="2400" dirty="0"/>
              </a:p>
              <a:p>
                <a:pPr marL="0" indent="0">
                  <a:buNone/>
                </a:pPr>
                <a:r>
                  <a:rPr lang="en-US" altLang="nb-NO" sz="2400" dirty="0"/>
                  <a:t>So, to compute confidence intervals  </a:t>
                </a:r>
                <a:r>
                  <a:rPr lang="en-US" altLang="nb-NO" sz="2400" dirty="0">
                    <a:sym typeface="Wingdings" pitchFamily="2" charset="2"/>
                  </a:rPr>
                  <a:t> next slide</a:t>
                </a:r>
                <a:endParaRPr lang="en-US" altLang="nb-NO" sz="2000" dirty="0"/>
              </a:p>
              <a:p>
                <a:pPr lvl="1"/>
                <a:endParaRPr lang="en-US" altLang="nb-NO" sz="2000" dirty="0"/>
              </a:p>
              <a:p>
                <a:pPr lvl="1"/>
                <a:endParaRPr lang="en-US" altLang="nb-NO" sz="2000" dirty="0"/>
              </a:p>
              <a:p>
                <a:endParaRPr lang="en-US" altLang="nb-NO" sz="2400" dirty="0"/>
              </a:p>
            </p:txBody>
          </p:sp>
        </mc:Choice>
        <mc:Fallback xmlns="">
          <p:sp>
            <p:nvSpPr>
              <p:cNvPr id="663555" name="Rectangle 3">
                <a:extLst>
                  <a:ext uri="{FF2B5EF4-FFF2-40B4-BE49-F238E27FC236}">
                    <a16:creationId xmlns:a16="http://schemas.microsoft.com/office/drawing/2014/main" id="{8EB1DB79-1987-0741-B8E9-9B08719531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84784"/>
                <a:ext cx="8219256" cy="4464496"/>
              </a:xfrm>
              <a:blipFill>
                <a:blip r:embed="rId2"/>
                <a:stretch>
                  <a:fillRect l="-1080" t="-142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62538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>
            <a:extLst>
              <a:ext uri="{FF2B5EF4-FFF2-40B4-BE49-F238E27FC236}">
                <a16:creationId xmlns:a16="http://schemas.microsoft.com/office/drawing/2014/main" id="{2B2FBAE5-BF06-B540-B807-E1B6DAC86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Method of Regeneration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1D5F920-3E53-98E2-377F-78E56A44D7E0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7544" y="1700808"/>
                <a:ext cx="8219256" cy="4104456"/>
              </a:xfrm>
            </p:spPr>
            <p:txBody>
              <a:bodyPr numCol="2"/>
              <a:lstStyle/>
              <a:p>
                <a:r>
                  <a:rPr lang="en-US" altLang="nb-NO" sz="2000" dirty="0"/>
                  <a:t>Compute </a:t>
                </a:r>
                <a:r>
                  <a:rPr lang="en-US" altLang="nb-NO" sz="2000" b="1" dirty="0"/>
                  <a:t>sums</a:t>
                </a:r>
                <a:r>
                  <a:rPr lang="en-US" altLang="nb-NO" sz="2000" dirty="0"/>
                  <a:t>: </a:t>
                </a:r>
                <a:br>
                  <a:rPr lang="nb-NO" altLang="nb-NO" sz="20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nb-NO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altLang="nb-NO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nb-NO" altLang="nb-NO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altLang="nb-NO" sz="2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nb-NO" altLang="nb-NO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b-NO" altLang="nb-NO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nb-NO" altLang="nb-NO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nb-NO" altLang="nb-NO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altLang="nb-NO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nb-NO" altLang="nb-NO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nb-NO" altLang="nb-NO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altLang="nb-NO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altLang="nb-NO" sz="20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nb-NO" sz="2000" dirty="0"/>
              </a:p>
              <a:p>
                <a:endParaRPr lang="en-US" altLang="nb-NO" sz="2000" dirty="0"/>
              </a:p>
              <a:p>
                <a:r>
                  <a:rPr lang="en-US" altLang="nb-NO" sz="2000" dirty="0"/>
                  <a:t>Compute overall </a:t>
                </a:r>
                <a:r>
                  <a:rPr lang="en-US" altLang="nb-NO" sz="2000" b="1" dirty="0"/>
                  <a:t>mean</a:t>
                </a:r>
                <a:r>
                  <a:rPr lang="en-US" altLang="nb-NO" sz="2000" dirty="0"/>
                  <a:t>:</a:t>
                </a:r>
                <a:br>
                  <a:rPr lang="en-US" altLang="nb-NO" sz="2000" dirty="0"/>
                </a:b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nb-NO" alt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nb-NO" altLang="nb-NO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altLang="nb-NO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nb-NO" altLang="nb-NO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nb-NO" altLang="nb-NO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altLang="nb-NO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nb-NO" altLang="nb-NO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altLang="nb-NO" sz="2000" dirty="0"/>
              </a:p>
              <a:p>
                <a:endParaRPr lang="en-US" altLang="nb-NO" sz="2000" dirty="0"/>
              </a:p>
              <a:p>
                <a:r>
                  <a:rPr lang="en-US" altLang="nb-NO" sz="2000" dirty="0"/>
                  <a:t>Calculate </a:t>
                </a:r>
                <a:r>
                  <a:rPr lang="en-US" altLang="nb-NO" sz="2000" b="1" dirty="0"/>
                  <a:t>difference</a:t>
                </a:r>
                <a:r>
                  <a:rPr lang="en-US" altLang="nb-NO" sz="2000" dirty="0"/>
                  <a:t> between mean and observed sums: </a:t>
                </a:r>
                <a:br>
                  <a:rPr lang="nb-NO" altLang="nb-NO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nb-NO" alt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alt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nb-NO" alt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altLang="nb-NO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alt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alt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nb-NO" alt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altLang="nb-NO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nb-NO" alt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alt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nb-NO" alt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acc>
                      <m:accPr>
                        <m:chr m:val="̿"/>
                        <m:ctrlPr>
                          <a:rPr lang="nb-NO" alt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alt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nb-NO" sz="2000" dirty="0"/>
                  <a:t>	</a:t>
                </a:r>
                <a14:m>
                  <m:oMath xmlns:m="http://schemas.openxmlformats.org/officeDocument/2006/math">
                    <m:r>
                      <a:rPr lang="en-US" altLang="nb-NO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nb-NO" altLang="nb-NO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nb-NO" altLang="nb-NO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nb-NO" altLang="nb-N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altLang="nb-N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1..</m:t>
                        </m:r>
                        <m:r>
                          <a:rPr lang="nb-NO" altLang="nb-NO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altLang="nb-NO" sz="2000" dirty="0"/>
              </a:p>
              <a:p>
                <a:endParaRPr lang="en-US" altLang="nb-NO" sz="2000" dirty="0"/>
              </a:p>
              <a:p>
                <a:endParaRPr lang="en-US" altLang="nb-NO" sz="2000" dirty="0"/>
              </a:p>
              <a:p>
                <a:r>
                  <a:rPr lang="en-US" altLang="nb-NO" sz="2000" dirty="0"/>
                  <a:t>Calculate </a:t>
                </a:r>
                <a:r>
                  <a:rPr lang="en-US" altLang="nb-NO" sz="2000" b="1" dirty="0"/>
                  <a:t>variance</a:t>
                </a:r>
                <a:r>
                  <a:rPr lang="en-US" altLang="nb-NO" sz="2000" dirty="0"/>
                  <a:t> of differences:</a:t>
                </a:r>
                <a:br>
                  <a:rPr lang="en-US" altLang="nb-NO" sz="2000" dirty="0"/>
                </a:br>
                <a14:m>
                  <m:oMath xmlns:m="http://schemas.openxmlformats.org/officeDocument/2006/math">
                    <m:r>
                      <a:rPr lang="nb-NO" altLang="nb-NO" sz="200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b-NO" altLang="nb-NO" sz="2000" b="0" i="1" smtClean="0">
                        <a:latin typeface="Cambria Math" panose="02040503050406030204" pitchFamily="18" charset="0"/>
                      </a:rPr>
                      <m:t>𝑎𝑟</m:t>
                    </m:r>
                    <m:r>
                      <a:rPr lang="nb-NO" altLang="nb-NO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altLang="nb-NO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nb-NO" altLang="nb-NO" sz="2000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altLang="nb-NO" sz="2000" dirty="0"/>
              </a:p>
              <a:p>
                <a:r>
                  <a:rPr lang="en-US" altLang="nb-NO" sz="2000" dirty="0"/>
                  <a:t>Compute </a:t>
                </a:r>
                <a:r>
                  <a:rPr lang="en-US" altLang="nb-NO" sz="2000" b="1" dirty="0"/>
                  <a:t>mean</a:t>
                </a:r>
                <a:r>
                  <a:rPr lang="en-US" altLang="nb-NO" sz="2000" dirty="0"/>
                  <a:t> cycle length:</a:t>
                </a:r>
                <a:br>
                  <a:rPr lang="en-US" altLang="nb-NO" sz="2000" dirty="0"/>
                </a:b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nb-NO" sz="20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bar>
                    <m:r>
                      <a:rPr lang="nb-NO" alt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nb-NO" altLang="nb-NO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nb-NO" sz="2000" dirty="0"/>
              </a:p>
              <a:p>
                <a:endParaRPr lang="en-US" altLang="nb-NO" sz="2000" dirty="0"/>
              </a:p>
              <a:p>
                <a:r>
                  <a:rPr lang="en-US" altLang="nb-NO" sz="2000" b="1" dirty="0"/>
                  <a:t>Confidence interval</a:t>
                </a:r>
                <a:r>
                  <a:rPr lang="en-US" altLang="nb-NO" sz="2000" dirty="0"/>
                  <a:t>:</a:t>
                </a:r>
                <a:br>
                  <a:rPr lang="en-US" altLang="nb-NO" sz="2000" dirty="0"/>
                </a:b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en-US" altLang="nb-NO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alt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nb-NO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nb-NO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alt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nb-NO" alt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nb-NO" alt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nb-NO" alt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sub>
                    </m:sSub>
                    <m:f>
                      <m:fPr>
                        <m:ctrlPr>
                          <a:rPr lang="en-US" altLang="nb-NO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altLang="nb-NO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nb-NO" alt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𝑎𝑟</m:t>
                        </m:r>
                        <m:r>
                          <a:rPr lang="nb-NO" alt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b-NO" alt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nb-NO" alt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nb-NO" alt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ad>
                          <m:radPr>
                            <m:degHide m:val="on"/>
                            <m:ctrlPr>
                              <a:rPr lang="nb-NO" alt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b-NO" altLang="nb-NO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</m:den>
                    </m:f>
                  </m:oMath>
                </a14:m>
                <a:endParaRPr lang="en-US" altLang="nb-NO" sz="2000" dirty="0"/>
              </a:p>
              <a:p>
                <a:pPr lvl="2" algn="ctr">
                  <a:buNone/>
                </a:pPr>
                <a:endParaRPr lang="en-US" altLang="nb-NO" sz="1800" dirty="0">
                  <a:sym typeface="Symbol" pitchFamily="2" charset="2"/>
                </a:endParaRPr>
              </a:p>
              <a:p>
                <a:endParaRPr lang="en-US" altLang="nb-NO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1D5F920-3E53-98E2-377F-78E56A44D7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700808"/>
                <a:ext cx="8219256" cy="4104456"/>
              </a:xfrm>
              <a:blipFill>
                <a:blip r:embed="rId2"/>
                <a:stretch>
                  <a:fillRect l="-463" t="-1604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49413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>
            <a:extLst>
              <a:ext uri="{FF2B5EF4-FFF2-40B4-BE49-F238E27FC236}">
                <a16:creationId xmlns:a16="http://schemas.microsoft.com/office/drawing/2014/main" id="{1A6891E0-F3CA-B941-B8D5-8D03466CAE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/>
              <a:t>Question</a:t>
            </a:r>
          </a:p>
        </p:txBody>
      </p:sp>
      <p:sp>
        <p:nvSpPr>
          <p:cNvPr id="666627" name="Rectangle 3">
            <a:extLst>
              <a:ext uri="{FF2B5EF4-FFF2-40B4-BE49-F238E27FC236}">
                <a16:creationId xmlns:a16="http://schemas.microsoft.com/office/drawing/2014/main" id="{C608EA32-DB63-1340-A50B-AF636A476B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/>
            <a:r>
              <a:rPr lang="en-US" altLang="nb-NO"/>
              <a:t>Imagine you are called in as an expert to review a simulation study.  Which of the following would you consider non-intuitive and would want extra validation?</a:t>
            </a:r>
          </a:p>
          <a:p>
            <a:pPr marL="952500" lvl="1" indent="-495300">
              <a:buFontTx/>
              <a:buAutoNum type="arabicPeriod"/>
            </a:pPr>
            <a:r>
              <a:rPr lang="en-US" altLang="nb-NO"/>
              <a:t>Throughput increases as load increases</a:t>
            </a:r>
          </a:p>
          <a:p>
            <a:pPr marL="952500" lvl="1" indent="-495300">
              <a:buFontTx/>
              <a:buAutoNum type="arabicPeriod"/>
            </a:pPr>
            <a:r>
              <a:rPr lang="en-US" altLang="nb-NO"/>
              <a:t>Throughput decreases as load increases</a:t>
            </a:r>
          </a:p>
          <a:p>
            <a:pPr marL="952500" lvl="1" indent="-495300">
              <a:buFontTx/>
              <a:buAutoNum type="arabicPeriod"/>
            </a:pPr>
            <a:r>
              <a:rPr lang="en-US" altLang="nb-NO"/>
              <a:t>Response time increases as load increases</a:t>
            </a:r>
          </a:p>
          <a:p>
            <a:pPr marL="952500" lvl="1" indent="-495300">
              <a:buFontTx/>
              <a:buAutoNum type="arabicPeriod"/>
            </a:pPr>
            <a:r>
              <a:rPr lang="en-US" altLang="nb-NO"/>
              <a:t>Response time decreases as load increases</a:t>
            </a:r>
          </a:p>
          <a:p>
            <a:pPr marL="952500" lvl="1" indent="-495300">
              <a:buFontTx/>
              <a:buAutoNum type="arabicPeriod"/>
            </a:pPr>
            <a:r>
              <a:rPr lang="en-US" altLang="nb-NO"/>
              <a:t>Loss rate decreases as load increases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19AFEB5-A0D6-9447-9834-4D58F7BA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fld id="{A5E67A23-7B56-E040-A18F-96E32F3B53B8}" type="slidenum">
              <a:rPr lang="en-US" altLang="nb-NO" smtClean="0"/>
              <a:pPr/>
              <a:t>85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18941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9B60214C-A5C5-C240-8A42-D96F8382FA3A}"/>
              </a:ext>
            </a:extLst>
          </p:cNvPr>
          <p:cNvSpPr/>
          <p:nvPr/>
        </p:nvSpPr>
        <p:spPr bwMode="auto">
          <a:xfrm>
            <a:off x="404037" y="1570572"/>
            <a:ext cx="3593805" cy="49228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-96" charset="2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9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51B37-EAC7-6D4E-8E25-F06B9D60A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859" y="1602470"/>
            <a:ext cx="4766341" cy="492287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Eurostile" panose="020B0504020202050204" pitchFamily="34" charset="77"/>
              </a:rPr>
              <a:t>Systems can be simulated at a very high level of abstraction</a:t>
            </a:r>
          </a:p>
          <a:p>
            <a:r>
              <a:rPr lang="en-US" dirty="0">
                <a:latin typeface="Eurostile" panose="020B0504020202050204" pitchFamily="34" charset="77"/>
              </a:rPr>
              <a:t>artificial workloads</a:t>
            </a:r>
          </a:p>
          <a:p>
            <a:r>
              <a:rPr lang="en-US" dirty="0">
                <a:latin typeface="Eurostile" panose="020B0504020202050204" pitchFamily="34" charset="77"/>
              </a:rPr>
              <a:t>simplified work characteristics</a:t>
            </a:r>
          </a:p>
          <a:p>
            <a:r>
              <a:rPr lang="en-US" dirty="0">
                <a:latin typeface="Eurostile" panose="020B0504020202050204" pitchFamily="34" charset="77"/>
              </a:rPr>
              <a:t>removal of most system details</a:t>
            </a:r>
          </a:p>
          <a:p>
            <a:r>
              <a:rPr lang="en-US" dirty="0">
                <a:latin typeface="Eurostile" panose="020B0504020202050204" pitchFamily="34" charset="77"/>
              </a:rPr>
              <a:t>focus on a particular component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7122572-6EE8-C743-8828-42E1139CE635}"/>
              </a:ext>
            </a:extLst>
          </p:cNvPr>
          <p:cNvGrpSpPr/>
          <p:nvPr/>
        </p:nvGrpSpPr>
        <p:grpSpPr>
          <a:xfrm>
            <a:off x="460742" y="1747784"/>
            <a:ext cx="3286077" cy="4608045"/>
            <a:chOff x="269356" y="1538179"/>
            <a:chExt cx="3286077" cy="460804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1D57609-73AA-E94D-8BB8-B0D05AAABE2C}"/>
                </a:ext>
              </a:extLst>
            </p:cNvPr>
            <p:cNvGrpSpPr/>
            <p:nvPr/>
          </p:nvGrpSpPr>
          <p:grpSpPr>
            <a:xfrm>
              <a:off x="1589936" y="1886467"/>
              <a:ext cx="434975" cy="3769832"/>
              <a:chOff x="1589936" y="1886467"/>
              <a:chExt cx="434975" cy="376983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2D6AE20-2B78-EC40-A573-246EA940287D}"/>
                  </a:ext>
                </a:extLst>
              </p:cNvPr>
              <p:cNvGrpSpPr/>
              <p:nvPr/>
            </p:nvGrpSpPr>
            <p:grpSpPr>
              <a:xfrm>
                <a:off x="1589936" y="3044455"/>
                <a:ext cx="434975" cy="1498970"/>
                <a:chOff x="1597025" y="3044455"/>
                <a:chExt cx="434975" cy="1498970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404713E5-2CF4-0C45-949C-A14B197727EF}"/>
                    </a:ext>
                  </a:extLst>
                </p:cNvPr>
                <p:cNvGrpSpPr/>
                <p:nvPr/>
              </p:nvGrpSpPr>
              <p:grpSpPr>
                <a:xfrm>
                  <a:off x="1616886" y="3044455"/>
                  <a:ext cx="375875" cy="1080000"/>
                  <a:chOff x="1616886" y="3044455"/>
                  <a:chExt cx="375875" cy="1080000"/>
                </a:xfrm>
              </p:grpSpPr>
              <p:cxnSp>
                <p:nvCxnSpPr>
                  <p:cNvPr id="7" name="Straight Connector 6">
                    <a:extLst>
                      <a:ext uri="{FF2B5EF4-FFF2-40B4-BE49-F238E27FC236}">
                        <a16:creationId xmlns:a16="http://schemas.microsoft.com/office/drawing/2014/main" id="{BB0B7BFE-9C27-FF40-9BBA-E6058697FB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626781" y="3044455"/>
                    <a:ext cx="0" cy="108000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" name="Straight Connector 8">
                    <a:extLst>
                      <a:ext uri="{FF2B5EF4-FFF2-40B4-BE49-F238E27FC236}">
                        <a16:creationId xmlns:a16="http://schemas.microsoft.com/office/drawing/2014/main" id="{E3E4FEB5-30EC-EF4C-A2AC-1E25B0E61E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991832" y="3044455"/>
                    <a:ext cx="0" cy="108000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0" name="Straight Connector 9">
                    <a:extLst>
                      <a:ext uri="{FF2B5EF4-FFF2-40B4-BE49-F238E27FC236}">
                        <a16:creationId xmlns:a16="http://schemas.microsoft.com/office/drawing/2014/main" id="{8FEC24E3-18FD-1842-BF4E-93A38C6165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3236" y="411493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2" name="Straight Connector 11">
                    <a:extLst>
                      <a:ext uri="{FF2B5EF4-FFF2-40B4-BE49-F238E27FC236}">
                        <a16:creationId xmlns:a16="http://schemas.microsoft.com/office/drawing/2014/main" id="{C2890DBF-3C32-EE40-ADDA-5D4FE283C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32761" y="395872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28A646AF-0EF7-C142-95C0-1217D0D266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9586" y="380251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4F07DB1A-1D74-364A-BE8A-4A562DCA9E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16886" y="364630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0D77EF47-47ED-EE41-B9CC-05B2CB29F5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3236" y="349009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6" name="Straight Connector 15">
                    <a:extLst>
                      <a:ext uri="{FF2B5EF4-FFF2-40B4-BE49-F238E27FC236}">
                        <a16:creationId xmlns:a16="http://schemas.microsoft.com/office/drawing/2014/main" id="{0274FFF3-D9F7-7B44-A378-109C7BE3F5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1629586" y="3333880"/>
                    <a:ext cx="36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C7BD65B7-DFB9-F544-94A2-FC2FAE39106A}"/>
                    </a:ext>
                  </a:extLst>
                </p:cNvPr>
                <p:cNvSpPr/>
                <p:nvPr/>
              </p:nvSpPr>
              <p:spPr bwMode="auto">
                <a:xfrm>
                  <a:off x="1597025" y="4137025"/>
                  <a:ext cx="434975" cy="406400"/>
                </a:xfrm>
                <a:prstGeom prst="ellipse">
                  <a:avLst/>
                </a:prstGeom>
                <a:solidFill>
                  <a:srgbClr val="F6A79C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folHlink"/>
                    </a:buClr>
                    <a:buSzPct val="85000"/>
                    <a:buFont typeface="Wingdings" pitchFamily="-96" charset="2"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96" charset="0"/>
                  </a:endParaRPr>
                </a:p>
              </p:txBody>
            </p:sp>
          </p:grp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13BF8559-16A6-4E46-90EB-05B9B9033B5A}"/>
                  </a:ext>
                </a:extLst>
              </p:cNvPr>
              <p:cNvCxnSpPr/>
              <p:nvPr/>
            </p:nvCxnSpPr>
            <p:spPr bwMode="auto">
              <a:xfrm>
                <a:off x="1807423" y="2296633"/>
                <a:ext cx="0" cy="720000"/>
              </a:xfrm>
              <a:prstGeom prst="straightConnector1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6F74507-DA15-714A-8789-49E7936E6964}"/>
                  </a:ext>
                </a:extLst>
              </p:cNvPr>
              <p:cNvSpPr/>
              <p:nvPr/>
            </p:nvSpPr>
            <p:spPr bwMode="auto">
              <a:xfrm>
                <a:off x="1589936" y="1886467"/>
                <a:ext cx="434975" cy="406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EBD488F5-FC2C-904C-8921-053B369CDCC6}"/>
                  </a:ext>
                </a:extLst>
              </p:cNvPr>
              <p:cNvCxnSpPr/>
              <p:nvPr/>
            </p:nvCxnSpPr>
            <p:spPr bwMode="auto">
              <a:xfrm>
                <a:off x="1807423" y="4533015"/>
                <a:ext cx="0" cy="720000"/>
              </a:xfrm>
              <a:prstGeom prst="straightConnector1">
                <a:avLst/>
              </a:prstGeom>
              <a:solidFill>
                <a:srgbClr val="DDDDDD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CD206908-ADD1-2043-AFF8-23390DA71580}"/>
                  </a:ext>
                </a:extLst>
              </p:cNvPr>
              <p:cNvSpPr/>
              <p:nvPr/>
            </p:nvSpPr>
            <p:spPr bwMode="auto">
              <a:xfrm>
                <a:off x="1589936" y="5249899"/>
                <a:ext cx="434975" cy="406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5000"/>
                  <a:buFont typeface="Wingdings" pitchFamily="-96" charset="2"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96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610DE7E-5E92-DC44-B825-3DE77CC49309}"/>
                </a:ext>
              </a:extLst>
            </p:cNvPr>
            <p:cNvSpPr txBox="1"/>
            <p:nvPr/>
          </p:nvSpPr>
          <p:spPr>
            <a:xfrm>
              <a:off x="548278" y="1807538"/>
              <a:ext cx="9557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Bef>
                  <a:spcPts val="0"/>
                </a:spcBef>
              </a:pPr>
              <a:r>
                <a:rPr lang="en-US" sz="1800" dirty="0">
                  <a:latin typeface="Eurostile" panose="020B0504020202050204" pitchFamily="34" charset="77"/>
                </a:rPr>
                <a:t>arrival</a:t>
              </a:r>
            </a:p>
            <a:p>
              <a:pPr algn="r">
                <a:spcBef>
                  <a:spcPts val="0"/>
                </a:spcBef>
              </a:pPr>
              <a:r>
                <a:rPr lang="en-US" sz="1800" dirty="0">
                  <a:latin typeface="Eurostile" panose="020B0504020202050204" pitchFamily="34" charset="77"/>
                </a:rPr>
                <a:t>process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EAF4944-59CD-434D-9166-A7133B117ECB}"/>
                </a:ext>
              </a:extLst>
            </p:cNvPr>
            <p:cNvSpPr txBox="1"/>
            <p:nvPr/>
          </p:nvSpPr>
          <p:spPr>
            <a:xfrm>
              <a:off x="737431" y="3629251"/>
              <a:ext cx="766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Eurostile" panose="020B0504020202050204" pitchFamily="34" charset="77"/>
                </a:rPr>
                <a:t>queue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DB97918-6BC2-5443-B1FE-C2F81C75278B}"/>
                </a:ext>
              </a:extLst>
            </p:cNvPr>
            <p:cNvSpPr txBox="1"/>
            <p:nvPr/>
          </p:nvSpPr>
          <p:spPr>
            <a:xfrm>
              <a:off x="339887" y="4153788"/>
              <a:ext cx="1164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dirty="0">
                  <a:latin typeface="Eurostile" panose="020B0504020202050204" pitchFamily="34" charset="77"/>
                </a:rPr>
                <a:t>processor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C8A3099-9092-0E47-A4C3-D056316A9B42}"/>
                </a:ext>
              </a:extLst>
            </p:cNvPr>
            <p:cNvSpPr txBox="1"/>
            <p:nvPr/>
          </p:nvSpPr>
          <p:spPr>
            <a:xfrm>
              <a:off x="269356" y="5075278"/>
              <a:ext cx="12346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Bef>
                  <a:spcPts val="0"/>
                </a:spcBef>
              </a:pPr>
              <a:r>
                <a:rPr lang="en-US" sz="1800" dirty="0">
                  <a:latin typeface="Eurostile" panose="020B0504020202050204" pitchFamily="34" charset="77"/>
                </a:rPr>
                <a:t>completion</a:t>
              </a:r>
            </a:p>
            <a:p>
              <a:pPr algn="r">
                <a:spcBef>
                  <a:spcPts val="0"/>
                </a:spcBef>
              </a:pPr>
              <a:r>
                <a:rPr lang="en-US" sz="1800" dirty="0">
                  <a:latin typeface="Eurostile" panose="020B0504020202050204" pitchFamily="34" charset="77"/>
                </a:rPr>
                <a:t>process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45E21DD-F125-CE49-8B03-E0757389C45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15433" y="4862625"/>
              <a:ext cx="1440000" cy="1283599"/>
              <a:chOff x="2832597" y="3299638"/>
              <a:chExt cx="3664510" cy="3266501"/>
            </a:xfrm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2E080621-BC94-CF43-844F-8F373F03A790}"/>
                  </a:ext>
                </a:extLst>
              </p:cNvPr>
              <p:cNvSpPr/>
              <p:nvPr/>
            </p:nvSpPr>
            <p:spPr bwMode="auto">
              <a:xfrm>
                <a:off x="3296093" y="4850774"/>
                <a:ext cx="3072810" cy="1326742"/>
              </a:xfrm>
              <a:custGeom>
                <a:avLst/>
                <a:gdLst>
                  <a:gd name="connsiteX0" fmla="*/ 0 w 3072810"/>
                  <a:gd name="connsiteY0" fmla="*/ 1231049 h 1326742"/>
                  <a:gd name="connsiteX1" fmla="*/ 138224 w 3072810"/>
                  <a:gd name="connsiteY1" fmla="*/ 858910 h 1326742"/>
                  <a:gd name="connsiteX2" fmla="*/ 138224 w 3072810"/>
                  <a:gd name="connsiteY2" fmla="*/ 858910 h 1326742"/>
                  <a:gd name="connsiteX3" fmla="*/ 297712 w 3072810"/>
                  <a:gd name="connsiteY3" fmla="*/ 380445 h 1326742"/>
                  <a:gd name="connsiteX4" fmla="*/ 467833 w 3072810"/>
                  <a:gd name="connsiteY4" fmla="*/ 29570 h 1326742"/>
                  <a:gd name="connsiteX5" fmla="*/ 584791 w 3072810"/>
                  <a:gd name="connsiteY5" fmla="*/ 50835 h 1326742"/>
                  <a:gd name="connsiteX6" fmla="*/ 733647 w 3072810"/>
                  <a:gd name="connsiteY6" fmla="*/ 306017 h 1326742"/>
                  <a:gd name="connsiteX7" fmla="*/ 882503 w 3072810"/>
                  <a:gd name="connsiteY7" fmla="*/ 656891 h 1326742"/>
                  <a:gd name="connsiteX8" fmla="*/ 1031359 w 3072810"/>
                  <a:gd name="connsiteY8" fmla="*/ 954603 h 1326742"/>
                  <a:gd name="connsiteX9" fmla="*/ 1190847 w 3072810"/>
                  <a:gd name="connsiteY9" fmla="*/ 1145989 h 1326742"/>
                  <a:gd name="connsiteX10" fmla="*/ 1350335 w 3072810"/>
                  <a:gd name="connsiteY10" fmla="*/ 1252314 h 1326742"/>
                  <a:gd name="connsiteX11" fmla="*/ 1456661 w 3072810"/>
                  <a:gd name="connsiteY11" fmla="*/ 1294845 h 1326742"/>
                  <a:gd name="connsiteX12" fmla="*/ 1658679 w 3072810"/>
                  <a:gd name="connsiteY12" fmla="*/ 1316110 h 1326742"/>
                  <a:gd name="connsiteX13" fmla="*/ 2381693 w 3072810"/>
                  <a:gd name="connsiteY13" fmla="*/ 1326742 h 1326742"/>
                  <a:gd name="connsiteX14" fmla="*/ 3072810 w 3072810"/>
                  <a:gd name="connsiteY14" fmla="*/ 1316110 h 1326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2810" h="1326742">
                    <a:moveTo>
                      <a:pt x="0" y="1231049"/>
                    </a:moveTo>
                    <a:lnTo>
                      <a:pt x="138224" y="858910"/>
                    </a:lnTo>
                    <a:lnTo>
                      <a:pt x="138224" y="858910"/>
                    </a:lnTo>
                    <a:cubicBezTo>
                      <a:pt x="164805" y="779166"/>
                      <a:pt x="242777" y="518668"/>
                      <a:pt x="297712" y="380445"/>
                    </a:cubicBezTo>
                    <a:cubicBezTo>
                      <a:pt x="352647" y="242222"/>
                      <a:pt x="419987" y="84505"/>
                      <a:pt x="467833" y="29570"/>
                    </a:cubicBezTo>
                    <a:cubicBezTo>
                      <a:pt x="515680" y="-25365"/>
                      <a:pt x="540489" y="4761"/>
                      <a:pt x="584791" y="50835"/>
                    </a:cubicBezTo>
                    <a:cubicBezTo>
                      <a:pt x="629093" y="96909"/>
                      <a:pt x="684028" y="205008"/>
                      <a:pt x="733647" y="306017"/>
                    </a:cubicBezTo>
                    <a:cubicBezTo>
                      <a:pt x="783266" y="407026"/>
                      <a:pt x="832884" y="548793"/>
                      <a:pt x="882503" y="656891"/>
                    </a:cubicBezTo>
                    <a:cubicBezTo>
                      <a:pt x="932122" y="764989"/>
                      <a:pt x="979968" y="873087"/>
                      <a:pt x="1031359" y="954603"/>
                    </a:cubicBezTo>
                    <a:cubicBezTo>
                      <a:pt x="1082750" y="1036119"/>
                      <a:pt x="1137684" y="1096370"/>
                      <a:pt x="1190847" y="1145989"/>
                    </a:cubicBezTo>
                    <a:cubicBezTo>
                      <a:pt x="1244010" y="1195607"/>
                      <a:pt x="1306033" y="1227505"/>
                      <a:pt x="1350335" y="1252314"/>
                    </a:cubicBezTo>
                    <a:cubicBezTo>
                      <a:pt x="1394637" y="1277123"/>
                      <a:pt x="1405270" y="1284212"/>
                      <a:pt x="1456661" y="1294845"/>
                    </a:cubicBezTo>
                    <a:cubicBezTo>
                      <a:pt x="1508052" y="1305478"/>
                      <a:pt x="1504507" y="1310794"/>
                      <a:pt x="1658679" y="1316110"/>
                    </a:cubicBezTo>
                    <a:cubicBezTo>
                      <a:pt x="1812851" y="1321426"/>
                      <a:pt x="2146005" y="1326742"/>
                      <a:pt x="2381693" y="1326742"/>
                    </a:cubicBezTo>
                    <a:cubicBezTo>
                      <a:pt x="2617381" y="1326742"/>
                      <a:pt x="2845095" y="1321426"/>
                      <a:pt x="3072810" y="1316110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3F70281E-B357-AA4B-8144-CD02034F6B8F}"/>
                  </a:ext>
                </a:extLst>
              </p:cNvPr>
              <p:cNvGrpSpPr/>
              <p:nvPr/>
            </p:nvGrpSpPr>
            <p:grpSpPr>
              <a:xfrm>
                <a:off x="2832597" y="3299638"/>
                <a:ext cx="3664510" cy="3266501"/>
                <a:chOff x="2832597" y="3299638"/>
                <a:chExt cx="3664510" cy="3266501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C2E615D5-9D0D-E241-86A5-BD02120E64E3}"/>
                    </a:ext>
                  </a:extLst>
                </p:cNvPr>
                <p:cNvGrpSpPr/>
                <p:nvPr/>
              </p:nvGrpSpPr>
              <p:grpSpPr>
                <a:xfrm>
                  <a:off x="3257107" y="3299638"/>
                  <a:ext cx="3240000" cy="2880000"/>
                  <a:chOff x="3200400" y="1903228"/>
                  <a:chExt cx="3240000" cy="2880000"/>
                </a:xfrm>
              </p:grpSpPr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92B00FAC-1F9F-214F-961C-9015996EF4A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200400" y="1903228"/>
                    <a:ext cx="0" cy="2880000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/>
                  </a:ln>
                  <a:effectLst/>
                </p:spPr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A7BBCD89-D076-584C-AA2B-35FA645900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3200400" y="4777272"/>
                    <a:ext cx="324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/>
                  </a:ln>
                  <a:effectLst/>
                </p:spPr>
              </p:cxnSp>
            </p:grp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80CF03E-1AFD-3C42-A973-CA7690D3C521}"/>
                    </a:ext>
                  </a:extLst>
                </p:cNvPr>
                <p:cNvSpPr txBox="1"/>
                <p:nvPr/>
              </p:nvSpPr>
              <p:spPr>
                <a:xfrm rot="16200000">
                  <a:off x="2409221" y="4712984"/>
                  <a:ext cx="1281450" cy="4346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probability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B70BE85-EFBD-054F-91EA-20C5AE3AE544}"/>
                    </a:ext>
                  </a:extLst>
                </p:cNvPr>
                <p:cNvSpPr txBox="1"/>
                <p:nvPr/>
              </p:nvSpPr>
              <p:spPr>
                <a:xfrm>
                  <a:off x="3866706" y="6131441"/>
                  <a:ext cx="1750431" cy="4346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interarrival time</a:t>
                  </a:r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681E978-DDBD-1140-A995-8416241F56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08346" y="1538179"/>
              <a:ext cx="1440000" cy="1283599"/>
              <a:chOff x="2570327" y="1750829"/>
              <a:chExt cx="3664510" cy="3266501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CB6F00D-682B-1242-BBBF-4169237CF7DD}"/>
                  </a:ext>
                </a:extLst>
              </p:cNvPr>
              <p:cNvSpPr/>
              <p:nvPr/>
            </p:nvSpPr>
            <p:spPr bwMode="auto">
              <a:xfrm>
                <a:off x="3040912" y="2070146"/>
                <a:ext cx="3104707" cy="2556887"/>
              </a:xfrm>
              <a:custGeom>
                <a:avLst/>
                <a:gdLst>
                  <a:gd name="connsiteX0" fmla="*/ 0 w 3104707"/>
                  <a:gd name="connsiteY0" fmla="*/ 109528 h 2544384"/>
                  <a:gd name="connsiteX1" fmla="*/ 159489 w 3104707"/>
                  <a:gd name="connsiteY1" fmla="*/ 120161 h 2544384"/>
                  <a:gd name="connsiteX2" fmla="*/ 308345 w 3104707"/>
                  <a:gd name="connsiteY2" fmla="*/ 1332272 h 2544384"/>
                  <a:gd name="connsiteX3" fmla="*/ 446568 w 3104707"/>
                  <a:gd name="connsiteY3" fmla="*/ 2150979 h 2544384"/>
                  <a:gd name="connsiteX4" fmla="*/ 595424 w 3104707"/>
                  <a:gd name="connsiteY4" fmla="*/ 2448691 h 2544384"/>
                  <a:gd name="connsiteX5" fmla="*/ 723014 w 3104707"/>
                  <a:gd name="connsiteY5" fmla="*/ 2533751 h 2544384"/>
                  <a:gd name="connsiteX6" fmla="*/ 893135 w 3104707"/>
                  <a:gd name="connsiteY6" fmla="*/ 2523119 h 2544384"/>
                  <a:gd name="connsiteX7" fmla="*/ 3104707 w 3104707"/>
                  <a:gd name="connsiteY7" fmla="*/ 2544384 h 2544384"/>
                  <a:gd name="connsiteX0" fmla="*/ 0 w 3104707"/>
                  <a:gd name="connsiteY0" fmla="*/ 109528 h 2544384"/>
                  <a:gd name="connsiteX1" fmla="*/ 159489 w 3104707"/>
                  <a:gd name="connsiteY1" fmla="*/ 120161 h 2544384"/>
                  <a:gd name="connsiteX2" fmla="*/ 308345 w 3104707"/>
                  <a:gd name="connsiteY2" fmla="*/ 1332272 h 2544384"/>
                  <a:gd name="connsiteX3" fmla="*/ 446568 w 3104707"/>
                  <a:gd name="connsiteY3" fmla="*/ 2150979 h 2544384"/>
                  <a:gd name="connsiteX4" fmla="*/ 595424 w 3104707"/>
                  <a:gd name="connsiteY4" fmla="*/ 2448691 h 2544384"/>
                  <a:gd name="connsiteX5" fmla="*/ 723014 w 3104707"/>
                  <a:gd name="connsiteY5" fmla="*/ 2480588 h 2544384"/>
                  <a:gd name="connsiteX6" fmla="*/ 893135 w 3104707"/>
                  <a:gd name="connsiteY6" fmla="*/ 2523119 h 2544384"/>
                  <a:gd name="connsiteX7" fmla="*/ 3104707 w 3104707"/>
                  <a:gd name="connsiteY7" fmla="*/ 2544384 h 2544384"/>
                  <a:gd name="connsiteX0" fmla="*/ 0 w 3104707"/>
                  <a:gd name="connsiteY0" fmla="*/ 109528 h 2544384"/>
                  <a:gd name="connsiteX1" fmla="*/ 159489 w 3104707"/>
                  <a:gd name="connsiteY1" fmla="*/ 120161 h 2544384"/>
                  <a:gd name="connsiteX2" fmla="*/ 308345 w 3104707"/>
                  <a:gd name="connsiteY2" fmla="*/ 1332272 h 2544384"/>
                  <a:gd name="connsiteX3" fmla="*/ 446568 w 3104707"/>
                  <a:gd name="connsiteY3" fmla="*/ 2150979 h 2544384"/>
                  <a:gd name="connsiteX4" fmla="*/ 595424 w 3104707"/>
                  <a:gd name="connsiteY4" fmla="*/ 2448691 h 2544384"/>
                  <a:gd name="connsiteX5" fmla="*/ 893135 w 3104707"/>
                  <a:gd name="connsiteY5" fmla="*/ 2523119 h 2544384"/>
                  <a:gd name="connsiteX6" fmla="*/ 3104707 w 3104707"/>
                  <a:gd name="connsiteY6" fmla="*/ 2544384 h 2544384"/>
                  <a:gd name="connsiteX0" fmla="*/ 0 w 3104707"/>
                  <a:gd name="connsiteY0" fmla="*/ 109528 h 2556887"/>
                  <a:gd name="connsiteX1" fmla="*/ 159489 w 3104707"/>
                  <a:gd name="connsiteY1" fmla="*/ 120161 h 2556887"/>
                  <a:gd name="connsiteX2" fmla="*/ 308345 w 3104707"/>
                  <a:gd name="connsiteY2" fmla="*/ 1332272 h 2556887"/>
                  <a:gd name="connsiteX3" fmla="*/ 446568 w 3104707"/>
                  <a:gd name="connsiteY3" fmla="*/ 2150979 h 2556887"/>
                  <a:gd name="connsiteX4" fmla="*/ 893135 w 3104707"/>
                  <a:gd name="connsiteY4" fmla="*/ 2523119 h 2556887"/>
                  <a:gd name="connsiteX5" fmla="*/ 3104707 w 3104707"/>
                  <a:gd name="connsiteY5" fmla="*/ 2544384 h 2556887"/>
                  <a:gd name="connsiteX0" fmla="*/ 0 w 3104707"/>
                  <a:gd name="connsiteY0" fmla="*/ 109528 h 2556887"/>
                  <a:gd name="connsiteX1" fmla="*/ 159489 w 3104707"/>
                  <a:gd name="connsiteY1" fmla="*/ 120161 h 2556887"/>
                  <a:gd name="connsiteX2" fmla="*/ 308345 w 3104707"/>
                  <a:gd name="connsiteY2" fmla="*/ 1332272 h 2556887"/>
                  <a:gd name="connsiteX3" fmla="*/ 446568 w 3104707"/>
                  <a:gd name="connsiteY3" fmla="*/ 2150979 h 2556887"/>
                  <a:gd name="connsiteX4" fmla="*/ 893135 w 3104707"/>
                  <a:gd name="connsiteY4" fmla="*/ 2523119 h 2556887"/>
                  <a:gd name="connsiteX5" fmla="*/ 3104707 w 3104707"/>
                  <a:gd name="connsiteY5" fmla="*/ 2544384 h 2556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04707" h="2556887">
                    <a:moveTo>
                      <a:pt x="0" y="109528"/>
                    </a:moveTo>
                    <a:cubicBezTo>
                      <a:pt x="54049" y="12949"/>
                      <a:pt x="108098" y="-83630"/>
                      <a:pt x="159489" y="120161"/>
                    </a:cubicBezTo>
                    <a:cubicBezTo>
                      <a:pt x="210880" y="323952"/>
                      <a:pt x="260499" y="993802"/>
                      <a:pt x="308345" y="1332272"/>
                    </a:cubicBezTo>
                    <a:cubicBezTo>
                      <a:pt x="356192" y="1670742"/>
                      <a:pt x="370368" y="1920606"/>
                      <a:pt x="446568" y="2150979"/>
                    </a:cubicBezTo>
                    <a:cubicBezTo>
                      <a:pt x="522768" y="2381352"/>
                      <a:pt x="450112" y="2457552"/>
                      <a:pt x="893135" y="2523119"/>
                    </a:cubicBezTo>
                    <a:cubicBezTo>
                      <a:pt x="1336158" y="2588686"/>
                      <a:pt x="2367516" y="2537296"/>
                      <a:pt x="3104707" y="2544384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702E3528-B09F-2A4C-88F4-07731DCF45D1}"/>
                  </a:ext>
                </a:extLst>
              </p:cNvPr>
              <p:cNvGrpSpPr/>
              <p:nvPr/>
            </p:nvGrpSpPr>
            <p:grpSpPr>
              <a:xfrm>
                <a:off x="2570327" y="1750829"/>
                <a:ext cx="3664510" cy="3266501"/>
                <a:chOff x="2832597" y="3299638"/>
                <a:chExt cx="3664510" cy="3266501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B603AC31-D155-C34D-8F63-645599363DFF}"/>
                    </a:ext>
                  </a:extLst>
                </p:cNvPr>
                <p:cNvGrpSpPr/>
                <p:nvPr/>
              </p:nvGrpSpPr>
              <p:grpSpPr>
                <a:xfrm>
                  <a:off x="3257107" y="3299638"/>
                  <a:ext cx="3240000" cy="2880000"/>
                  <a:chOff x="3200400" y="1903228"/>
                  <a:chExt cx="3240000" cy="2880000"/>
                </a:xfrm>
              </p:grpSpPr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EE00A866-1BDA-964A-8858-E2C9B213F18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200400" y="1903228"/>
                    <a:ext cx="0" cy="2880000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/>
                  </a:ln>
                  <a:effectLst/>
                </p:spPr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97DEA985-50DE-344E-A180-6066FA83A3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3200400" y="4777272"/>
                    <a:ext cx="3240000" cy="0"/>
                  </a:xfrm>
                  <a:prstGeom prst="line">
                    <a:avLst/>
                  </a:prstGeom>
                  <a:solidFill>
                    <a:srgbClr val="DDDDDD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/>
                  </a:ln>
                  <a:effectLst/>
                </p:spPr>
              </p:cxnSp>
            </p:grp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238D391B-7F09-AA4D-AA5D-4A51A3C87F16}"/>
                    </a:ext>
                  </a:extLst>
                </p:cNvPr>
                <p:cNvSpPr txBox="1"/>
                <p:nvPr/>
              </p:nvSpPr>
              <p:spPr>
                <a:xfrm rot="16200000">
                  <a:off x="2409221" y="4712984"/>
                  <a:ext cx="1281450" cy="4346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probability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4F5D73B7-4A99-E344-B5E9-C2380E186651}"/>
                    </a:ext>
                  </a:extLst>
                </p:cNvPr>
                <p:cNvSpPr txBox="1"/>
                <p:nvPr/>
              </p:nvSpPr>
              <p:spPr>
                <a:xfrm>
                  <a:off x="3866706" y="6131441"/>
                  <a:ext cx="1750431" cy="4346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interarrival time</a:t>
                  </a:r>
                </a:p>
              </p:txBody>
            </p:sp>
          </p:grp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8EA2D78-CEB8-E543-9367-3DDFBB7FC311}"/>
                </a:ext>
              </a:extLst>
            </p:cNvPr>
            <p:cNvSpPr txBox="1"/>
            <p:nvPr/>
          </p:nvSpPr>
          <p:spPr>
            <a:xfrm>
              <a:off x="2137144" y="4072269"/>
              <a:ext cx="954107" cy="566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processor</a:t>
              </a:r>
            </a:p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occupancy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75857CC-4798-854A-908C-00451168C27F}"/>
                </a:ext>
              </a:extLst>
            </p:cNvPr>
            <p:cNvSpPr txBox="1"/>
            <p:nvPr/>
          </p:nvSpPr>
          <p:spPr>
            <a:xfrm>
              <a:off x="2151320" y="3299637"/>
              <a:ext cx="643125" cy="566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queue</a:t>
              </a:r>
            </a:p>
            <a:p>
              <a:pPr algn="l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length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9D64A31-936A-E541-AD67-1E22B67C0F5C}"/>
                  </a:ext>
                </a:extLst>
              </p:cNvPr>
              <p:cNvSpPr txBox="1"/>
              <p:nvPr/>
            </p:nvSpPr>
            <p:spPr>
              <a:xfrm>
                <a:off x="2796363" y="2165995"/>
                <a:ext cx="350874" cy="369332"/>
              </a:xfrm>
              <a:prstGeom prst="rect">
                <a:avLst/>
              </a:prstGeom>
              <a:solidFill>
                <a:srgbClr val="F6A79C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nb-NO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Eurostile" panose="020B0504020202050204" pitchFamily="34" charset="77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B9D64A31-936A-E541-AD67-1E22B67C0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363" y="2165995"/>
                <a:ext cx="35087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D7A12D17-A441-C6A0-6CAE-2902C0F965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19256" cy="1143000"/>
          </a:xfrm>
        </p:spPr>
        <p:txBody>
          <a:bodyPr/>
          <a:lstStyle/>
          <a:p>
            <a:r>
              <a:rPr lang="en-US" altLang="nb-NO" dirty="0"/>
              <a:t>Terminology: </a:t>
            </a:r>
            <a:r>
              <a:rPr lang="en-US" b="1" kern="0" dirty="0"/>
              <a:t>Static</a:t>
            </a:r>
            <a:r>
              <a:rPr lang="en-US" kern="0" dirty="0"/>
              <a:t> and </a:t>
            </a:r>
            <a:r>
              <a:rPr lang="en-US" b="1" kern="0" dirty="0"/>
              <a:t>dynamic models</a:t>
            </a:r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422420287"/>
      </p:ext>
    </p:extLst>
  </p:cSld>
  <p:clrMapOvr>
    <a:masterClrMapping/>
  </p:clrMapOvr>
</p:sld>
</file>

<file path=ppt/theme/theme1.xml><?xml version="1.0" encoding="utf-8"?>
<a:theme xmlns:a="http://schemas.openxmlformats.org/drawingml/2006/main" name="ifi-nd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ifi-nd.potx</Template>
  <TotalTime>5088</TotalTime>
  <Words>5676</Words>
  <Application>Microsoft Macintosh PowerPoint</Application>
  <PresentationFormat>On-screen Show (4:3)</PresentationFormat>
  <Paragraphs>1051</Paragraphs>
  <Slides>85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6" baseType="lpstr">
      <vt:lpstr>Arial</vt:lpstr>
      <vt:lpstr>Calibri</vt:lpstr>
      <vt:lpstr>Cambria Math</vt:lpstr>
      <vt:lpstr>Comic Sans MS</vt:lpstr>
      <vt:lpstr>Courier New</vt:lpstr>
      <vt:lpstr>Eurostile</vt:lpstr>
      <vt:lpstr>Helvetica</vt:lpstr>
      <vt:lpstr>Tahoma</vt:lpstr>
      <vt:lpstr>Times New Roman</vt:lpstr>
      <vt:lpstr>Wingdings</vt:lpstr>
      <vt:lpstr>ifi-nd</vt:lpstr>
      <vt:lpstr>Department of Informatics Networks and Distributed Systems (ND) group</vt:lpstr>
      <vt:lpstr>Introduction</vt:lpstr>
      <vt:lpstr>The Nature of Simulation</vt:lpstr>
      <vt:lpstr>Introduction</vt:lpstr>
      <vt:lpstr>Department of Informatics Networks and Distributed Systems (ND) group</vt:lpstr>
      <vt:lpstr>Terminology: Static and dynamic models</vt:lpstr>
      <vt:lpstr>Terminology: Static and dynamic models</vt:lpstr>
      <vt:lpstr>Terminology: Static and dynamic models</vt:lpstr>
      <vt:lpstr>Terminology: Static and dynamic models</vt:lpstr>
      <vt:lpstr>Terminology: State and state variables</vt:lpstr>
      <vt:lpstr>Terminology: Event</vt:lpstr>
      <vt:lpstr>Terminology: Continuous-state or discrete-state models</vt:lpstr>
      <vt:lpstr>Terminology: Continuous-state or discrete-state models</vt:lpstr>
      <vt:lpstr>Terminology: Deterministic or probabilistic models</vt:lpstr>
      <vt:lpstr>Terminology: Linear or non-linear models</vt:lpstr>
      <vt:lpstr>Terminology: Open and closed models</vt:lpstr>
      <vt:lpstr>Terminology: Stable and unstable</vt:lpstr>
      <vt:lpstr>Department of Informatics Networks and Distributed Systems (ND) group</vt:lpstr>
      <vt:lpstr>Simulation Platforms</vt:lpstr>
      <vt:lpstr>Simulation Platforms</vt:lpstr>
      <vt:lpstr>Simulation Platforms</vt:lpstr>
      <vt:lpstr>Simulation Platforms</vt:lpstr>
      <vt:lpstr>Selecting a Simulation Language</vt:lpstr>
      <vt:lpstr>Types of Simulations</vt:lpstr>
      <vt:lpstr>Monte Carlo Simulation</vt:lpstr>
      <vt:lpstr>Monte Carlo Simulation</vt:lpstr>
      <vt:lpstr>Monte Carlo Simulation</vt:lpstr>
      <vt:lpstr>Trace-Driven Simulation</vt:lpstr>
      <vt:lpstr>Trace-Driven Simulation Advantages</vt:lpstr>
      <vt:lpstr>Trace-Driven Simulation Disadvantages</vt:lpstr>
      <vt:lpstr>Discrete-Event Simulations</vt:lpstr>
      <vt:lpstr>Discrete-Event Simulations</vt:lpstr>
      <vt:lpstr>Discrete-Event Simulations</vt:lpstr>
      <vt:lpstr>Discrete-Event Simulations</vt:lpstr>
      <vt:lpstr>Discrete-Event Simulations</vt:lpstr>
      <vt:lpstr>Discrete-Event Simulations</vt:lpstr>
      <vt:lpstr>Discrete-Event Simulations</vt:lpstr>
      <vt:lpstr>Questions</vt:lpstr>
      <vt:lpstr>Questions</vt:lpstr>
      <vt:lpstr>Department of Informatics Networks and Distributed Systems (ND) group</vt:lpstr>
      <vt:lpstr>Common Mistakes in Simulation </vt:lpstr>
      <vt:lpstr>Common Mistakes in Simulation</vt:lpstr>
      <vt:lpstr>Common Mistakes in Simulation </vt:lpstr>
      <vt:lpstr>Common Mistakes in Simulation </vt:lpstr>
      <vt:lpstr>Common Mistakes in Simulation </vt:lpstr>
      <vt:lpstr>More Causes of Failure</vt:lpstr>
      <vt:lpstr>More Causes of Failure</vt:lpstr>
      <vt:lpstr>Simulation Checklist</vt:lpstr>
      <vt:lpstr>Simulation Checklist</vt:lpstr>
      <vt:lpstr>Department of Informatics Networks and Distributed Systems (ND) group</vt:lpstr>
      <vt:lpstr>Analysis of Simulation Results</vt:lpstr>
      <vt:lpstr>Model Verification Techniques</vt:lpstr>
      <vt:lpstr>Model Verification Techniques</vt:lpstr>
      <vt:lpstr>Model Verification Techniques</vt:lpstr>
      <vt:lpstr>Model Validation Techniques</vt:lpstr>
      <vt:lpstr>Model Validation Techniques - Expert Intuition</vt:lpstr>
      <vt:lpstr>Model Validation Techniques - Real System Measurements</vt:lpstr>
      <vt:lpstr>Model Validation Techniques - Theoretical Results</vt:lpstr>
      <vt:lpstr>Department of Informatics Networks and Distributed Systems (ND) group</vt:lpstr>
      <vt:lpstr>Transient Removal</vt:lpstr>
      <vt:lpstr>Long Runs</vt:lpstr>
      <vt:lpstr>Proper Initialization</vt:lpstr>
      <vt:lpstr>Truncation</vt:lpstr>
      <vt:lpstr>Truncation Example</vt:lpstr>
      <vt:lpstr>Truncation Example 2</vt:lpstr>
      <vt:lpstr>Truncation Example 2</vt:lpstr>
      <vt:lpstr>Initial Data Deletion</vt:lpstr>
      <vt:lpstr>Initial Data Deletion</vt:lpstr>
      <vt:lpstr>Initial Data Deletion</vt:lpstr>
      <vt:lpstr>Initial Data Deletion</vt:lpstr>
      <vt:lpstr>Moving Average of Independent Replications</vt:lpstr>
      <vt:lpstr>Batch Means</vt:lpstr>
      <vt:lpstr>Batch Means</vt:lpstr>
      <vt:lpstr>Department of Informatics Networks and Distributed Systems (ND) group</vt:lpstr>
      <vt:lpstr>Terminating Simulations</vt:lpstr>
      <vt:lpstr>Terminating Simulations</vt:lpstr>
      <vt:lpstr>Stopping Criteria</vt:lpstr>
      <vt:lpstr>Confidence interval</vt:lpstr>
      <vt:lpstr>Independent Replications</vt:lpstr>
      <vt:lpstr>Batch Means</vt:lpstr>
      <vt:lpstr>Batch Means</vt:lpstr>
      <vt:lpstr>Method of Regeneration</vt:lpstr>
      <vt:lpstr>Method of Regeneration</vt:lpstr>
      <vt:lpstr>Method of Regeneration</vt:lpstr>
      <vt:lpstr>Question</vt:lpstr>
    </vt:vector>
  </TitlesOfParts>
  <Company>Rayon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Henrik Haugan</dc:creator>
  <cp:lastModifiedBy>Carsten Griwodz</cp:lastModifiedBy>
  <cp:revision>341</cp:revision>
  <cp:lastPrinted>2023-08-30T06:40:19Z</cp:lastPrinted>
  <dcterms:created xsi:type="dcterms:W3CDTF">2011-02-18T08:40:46Z</dcterms:created>
  <dcterms:modified xsi:type="dcterms:W3CDTF">2023-08-30T06:40:26Z</dcterms:modified>
</cp:coreProperties>
</file>